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2" d="100"/>
          <a:sy n="82" d="100"/>
        </p:scale>
        <p:origin x="69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504F5F-B4E8-479C-8500-4A15C174DCEE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5F0552-37C8-42C5-A0C7-69298518A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061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5F0552-37C8-42C5-A0C7-69298518A70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449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51A15-D941-4827-8DF1-96F8387A33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42696B-DDDB-4096-A27D-98EE761BC4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D52F54-A26A-4B66-BFB3-8BA233BBD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150CF-2689-491A-A67A-4F2FA49235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08B0E8-4370-446E-83B7-B8CF28C27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70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CDC101-0D88-4E77-9CBB-8F8119449B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6C137-2F39-4965-B59E-BC8AE74D41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AA2F4-E429-4F0B-8597-08F72555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CF7D3E-60D1-436A-A287-F6EA2D9E43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025307-C90C-4A03-80DF-535384EFF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365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D723A-30C9-41C6-82FA-2013BE77C1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B64CA9-C15B-46C7-B111-087AEC4193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09F3E-DD33-4D72-BDD2-D935C9640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A11BC7-BB12-467C-9C4A-08E7E71FD3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4EA863-0238-4720-90D7-35BFA0A22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953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3DA39-1559-4B23-80CF-85C7307ED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9A9DA-01C5-429C-AF33-819677752A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D13FA7-6287-475D-ABFE-62A9BDE0F5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64412C-22A8-4547-B278-BC9A3C0D6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6B2E12-565D-421A-A25F-D6FB816345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5DF507-1921-41B3-8DC9-41B7CC5FA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9125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6E341-3CB3-4588-B725-3AA9E0FA4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B61147-A602-4376-9B03-833335BF27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B50D23-9D84-43B9-9766-EDEFAA7E78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5B48EC-3470-4A4F-B4E2-485920A23EB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7127BD-54B4-43BF-BF23-3E3521EE68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3D2966-F445-46A1-85C2-6AA1312DC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DA88FA-CE25-42B2-92E6-976959108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42DA7A3-8805-44DE-9119-4EEF00E4B2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1795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C7EC13-6870-4A3D-BB6E-656049AB8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1794B9-DE6D-48E7-9D5C-D8F3AFCCA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FB8A4B-FF28-4B18-A666-384E2EAE62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BD2792-7ACC-43D8-9E0D-5DB1F18982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467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C0C77A-7630-49FA-8813-00E1749E5C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AC33C2-8FAB-4E8F-A4E9-D447E3F78C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353C9-47E7-43A4-88DB-E5E1CFBE4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0172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694CF-9459-4F62-9D97-6D3F79797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25A68-E7A9-4B40-B04A-D949638B3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923493-3D23-415C-93F4-AD81B35B7F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AFBA1-57E1-49A3-9394-8813387A8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947351-ADA8-46E6-B11E-0BAD5F8A5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1AEBB8-FE61-461A-81A4-43EA85E770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4294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0A5D8-3296-413C-9052-C3AFA1FCC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575167-11CF-4528-B6DB-AF44BC836C8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CA110B-DCD9-42FD-BBF6-0F8DB1C76C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2CC5E7-8383-43E1-BAD1-153347737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BBFE7E-AECF-415C-B88D-CEFEC384B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A231A3-38C1-4A94-B86B-033AB8A2B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642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E6852-AB67-4409-8F62-01C5C033F1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B96B75-D92D-461B-89AC-8E90FCA21D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812E1-C116-4AB9-90DA-069A1678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844D4-31A9-4997-BF28-55CCEDC8D8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29286C-395C-481A-91C6-7B340DE1E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4038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520ACF4-FD11-4710-A9AD-DB48370D9C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2FC764-7225-45AC-840E-7A9292757E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CD82CE-0FCC-4183-9790-427506194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B22BC9-44BA-4822-BEE2-180478D23C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FBA87C-1C76-4CE3-8C5C-E482288A56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709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3919CF-17DF-439C-A5E2-27239839C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063A6-8414-4E71-A5F7-4DBE68467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C85D61-CFCE-4B69-BA3D-F2E90756B9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70F7C-72BA-42B7-ABBA-C0EA9E3C18D0}" type="datetimeFigureOut">
              <a:rPr lang="en-GB" smtClean="0"/>
              <a:t>25/02/2022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DD21C-6A50-4EDA-BFC5-93CA894F44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7B1C47-85E1-42FC-96C1-2090724759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345745-D87C-4089-BE0B-0C9E0F0828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35330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5" Type="http://schemas.openxmlformats.org/officeDocument/2006/relationships/image" Target="../media/image3.png"/><Relationship Id="rId10" Type="http://schemas.openxmlformats.org/officeDocument/2006/relationships/image" Target="../media/image8.svg"/><Relationship Id="rId4" Type="http://schemas.microsoft.com/office/2007/relationships/hdphoto" Target="../media/hdphoto2.wdp"/><Relationship Id="rId9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ext, timeline&#10;&#10;Description automatically generated">
            <a:extLst>
              <a:ext uri="{FF2B5EF4-FFF2-40B4-BE49-F238E27FC236}">
                <a16:creationId xmlns:a16="http://schemas.microsoft.com/office/drawing/2014/main" id="{CDA3C786-F50B-4017-A2B3-89A53B400C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2549"/>
          <a:stretch/>
        </p:blipFill>
        <p:spPr>
          <a:xfrm>
            <a:off x="7960188" y="0"/>
            <a:ext cx="4231812" cy="68580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1059EA7-E90E-424C-BA81-B0765010CAA3}"/>
              </a:ext>
            </a:extLst>
          </p:cNvPr>
          <p:cNvSpPr txBox="1"/>
          <p:nvPr/>
        </p:nvSpPr>
        <p:spPr>
          <a:xfrm>
            <a:off x="1512384" y="193428"/>
            <a:ext cx="15857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Desserts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EE03F4A-07DD-4BE5-AF9B-2D10C536CF3E}"/>
              </a:ext>
            </a:extLst>
          </p:cNvPr>
          <p:cNvSpPr txBox="1"/>
          <p:nvPr/>
        </p:nvSpPr>
        <p:spPr>
          <a:xfrm>
            <a:off x="5515345" y="193429"/>
            <a:ext cx="11574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Drinks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E53D7D3-C5E9-4D4B-85DF-51AEA9866FC6}"/>
              </a:ext>
            </a:extLst>
          </p:cNvPr>
          <p:cNvSpPr txBox="1"/>
          <p:nvPr/>
        </p:nvSpPr>
        <p:spPr>
          <a:xfrm>
            <a:off x="4334945" y="874936"/>
            <a:ext cx="552401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200" dirty="0">
                <a:latin typeface="Arial Narrow" panose="020B0606020202030204" pitchFamily="34" charset="0"/>
              </a:rPr>
              <a:t>Large Coca Cola	</a:t>
            </a:r>
            <a:r>
              <a:rPr lang="es-ES" sz="1000" dirty="0">
                <a:latin typeface="Arial Narrow" panose="020B0606020202030204" pitchFamily="34" charset="0"/>
              </a:rPr>
              <a:t>2.20	3.95</a:t>
            </a:r>
            <a:r>
              <a:rPr lang="es-ES" sz="1200" dirty="0">
                <a:latin typeface="Arial Narrow" panose="020B0606020202030204" pitchFamily="34" charset="0"/>
              </a:rPr>
              <a:t>	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Diet Coca Cola		</a:t>
            </a:r>
            <a:r>
              <a:rPr lang="es-ES" sz="1000" dirty="0">
                <a:latin typeface="Arial Narrow" panose="020B0606020202030204" pitchFamily="34" charset="0"/>
              </a:rPr>
              <a:t>2.20	3.95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Sprite		</a:t>
            </a:r>
            <a:r>
              <a:rPr lang="es-ES" sz="1000" dirty="0">
                <a:latin typeface="Arial Narrow" panose="020B0606020202030204" pitchFamily="34" charset="0"/>
              </a:rPr>
              <a:t>2.20	3.95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Schweppes Tonic Water	</a:t>
            </a:r>
            <a:r>
              <a:rPr lang="es-ES" sz="1000" dirty="0">
                <a:latin typeface="Arial Narrow" panose="020B0606020202030204" pitchFamily="34" charset="0"/>
              </a:rPr>
              <a:t>2.50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Homemade Lemonade	</a:t>
            </a:r>
            <a:r>
              <a:rPr lang="es-ES" sz="1000" dirty="0">
                <a:latin typeface="Arial Narrow" panose="020B0606020202030204" pitchFamily="34" charset="0"/>
              </a:rPr>
              <a:t>2.50	4.10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Freshly squeezed orange juice	</a:t>
            </a:r>
            <a:r>
              <a:rPr lang="es-ES" sz="1000" dirty="0">
                <a:latin typeface="Arial Narrow" panose="020B0606020202030204" pitchFamily="34" charset="0"/>
              </a:rPr>
              <a:t>3.50	5.25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Apple juice		</a:t>
            </a:r>
            <a:r>
              <a:rPr lang="es-ES" sz="1000" dirty="0">
                <a:latin typeface="Arial Narrow" panose="020B0606020202030204" pitchFamily="34" charset="0"/>
              </a:rPr>
              <a:t>2.25	4.40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Pink grapefruit		</a:t>
            </a:r>
            <a:r>
              <a:rPr lang="es-ES" sz="1000" dirty="0">
                <a:latin typeface="Arial Narrow" panose="020B0606020202030204" pitchFamily="34" charset="0"/>
              </a:rPr>
              <a:t>2.25	4.40</a:t>
            </a:r>
          </a:p>
          <a:p>
            <a:r>
              <a:rPr lang="es-ES" sz="1200" dirty="0">
                <a:latin typeface="Arial Narrow" panose="020B0606020202030204" pitchFamily="34" charset="0"/>
              </a:rPr>
              <a:t>Cranberry juice		</a:t>
            </a:r>
            <a:r>
              <a:rPr lang="es-ES" sz="1000" dirty="0">
                <a:latin typeface="Arial Narrow" panose="020B0606020202030204" pitchFamily="34" charset="0"/>
              </a:rPr>
              <a:t>2.25	4.40 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5BDD40-0F23-4470-8E86-76CAE50A371F}"/>
              </a:ext>
            </a:extLst>
          </p:cNvPr>
          <p:cNvSpPr txBox="1"/>
          <p:nvPr/>
        </p:nvSpPr>
        <p:spPr>
          <a:xfrm>
            <a:off x="5517265" y="3496708"/>
            <a:ext cx="12644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Beers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11F86C-7BA7-4EC1-87F9-AC1FF5D27C2E}"/>
              </a:ext>
            </a:extLst>
          </p:cNvPr>
          <p:cNvSpPr txBox="1"/>
          <p:nvPr/>
        </p:nvSpPr>
        <p:spPr>
          <a:xfrm>
            <a:off x="4334945" y="2747262"/>
            <a:ext cx="48935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 Narrow" panose="020B0606020202030204" pitchFamily="34" charset="0"/>
              </a:rPr>
              <a:t>Still Mineral Water	</a:t>
            </a:r>
            <a:r>
              <a:rPr lang="en-US" sz="1000" dirty="0">
                <a:latin typeface="Arial Narrow" panose="020B0606020202030204" pitchFamily="34" charset="0"/>
              </a:rPr>
              <a:t>330ml / 2.20  - 750ml / 4.40 </a:t>
            </a:r>
          </a:p>
          <a:p>
            <a:r>
              <a:rPr lang="en-US" sz="1200" dirty="0">
                <a:latin typeface="Arial Narrow" panose="020B0606020202030204" pitchFamily="34" charset="0"/>
              </a:rPr>
              <a:t>Sparkling Mineral Water 	</a:t>
            </a:r>
            <a:r>
              <a:rPr lang="en-US" sz="1000" dirty="0">
                <a:latin typeface="Arial Narrow" panose="020B0606020202030204" pitchFamily="34" charset="0"/>
              </a:rPr>
              <a:t>330ml / 2.20  - 750ml / 4.40 </a:t>
            </a:r>
            <a:endParaRPr lang="en-GB" sz="1000" dirty="0">
              <a:latin typeface="Arial Narrow" panose="020B060602020203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557BE7-AD57-4BA1-BCD2-B2BF27425F8B}"/>
              </a:ext>
            </a:extLst>
          </p:cNvPr>
          <p:cNvSpPr txBox="1"/>
          <p:nvPr/>
        </p:nvSpPr>
        <p:spPr>
          <a:xfrm>
            <a:off x="6103655" y="572270"/>
            <a:ext cx="196568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000" b="1" dirty="0">
                <a:solidFill>
                  <a:schemeClr val="accent5">
                    <a:lumMod val="50000"/>
                  </a:schemeClr>
                </a:solidFill>
                <a:latin typeface="Arial Narrow" panose="020B0606020202030204" pitchFamily="34" charset="0"/>
              </a:rPr>
              <a:t>Small	Large</a:t>
            </a:r>
            <a:endParaRPr lang="en-GB" sz="1000" b="1" dirty="0">
              <a:solidFill>
                <a:schemeClr val="accent5">
                  <a:lumMod val="50000"/>
                </a:schemeClr>
              </a:solidFill>
              <a:latin typeface="Arial Narrow" panose="020B0606020202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899719-8F47-4CC0-BC3C-1BF30D10AE26}"/>
              </a:ext>
            </a:extLst>
          </p:cNvPr>
          <p:cNvSpPr txBox="1"/>
          <p:nvPr/>
        </p:nvSpPr>
        <p:spPr>
          <a:xfrm>
            <a:off x="4276163" y="3973709"/>
            <a:ext cx="626228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Narrow" panose="020B0606020202030204" pitchFamily="34" charset="0"/>
              </a:rPr>
              <a:t>Schofferhofer Grapefruit		</a:t>
            </a:r>
            <a:r>
              <a:rPr lang="en-GB" sz="1000" dirty="0">
                <a:latin typeface="Arial Narrow" panose="020B0606020202030204" pitchFamily="34" charset="0"/>
              </a:rPr>
              <a:t>4.45</a:t>
            </a:r>
            <a:r>
              <a:rPr lang="en-GB" sz="1200" dirty="0">
                <a:latin typeface="Arial Narrow" panose="020B0606020202030204" pitchFamily="34" charset="0"/>
              </a:rPr>
              <a:t>			 </a:t>
            </a:r>
          </a:p>
          <a:p>
            <a:r>
              <a:rPr lang="en-GB" sz="900" dirty="0">
                <a:latin typeface="Arial Narrow" panose="020B0606020202030204" pitchFamily="34" charset="0"/>
              </a:rPr>
              <a:t>Radler Germany, 2.5%vol • 500ml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en-GB" sz="1200" dirty="0">
                <a:latin typeface="Arial Narrow" panose="020B0606020202030204" pitchFamily="34" charset="0"/>
              </a:rPr>
              <a:t>Maisels Weisse			</a:t>
            </a:r>
            <a:r>
              <a:rPr lang="en-GB" sz="1000" dirty="0">
                <a:latin typeface="Arial Narrow" panose="020B0606020202030204" pitchFamily="34" charset="0"/>
              </a:rPr>
              <a:t>4.50</a:t>
            </a:r>
          </a:p>
          <a:p>
            <a:r>
              <a:rPr lang="en-GB" sz="900" dirty="0">
                <a:latin typeface="Arial Narrow" panose="020B0606020202030204" pitchFamily="34" charset="0"/>
              </a:rPr>
              <a:t>Germany, 5.2%vol • 500ml 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en-GB" sz="1200" dirty="0">
                <a:latin typeface="Arial Narrow" panose="020B0606020202030204" pitchFamily="34" charset="0"/>
              </a:rPr>
              <a:t>Corona Extra			</a:t>
            </a:r>
            <a:r>
              <a:rPr lang="en-GB" sz="1000" dirty="0">
                <a:latin typeface="Arial Narrow" panose="020B0606020202030204" pitchFamily="34" charset="0"/>
              </a:rPr>
              <a:t>4.30</a:t>
            </a:r>
          </a:p>
          <a:p>
            <a:r>
              <a:rPr lang="en-GB" sz="900" dirty="0">
                <a:latin typeface="Arial Narrow" panose="020B0606020202030204" pitchFamily="34" charset="0"/>
              </a:rPr>
              <a:t>UK, 4.5%vol • 330ml 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en-GB" sz="1200" dirty="0">
                <a:latin typeface="Arial Narrow" panose="020B0606020202030204" pitchFamily="34" charset="0"/>
              </a:rPr>
              <a:t>Peroni Nastro Azzurro 		</a:t>
            </a:r>
            <a:r>
              <a:rPr lang="en-GB" sz="1000" dirty="0">
                <a:latin typeface="Arial Narrow" panose="020B0606020202030204" pitchFamily="34" charset="0"/>
              </a:rPr>
              <a:t>4.50</a:t>
            </a:r>
          </a:p>
          <a:p>
            <a:r>
              <a:rPr lang="en-GB" sz="900" dirty="0">
                <a:latin typeface="Arial Narrow" panose="020B0606020202030204" pitchFamily="34" charset="0"/>
              </a:rPr>
              <a:t>Gluten-Free Italy, 5.1%vol • 330ml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en-GB" sz="1200" dirty="0">
                <a:latin typeface="Arial Narrow" panose="020B0606020202030204" pitchFamily="34" charset="0"/>
              </a:rPr>
              <a:t>St Stefanus			</a:t>
            </a:r>
            <a:r>
              <a:rPr lang="en-GB" sz="1000" dirty="0">
                <a:latin typeface="Arial Narrow" panose="020B0606020202030204" pitchFamily="34" charset="0"/>
              </a:rPr>
              <a:t>4.45</a:t>
            </a:r>
          </a:p>
          <a:p>
            <a:r>
              <a:rPr lang="en-GB" sz="900" dirty="0">
                <a:latin typeface="Arial Narrow" panose="020B0606020202030204" pitchFamily="34" charset="0"/>
              </a:rPr>
              <a:t>Belgium, 7%vol • 330ml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166686-99A1-4E03-88FE-9ACF219EB196}"/>
              </a:ext>
            </a:extLst>
          </p:cNvPr>
          <p:cNvSpPr txBox="1"/>
          <p:nvPr/>
        </p:nvSpPr>
        <p:spPr>
          <a:xfrm>
            <a:off x="51666" y="84161"/>
            <a:ext cx="4984377" cy="44482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Amaretto Tiramisu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5.75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espresso-soaked ladyfingers layered with cocoa and sweet Italian mascarpone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/buchod coch cwta espresso wedi'u socian â haenau o goco a mascarpone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Eidalaidd melys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Grandma`s Crème Caramel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5.25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traditional European-style gold custard with rich caramel sauce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/cwstard aur traddodiadol arddull Ewropeaidd gyda saws caramel cyfoethog</a:t>
            </a:r>
            <a:endParaRPr lang="en-GB" sz="105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Peanut Butter Pie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6.75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Crunchy organic peanut butter in a chocolate cookie crumb crust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/Menyn cnau daear organig crensiog mewn crwst briwsionyn cwci siocled</a:t>
            </a:r>
            <a:endParaRPr lang="en-GB" sz="105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Warm Bread Pudding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6.00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Topped with toasted almonds &amp; brandy-soaked pineapple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latin typeface="Arial Narrow" panose="020B0606020202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/Ar ei ben mae cnau almon wedi'u tostio a phîn-afal wedi'i socian â brandi</a:t>
            </a:r>
            <a:endParaRPr lang="en-GB" sz="105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1245693-B5DA-44B9-8A5A-483D294A7A46}"/>
              </a:ext>
            </a:extLst>
          </p:cNvPr>
          <p:cNvSpPr txBox="1"/>
          <p:nvPr/>
        </p:nvSpPr>
        <p:spPr>
          <a:xfrm>
            <a:off x="1574767" y="4224653"/>
            <a:ext cx="14609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Wine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062AE6D-CDEA-4D0A-B7AA-A408CE687B04}"/>
              </a:ext>
            </a:extLst>
          </p:cNvPr>
          <p:cNvSpPr txBox="1"/>
          <p:nvPr/>
        </p:nvSpPr>
        <p:spPr>
          <a:xfrm>
            <a:off x="51666" y="4714195"/>
            <a:ext cx="52796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 Narrow" panose="020B0606020202030204" pitchFamily="34" charset="0"/>
              </a:rPr>
              <a:t>2021 Riesling - Bird in Hand Clare Valley	12	36</a:t>
            </a:r>
          </a:p>
          <a:p>
            <a:endParaRPr lang="fr-FR" sz="1200" dirty="0">
              <a:latin typeface="Arial Narrow" panose="020B0606020202030204" pitchFamily="34" charset="0"/>
            </a:endParaRPr>
          </a:p>
          <a:p>
            <a:endParaRPr lang="fr-FR" sz="1200" dirty="0">
              <a:latin typeface="Arial Narrow" panose="020B0606020202030204" pitchFamily="34" charset="0"/>
            </a:endParaRPr>
          </a:p>
          <a:p>
            <a:r>
              <a:rPr lang="fr-FR" sz="1200" dirty="0">
                <a:latin typeface="Arial Narrow" panose="020B0606020202030204" pitchFamily="34" charset="0"/>
              </a:rPr>
              <a:t>2019 Chablis - Domaine Vauroux Burgundy	14	42</a:t>
            </a: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fr-FR" sz="1200" dirty="0">
                <a:latin typeface="Arial Narrow" panose="020B0606020202030204" pitchFamily="34" charset="0"/>
              </a:rPr>
              <a:t>2020 Touraine Rosé - Gamay - la Brossette Loire	 9	27</a:t>
            </a:r>
            <a:endParaRPr lang="en-GB" sz="1200" dirty="0">
              <a:latin typeface="Arial Narrow" panose="020B0606020202030204" pitchFamily="34" charset="0"/>
            </a:endParaRP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endParaRPr lang="en-GB" sz="1200" dirty="0">
              <a:latin typeface="Arial Narrow" panose="020B0606020202030204" pitchFamily="34" charset="0"/>
            </a:endParaRPr>
          </a:p>
          <a:p>
            <a:r>
              <a:rPr lang="en-GB" sz="1200" dirty="0">
                <a:latin typeface="Arial Narrow" panose="020B0606020202030204" pitchFamily="34" charset="0"/>
              </a:rPr>
              <a:t>2019 Pinot Noir - Seifried - Nelson New Zealand	12	36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F1D4CB-F0CA-4CEB-AD58-66DC07E76159}"/>
              </a:ext>
            </a:extLst>
          </p:cNvPr>
          <p:cNvSpPr txBox="1"/>
          <p:nvPr/>
        </p:nvSpPr>
        <p:spPr>
          <a:xfrm>
            <a:off x="2729799" y="4483363"/>
            <a:ext cx="20886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b="1" dirty="0">
                <a:solidFill>
                  <a:schemeClr val="accent1">
                    <a:lumMod val="50000"/>
                  </a:schemeClr>
                </a:solidFill>
                <a:latin typeface="Arial Narrow" panose="020B0606020202030204" pitchFamily="34" charset="0"/>
              </a:rPr>
              <a:t>125ml	375ml</a:t>
            </a:r>
          </a:p>
        </p:txBody>
      </p:sp>
    </p:spTree>
    <p:extLst>
      <p:ext uri="{BB962C8B-B14F-4D97-AF65-F5344CB8AC3E}">
        <p14:creationId xmlns:p14="http://schemas.microsoft.com/office/powerpoint/2010/main" val="1580762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Text, whiteboard&#10;&#10;Description automatically generated">
            <a:extLst>
              <a:ext uri="{FF2B5EF4-FFF2-40B4-BE49-F238E27FC236}">
                <a16:creationId xmlns:a16="http://schemas.microsoft.com/office/drawing/2014/main" id="{3A442161-402D-42E9-9BE0-F12351EABC9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277" r="13104" b="7425"/>
          <a:stretch/>
        </p:blipFill>
        <p:spPr>
          <a:xfrm>
            <a:off x="1618686" y="0"/>
            <a:ext cx="10594288" cy="6893980"/>
          </a:xfrm>
          <a:prstGeom prst="rect">
            <a:avLst/>
          </a:prstGeom>
        </p:spPr>
      </p:pic>
      <p:pic>
        <p:nvPicPr>
          <p:cNvPr id="17" name="Picture 16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D05F605E-CF49-4A37-985B-C2F6F2A68ED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7" t="11180" r="6988" b="14671"/>
          <a:stretch/>
        </p:blipFill>
        <p:spPr>
          <a:xfrm>
            <a:off x="8438963" y="6372708"/>
            <a:ext cx="684896" cy="3761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9" name="Picture 18" descr="Icon&#10;&#10;Description automatically generated with medium confidence">
            <a:extLst>
              <a:ext uri="{FF2B5EF4-FFF2-40B4-BE49-F238E27FC236}">
                <a16:creationId xmlns:a16="http://schemas.microsoft.com/office/drawing/2014/main" id="{C5D6AA04-0C91-42FE-A16A-71317C52837C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46" t="23922" r="28131" b="26583"/>
          <a:stretch/>
        </p:blipFill>
        <p:spPr>
          <a:xfrm>
            <a:off x="9156688" y="6335308"/>
            <a:ext cx="508764" cy="41610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" name="Picture 22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68FBD980-9B3A-4D6B-AB97-0EE14D04E194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0291" y="6332745"/>
            <a:ext cx="1172116" cy="416101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F6B582C5-5D5F-4454-8E06-778FE476A0B0}"/>
              </a:ext>
            </a:extLst>
          </p:cNvPr>
          <p:cNvSpPr txBox="1"/>
          <p:nvPr/>
        </p:nvSpPr>
        <p:spPr>
          <a:xfrm>
            <a:off x="7069401" y="382011"/>
            <a:ext cx="88123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  <a:cs typeface="Biome Light" panose="020B0502040204020203" pitchFamily="34" charset="0"/>
              </a:rPr>
              <a:t>Mains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  <a:cs typeface="Biome Light" panose="020B0502040204020203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3611D27-AF4E-4BB4-BBCE-7802C786A31C}"/>
              </a:ext>
            </a:extLst>
          </p:cNvPr>
          <p:cNvSpPr txBox="1"/>
          <p:nvPr/>
        </p:nvSpPr>
        <p:spPr>
          <a:xfrm>
            <a:off x="1220774" y="382011"/>
            <a:ext cx="118061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Starters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E47BAF7-A6A1-49CB-85DF-3F9B1FF881C0}"/>
              </a:ext>
            </a:extLst>
          </p:cNvPr>
          <p:cNvSpPr txBox="1"/>
          <p:nvPr/>
        </p:nvSpPr>
        <p:spPr>
          <a:xfrm>
            <a:off x="41547" y="6542639"/>
            <a:ext cx="607671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bg2">
                    <a:lumMod val="50000"/>
                  </a:schemeClr>
                </a:solidFill>
              </a:rPr>
              <a:t>FOOD ALLERGIES AND INTOLERANCES. Please speak to our staff about the ingredients when making your order.</a:t>
            </a:r>
            <a:endParaRPr lang="en-GB" sz="10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410D2377-C992-4B63-A173-EB51BAA49266}"/>
              </a:ext>
            </a:extLst>
          </p:cNvPr>
          <p:cNvSpPr txBox="1"/>
          <p:nvPr/>
        </p:nvSpPr>
        <p:spPr>
          <a:xfrm>
            <a:off x="1388607" y="3642388"/>
            <a:ext cx="8449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400" b="1" dirty="0">
                <a:solidFill>
                  <a:schemeClr val="accent5">
                    <a:lumMod val="50000"/>
                  </a:schemeClr>
                </a:solidFill>
                <a:latin typeface="Bahnschrift SemiLight" panose="020B0502040204020203" pitchFamily="34" charset="0"/>
              </a:rPr>
              <a:t>Sides</a:t>
            </a:r>
            <a:endParaRPr lang="en-GB" sz="1400" b="1" dirty="0">
              <a:solidFill>
                <a:schemeClr val="accent5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70630F8-E4C7-4FAA-9274-C2EDF49819AA}"/>
              </a:ext>
            </a:extLst>
          </p:cNvPr>
          <p:cNvSpPr txBox="1"/>
          <p:nvPr/>
        </p:nvSpPr>
        <p:spPr>
          <a:xfrm>
            <a:off x="75588" y="3985950"/>
            <a:ext cx="5139239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chemeClr val="accent4">
                    <a:lumMod val="75000"/>
                  </a:schemeClr>
                </a:solidFill>
                <a:latin typeface="Bahnschrift SemiLight" panose="020B0502040204020203" pitchFamily="34" charset="0"/>
              </a:rPr>
              <a:t>Please choose a complementary side to accompany your main course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EB46DDC-ABC8-4A64-9292-AEF694186F31}"/>
              </a:ext>
            </a:extLst>
          </p:cNvPr>
          <p:cNvSpPr txBox="1"/>
          <p:nvPr/>
        </p:nvSpPr>
        <p:spPr>
          <a:xfrm>
            <a:off x="75588" y="4298134"/>
            <a:ext cx="9385614" cy="26786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H</a:t>
            </a: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ouse creamy purée </a:t>
            </a:r>
            <a:r>
              <a:rPr lang="en-US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creamy purée accompanied by a sauté of tasty carrots				</a:t>
            </a:r>
            <a:r>
              <a:rPr lang="en-US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3.50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50" dirty="0"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/</a:t>
            </a:r>
            <a:r>
              <a:rPr lang="en-US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</a:t>
            </a:r>
            <a:r>
              <a:rPr lang="cy-GB" sz="105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Piwrî hufennog hufenog tŷ gyda llond sauté o foron blasus</a:t>
            </a:r>
            <a:endParaRPr lang="en-GB" sz="1050" dirty="0">
              <a:latin typeface="Arial Narrow" panose="020B0606020202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Maple roast butternut squash &amp; sweet potato, toasted sunflower seeds		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3.50</a:t>
            </a: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		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/Sboncen cnau menyn rhost masarn a thatws melys, hadau blodyn yr haul wedi'u tostio</a:t>
            </a:r>
            <a:endParaRPr lang="en-GB" sz="105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200" b="1" dirty="0">
                <a:latin typeface="Arial Narrow" panose="020B0606020202030204" pitchFamily="34" charset="0"/>
              </a:rPr>
              <a:t>Chargrilled January King Cabbage with caramelized onions &amp; blue cheese				</a:t>
            </a:r>
            <a:r>
              <a:rPr lang="en-US" sz="1000" dirty="0">
                <a:latin typeface="Arial Narrow" panose="020B0606020202030204" pitchFamily="34" charset="0"/>
              </a:rPr>
              <a:t>3.80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050" dirty="0">
                <a:latin typeface="Arial Narrow" panose="020B0606020202030204" pitchFamily="34" charset="0"/>
              </a:rPr>
              <a:t>/Wedi'i wefru Ionawr King Cabbage gyda winwns wedi'u carameleiddio a chaws glas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Three cheese cauliflower &amp; crumb crust bake						</a:t>
            </a:r>
            <a:r>
              <a:rPr lang="en-GB" sz="1000" dirty="0">
                <a:effectLst/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3.65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050" dirty="0">
                <a:latin typeface="Arial Narrow" panose="020B0606020202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/Tri blodfresych caws a chrwst briwsionyn pobi</a:t>
            </a:r>
            <a:endParaRPr lang="en-GB" sz="1050" dirty="0">
              <a:effectLst/>
              <a:latin typeface="Arial Narrow" panose="020B0606020202030204" pitchFamily="34" charset="0"/>
              <a:ea typeface="Calibri" panose="020F0502020204030204" pitchFamily="34" charset="0"/>
              <a:cs typeface="Calibri Light" panose="020F0302020204030204" pitchFamily="34" charset="0"/>
            </a:endParaRPr>
          </a:p>
          <a:p>
            <a:endParaRPr lang="en-GB" sz="1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C24DD5-481C-4473-A3E4-A90C8F193ECF}"/>
              </a:ext>
            </a:extLst>
          </p:cNvPr>
          <p:cNvSpPr txBox="1"/>
          <p:nvPr/>
        </p:nvSpPr>
        <p:spPr>
          <a:xfrm>
            <a:off x="41547" y="689788"/>
            <a:ext cx="50527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Narrow" panose="020B0606020202030204" pitchFamily="34" charset="0"/>
              </a:rPr>
              <a:t>Selection of Local, Welsh &amp; British cheeses			 </a:t>
            </a:r>
            <a:r>
              <a:rPr lang="en-US" sz="1000" dirty="0">
                <a:latin typeface="Arial Narrow" panose="020B0606020202030204" pitchFamily="34" charset="0"/>
              </a:rPr>
              <a:t>8.50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Gooseberry Chutney, Pickled Black Walnut served with freshly baked crackers and berries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Detholiad o gawsiau Lleol, Cymreig a Phrydeinig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Siytni Gwsberis, Cnau Ffrengig Du wedi'u piclo wedi'u gweini gyda chracers ac aeron wedi'u pobi'n ffres</a:t>
            </a:r>
          </a:p>
          <a:p>
            <a:endParaRPr lang="en-GB" sz="1000" dirty="0">
              <a:latin typeface="Arial Narrow" panose="020B0606020202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D5BF2F0-9DE9-429D-9722-61719FE87CF3}"/>
              </a:ext>
            </a:extLst>
          </p:cNvPr>
          <p:cNvSpPr txBox="1"/>
          <p:nvPr/>
        </p:nvSpPr>
        <p:spPr>
          <a:xfrm>
            <a:off x="66184" y="1646083"/>
            <a:ext cx="570472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 Narrow" panose="020B0606020202030204" pitchFamily="34" charset="0"/>
              </a:rPr>
              <a:t>Smoked mackerel tartare, oyster emulsion and fresh sea herbs	</a:t>
            </a:r>
            <a:r>
              <a:rPr lang="en-GB" sz="1000" dirty="0">
                <a:latin typeface="Arial Narrow" panose="020B0606020202030204" pitchFamily="34" charset="0"/>
              </a:rPr>
              <a:t>11.00</a:t>
            </a:r>
            <a:r>
              <a:rPr lang="en-GB" sz="1200" b="1" dirty="0">
                <a:latin typeface="Arial Narrow" panose="020B0606020202030204" pitchFamily="34" charset="0"/>
              </a:rPr>
              <a:t>	</a:t>
            </a:r>
          </a:p>
          <a:p>
            <a:r>
              <a:rPr lang="en-GB" sz="1050" dirty="0">
                <a:latin typeface="Arial Narrow" panose="020B0606020202030204" pitchFamily="34" charset="0"/>
              </a:rPr>
              <a:t>Tartar mecryll mwg, emwlsiwn wystrys a pherlysiau môr ffres</a:t>
            </a:r>
          </a:p>
          <a:p>
            <a:endParaRPr lang="en-GB" sz="1050" dirty="0">
              <a:latin typeface="Arial Narrow" panose="020B0606020202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737D61-09AF-456C-AF3A-04E426E59B80}"/>
              </a:ext>
            </a:extLst>
          </p:cNvPr>
          <p:cNvSpPr txBox="1"/>
          <p:nvPr/>
        </p:nvSpPr>
        <p:spPr>
          <a:xfrm>
            <a:off x="5150159" y="682221"/>
            <a:ext cx="6504495" cy="3762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Narrow" panose="020B0606020202030204" pitchFamily="34" charset="0"/>
              </a:rPr>
              <a:t>Swansea caramelized salmon with Evesham asparagus 	</a:t>
            </a:r>
            <a:r>
              <a:rPr lang="en-US" sz="1000" dirty="0">
                <a:latin typeface="Arial Narrow" panose="020B0606020202030204" pitchFamily="34" charset="0"/>
              </a:rPr>
              <a:t>22.00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Eog wedi'i garameleiddio yn Abertawe gydag asbaragws Evesham</a:t>
            </a:r>
          </a:p>
          <a:p>
            <a:endParaRPr lang="en-US" sz="1000" dirty="0">
              <a:latin typeface="Arial Narrow" panose="020B0606020202030204" pitchFamily="34" charset="0"/>
            </a:endParaRPr>
          </a:p>
          <a:p>
            <a:r>
              <a:rPr lang="en-US" sz="1200" b="1" dirty="0">
                <a:latin typeface="Arial Narrow" panose="020B0606020202030204" pitchFamily="34" charset="0"/>
              </a:rPr>
              <a:t>Honey &amp; orange roast sea bass		</a:t>
            </a:r>
            <a:r>
              <a:rPr lang="en-US" sz="1000" dirty="0">
                <a:latin typeface="Arial Narrow" panose="020B0606020202030204" pitchFamily="34" charset="0"/>
              </a:rPr>
              <a:t>25.50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Draenog y môr rhost mêl ac oren</a:t>
            </a:r>
          </a:p>
          <a:p>
            <a:endParaRPr lang="en-US" sz="1200" b="1" dirty="0">
              <a:latin typeface="Arial Narrow" panose="020B0606020202030204" pitchFamily="34" charset="0"/>
            </a:endParaRPr>
          </a:p>
          <a:p>
            <a:r>
              <a:rPr lang="en-US" sz="1200" b="1" dirty="0">
                <a:latin typeface="Arial Narrow" panose="020B0606020202030204" pitchFamily="34" charset="0"/>
              </a:rPr>
              <a:t>Fresh lobster with truffle mayonnaise		</a:t>
            </a:r>
            <a:r>
              <a:rPr lang="en-US" sz="1000" dirty="0">
                <a:latin typeface="Arial Narrow" panose="020B0606020202030204" pitchFamily="34" charset="0"/>
              </a:rPr>
              <a:t>29.00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Cimwch ffres gyda mayonnaise peli</a:t>
            </a:r>
          </a:p>
          <a:p>
            <a:endParaRPr lang="en-US" sz="1050" dirty="0">
              <a:latin typeface="Arial Narrow" panose="020B0606020202030204" pitchFamily="34" charset="0"/>
            </a:endParaRPr>
          </a:p>
          <a:p>
            <a:r>
              <a:rPr lang="en-US" sz="1200" b="1" dirty="0">
                <a:latin typeface="Arial Narrow" panose="020B0606020202030204" pitchFamily="34" charset="0"/>
              </a:rPr>
              <a:t>*Spider crab cooked over charcoal with garlic butter	</a:t>
            </a:r>
            <a:r>
              <a:rPr lang="en-US" sz="1000" dirty="0">
                <a:latin typeface="Arial Narrow" panose="020B0606020202030204" pitchFamily="34" charset="0"/>
              </a:rPr>
              <a:t>27.00</a:t>
            </a:r>
          </a:p>
          <a:p>
            <a:r>
              <a:rPr lang="en-US" sz="1050" dirty="0">
                <a:latin typeface="Arial Narrow" panose="020B0606020202030204" pitchFamily="34" charset="0"/>
              </a:rPr>
              <a:t>Cranc heglog wedi'i goginio dros siarcol gyda menyn garlleg</a:t>
            </a:r>
          </a:p>
          <a:p>
            <a:endParaRPr lang="en-US" sz="1200" b="1" dirty="0">
              <a:latin typeface="Arial Narrow" panose="020B0606020202030204" pitchFamily="34" charset="0"/>
            </a:endParaRPr>
          </a:p>
          <a:p>
            <a:r>
              <a:rPr lang="en-US" sz="1200" b="1" dirty="0">
                <a:latin typeface="Arial Narrow" panose="020B0606020202030204" pitchFamily="34" charset="0"/>
              </a:rPr>
              <a:t>*</a:t>
            </a:r>
            <a:r>
              <a:rPr lang="en-US" sz="1100" b="1" dirty="0">
                <a:latin typeface="Arial Narrow" panose="020B0606020202030204" pitchFamily="34" charset="0"/>
              </a:rPr>
              <a:t>Treat yourself to this dish with the best white wine pairing:</a:t>
            </a:r>
          </a:p>
          <a:p>
            <a:r>
              <a:rPr lang="en-GB" sz="1100" b="1" dirty="0">
                <a:latin typeface="Arial Narrow" panose="020B0606020202030204" pitchFamily="34" charset="0"/>
              </a:rPr>
              <a:t>	Riesling - Bird in Hand.</a:t>
            </a:r>
          </a:p>
          <a:p>
            <a:r>
              <a:rPr lang="en-US" sz="1100" b="1" dirty="0">
                <a:solidFill>
                  <a:schemeClr val="accent2">
                    <a:lumMod val="75000"/>
                  </a:schemeClr>
                </a:solidFill>
                <a:latin typeface="Arial Narrow" panose="020B0606020202030204" pitchFamily="34" charset="0"/>
              </a:rPr>
              <a:t>   Crisp and dry, with beautiful aromas of stone fruit </a:t>
            </a:r>
          </a:p>
          <a:p>
            <a:r>
              <a:rPr lang="en-US" sz="1100" b="1" dirty="0">
                <a:solidFill>
                  <a:schemeClr val="accent2">
                    <a:lumMod val="75000"/>
                  </a:schemeClr>
                </a:solidFill>
                <a:latin typeface="Arial Narrow" panose="020B0606020202030204" pitchFamily="34" charset="0"/>
              </a:rPr>
              <a:t>   and balanced with bracing key lime zest.</a:t>
            </a:r>
          </a:p>
          <a:p>
            <a:r>
              <a:rPr lang="en-US" sz="800" dirty="0">
                <a:solidFill>
                  <a:schemeClr val="bg1">
                    <a:lumMod val="65000"/>
                  </a:schemeClr>
                </a:solidFill>
                <a:latin typeface="Arial Narrow" panose="020B0606020202030204" pitchFamily="34" charset="0"/>
              </a:rPr>
              <a:t>     /Triniwch eich hun i'r pryd hwn gyda'r bwyd a'r gwin gorau</a:t>
            </a:r>
          </a:p>
          <a:p>
            <a:r>
              <a:rPr lang="en-US" sz="800" dirty="0">
                <a:solidFill>
                  <a:schemeClr val="bg1">
                    <a:lumMod val="65000"/>
                  </a:schemeClr>
                </a:solidFill>
                <a:latin typeface="Arial Narrow" panose="020B0606020202030204" pitchFamily="34" charset="0"/>
              </a:rPr>
              <a:t>       paru Riesling – Bird in Hand.Crisp a sych, gydag aroglau hardd o ffrwythau carreg</a:t>
            </a:r>
          </a:p>
          <a:p>
            <a:r>
              <a:rPr lang="en-US" sz="800" dirty="0">
                <a:solidFill>
                  <a:schemeClr val="bg1">
                    <a:lumMod val="65000"/>
                  </a:schemeClr>
                </a:solidFill>
                <a:latin typeface="Arial Narrow" panose="020B0606020202030204" pitchFamily="34" charset="0"/>
              </a:rPr>
              <a:t>       a'i gydbwyso â chroen calch cywair bracing.</a:t>
            </a:r>
          </a:p>
          <a:p>
            <a:endParaRPr lang="en-US" sz="1000" dirty="0">
              <a:latin typeface="Arial Narrow" panose="020B0606020202030204" pitchFamily="34" charset="0"/>
            </a:endParaRPr>
          </a:p>
          <a:p>
            <a:endParaRPr lang="en-US" sz="1000" dirty="0">
              <a:latin typeface="Arial Narrow" panose="020B0606020202030204" pitchFamily="34" charset="0"/>
            </a:endParaRPr>
          </a:p>
          <a:p>
            <a:r>
              <a:rPr lang="en-US" sz="1200" b="1" dirty="0">
                <a:latin typeface="Arial Narrow" panose="020B0606020202030204" pitchFamily="34" charset="0"/>
              </a:rPr>
              <a:t> </a:t>
            </a:r>
            <a:endParaRPr lang="en-GB" sz="1200" b="1" dirty="0">
              <a:latin typeface="Arial Narrow" panose="020B0606020202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A46FE9-77CA-424E-B3FB-275074ABE843}"/>
              </a:ext>
            </a:extLst>
          </p:cNvPr>
          <p:cNvSpPr txBox="1"/>
          <p:nvPr/>
        </p:nvSpPr>
        <p:spPr>
          <a:xfrm>
            <a:off x="75588" y="2206260"/>
            <a:ext cx="5139239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Narrow" panose="020B0606020202030204" pitchFamily="34" charset="0"/>
              </a:rPr>
              <a:t>Fresh cockles cooked in regional white wine and creamy butter sauce	 </a:t>
            </a:r>
            <a:r>
              <a:rPr lang="en-US" sz="1000" dirty="0">
                <a:latin typeface="Arial Narrow" panose="020B0606020202030204" pitchFamily="34" charset="0"/>
              </a:rPr>
              <a:t>9.70</a:t>
            </a:r>
            <a:r>
              <a:rPr lang="en-US" sz="1200" b="1" dirty="0">
                <a:latin typeface="Arial Narrow" panose="020B0606020202030204" pitchFamily="34" charset="0"/>
              </a:rPr>
              <a:t> </a:t>
            </a:r>
          </a:p>
          <a:p>
            <a:r>
              <a:rPr lang="en-GB" sz="1050" dirty="0">
                <a:latin typeface="Arial Narrow" panose="020B0606020202030204" pitchFamily="34" charset="0"/>
              </a:rPr>
              <a:t>Cocos ffres wedi'u coginio mewn gwin gwyn rhanbarthol a saws menyn hufennog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1E7E8A-0973-475B-9580-68E4D426492B}"/>
              </a:ext>
            </a:extLst>
          </p:cNvPr>
          <p:cNvSpPr txBox="1"/>
          <p:nvPr/>
        </p:nvSpPr>
        <p:spPr>
          <a:xfrm>
            <a:off x="75588" y="2795173"/>
            <a:ext cx="5139239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dirty="0">
                <a:latin typeface="Arial Narrow" panose="020B0606020202030204" pitchFamily="34" charset="0"/>
              </a:rPr>
              <a:t>Mediterranean-style oysters with a dash of sweet vermouth &amp; celery foam  	 </a:t>
            </a:r>
            <a:r>
              <a:rPr lang="en-US" sz="1000" dirty="0">
                <a:latin typeface="Arial Narrow" panose="020B0606020202030204" pitchFamily="34" charset="0"/>
              </a:rPr>
              <a:t>13.00</a:t>
            </a:r>
          </a:p>
          <a:p>
            <a:r>
              <a:rPr lang="en-GB" sz="1050" dirty="0">
                <a:latin typeface="Arial Narrow" panose="020B0606020202030204" pitchFamily="34" charset="0"/>
              </a:rPr>
              <a:t>wystrys arddull Môr y Canoldir gyda diferyn o fermo melys ac ewyn seleri</a:t>
            </a:r>
            <a:r>
              <a:rPr lang="en-GB" sz="1050" dirty="0"/>
              <a:t>	</a:t>
            </a:r>
            <a:endParaRPr lang="en-GB" sz="1000" dirty="0">
              <a:latin typeface="Arial Narrow" panose="020B0606020202030204" pitchFamily="34" charset="0"/>
            </a:endParaRPr>
          </a:p>
        </p:txBody>
      </p:sp>
      <p:pic>
        <p:nvPicPr>
          <p:cNvPr id="14" name="Picture 13" descr="Oysters on a plate&#10;&#10;Description automatically generated with medium confidence">
            <a:extLst>
              <a:ext uri="{FF2B5EF4-FFF2-40B4-BE49-F238E27FC236}">
                <a16:creationId xmlns:a16="http://schemas.microsoft.com/office/drawing/2014/main" id="{0FA3AF9A-9BC8-4FE1-8263-559ECD6CA47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58223" y="2484154"/>
            <a:ext cx="3432331" cy="192567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5BCC92A-048B-458E-B025-BBAA76F0EA35}"/>
              </a:ext>
            </a:extLst>
          </p:cNvPr>
          <p:cNvSpPr txBox="1"/>
          <p:nvPr/>
        </p:nvSpPr>
        <p:spPr>
          <a:xfrm>
            <a:off x="9868651" y="5855691"/>
            <a:ext cx="23546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400" b="1" dirty="0">
              <a:latin typeface="Arial Narrow" panose="020B0606020202030204" pitchFamily="34" charset="0"/>
            </a:endParaRPr>
          </a:p>
          <a:p>
            <a:endParaRPr lang="en-GB" sz="1400" b="1" dirty="0">
              <a:latin typeface="Arial Narrow" panose="020B0606020202030204" pitchFamily="34" charset="0"/>
            </a:endParaRPr>
          </a:p>
          <a:p>
            <a:r>
              <a:rPr lang="en-GB" sz="1400" b="1" dirty="0">
                <a:latin typeface="Arial Narrow" panose="020B0606020202030204" pitchFamily="34" charset="0"/>
              </a:rPr>
              <a:t>Mon - Thu	</a:t>
            </a:r>
            <a:r>
              <a:rPr lang="en-GB" sz="1100" b="1" dirty="0">
                <a:latin typeface="Arial Narrow" panose="020B0606020202030204" pitchFamily="34" charset="0"/>
              </a:rPr>
              <a:t>11:00 am / 22:00 pm</a:t>
            </a:r>
          </a:p>
          <a:p>
            <a:r>
              <a:rPr lang="en-GB" sz="1400" b="1" dirty="0">
                <a:latin typeface="Arial Narrow" panose="020B0606020202030204" pitchFamily="34" charset="0"/>
              </a:rPr>
              <a:t>Fri  -  Sun	</a:t>
            </a:r>
            <a:r>
              <a:rPr lang="en-GB" sz="1100" b="1" dirty="0">
                <a:latin typeface="Arial Narrow" panose="020B0606020202030204" pitchFamily="34" charset="0"/>
              </a:rPr>
              <a:t>11:00 am / 23:00 pm</a:t>
            </a:r>
            <a:endParaRPr lang="en-GB" sz="1200" b="1" dirty="0">
              <a:latin typeface="Arial Narrow" panose="020B0606020202030204" pitchFamily="34" charset="0"/>
            </a:endParaRPr>
          </a:p>
        </p:txBody>
      </p:sp>
      <p:pic>
        <p:nvPicPr>
          <p:cNvPr id="18" name="Graphic 17" descr="Telephone with solid fill">
            <a:extLst>
              <a:ext uri="{FF2B5EF4-FFF2-40B4-BE49-F238E27FC236}">
                <a16:creationId xmlns:a16="http://schemas.microsoft.com/office/drawing/2014/main" id="{23F6F92F-6A3D-4EB9-A8D1-FF146F32BE2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954300" y="5819711"/>
            <a:ext cx="320088" cy="320088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DE2B2DA-AE53-4D21-85C7-CFD2A8233B05}"/>
              </a:ext>
            </a:extLst>
          </p:cNvPr>
          <p:cNvSpPr txBox="1"/>
          <p:nvPr/>
        </p:nvSpPr>
        <p:spPr>
          <a:xfrm>
            <a:off x="10439594" y="5806447"/>
            <a:ext cx="18530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/>
              <a:t>999.333.222.11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8640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733AB-00C5-44A5-9736-9A1A06B33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dirty="0">
                <a:solidFill>
                  <a:schemeClr val="accent1">
                    <a:lumMod val="50000"/>
                  </a:schemeClr>
                </a:solidFill>
                <a:latin typeface="Bahnschrift SemiLight" panose="020B0502040204020203" pitchFamily="34" charset="0"/>
              </a:rPr>
              <a:t>References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Bahnschrift SemiLight" panose="020B0502040204020203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8C130-D362-4F56-85AA-5E67D6ED6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How to Make a Menu (2019) [online]. Available at: https://www.webstaurantstore.com/article/301/restaurant-menu-design.html (Accessed: 24 February 2022).</a:t>
            </a:r>
          </a:p>
          <a:p>
            <a:endParaRPr lang="en-GB" sz="1400" dirty="0"/>
          </a:p>
          <a:p>
            <a:r>
              <a:rPr lang="en-US" sz="1400" dirty="0">
                <a:solidFill>
                  <a:srgbClr val="232323"/>
                </a:solidFill>
              </a:rPr>
              <a:t>Lambert L. </a:t>
            </a:r>
            <a:r>
              <a:rPr lang="en-US" sz="1400" i="0" dirty="0">
                <a:solidFill>
                  <a:srgbClr val="232323"/>
                </a:solidFill>
                <a:effectLst/>
              </a:rPr>
              <a:t>Infographic: Food and Wine Pairing Guide (2021) [online]. Available at: </a:t>
            </a:r>
            <a:r>
              <a:rPr lang="en-GB" sz="1400" dirty="0"/>
              <a:t>https://www.yummly.com/dish/092612/wine-pairing-basics-a-wine-cheat-sheet-infographic (Accessed: 24 February 2022).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sz="1400" dirty="0"/>
              <a:t>Oyster Image (2019) [online]. Available at: https://i0.wp.com/post.healthline.com/wp-content/uploads/2021/07/oysters-1296x728-header.jpg?w=1155&amp;h=1528 (Accessed: 23 February 2022).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US" sz="1400" dirty="0"/>
              <a:t>SEAFOOD AND WINE PAIRING 101: WHAT WINES PAIR BEST WITH SEAFOOD (2022) </a:t>
            </a:r>
            <a:r>
              <a:rPr lang="en-GB" sz="1400" dirty="0"/>
              <a:t>[online]. Available at: https://nourish.schnucks.com/articles/seafood-and-wine-pairing/#:~:text=Red%20wine%20like%20Pinot%20Noir,and%20texture%20of%20the%20fish. (Accessed: 23 February 2022).</a:t>
            </a:r>
          </a:p>
          <a:p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006074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4031</TotalTime>
  <Words>948</Words>
  <Application>Microsoft Office PowerPoint</Application>
  <PresentationFormat>Widescreen</PresentationFormat>
  <Paragraphs>114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Arial Narrow</vt:lpstr>
      <vt:lpstr>Bahnschrift SemiLight</vt:lpstr>
      <vt:lpstr>Calibri</vt:lpstr>
      <vt:lpstr>Calibri Light</vt:lpstr>
      <vt:lpstr>Office Theme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Rocio Garcia (2022578)</dc:creator>
  <cp:lastModifiedBy>Rocio Garcia (2022578)</cp:lastModifiedBy>
  <cp:revision>32</cp:revision>
  <dcterms:created xsi:type="dcterms:W3CDTF">2022-02-22T12:07:20Z</dcterms:created>
  <dcterms:modified xsi:type="dcterms:W3CDTF">2022-02-25T10:37:02Z</dcterms:modified>
</cp:coreProperties>
</file>