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3"/>
  </p:notesMasterIdLst>
  <p:sldIdLst>
    <p:sldId id="256" r:id="rId2"/>
    <p:sldId id="319" r:id="rId3"/>
    <p:sldId id="322" r:id="rId4"/>
    <p:sldId id="324" r:id="rId5"/>
    <p:sldId id="329" r:id="rId6"/>
    <p:sldId id="327" r:id="rId7"/>
    <p:sldId id="326" r:id="rId8"/>
    <p:sldId id="325" r:id="rId9"/>
    <p:sldId id="331" r:id="rId10"/>
    <p:sldId id="330" r:id="rId11"/>
    <p:sldId id="321" r:id="rId12"/>
  </p:sldIdLst>
  <p:sldSz cx="9144000" cy="5143500" type="screen16x9"/>
  <p:notesSz cx="6858000" cy="9144000"/>
  <p:embeddedFontLst>
    <p:embeddedFont>
      <p:font typeface="Dosis" pitchFamily="2" charset="77"/>
      <p:regular r:id="rId14"/>
      <p:bold r:id="rId15"/>
    </p:embeddedFont>
    <p:embeddedFont>
      <p:font typeface="IBM Plex Mono" panose="020B0509050203000203" pitchFamily="49" charset="77"/>
      <p:regular r:id="rId16"/>
      <p:bold r:id="rId17"/>
      <p:italic r:id="rId18"/>
      <p:boldItalic r:id="rId19"/>
    </p:embeddedFont>
    <p:embeddedFont>
      <p:font typeface="Roboto Condensed Light" panose="020F0302020204030204" pitchFamily="34" charset="0"/>
      <p:regular r:id="rId20"/>
      <p: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17F96B-5489-4DDB-B4C6-49E1CBD0ECB1}">
  <a:tblStyle styleId="{8E17F96B-5489-4DDB-B4C6-49E1CBD0ECB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79134" autoAdjust="0"/>
  </p:normalViewPr>
  <p:slideViewPr>
    <p:cSldViewPr snapToGrid="0">
      <p:cViewPr varScale="1">
        <p:scale>
          <a:sx n="116" d="100"/>
          <a:sy n="116" d="100"/>
        </p:scale>
        <p:origin x="14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3B0FC-C24D-40E7-98D1-CDC47784C533}"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IN"/>
        </a:p>
      </dgm:t>
    </dgm:pt>
    <dgm:pt modelId="{8B330C13-0F6F-4319-BA66-C72D04DD11A8}" type="pres">
      <dgm:prSet presAssocID="{FF33B0FC-C24D-40E7-98D1-CDC47784C533}" presName="diagram" presStyleCnt="0">
        <dgm:presLayoutVars>
          <dgm:dir/>
          <dgm:resizeHandles val="exact"/>
        </dgm:presLayoutVars>
      </dgm:prSet>
      <dgm:spPr/>
    </dgm:pt>
  </dgm:ptLst>
  <dgm:cxnLst>
    <dgm:cxn modelId="{B5F44DA9-280D-4E93-A951-7DA440E1591D}" type="presOf" srcId="{FF33B0FC-C24D-40E7-98D1-CDC47784C533}" destId="{8B330C13-0F6F-4319-BA66-C72D04DD11A8}"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2378AA-4F27-4567-B5CB-D7FBC06D636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78C9B669-92B9-459E-8969-B99BB0A023E9}">
      <dgm:prSet phldrT="[Tex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Increased energy consumption by Thomas Cook and a Lack of Awareness among tourists </a:t>
          </a:r>
          <a:endParaRPr lang="en-IN" dirty="0">
            <a:latin typeface="Times New Roman" panose="02020603050405020304" pitchFamily="18" charset="0"/>
            <a:cs typeface="Times New Roman" panose="02020603050405020304" pitchFamily="18" charset="0"/>
          </a:endParaRPr>
        </a:p>
      </dgm:t>
    </dgm:pt>
    <dgm:pt modelId="{2DCAFBF8-7D7C-41B7-AC4C-4B1C754D8DA5}" type="parTrans" cxnId="{03240567-5074-42B4-B002-1F237E84CC2C}">
      <dgm:prSet/>
      <dgm:spPr/>
      <dgm:t>
        <a:bodyPr/>
        <a:lstStyle/>
        <a:p>
          <a:endParaRPr lang="en-IN"/>
        </a:p>
      </dgm:t>
    </dgm:pt>
    <dgm:pt modelId="{3191D598-0B68-49E8-AD76-09FEA49C35D8}" type="sibTrans" cxnId="{03240567-5074-42B4-B002-1F237E84CC2C}">
      <dgm:prSet/>
      <dgm:spPr/>
      <dgm:t>
        <a:bodyPr/>
        <a:lstStyle/>
        <a:p>
          <a:endParaRPr lang="en-IN"/>
        </a:p>
      </dgm:t>
    </dgm:pt>
    <dgm:pt modelId="{4704CF23-250E-4FDD-AD75-82FF7BB442E8}">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Thomas Cook contributes to plastic pollution through disposable items, which leads to the production of more than 3000 metric tonnes of CO2 </a:t>
          </a:r>
          <a:endParaRPr lang="en-IN" u="none" dirty="0">
            <a:latin typeface="Times New Roman" panose="02020603050405020304" pitchFamily="18" charset="0"/>
            <a:cs typeface="Times New Roman" panose="02020603050405020304" pitchFamily="18" charset="0"/>
          </a:endParaRPr>
        </a:p>
      </dgm:t>
    </dgm:pt>
    <dgm:pt modelId="{3D4BB34A-F392-4598-96B9-8A6FD3BA6EFF}" type="parTrans" cxnId="{1D0F2A0F-ABA1-4E45-8D03-DAC657264BA0}">
      <dgm:prSet/>
      <dgm:spPr/>
      <dgm:t>
        <a:bodyPr/>
        <a:lstStyle/>
        <a:p>
          <a:endParaRPr lang="en-IN"/>
        </a:p>
      </dgm:t>
    </dgm:pt>
    <dgm:pt modelId="{2D9DE7EF-2CED-4347-8B31-4A287568735D}" type="sibTrans" cxnId="{1D0F2A0F-ABA1-4E45-8D03-DAC657264BA0}">
      <dgm:prSet/>
      <dgm:spPr/>
      <dgm:t>
        <a:bodyPr/>
        <a:lstStyle/>
        <a:p>
          <a:endParaRPr lang="en-IN"/>
        </a:p>
      </dgm:t>
    </dgm:pt>
    <dgm:pt modelId="{6C1B36AA-1E1C-4454-86EB-1CF915EADD74}">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In 2012, Thomas Cook reported 73.7g CO2 per passenger kilometre, which leads to huge emissions of greenhouse gas along with CO2 </a:t>
          </a:r>
          <a:endParaRPr lang="en-IN" u="none" dirty="0">
            <a:latin typeface="Times New Roman" panose="02020603050405020304" pitchFamily="18" charset="0"/>
            <a:cs typeface="Times New Roman" panose="02020603050405020304" pitchFamily="18" charset="0"/>
          </a:endParaRPr>
        </a:p>
      </dgm:t>
    </dgm:pt>
    <dgm:pt modelId="{4F52DA6C-93DC-4BF8-9445-EE0C583ED8F7}" type="parTrans" cxnId="{FAE62738-69F4-4776-AC55-3B495BD6DE7E}">
      <dgm:prSet/>
      <dgm:spPr/>
      <dgm:t>
        <a:bodyPr/>
        <a:lstStyle/>
        <a:p>
          <a:endParaRPr lang="en-IN"/>
        </a:p>
      </dgm:t>
    </dgm:pt>
    <dgm:pt modelId="{02DAF84E-3ECE-441B-AB5A-EF0547EFCCD5}" type="sibTrans" cxnId="{FAE62738-69F4-4776-AC55-3B495BD6DE7E}">
      <dgm:prSet/>
      <dgm:spPr/>
      <dgm:t>
        <a:bodyPr/>
        <a:lstStyle/>
        <a:p>
          <a:endParaRPr lang="en-IN"/>
        </a:p>
      </dgm:t>
    </dgm:pt>
    <dgm:pt modelId="{C1E739B7-2424-4ADE-94B9-4471A7DDBA59}">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Lack of potential investment and stakeholder engagement (Han, 2021)</a:t>
          </a:r>
          <a:endParaRPr lang="en-IN" u="none" dirty="0">
            <a:latin typeface="Times New Roman" panose="02020603050405020304" pitchFamily="18" charset="0"/>
            <a:cs typeface="Times New Roman" panose="02020603050405020304" pitchFamily="18" charset="0"/>
          </a:endParaRPr>
        </a:p>
      </dgm:t>
    </dgm:pt>
    <dgm:pt modelId="{B4669C13-FE52-4FAA-B6C3-2AE318086CA5}" type="parTrans" cxnId="{B43CCB4C-33DD-4BB2-8BF8-254A727E6E4E}">
      <dgm:prSet/>
      <dgm:spPr/>
      <dgm:t>
        <a:bodyPr/>
        <a:lstStyle/>
        <a:p>
          <a:endParaRPr lang="en-IN"/>
        </a:p>
      </dgm:t>
    </dgm:pt>
    <dgm:pt modelId="{D7D67B32-C339-403D-800E-9D5635F4F5A4}" type="sibTrans" cxnId="{B43CCB4C-33DD-4BB2-8BF8-254A727E6E4E}">
      <dgm:prSet/>
      <dgm:spPr/>
      <dgm:t>
        <a:bodyPr/>
        <a:lstStyle/>
        <a:p>
          <a:endParaRPr lang="en-IN"/>
        </a:p>
      </dgm:t>
    </dgm:pt>
    <dgm:pt modelId="{94DF6A7A-184B-40B8-A608-5DDD98FB04E3}">
      <dgm:prSet/>
      <dgm:spPr/>
      <dgm:t>
        <a:bodyPr/>
        <a:lstStyle/>
        <a:p>
          <a:pPr>
            <a:buFont typeface="Arial" panose="020B0604020202020204" pitchFamily="34" charset="0"/>
            <a:buChar char="●"/>
          </a:pPr>
          <a:r>
            <a:rPr lang="en-GB" u="none">
              <a:latin typeface="Times New Roman" panose="02020603050405020304" pitchFamily="18" charset="0"/>
              <a:cs typeface="Times New Roman" panose="02020603050405020304" pitchFamily="18" charset="0"/>
            </a:rPr>
            <a:t>Lack of skilled employees and collaborations </a:t>
          </a:r>
          <a:endParaRPr lang="en-IN" u="none">
            <a:latin typeface="Times New Roman" panose="02020603050405020304" pitchFamily="18" charset="0"/>
            <a:cs typeface="Times New Roman" panose="02020603050405020304" pitchFamily="18" charset="0"/>
          </a:endParaRPr>
        </a:p>
      </dgm:t>
    </dgm:pt>
    <dgm:pt modelId="{BB653BF8-11DE-40B1-A42E-ECEA6EC7F7EF}" type="parTrans" cxnId="{9C305312-434D-44B1-B8A7-7D3DCE6AB287}">
      <dgm:prSet/>
      <dgm:spPr/>
      <dgm:t>
        <a:bodyPr/>
        <a:lstStyle/>
        <a:p>
          <a:endParaRPr lang="en-IN"/>
        </a:p>
      </dgm:t>
    </dgm:pt>
    <dgm:pt modelId="{75DD2C27-6FF3-40E0-B3E5-D3A16BE05C07}" type="sibTrans" cxnId="{9C305312-434D-44B1-B8A7-7D3DCE6AB287}">
      <dgm:prSet/>
      <dgm:spPr/>
      <dgm:t>
        <a:bodyPr/>
        <a:lstStyle/>
        <a:p>
          <a:endParaRPr lang="en-IN"/>
        </a:p>
      </dgm:t>
    </dgm:pt>
    <dgm:pt modelId="{F008AFF8-248F-4FED-9E44-9296312704B5}">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Greenwashing manifestations</a:t>
          </a:r>
          <a:endParaRPr lang="en-IN" u="none" dirty="0">
            <a:latin typeface="Times New Roman" panose="02020603050405020304" pitchFamily="18" charset="0"/>
            <a:cs typeface="Times New Roman" panose="02020603050405020304" pitchFamily="18" charset="0"/>
          </a:endParaRPr>
        </a:p>
      </dgm:t>
    </dgm:pt>
    <dgm:pt modelId="{0DE91026-5506-416F-8CFD-B4F57A30FA26}" type="parTrans" cxnId="{E160D428-FC24-4D24-A927-51F8FDAF1C22}">
      <dgm:prSet/>
      <dgm:spPr/>
      <dgm:t>
        <a:bodyPr/>
        <a:lstStyle/>
        <a:p>
          <a:endParaRPr lang="en-IN"/>
        </a:p>
      </dgm:t>
    </dgm:pt>
    <dgm:pt modelId="{5ED429B5-C7B8-4179-B37D-FC25149502F2}" type="sibTrans" cxnId="{E160D428-FC24-4D24-A927-51F8FDAF1C22}">
      <dgm:prSet/>
      <dgm:spPr/>
      <dgm:t>
        <a:bodyPr/>
        <a:lstStyle/>
        <a:p>
          <a:endParaRPr lang="en-IN"/>
        </a:p>
      </dgm:t>
    </dgm:pt>
    <dgm:pt modelId="{88A77335-6A26-4A19-B3D1-1D9806DE4AEA}" type="pres">
      <dgm:prSet presAssocID="{632378AA-4F27-4567-B5CB-D7FBC06D6366}" presName="diagram" presStyleCnt="0">
        <dgm:presLayoutVars>
          <dgm:dir/>
          <dgm:resizeHandles val="exact"/>
        </dgm:presLayoutVars>
      </dgm:prSet>
      <dgm:spPr/>
    </dgm:pt>
    <dgm:pt modelId="{39B7BBCF-862F-4B32-B9FD-C23BB4DC5F8A}" type="pres">
      <dgm:prSet presAssocID="{78C9B669-92B9-459E-8969-B99BB0A023E9}" presName="node" presStyleLbl="node1" presStyleIdx="0" presStyleCnt="6">
        <dgm:presLayoutVars>
          <dgm:bulletEnabled val="1"/>
        </dgm:presLayoutVars>
      </dgm:prSet>
      <dgm:spPr/>
    </dgm:pt>
    <dgm:pt modelId="{243EB669-E6E9-4D89-8B69-5CABECB09C4E}" type="pres">
      <dgm:prSet presAssocID="{3191D598-0B68-49E8-AD76-09FEA49C35D8}" presName="sibTrans" presStyleCnt="0"/>
      <dgm:spPr/>
    </dgm:pt>
    <dgm:pt modelId="{6C8D0E48-92AF-4CCB-8CE1-B9ADE2D0DAD5}" type="pres">
      <dgm:prSet presAssocID="{4704CF23-250E-4FDD-AD75-82FF7BB442E8}" presName="node" presStyleLbl="node1" presStyleIdx="1" presStyleCnt="6">
        <dgm:presLayoutVars>
          <dgm:bulletEnabled val="1"/>
        </dgm:presLayoutVars>
      </dgm:prSet>
      <dgm:spPr/>
    </dgm:pt>
    <dgm:pt modelId="{69000B4A-A361-489B-9DDE-14A78781315A}" type="pres">
      <dgm:prSet presAssocID="{2D9DE7EF-2CED-4347-8B31-4A287568735D}" presName="sibTrans" presStyleCnt="0"/>
      <dgm:spPr/>
    </dgm:pt>
    <dgm:pt modelId="{E7F29D86-40BC-4EA7-904E-BB6017C09BCB}" type="pres">
      <dgm:prSet presAssocID="{6C1B36AA-1E1C-4454-86EB-1CF915EADD74}" presName="node" presStyleLbl="node1" presStyleIdx="2" presStyleCnt="6">
        <dgm:presLayoutVars>
          <dgm:bulletEnabled val="1"/>
        </dgm:presLayoutVars>
      </dgm:prSet>
      <dgm:spPr/>
    </dgm:pt>
    <dgm:pt modelId="{DE253857-9E6D-4818-B87D-DC26CE6DD18D}" type="pres">
      <dgm:prSet presAssocID="{02DAF84E-3ECE-441B-AB5A-EF0547EFCCD5}" presName="sibTrans" presStyleCnt="0"/>
      <dgm:spPr/>
    </dgm:pt>
    <dgm:pt modelId="{C68957FB-E421-4173-BA60-A6D2E72AEB5C}" type="pres">
      <dgm:prSet presAssocID="{C1E739B7-2424-4ADE-94B9-4471A7DDBA59}" presName="node" presStyleLbl="node1" presStyleIdx="3" presStyleCnt="6">
        <dgm:presLayoutVars>
          <dgm:bulletEnabled val="1"/>
        </dgm:presLayoutVars>
      </dgm:prSet>
      <dgm:spPr/>
    </dgm:pt>
    <dgm:pt modelId="{9C4BC778-B90F-4FD8-BB4B-6E616DED23B1}" type="pres">
      <dgm:prSet presAssocID="{D7D67B32-C339-403D-800E-9D5635F4F5A4}" presName="sibTrans" presStyleCnt="0"/>
      <dgm:spPr/>
    </dgm:pt>
    <dgm:pt modelId="{D928B437-426D-488C-91A2-82C31D279E01}" type="pres">
      <dgm:prSet presAssocID="{94DF6A7A-184B-40B8-A608-5DDD98FB04E3}" presName="node" presStyleLbl="node1" presStyleIdx="4" presStyleCnt="6">
        <dgm:presLayoutVars>
          <dgm:bulletEnabled val="1"/>
        </dgm:presLayoutVars>
      </dgm:prSet>
      <dgm:spPr/>
    </dgm:pt>
    <dgm:pt modelId="{9C238F2A-3937-49D9-9A6B-87B5B91E7339}" type="pres">
      <dgm:prSet presAssocID="{75DD2C27-6FF3-40E0-B3E5-D3A16BE05C07}" presName="sibTrans" presStyleCnt="0"/>
      <dgm:spPr/>
    </dgm:pt>
    <dgm:pt modelId="{663BB9B7-B9AE-428B-B784-1274C4F26951}" type="pres">
      <dgm:prSet presAssocID="{F008AFF8-248F-4FED-9E44-9296312704B5}" presName="node" presStyleLbl="node1" presStyleIdx="5" presStyleCnt="6">
        <dgm:presLayoutVars>
          <dgm:bulletEnabled val="1"/>
        </dgm:presLayoutVars>
      </dgm:prSet>
      <dgm:spPr/>
    </dgm:pt>
  </dgm:ptLst>
  <dgm:cxnLst>
    <dgm:cxn modelId="{BE773E0E-0BE8-4C24-81BB-0453F2875128}" type="presOf" srcId="{632378AA-4F27-4567-B5CB-D7FBC06D6366}" destId="{88A77335-6A26-4A19-B3D1-1D9806DE4AEA}" srcOrd="0" destOrd="0" presId="urn:microsoft.com/office/officeart/2005/8/layout/default"/>
    <dgm:cxn modelId="{1D0F2A0F-ABA1-4E45-8D03-DAC657264BA0}" srcId="{632378AA-4F27-4567-B5CB-D7FBC06D6366}" destId="{4704CF23-250E-4FDD-AD75-82FF7BB442E8}" srcOrd="1" destOrd="0" parTransId="{3D4BB34A-F392-4598-96B9-8A6FD3BA6EFF}" sibTransId="{2D9DE7EF-2CED-4347-8B31-4A287568735D}"/>
    <dgm:cxn modelId="{9C305312-434D-44B1-B8A7-7D3DCE6AB287}" srcId="{632378AA-4F27-4567-B5CB-D7FBC06D6366}" destId="{94DF6A7A-184B-40B8-A608-5DDD98FB04E3}" srcOrd="4" destOrd="0" parTransId="{BB653BF8-11DE-40B1-A42E-ECEA6EC7F7EF}" sibTransId="{75DD2C27-6FF3-40E0-B3E5-D3A16BE05C07}"/>
    <dgm:cxn modelId="{0C905F16-EF94-4B7B-AE8F-24FD7474CEF3}" type="presOf" srcId="{C1E739B7-2424-4ADE-94B9-4471A7DDBA59}" destId="{C68957FB-E421-4173-BA60-A6D2E72AEB5C}" srcOrd="0" destOrd="0" presId="urn:microsoft.com/office/officeart/2005/8/layout/default"/>
    <dgm:cxn modelId="{E160D428-FC24-4D24-A927-51F8FDAF1C22}" srcId="{632378AA-4F27-4567-B5CB-D7FBC06D6366}" destId="{F008AFF8-248F-4FED-9E44-9296312704B5}" srcOrd="5" destOrd="0" parTransId="{0DE91026-5506-416F-8CFD-B4F57A30FA26}" sibTransId="{5ED429B5-C7B8-4179-B37D-FC25149502F2}"/>
    <dgm:cxn modelId="{FAE62738-69F4-4776-AC55-3B495BD6DE7E}" srcId="{632378AA-4F27-4567-B5CB-D7FBC06D6366}" destId="{6C1B36AA-1E1C-4454-86EB-1CF915EADD74}" srcOrd="2" destOrd="0" parTransId="{4F52DA6C-93DC-4BF8-9445-EE0C583ED8F7}" sibTransId="{02DAF84E-3ECE-441B-AB5A-EF0547EFCCD5}"/>
    <dgm:cxn modelId="{B43CCB4C-33DD-4BB2-8BF8-254A727E6E4E}" srcId="{632378AA-4F27-4567-B5CB-D7FBC06D6366}" destId="{C1E739B7-2424-4ADE-94B9-4471A7DDBA59}" srcOrd="3" destOrd="0" parTransId="{B4669C13-FE52-4FAA-B6C3-2AE318086CA5}" sibTransId="{D7D67B32-C339-403D-800E-9D5635F4F5A4}"/>
    <dgm:cxn modelId="{8A58B456-0C86-4FAE-9206-55AA5D8ABD63}" type="presOf" srcId="{6C1B36AA-1E1C-4454-86EB-1CF915EADD74}" destId="{E7F29D86-40BC-4EA7-904E-BB6017C09BCB}" srcOrd="0" destOrd="0" presId="urn:microsoft.com/office/officeart/2005/8/layout/default"/>
    <dgm:cxn modelId="{E7D6ED5C-3DA4-47E3-9ABC-02D2270C3E10}" type="presOf" srcId="{4704CF23-250E-4FDD-AD75-82FF7BB442E8}" destId="{6C8D0E48-92AF-4CCB-8CE1-B9ADE2D0DAD5}" srcOrd="0" destOrd="0" presId="urn:microsoft.com/office/officeart/2005/8/layout/default"/>
    <dgm:cxn modelId="{03240567-5074-42B4-B002-1F237E84CC2C}" srcId="{632378AA-4F27-4567-B5CB-D7FBC06D6366}" destId="{78C9B669-92B9-459E-8969-B99BB0A023E9}" srcOrd="0" destOrd="0" parTransId="{2DCAFBF8-7D7C-41B7-AC4C-4B1C754D8DA5}" sibTransId="{3191D598-0B68-49E8-AD76-09FEA49C35D8}"/>
    <dgm:cxn modelId="{C096B76C-E074-4205-ACF3-FB2194124774}" type="presOf" srcId="{94DF6A7A-184B-40B8-A608-5DDD98FB04E3}" destId="{D928B437-426D-488C-91A2-82C31D279E01}" srcOrd="0" destOrd="0" presId="urn:microsoft.com/office/officeart/2005/8/layout/default"/>
    <dgm:cxn modelId="{C75D8595-FF4E-4B42-95D8-A3668853C83B}" type="presOf" srcId="{F008AFF8-248F-4FED-9E44-9296312704B5}" destId="{663BB9B7-B9AE-428B-B784-1274C4F26951}" srcOrd="0" destOrd="0" presId="urn:microsoft.com/office/officeart/2005/8/layout/default"/>
    <dgm:cxn modelId="{894804FC-48A9-483B-88E5-085226A26228}" type="presOf" srcId="{78C9B669-92B9-459E-8969-B99BB0A023E9}" destId="{39B7BBCF-862F-4B32-B9FD-C23BB4DC5F8A}" srcOrd="0" destOrd="0" presId="urn:microsoft.com/office/officeart/2005/8/layout/default"/>
    <dgm:cxn modelId="{E73B1872-7584-4714-B471-8CEE209D6C69}" type="presParOf" srcId="{88A77335-6A26-4A19-B3D1-1D9806DE4AEA}" destId="{39B7BBCF-862F-4B32-B9FD-C23BB4DC5F8A}" srcOrd="0" destOrd="0" presId="urn:microsoft.com/office/officeart/2005/8/layout/default"/>
    <dgm:cxn modelId="{5BD6D781-ED50-4079-BE08-4110DABC884F}" type="presParOf" srcId="{88A77335-6A26-4A19-B3D1-1D9806DE4AEA}" destId="{243EB669-E6E9-4D89-8B69-5CABECB09C4E}" srcOrd="1" destOrd="0" presId="urn:microsoft.com/office/officeart/2005/8/layout/default"/>
    <dgm:cxn modelId="{D4C03629-CA85-4141-836A-209E93E59E58}" type="presParOf" srcId="{88A77335-6A26-4A19-B3D1-1D9806DE4AEA}" destId="{6C8D0E48-92AF-4CCB-8CE1-B9ADE2D0DAD5}" srcOrd="2" destOrd="0" presId="urn:microsoft.com/office/officeart/2005/8/layout/default"/>
    <dgm:cxn modelId="{3A7F78C1-EF84-4722-AC3C-01E66469580A}" type="presParOf" srcId="{88A77335-6A26-4A19-B3D1-1D9806DE4AEA}" destId="{69000B4A-A361-489B-9DDE-14A78781315A}" srcOrd="3" destOrd="0" presId="urn:microsoft.com/office/officeart/2005/8/layout/default"/>
    <dgm:cxn modelId="{FD4857ED-051D-464B-9245-9B0B3AC3AF74}" type="presParOf" srcId="{88A77335-6A26-4A19-B3D1-1D9806DE4AEA}" destId="{E7F29D86-40BC-4EA7-904E-BB6017C09BCB}" srcOrd="4" destOrd="0" presId="urn:microsoft.com/office/officeart/2005/8/layout/default"/>
    <dgm:cxn modelId="{43110B71-1996-4F1F-99BD-69423F76B107}" type="presParOf" srcId="{88A77335-6A26-4A19-B3D1-1D9806DE4AEA}" destId="{DE253857-9E6D-4818-B87D-DC26CE6DD18D}" srcOrd="5" destOrd="0" presId="urn:microsoft.com/office/officeart/2005/8/layout/default"/>
    <dgm:cxn modelId="{62E0F74C-2F7E-49E8-951B-05B5C0645858}" type="presParOf" srcId="{88A77335-6A26-4A19-B3D1-1D9806DE4AEA}" destId="{C68957FB-E421-4173-BA60-A6D2E72AEB5C}" srcOrd="6" destOrd="0" presId="urn:microsoft.com/office/officeart/2005/8/layout/default"/>
    <dgm:cxn modelId="{3E1A58DF-C93F-45A2-ACDC-258C2CBB6514}" type="presParOf" srcId="{88A77335-6A26-4A19-B3D1-1D9806DE4AEA}" destId="{9C4BC778-B90F-4FD8-BB4B-6E616DED23B1}" srcOrd="7" destOrd="0" presId="urn:microsoft.com/office/officeart/2005/8/layout/default"/>
    <dgm:cxn modelId="{D4DF704B-A8A1-4FA0-9459-77980450BFFD}" type="presParOf" srcId="{88A77335-6A26-4A19-B3D1-1D9806DE4AEA}" destId="{D928B437-426D-488C-91A2-82C31D279E01}" srcOrd="8" destOrd="0" presId="urn:microsoft.com/office/officeart/2005/8/layout/default"/>
    <dgm:cxn modelId="{894845DE-9891-4CC4-A7AE-0E43F445250A}" type="presParOf" srcId="{88A77335-6A26-4A19-B3D1-1D9806DE4AEA}" destId="{9C238F2A-3937-49D9-9A6B-87B5B91E7339}" srcOrd="9" destOrd="0" presId="urn:microsoft.com/office/officeart/2005/8/layout/default"/>
    <dgm:cxn modelId="{EBEC0962-A246-406C-A022-3AF69B1602AA}" type="presParOf" srcId="{88A77335-6A26-4A19-B3D1-1D9806DE4AEA}" destId="{663BB9B7-B9AE-428B-B784-1274C4F2695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8AC820-77EC-477E-8545-8ACA1200BCD0}" type="doc">
      <dgm:prSet loTypeId="urn:microsoft.com/office/officeart/2005/8/layout/hProcess9" loCatId="process" qsTypeId="urn:microsoft.com/office/officeart/2005/8/quickstyle/simple1" qsCatId="simple" csTypeId="urn:microsoft.com/office/officeart/2005/8/colors/accent1_2" csCatId="accent1" phldr="1"/>
      <dgm:spPr/>
    </dgm:pt>
    <dgm:pt modelId="{2767D92B-93F4-4EC1-B38E-44A50EAC1405}">
      <dgm:prSet phldrT="[Text]" custT="1"/>
      <dgm:spPr/>
      <dgm:t>
        <a:bodyPr/>
        <a:lstStyle/>
        <a:p>
          <a:pPr>
            <a:buFont typeface="Arial" panose="020B0604020202020204" pitchFamily="34" charset="0"/>
            <a:buChar char="●"/>
          </a:pPr>
          <a:r>
            <a:rPr lang="en-GB" sz="1400" b="1" u="none" dirty="0">
              <a:latin typeface="Times New Roman" panose="02020603050405020304" pitchFamily="18" charset="0"/>
              <a:cs typeface="Times New Roman" panose="02020603050405020304" pitchFamily="18" charset="0"/>
            </a:rPr>
            <a:t>Planet: </a:t>
          </a:r>
          <a:r>
            <a:rPr lang="en-GB" sz="1400" u="none" dirty="0">
              <a:latin typeface="Times New Roman" panose="02020603050405020304" pitchFamily="18" charset="0"/>
              <a:cs typeface="Times New Roman" panose="02020603050405020304" pitchFamily="18" charset="0"/>
            </a:rPr>
            <a:t>Thomas may avoid global warming and climate change by achieving Net Zero target emissions via the use of sustainable methods.</a:t>
          </a:r>
          <a:endParaRPr lang="en-IN" sz="1400" dirty="0">
            <a:latin typeface="Times New Roman" panose="02020603050405020304" pitchFamily="18" charset="0"/>
            <a:cs typeface="Times New Roman" panose="02020603050405020304" pitchFamily="18" charset="0"/>
          </a:endParaRPr>
        </a:p>
      </dgm:t>
    </dgm:pt>
    <dgm:pt modelId="{E05F44FA-427F-40BA-A08E-C6BEBDD9122D}" type="parTrans" cxnId="{5A25AAB0-71BC-4435-A33F-3096658A636D}">
      <dgm:prSet/>
      <dgm:spPr/>
      <dgm:t>
        <a:bodyPr/>
        <a:lstStyle/>
        <a:p>
          <a:endParaRPr lang="en-IN"/>
        </a:p>
      </dgm:t>
    </dgm:pt>
    <dgm:pt modelId="{19FBB7E0-F209-4B49-B307-8202E7C83627}" type="sibTrans" cxnId="{5A25AAB0-71BC-4435-A33F-3096658A636D}">
      <dgm:prSet/>
      <dgm:spPr/>
      <dgm:t>
        <a:bodyPr/>
        <a:lstStyle/>
        <a:p>
          <a:endParaRPr lang="en-IN"/>
        </a:p>
      </dgm:t>
    </dgm:pt>
    <dgm:pt modelId="{07907E19-363A-4A97-B5E6-4047E7788F42}">
      <dgm:prSet custT="1"/>
      <dgm:spPr/>
      <dgm:t>
        <a:bodyPr/>
        <a:lstStyle/>
        <a:p>
          <a:pPr>
            <a:buFont typeface="Arial" panose="020B0604020202020204" pitchFamily="34" charset="0"/>
            <a:buChar char="●"/>
          </a:pPr>
          <a:r>
            <a:rPr lang="en-GB" sz="1400" b="1" u="none" dirty="0">
              <a:latin typeface="Times New Roman" panose="02020603050405020304" pitchFamily="18" charset="0"/>
              <a:cs typeface="Times New Roman" panose="02020603050405020304" pitchFamily="18" charset="0"/>
            </a:rPr>
            <a:t>Profit:</a:t>
          </a:r>
          <a:r>
            <a:rPr lang="en-GB" sz="1400" u="none" dirty="0">
              <a:latin typeface="Times New Roman" panose="02020603050405020304" pitchFamily="18" charset="0"/>
              <a:cs typeface="Times New Roman" panose="02020603050405020304" pitchFamily="18" charset="0"/>
            </a:rPr>
            <a:t> By implementing sustainable practices, Thomas Cook can draw in socially conscious customers and lower operating costs, both of which contribute to increased sales and improved profitability (Ghani </a:t>
          </a:r>
          <a:r>
            <a:rPr lang="en-GB" sz="1400" i="1" u="none" dirty="0">
              <a:latin typeface="Times New Roman" panose="02020603050405020304" pitchFamily="18" charset="0"/>
              <a:cs typeface="Times New Roman" panose="02020603050405020304" pitchFamily="18" charset="0"/>
            </a:rPr>
            <a:t>et. al.,</a:t>
          </a:r>
          <a:r>
            <a:rPr lang="en-GB" sz="1400" u="none" dirty="0">
              <a:latin typeface="Times New Roman" panose="02020603050405020304" pitchFamily="18" charset="0"/>
              <a:cs typeface="Times New Roman" panose="02020603050405020304" pitchFamily="18" charset="0"/>
            </a:rPr>
            <a:t> 2022).</a:t>
          </a:r>
          <a:endParaRPr lang="en-IN" sz="1400" u="none" dirty="0">
            <a:latin typeface="Times New Roman" panose="02020603050405020304" pitchFamily="18" charset="0"/>
            <a:cs typeface="Times New Roman" panose="02020603050405020304" pitchFamily="18" charset="0"/>
          </a:endParaRPr>
        </a:p>
      </dgm:t>
    </dgm:pt>
    <dgm:pt modelId="{94877B09-C1CC-4201-A254-57078D9FB6A5}" type="parTrans" cxnId="{E0894CA2-D9B9-4000-B80C-C40B4D9C861F}">
      <dgm:prSet/>
      <dgm:spPr/>
      <dgm:t>
        <a:bodyPr/>
        <a:lstStyle/>
        <a:p>
          <a:endParaRPr lang="en-IN"/>
        </a:p>
      </dgm:t>
    </dgm:pt>
    <dgm:pt modelId="{838A7867-4E3D-4E7D-9AC4-BD98A60929C6}" type="sibTrans" cxnId="{E0894CA2-D9B9-4000-B80C-C40B4D9C861F}">
      <dgm:prSet/>
      <dgm:spPr/>
      <dgm:t>
        <a:bodyPr/>
        <a:lstStyle/>
        <a:p>
          <a:endParaRPr lang="en-IN"/>
        </a:p>
      </dgm:t>
    </dgm:pt>
    <dgm:pt modelId="{2D7876A3-3C29-4774-B53D-FE70D3472DE8}">
      <dgm:prSet custT="1"/>
      <dgm:spPr/>
      <dgm:t>
        <a:bodyPr/>
        <a:lstStyle/>
        <a:p>
          <a:pPr>
            <a:buFont typeface="Arial" panose="020B0604020202020204" pitchFamily="34" charset="0"/>
            <a:buChar char="●"/>
          </a:pPr>
          <a:r>
            <a:rPr lang="en-GB" sz="1400" b="1" u="none" dirty="0">
              <a:latin typeface="Times New Roman" panose="02020603050405020304" pitchFamily="18" charset="0"/>
              <a:cs typeface="Times New Roman" panose="02020603050405020304" pitchFamily="18" charset="0"/>
            </a:rPr>
            <a:t>People:</a:t>
          </a:r>
          <a:r>
            <a:rPr lang="en-GB" sz="1400" u="none" dirty="0">
              <a:latin typeface="Times New Roman" panose="02020603050405020304" pitchFamily="18" charset="0"/>
              <a:cs typeface="Times New Roman" panose="02020603050405020304" pitchFamily="18" charset="0"/>
            </a:rPr>
            <a:t> Thomas Cook's "sustainable initiatives" can help include local vendors and community members to create revenue and guarantee well-being.</a:t>
          </a:r>
          <a:endParaRPr lang="en-IN" sz="1400" u="none" dirty="0">
            <a:latin typeface="Times New Roman" panose="02020603050405020304" pitchFamily="18" charset="0"/>
            <a:cs typeface="Times New Roman" panose="02020603050405020304" pitchFamily="18" charset="0"/>
          </a:endParaRPr>
        </a:p>
      </dgm:t>
    </dgm:pt>
    <dgm:pt modelId="{1A868899-ACEF-4DF1-A679-2D1109B77F3C}" type="parTrans" cxnId="{16EEAB33-BDCB-4278-8970-F1A08963D543}">
      <dgm:prSet/>
      <dgm:spPr/>
      <dgm:t>
        <a:bodyPr/>
        <a:lstStyle/>
        <a:p>
          <a:endParaRPr lang="en-IN"/>
        </a:p>
      </dgm:t>
    </dgm:pt>
    <dgm:pt modelId="{64A64F24-6799-48A9-837B-307753C4ED3B}" type="sibTrans" cxnId="{16EEAB33-BDCB-4278-8970-F1A08963D543}">
      <dgm:prSet/>
      <dgm:spPr/>
      <dgm:t>
        <a:bodyPr/>
        <a:lstStyle/>
        <a:p>
          <a:endParaRPr lang="en-IN"/>
        </a:p>
      </dgm:t>
    </dgm:pt>
    <dgm:pt modelId="{6946902C-89F0-4650-85E0-C3ED6E7E11E4}" type="pres">
      <dgm:prSet presAssocID="{018AC820-77EC-477E-8545-8ACA1200BCD0}" presName="CompostProcess" presStyleCnt="0">
        <dgm:presLayoutVars>
          <dgm:dir/>
          <dgm:resizeHandles val="exact"/>
        </dgm:presLayoutVars>
      </dgm:prSet>
      <dgm:spPr/>
    </dgm:pt>
    <dgm:pt modelId="{0CF4AEA2-1AA8-4818-AEC2-BC2D7166621B}" type="pres">
      <dgm:prSet presAssocID="{018AC820-77EC-477E-8545-8ACA1200BCD0}" presName="arrow" presStyleLbl="bgShp" presStyleIdx="0" presStyleCnt="1"/>
      <dgm:spPr/>
    </dgm:pt>
    <dgm:pt modelId="{DFBA17DC-BD66-4671-95BE-14C0FFC690AE}" type="pres">
      <dgm:prSet presAssocID="{018AC820-77EC-477E-8545-8ACA1200BCD0}" presName="linearProcess" presStyleCnt="0"/>
      <dgm:spPr/>
    </dgm:pt>
    <dgm:pt modelId="{42446240-9DA1-46E2-A458-1CAC557FBA23}" type="pres">
      <dgm:prSet presAssocID="{2767D92B-93F4-4EC1-B38E-44A50EAC1405}" presName="textNode" presStyleLbl="node1" presStyleIdx="0" presStyleCnt="3" custScaleY="132120">
        <dgm:presLayoutVars>
          <dgm:bulletEnabled val="1"/>
        </dgm:presLayoutVars>
      </dgm:prSet>
      <dgm:spPr/>
    </dgm:pt>
    <dgm:pt modelId="{DCFC12DC-639D-4D13-8DDC-EC1CE16726BC}" type="pres">
      <dgm:prSet presAssocID="{19FBB7E0-F209-4B49-B307-8202E7C83627}" presName="sibTrans" presStyleCnt="0"/>
      <dgm:spPr/>
    </dgm:pt>
    <dgm:pt modelId="{3593F4EC-0B72-4896-B6E3-18B2CC63A3ED}" type="pres">
      <dgm:prSet presAssocID="{07907E19-363A-4A97-B5E6-4047E7788F42}" presName="textNode" presStyleLbl="node1" presStyleIdx="1" presStyleCnt="3" custScaleY="165299">
        <dgm:presLayoutVars>
          <dgm:bulletEnabled val="1"/>
        </dgm:presLayoutVars>
      </dgm:prSet>
      <dgm:spPr/>
    </dgm:pt>
    <dgm:pt modelId="{8980B94B-3216-400A-AB5B-3831761E30DC}" type="pres">
      <dgm:prSet presAssocID="{838A7867-4E3D-4E7D-9AC4-BD98A60929C6}" presName="sibTrans" presStyleCnt="0"/>
      <dgm:spPr/>
    </dgm:pt>
    <dgm:pt modelId="{BE1FB5F2-683F-49AE-8907-C0A0FB9AA4EB}" type="pres">
      <dgm:prSet presAssocID="{2D7876A3-3C29-4774-B53D-FE70D3472DE8}" presName="textNode" presStyleLbl="node1" presStyleIdx="2" presStyleCnt="3" custScaleY="136001">
        <dgm:presLayoutVars>
          <dgm:bulletEnabled val="1"/>
        </dgm:presLayoutVars>
      </dgm:prSet>
      <dgm:spPr/>
    </dgm:pt>
  </dgm:ptLst>
  <dgm:cxnLst>
    <dgm:cxn modelId="{82A23004-3990-4D8A-ADDD-0FE0754B3771}" type="presOf" srcId="{2767D92B-93F4-4EC1-B38E-44A50EAC1405}" destId="{42446240-9DA1-46E2-A458-1CAC557FBA23}" srcOrd="0" destOrd="0" presId="urn:microsoft.com/office/officeart/2005/8/layout/hProcess9"/>
    <dgm:cxn modelId="{C36BC206-648E-420E-B4D4-D7FF910E405A}" type="presOf" srcId="{018AC820-77EC-477E-8545-8ACA1200BCD0}" destId="{6946902C-89F0-4650-85E0-C3ED6E7E11E4}" srcOrd="0" destOrd="0" presId="urn:microsoft.com/office/officeart/2005/8/layout/hProcess9"/>
    <dgm:cxn modelId="{16EEAB33-BDCB-4278-8970-F1A08963D543}" srcId="{018AC820-77EC-477E-8545-8ACA1200BCD0}" destId="{2D7876A3-3C29-4774-B53D-FE70D3472DE8}" srcOrd="2" destOrd="0" parTransId="{1A868899-ACEF-4DF1-A679-2D1109B77F3C}" sibTransId="{64A64F24-6799-48A9-837B-307753C4ED3B}"/>
    <dgm:cxn modelId="{E0894CA2-D9B9-4000-B80C-C40B4D9C861F}" srcId="{018AC820-77EC-477E-8545-8ACA1200BCD0}" destId="{07907E19-363A-4A97-B5E6-4047E7788F42}" srcOrd="1" destOrd="0" parTransId="{94877B09-C1CC-4201-A254-57078D9FB6A5}" sibTransId="{838A7867-4E3D-4E7D-9AC4-BD98A60929C6}"/>
    <dgm:cxn modelId="{65253AAE-FE3D-427F-AE64-4324242A376B}" type="presOf" srcId="{2D7876A3-3C29-4774-B53D-FE70D3472DE8}" destId="{BE1FB5F2-683F-49AE-8907-C0A0FB9AA4EB}" srcOrd="0" destOrd="0" presId="urn:microsoft.com/office/officeart/2005/8/layout/hProcess9"/>
    <dgm:cxn modelId="{5A25AAB0-71BC-4435-A33F-3096658A636D}" srcId="{018AC820-77EC-477E-8545-8ACA1200BCD0}" destId="{2767D92B-93F4-4EC1-B38E-44A50EAC1405}" srcOrd="0" destOrd="0" parTransId="{E05F44FA-427F-40BA-A08E-C6BEBDD9122D}" sibTransId="{19FBB7E0-F209-4B49-B307-8202E7C83627}"/>
    <dgm:cxn modelId="{738017FE-E84B-4189-9271-78CEFC021B3E}" type="presOf" srcId="{07907E19-363A-4A97-B5E6-4047E7788F42}" destId="{3593F4EC-0B72-4896-B6E3-18B2CC63A3ED}" srcOrd="0" destOrd="0" presId="urn:microsoft.com/office/officeart/2005/8/layout/hProcess9"/>
    <dgm:cxn modelId="{52F12ACC-B666-4422-BE0D-FFD490DC839D}" type="presParOf" srcId="{6946902C-89F0-4650-85E0-C3ED6E7E11E4}" destId="{0CF4AEA2-1AA8-4818-AEC2-BC2D7166621B}" srcOrd="0" destOrd="0" presId="urn:microsoft.com/office/officeart/2005/8/layout/hProcess9"/>
    <dgm:cxn modelId="{04DC6397-F455-481F-9F9C-98FECF49EF0B}" type="presParOf" srcId="{6946902C-89F0-4650-85E0-C3ED6E7E11E4}" destId="{DFBA17DC-BD66-4671-95BE-14C0FFC690AE}" srcOrd="1" destOrd="0" presId="urn:microsoft.com/office/officeart/2005/8/layout/hProcess9"/>
    <dgm:cxn modelId="{0AE51444-02A3-432D-8398-37A7AF724594}" type="presParOf" srcId="{DFBA17DC-BD66-4671-95BE-14C0FFC690AE}" destId="{42446240-9DA1-46E2-A458-1CAC557FBA23}" srcOrd="0" destOrd="0" presId="urn:microsoft.com/office/officeart/2005/8/layout/hProcess9"/>
    <dgm:cxn modelId="{B7098DED-084D-47B7-9376-2793FC8A7275}" type="presParOf" srcId="{DFBA17DC-BD66-4671-95BE-14C0FFC690AE}" destId="{DCFC12DC-639D-4D13-8DDC-EC1CE16726BC}" srcOrd="1" destOrd="0" presId="urn:microsoft.com/office/officeart/2005/8/layout/hProcess9"/>
    <dgm:cxn modelId="{07F4F848-6B4A-41AC-AC15-ACE6E8A6B039}" type="presParOf" srcId="{DFBA17DC-BD66-4671-95BE-14C0FFC690AE}" destId="{3593F4EC-0B72-4896-B6E3-18B2CC63A3ED}" srcOrd="2" destOrd="0" presId="urn:microsoft.com/office/officeart/2005/8/layout/hProcess9"/>
    <dgm:cxn modelId="{3E44A51E-01A8-4BDA-A6A2-5CB2CAD94508}" type="presParOf" srcId="{DFBA17DC-BD66-4671-95BE-14C0FFC690AE}" destId="{8980B94B-3216-400A-AB5B-3831761E30DC}" srcOrd="3" destOrd="0" presId="urn:microsoft.com/office/officeart/2005/8/layout/hProcess9"/>
    <dgm:cxn modelId="{02DEA8EF-0597-4DCC-9D6A-F23F43900605}" type="presParOf" srcId="{DFBA17DC-BD66-4671-95BE-14C0FFC690AE}" destId="{BE1FB5F2-683F-49AE-8907-C0A0FB9AA4E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F544A0-3483-4E65-AA93-EB30598BF46E}" type="doc">
      <dgm:prSet loTypeId="urn:microsoft.com/office/officeart/2005/8/layout/default" loCatId="list" qsTypeId="urn:microsoft.com/office/officeart/2005/8/quickstyle/simple1" qsCatId="simple" csTypeId="urn:microsoft.com/office/officeart/2005/8/colors/accent3_3" csCatId="accent3" phldr="1"/>
      <dgm:spPr/>
      <dgm:t>
        <a:bodyPr/>
        <a:lstStyle/>
        <a:p>
          <a:endParaRPr lang="en-IN"/>
        </a:p>
      </dgm:t>
    </dgm:pt>
    <dgm:pt modelId="{43E203DF-A94C-443E-9F22-877DCCA57CFC}">
      <dgm:prSet phldrT="[Tex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Political Factor: </a:t>
          </a:r>
          <a:r>
            <a:rPr lang="en-GB" u="none" dirty="0">
              <a:latin typeface="Times New Roman" panose="02020603050405020304" pitchFamily="18" charset="0"/>
              <a:cs typeface="Times New Roman" panose="02020603050405020304" pitchFamily="18" charset="0"/>
            </a:rPr>
            <a:t>The UK government adopted the “Net Zero emission” target, which influences hospitality industry players to reduce their emissions by 2050</a:t>
          </a:r>
          <a:endParaRPr lang="en-IN" dirty="0">
            <a:latin typeface="Times New Roman" panose="02020603050405020304" pitchFamily="18" charset="0"/>
            <a:cs typeface="Times New Roman" panose="02020603050405020304" pitchFamily="18" charset="0"/>
          </a:endParaRPr>
        </a:p>
      </dgm:t>
    </dgm:pt>
    <dgm:pt modelId="{32E7E1CA-8A71-4AEB-963F-E81950D93683}" type="parTrans" cxnId="{D3F2BA6D-591E-4BF0-988D-826DC0D773B8}">
      <dgm:prSet/>
      <dgm:spPr/>
      <dgm:t>
        <a:bodyPr/>
        <a:lstStyle/>
        <a:p>
          <a:endParaRPr lang="en-IN"/>
        </a:p>
      </dgm:t>
    </dgm:pt>
    <dgm:pt modelId="{70AB01B2-74B3-4B50-B451-795BCF650026}" type="sibTrans" cxnId="{D3F2BA6D-591E-4BF0-988D-826DC0D773B8}">
      <dgm:prSet/>
      <dgm:spPr/>
      <dgm:t>
        <a:bodyPr/>
        <a:lstStyle/>
        <a:p>
          <a:endParaRPr lang="en-IN"/>
        </a:p>
      </dgm:t>
    </dgm:pt>
    <dgm:pt modelId="{E7A7555A-1E7D-4C13-BE86-4AD25B4EA165}">
      <dgm:prSe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Economic Factors: </a:t>
          </a:r>
          <a:r>
            <a:rPr lang="en-GB" u="none" dirty="0">
              <a:latin typeface="Times New Roman" panose="02020603050405020304" pitchFamily="18" charset="0"/>
              <a:cs typeface="Times New Roman" panose="02020603050405020304" pitchFamily="18" charset="0"/>
            </a:rPr>
            <a:t>The inflation rate of the UK reached 11.1% in 2022, and household income declined by 2.5% in 2023, which prevents investors from investing in sustainable practices (Freire and Gonçalves, 2021)</a:t>
          </a:r>
          <a:endParaRPr lang="en-IN" u="none" dirty="0">
            <a:latin typeface="Times New Roman" panose="02020603050405020304" pitchFamily="18" charset="0"/>
            <a:cs typeface="Times New Roman" panose="02020603050405020304" pitchFamily="18" charset="0"/>
          </a:endParaRPr>
        </a:p>
      </dgm:t>
    </dgm:pt>
    <dgm:pt modelId="{F6B5487C-5C9E-4FC0-83D6-47E424E9616D}" type="parTrans" cxnId="{F339CD2F-47A3-4359-8FFA-2DB88EA82A46}">
      <dgm:prSet/>
      <dgm:spPr/>
      <dgm:t>
        <a:bodyPr/>
        <a:lstStyle/>
        <a:p>
          <a:endParaRPr lang="en-IN"/>
        </a:p>
      </dgm:t>
    </dgm:pt>
    <dgm:pt modelId="{D4AF3E4D-2CF5-4B14-968C-096277C89DFE}" type="sibTrans" cxnId="{F339CD2F-47A3-4359-8FFA-2DB88EA82A46}">
      <dgm:prSet/>
      <dgm:spPr/>
      <dgm:t>
        <a:bodyPr/>
        <a:lstStyle/>
        <a:p>
          <a:endParaRPr lang="en-IN"/>
        </a:p>
      </dgm:t>
    </dgm:pt>
    <dgm:pt modelId="{2611B901-E043-47BC-9399-26D732D33B93}">
      <dgm:prSe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Social Factors:</a:t>
          </a:r>
          <a:r>
            <a:rPr lang="en-GB" u="none" dirty="0">
              <a:latin typeface="Times New Roman" panose="02020603050405020304" pitchFamily="18" charset="0"/>
              <a:cs typeface="Times New Roman" panose="02020603050405020304" pitchFamily="18" charset="0"/>
            </a:rPr>
            <a:t> The Number of young and socially aware tourists increased in the UK, leading to the increased demand for sustainable hospitality services </a:t>
          </a:r>
          <a:endParaRPr lang="en-IN" u="none" dirty="0">
            <a:latin typeface="Times New Roman" panose="02020603050405020304" pitchFamily="18" charset="0"/>
            <a:cs typeface="Times New Roman" panose="02020603050405020304" pitchFamily="18" charset="0"/>
          </a:endParaRPr>
        </a:p>
      </dgm:t>
    </dgm:pt>
    <dgm:pt modelId="{7D51B63B-9049-48FB-B225-9FFAC0B2B140}" type="parTrans" cxnId="{5E854D00-44FC-4795-83B8-9BE7356A6373}">
      <dgm:prSet/>
      <dgm:spPr/>
      <dgm:t>
        <a:bodyPr/>
        <a:lstStyle/>
        <a:p>
          <a:endParaRPr lang="en-IN"/>
        </a:p>
      </dgm:t>
    </dgm:pt>
    <dgm:pt modelId="{901F875C-EBFE-4E92-99B5-AFE61E41A09B}" type="sibTrans" cxnId="{5E854D00-44FC-4795-83B8-9BE7356A6373}">
      <dgm:prSet/>
      <dgm:spPr/>
      <dgm:t>
        <a:bodyPr/>
        <a:lstStyle/>
        <a:p>
          <a:endParaRPr lang="en-IN"/>
        </a:p>
      </dgm:t>
    </dgm:pt>
    <dgm:pt modelId="{2D8755E5-4730-4849-9F27-8F424F8626B2}" type="pres">
      <dgm:prSet presAssocID="{B4F544A0-3483-4E65-AA93-EB30598BF46E}" presName="diagram" presStyleCnt="0">
        <dgm:presLayoutVars>
          <dgm:dir/>
          <dgm:resizeHandles val="exact"/>
        </dgm:presLayoutVars>
      </dgm:prSet>
      <dgm:spPr/>
    </dgm:pt>
    <dgm:pt modelId="{94C659C8-1E0E-4AFC-9951-4C5CE7C115E8}" type="pres">
      <dgm:prSet presAssocID="{43E203DF-A94C-443E-9F22-877DCCA57CFC}" presName="node" presStyleLbl="node1" presStyleIdx="0" presStyleCnt="3" custScaleY="78592">
        <dgm:presLayoutVars>
          <dgm:bulletEnabled val="1"/>
        </dgm:presLayoutVars>
      </dgm:prSet>
      <dgm:spPr/>
    </dgm:pt>
    <dgm:pt modelId="{A2F1EA3F-1363-4D73-89EC-738ACBCF5384}" type="pres">
      <dgm:prSet presAssocID="{70AB01B2-74B3-4B50-B451-795BCF650026}" presName="sibTrans" presStyleCnt="0"/>
      <dgm:spPr/>
    </dgm:pt>
    <dgm:pt modelId="{360DE00C-F49F-463B-8253-670CF2A05883}" type="pres">
      <dgm:prSet presAssocID="{E7A7555A-1E7D-4C13-BE86-4AD25B4EA165}" presName="node" presStyleLbl="node1" presStyleIdx="1" presStyleCnt="3" custScaleY="80808">
        <dgm:presLayoutVars>
          <dgm:bulletEnabled val="1"/>
        </dgm:presLayoutVars>
      </dgm:prSet>
      <dgm:spPr/>
    </dgm:pt>
    <dgm:pt modelId="{5C1685FD-C723-4013-9BE3-5823B50CCA0F}" type="pres">
      <dgm:prSet presAssocID="{D4AF3E4D-2CF5-4B14-968C-096277C89DFE}" presName="sibTrans" presStyleCnt="0"/>
      <dgm:spPr/>
    </dgm:pt>
    <dgm:pt modelId="{85CC23AA-19D1-41FF-8B1A-D52715FBF37B}" type="pres">
      <dgm:prSet presAssocID="{2611B901-E043-47BC-9399-26D732D33B93}" presName="node" presStyleLbl="node1" presStyleIdx="2" presStyleCnt="3" custScaleY="67010">
        <dgm:presLayoutVars>
          <dgm:bulletEnabled val="1"/>
        </dgm:presLayoutVars>
      </dgm:prSet>
      <dgm:spPr/>
    </dgm:pt>
  </dgm:ptLst>
  <dgm:cxnLst>
    <dgm:cxn modelId="{5E854D00-44FC-4795-83B8-9BE7356A6373}" srcId="{B4F544A0-3483-4E65-AA93-EB30598BF46E}" destId="{2611B901-E043-47BC-9399-26D732D33B93}" srcOrd="2" destOrd="0" parTransId="{7D51B63B-9049-48FB-B225-9FFAC0B2B140}" sibTransId="{901F875C-EBFE-4E92-99B5-AFE61E41A09B}"/>
    <dgm:cxn modelId="{37E06C18-BE8C-49C0-A5F4-A6AE2B5D89EB}" type="presOf" srcId="{B4F544A0-3483-4E65-AA93-EB30598BF46E}" destId="{2D8755E5-4730-4849-9F27-8F424F8626B2}" srcOrd="0" destOrd="0" presId="urn:microsoft.com/office/officeart/2005/8/layout/default"/>
    <dgm:cxn modelId="{F339CD2F-47A3-4359-8FFA-2DB88EA82A46}" srcId="{B4F544A0-3483-4E65-AA93-EB30598BF46E}" destId="{E7A7555A-1E7D-4C13-BE86-4AD25B4EA165}" srcOrd="1" destOrd="0" parTransId="{F6B5487C-5C9E-4FC0-83D6-47E424E9616D}" sibTransId="{D4AF3E4D-2CF5-4B14-968C-096277C89DFE}"/>
    <dgm:cxn modelId="{9B9ACD63-46FB-4F48-96AE-FF8503D7E9FE}" type="presOf" srcId="{E7A7555A-1E7D-4C13-BE86-4AD25B4EA165}" destId="{360DE00C-F49F-463B-8253-670CF2A05883}" srcOrd="0" destOrd="0" presId="urn:microsoft.com/office/officeart/2005/8/layout/default"/>
    <dgm:cxn modelId="{D3F2BA6D-591E-4BF0-988D-826DC0D773B8}" srcId="{B4F544A0-3483-4E65-AA93-EB30598BF46E}" destId="{43E203DF-A94C-443E-9F22-877DCCA57CFC}" srcOrd="0" destOrd="0" parTransId="{32E7E1CA-8A71-4AEB-963F-E81950D93683}" sibTransId="{70AB01B2-74B3-4B50-B451-795BCF650026}"/>
    <dgm:cxn modelId="{75C87E96-577D-4AF1-8557-F1EE94105B30}" type="presOf" srcId="{43E203DF-A94C-443E-9F22-877DCCA57CFC}" destId="{94C659C8-1E0E-4AFC-9951-4C5CE7C115E8}" srcOrd="0" destOrd="0" presId="urn:microsoft.com/office/officeart/2005/8/layout/default"/>
    <dgm:cxn modelId="{34FE8DAA-49DA-4007-AD54-9618B44EDE1B}" type="presOf" srcId="{2611B901-E043-47BC-9399-26D732D33B93}" destId="{85CC23AA-19D1-41FF-8B1A-D52715FBF37B}" srcOrd="0" destOrd="0" presId="urn:microsoft.com/office/officeart/2005/8/layout/default"/>
    <dgm:cxn modelId="{16316E80-242C-4C46-A488-585D5A0BF9B5}" type="presParOf" srcId="{2D8755E5-4730-4849-9F27-8F424F8626B2}" destId="{94C659C8-1E0E-4AFC-9951-4C5CE7C115E8}" srcOrd="0" destOrd="0" presId="urn:microsoft.com/office/officeart/2005/8/layout/default"/>
    <dgm:cxn modelId="{7B89586A-B2E9-4EDD-BE01-159C73909E59}" type="presParOf" srcId="{2D8755E5-4730-4849-9F27-8F424F8626B2}" destId="{A2F1EA3F-1363-4D73-89EC-738ACBCF5384}" srcOrd="1" destOrd="0" presId="urn:microsoft.com/office/officeart/2005/8/layout/default"/>
    <dgm:cxn modelId="{CB42AAE8-6298-44FB-BFDC-8D5669C54248}" type="presParOf" srcId="{2D8755E5-4730-4849-9F27-8F424F8626B2}" destId="{360DE00C-F49F-463B-8253-670CF2A05883}" srcOrd="2" destOrd="0" presId="urn:microsoft.com/office/officeart/2005/8/layout/default"/>
    <dgm:cxn modelId="{915D395D-7DB8-4640-9BFE-6D6AB3D3C387}" type="presParOf" srcId="{2D8755E5-4730-4849-9F27-8F424F8626B2}" destId="{5C1685FD-C723-4013-9BE3-5823B50CCA0F}" srcOrd="3" destOrd="0" presId="urn:microsoft.com/office/officeart/2005/8/layout/default"/>
    <dgm:cxn modelId="{49CA556B-DF37-4AC0-A76D-2F1C3302A56A}" type="presParOf" srcId="{2D8755E5-4730-4849-9F27-8F424F8626B2}" destId="{85CC23AA-19D1-41FF-8B1A-D52715FBF37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1C88E7-E3B9-4580-9F50-DBEAE1294922}"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IN"/>
        </a:p>
      </dgm:t>
    </dgm:pt>
    <dgm:pt modelId="{FE746E8D-D23D-4125-812F-39F97CB2096B}">
      <dgm:prSet phldrT="[Tex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Technological Factors:</a:t>
          </a:r>
          <a:r>
            <a:rPr lang="en-GB" u="none" dirty="0">
              <a:latin typeface="Times New Roman" panose="02020603050405020304" pitchFamily="18" charset="0"/>
              <a:cs typeface="Times New Roman" panose="02020603050405020304" pitchFamily="18" charset="0"/>
            </a:rPr>
            <a:t> An Increased number of Tech-savvy customers, increased online shopping rates, more than 54 million people in the UK are active on social media platforms and 98% of the population uses the internet (Aksoy </a:t>
          </a:r>
          <a:r>
            <a:rPr lang="en-GB" i="1" u="none" dirty="0">
              <a:latin typeface="Times New Roman" panose="02020603050405020304" pitchFamily="18" charset="0"/>
              <a:cs typeface="Times New Roman" panose="02020603050405020304" pitchFamily="18" charset="0"/>
            </a:rPr>
            <a:t>et. al.,</a:t>
          </a:r>
          <a:r>
            <a:rPr lang="en-GB" u="none" dirty="0">
              <a:latin typeface="Times New Roman" panose="02020603050405020304" pitchFamily="18" charset="0"/>
              <a:cs typeface="Times New Roman" panose="02020603050405020304" pitchFamily="18" charset="0"/>
            </a:rPr>
            <a:t> 2022)</a:t>
          </a:r>
          <a:endParaRPr lang="en-IN" dirty="0">
            <a:latin typeface="Times New Roman" panose="02020603050405020304" pitchFamily="18" charset="0"/>
            <a:cs typeface="Times New Roman" panose="02020603050405020304" pitchFamily="18" charset="0"/>
          </a:endParaRPr>
        </a:p>
      </dgm:t>
    </dgm:pt>
    <dgm:pt modelId="{6E9FBB8F-69B2-42F5-BE0F-08AD64F79BE1}" type="parTrans" cxnId="{2C3AEECF-1F83-4A35-9AEE-F59C33C21CEF}">
      <dgm:prSet/>
      <dgm:spPr/>
      <dgm:t>
        <a:bodyPr/>
        <a:lstStyle/>
        <a:p>
          <a:endParaRPr lang="en-IN"/>
        </a:p>
      </dgm:t>
    </dgm:pt>
    <dgm:pt modelId="{A4B70C3A-8EF3-4BF8-B418-4A4671E0826B}" type="sibTrans" cxnId="{2C3AEECF-1F83-4A35-9AEE-F59C33C21CEF}">
      <dgm:prSet/>
      <dgm:spPr/>
      <dgm:t>
        <a:bodyPr/>
        <a:lstStyle/>
        <a:p>
          <a:endParaRPr lang="en-IN"/>
        </a:p>
      </dgm:t>
    </dgm:pt>
    <dgm:pt modelId="{78343523-6E66-44AB-AA5F-6D9E84DAC36E}">
      <dgm:prSe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Legal Factors: </a:t>
          </a:r>
          <a:r>
            <a:rPr lang="en-GB" u="none" dirty="0">
              <a:latin typeface="Times New Roman" panose="02020603050405020304" pitchFamily="18" charset="0"/>
              <a:cs typeface="Times New Roman" panose="02020603050405020304" pitchFamily="18" charset="0"/>
            </a:rPr>
            <a:t>Environmental protection regulations assist Thomas Cook to incorporate sustainable practices </a:t>
          </a:r>
          <a:endParaRPr lang="en-IN" u="none" dirty="0">
            <a:latin typeface="Times New Roman" panose="02020603050405020304" pitchFamily="18" charset="0"/>
            <a:cs typeface="Times New Roman" panose="02020603050405020304" pitchFamily="18" charset="0"/>
          </a:endParaRPr>
        </a:p>
      </dgm:t>
    </dgm:pt>
    <dgm:pt modelId="{9C95924D-38FC-425E-94E3-CFB9303CD636}" type="parTrans" cxnId="{2EF82628-5FFC-428B-8DD2-3C21A6FBC6BD}">
      <dgm:prSet/>
      <dgm:spPr/>
      <dgm:t>
        <a:bodyPr/>
        <a:lstStyle/>
        <a:p>
          <a:endParaRPr lang="en-IN"/>
        </a:p>
      </dgm:t>
    </dgm:pt>
    <dgm:pt modelId="{23CFF236-0ABF-4CC0-B139-CB5824583469}" type="sibTrans" cxnId="{2EF82628-5FFC-428B-8DD2-3C21A6FBC6BD}">
      <dgm:prSet/>
      <dgm:spPr/>
      <dgm:t>
        <a:bodyPr/>
        <a:lstStyle/>
        <a:p>
          <a:endParaRPr lang="en-IN"/>
        </a:p>
      </dgm:t>
    </dgm:pt>
    <dgm:pt modelId="{98A86776-631C-45FB-A14F-A9FBDCD7FD8F}">
      <dgm:prSet/>
      <dgm:spPr/>
      <dgm:t>
        <a:bodyPr/>
        <a:lstStyle/>
        <a:p>
          <a:pPr>
            <a:buFont typeface="Arial" panose="020B0604020202020204" pitchFamily="34" charset="0"/>
            <a:buChar char="●"/>
          </a:pPr>
          <a:r>
            <a:rPr lang="en-GB" b="1" u="none" dirty="0">
              <a:latin typeface="Times New Roman" panose="02020603050405020304" pitchFamily="18" charset="0"/>
              <a:cs typeface="Times New Roman" panose="02020603050405020304" pitchFamily="18" charset="0"/>
            </a:rPr>
            <a:t>Environmental Factors:</a:t>
          </a:r>
          <a:r>
            <a:rPr lang="en-GB" u="none" dirty="0">
              <a:latin typeface="Times New Roman" panose="02020603050405020304" pitchFamily="18" charset="0"/>
              <a:cs typeface="Times New Roman" panose="02020603050405020304" pitchFamily="18" charset="0"/>
            </a:rPr>
            <a:t> Global warming, climate change and increased Air pollution influence the hospitality industry of the UK to minimise its adverse impact on the environment and society</a:t>
          </a:r>
          <a:endParaRPr lang="en-IN" u="none" dirty="0">
            <a:latin typeface="Times New Roman" panose="02020603050405020304" pitchFamily="18" charset="0"/>
            <a:cs typeface="Times New Roman" panose="02020603050405020304" pitchFamily="18" charset="0"/>
          </a:endParaRPr>
        </a:p>
      </dgm:t>
    </dgm:pt>
    <dgm:pt modelId="{9061A062-23F9-4049-B097-019759DD9B59}" type="parTrans" cxnId="{4F9071B4-A19E-4ECB-8B27-447B8A9EB9F4}">
      <dgm:prSet/>
      <dgm:spPr/>
      <dgm:t>
        <a:bodyPr/>
        <a:lstStyle/>
        <a:p>
          <a:endParaRPr lang="en-IN"/>
        </a:p>
      </dgm:t>
    </dgm:pt>
    <dgm:pt modelId="{425C5515-F63E-44F2-9F7D-9B5A48CBA06D}" type="sibTrans" cxnId="{4F9071B4-A19E-4ECB-8B27-447B8A9EB9F4}">
      <dgm:prSet/>
      <dgm:spPr/>
      <dgm:t>
        <a:bodyPr/>
        <a:lstStyle/>
        <a:p>
          <a:endParaRPr lang="en-IN"/>
        </a:p>
      </dgm:t>
    </dgm:pt>
    <dgm:pt modelId="{3ED412E9-B286-4AD9-A5B8-A02CAC4076C3}" type="pres">
      <dgm:prSet presAssocID="{B91C88E7-E3B9-4580-9F50-DBEAE1294922}" presName="diagram" presStyleCnt="0">
        <dgm:presLayoutVars>
          <dgm:dir/>
          <dgm:resizeHandles val="exact"/>
        </dgm:presLayoutVars>
      </dgm:prSet>
      <dgm:spPr/>
    </dgm:pt>
    <dgm:pt modelId="{CA799519-9547-4D66-BCA7-F626340B2504}" type="pres">
      <dgm:prSet presAssocID="{FE746E8D-D23D-4125-812F-39F97CB2096B}" presName="node" presStyleLbl="node1" presStyleIdx="0" presStyleCnt="3">
        <dgm:presLayoutVars>
          <dgm:bulletEnabled val="1"/>
        </dgm:presLayoutVars>
      </dgm:prSet>
      <dgm:spPr/>
    </dgm:pt>
    <dgm:pt modelId="{ED8FFDD4-9970-47F5-BACC-3C65AA9EA80E}" type="pres">
      <dgm:prSet presAssocID="{A4B70C3A-8EF3-4BF8-B418-4A4671E0826B}" presName="sibTrans" presStyleCnt="0"/>
      <dgm:spPr/>
    </dgm:pt>
    <dgm:pt modelId="{14563F88-FDCE-4C3A-B889-91936E501C28}" type="pres">
      <dgm:prSet presAssocID="{78343523-6E66-44AB-AA5F-6D9E84DAC36E}" presName="node" presStyleLbl="node1" presStyleIdx="1" presStyleCnt="3">
        <dgm:presLayoutVars>
          <dgm:bulletEnabled val="1"/>
        </dgm:presLayoutVars>
      </dgm:prSet>
      <dgm:spPr/>
    </dgm:pt>
    <dgm:pt modelId="{D77BDB10-8276-4994-860F-A374B1B292B2}" type="pres">
      <dgm:prSet presAssocID="{23CFF236-0ABF-4CC0-B139-CB5824583469}" presName="sibTrans" presStyleCnt="0"/>
      <dgm:spPr/>
    </dgm:pt>
    <dgm:pt modelId="{AD698881-B2D4-4BEF-90B8-39C78DB680B6}" type="pres">
      <dgm:prSet presAssocID="{98A86776-631C-45FB-A14F-A9FBDCD7FD8F}" presName="node" presStyleLbl="node1" presStyleIdx="2" presStyleCnt="3">
        <dgm:presLayoutVars>
          <dgm:bulletEnabled val="1"/>
        </dgm:presLayoutVars>
      </dgm:prSet>
      <dgm:spPr/>
    </dgm:pt>
  </dgm:ptLst>
  <dgm:cxnLst>
    <dgm:cxn modelId="{A9CBCC1C-F735-4036-A062-1B0F2BA3B534}" type="presOf" srcId="{78343523-6E66-44AB-AA5F-6D9E84DAC36E}" destId="{14563F88-FDCE-4C3A-B889-91936E501C28}" srcOrd="0" destOrd="0" presId="urn:microsoft.com/office/officeart/2005/8/layout/default"/>
    <dgm:cxn modelId="{2EF82628-5FFC-428B-8DD2-3C21A6FBC6BD}" srcId="{B91C88E7-E3B9-4580-9F50-DBEAE1294922}" destId="{78343523-6E66-44AB-AA5F-6D9E84DAC36E}" srcOrd="1" destOrd="0" parTransId="{9C95924D-38FC-425E-94E3-CFB9303CD636}" sibTransId="{23CFF236-0ABF-4CC0-B139-CB5824583469}"/>
    <dgm:cxn modelId="{1BFCB862-FF5A-48E0-AC85-CAF90EEB6EE3}" type="presOf" srcId="{B91C88E7-E3B9-4580-9F50-DBEAE1294922}" destId="{3ED412E9-B286-4AD9-A5B8-A02CAC4076C3}" srcOrd="0" destOrd="0" presId="urn:microsoft.com/office/officeart/2005/8/layout/default"/>
    <dgm:cxn modelId="{4F9071B4-A19E-4ECB-8B27-447B8A9EB9F4}" srcId="{B91C88E7-E3B9-4580-9F50-DBEAE1294922}" destId="{98A86776-631C-45FB-A14F-A9FBDCD7FD8F}" srcOrd="2" destOrd="0" parTransId="{9061A062-23F9-4049-B097-019759DD9B59}" sibTransId="{425C5515-F63E-44F2-9F7D-9B5A48CBA06D}"/>
    <dgm:cxn modelId="{548E3DC7-F98A-4410-9B37-8C2F258075F1}" type="presOf" srcId="{FE746E8D-D23D-4125-812F-39F97CB2096B}" destId="{CA799519-9547-4D66-BCA7-F626340B2504}" srcOrd="0" destOrd="0" presId="urn:microsoft.com/office/officeart/2005/8/layout/default"/>
    <dgm:cxn modelId="{2C3AEECF-1F83-4A35-9AEE-F59C33C21CEF}" srcId="{B91C88E7-E3B9-4580-9F50-DBEAE1294922}" destId="{FE746E8D-D23D-4125-812F-39F97CB2096B}" srcOrd="0" destOrd="0" parTransId="{6E9FBB8F-69B2-42F5-BE0F-08AD64F79BE1}" sibTransId="{A4B70C3A-8EF3-4BF8-B418-4A4671E0826B}"/>
    <dgm:cxn modelId="{B53435DA-DA4D-440E-BA9F-75D4666DF445}" type="presOf" srcId="{98A86776-631C-45FB-A14F-A9FBDCD7FD8F}" destId="{AD698881-B2D4-4BEF-90B8-39C78DB680B6}" srcOrd="0" destOrd="0" presId="urn:microsoft.com/office/officeart/2005/8/layout/default"/>
    <dgm:cxn modelId="{CE579455-C1C4-4280-B57D-90B426CCA459}" type="presParOf" srcId="{3ED412E9-B286-4AD9-A5B8-A02CAC4076C3}" destId="{CA799519-9547-4D66-BCA7-F626340B2504}" srcOrd="0" destOrd="0" presId="urn:microsoft.com/office/officeart/2005/8/layout/default"/>
    <dgm:cxn modelId="{FD25FC88-8422-4B7A-A0FE-E8F79FF47746}" type="presParOf" srcId="{3ED412E9-B286-4AD9-A5B8-A02CAC4076C3}" destId="{ED8FFDD4-9970-47F5-BACC-3C65AA9EA80E}" srcOrd="1" destOrd="0" presId="urn:microsoft.com/office/officeart/2005/8/layout/default"/>
    <dgm:cxn modelId="{26260BA3-F718-4FEB-9F4C-A00875ABF9C8}" type="presParOf" srcId="{3ED412E9-B286-4AD9-A5B8-A02CAC4076C3}" destId="{14563F88-FDCE-4C3A-B889-91936E501C28}" srcOrd="2" destOrd="0" presId="urn:microsoft.com/office/officeart/2005/8/layout/default"/>
    <dgm:cxn modelId="{FB81A085-F73B-47B3-A425-F604458CFCE5}" type="presParOf" srcId="{3ED412E9-B286-4AD9-A5B8-A02CAC4076C3}" destId="{D77BDB10-8276-4994-860F-A374B1B292B2}" srcOrd="3" destOrd="0" presId="urn:microsoft.com/office/officeart/2005/8/layout/default"/>
    <dgm:cxn modelId="{49660622-9691-44D3-8E7E-239E7A8E2452}" type="presParOf" srcId="{3ED412E9-B286-4AD9-A5B8-A02CAC4076C3}" destId="{AD698881-B2D4-4BEF-90B8-39C78DB680B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9301CA-CCE5-4904-885D-621E10901F8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IN"/>
        </a:p>
      </dgm:t>
    </dgm:pt>
    <dgm:pt modelId="{67AA50A4-5EA6-4B94-A62A-87C47E295184}">
      <dgm:prSet phldrT="[Tex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Offering training to the staff about resource usage, sustainable supply chain management and waste management</a:t>
          </a:r>
          <a:endParaRPr lang="en-IN" dirty="0">
            <a:latin typeface="Times New Roman" panose="02020603050405020304" pitchFamily="18" charset="0"/>
            <a:cs typeface="Times New Roman" panose="02020603050405020304" pitchFamily="18" charset="0"/>
          </a:endParaRPr>
        </a:p>
      </dgm:t>
    </dgm:pt>
    <dgm:pt modelId="{D4EA68F7-D1EA-4272-B197-7D2AF0DF7FB1}" type="parTrans" cxnId="{D3692BF4-B710-4131-B3BD-D916504D3456}">
      <dgm:prSet/>
      <dgm:spPr/>
      <dgm:t>
        <a:bodyPr/>
        <a:lstStyle/>
        <a:p>
          <a:endParaRPr lang="en-IN"/>
        </a:p>
      </dgm:t>
    </dgm:pt>
    <dgm:pt modelId="{A4D19042-4CD4-4752-991E-591976DDF337}" type="sibTrans" cxnId="{D3692BF4-B710-4131-B3BD-D916504D3456}">
      <dgm:prSet/>
      <dgm:spPr/>
      <dgm:t>
        <a:bodyPr/>
        <a:lstStyle/>
        <a:p>
          <a:endParaRPr lang="en-IN"/>
        </a:p>
      </dgm:t>
    </dgm:pt>
    <dgm:pt modelId="{DEFBB5F2-8E9F-444A-BA86-8126C6056E88}">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Incorporating the Circular economy model to reduce waste</a:t>
          </a:r>
          <a:endParaRPr lang="en-IN" u="none" dirty="0">
            <a:latin typeface="Times New Roman" panose="02020603050405020304" pitchFamily="18" charset="0"/>
            <a:cs typeface="Times New Roman" panose="02020603050405020304" pitchFamily="18" charset="0"/>
          </a:endParaRPr>
        </a:p>
      </dgm:t>
    </dgm:pt>
    <dgm:pt modelId="{F95CEDEB-398A-4D27-9B18-143E13EE87DC}" type="parTrans" cxnId="{E97342A2-6D06-42B6-8F5A-B4C42A0AA14C}">
      <dgm:prSet/>
      <dgm:spPr/>
      <dgm:t>
        <a:bodyPr/>
        <a:lstStyle/>
        <a:p>
          <a:endParaRPr lang="en-IN"/>
        </a:p>
      </dgm:t>
    </dgm:pt>
    <dgm:pt modelId="{4EEA3EA8-FE3A-4A3B-9BD5-D4CE20CE2D26}" type="sibTrans" cxnId="{E97342A2-6D06-42B6-8F5A-B4C42A0AA14C}">
      <dgm:prSet/>
      <dgm:spPr/>
      <dgm:t>
        <a:bodyPr/>
        <a:lstStyle/>
        <a:p>
          <a:endParaRPr lang="en-IN"/>
        </a:p>
      </dgm:t>
    </dgm:pt>
    <dgm:pt modelId="{3BA6C27F-F575-434E-A34D-DDAF824604B9}">
      <dgm:prSet/>
      <dgm:spPr/>
      <dgm:t>
        <a:bodyPr/>
        <a:lstStyle/>
        <a:p>
          <a:pPr>
            <a:buFont typeface="Arial" panose="020B0604020202020204" pitchFamily="34" charset="0"/>
            <a:buChar char="●"/>
          </a:pPr>
          <a:r>
            <a:rPr lang="en-GB" u="none">
              <a:latin typeface="Times New Roman" panose="02020603050405020304" pitchFamily="18" charset="0"/>
              <a:cs typeface="Times New Roman" panose="02020603050405020304" pitchFamily="18" charset="0"/>
            </a:rPr>
            <a:t>Use solar and wind energy and reduce energy usage at Thomas Cook</a:t>
          </a:r>
          <a:endParaRPr lang="en-IN" u="none">
            <a:latin typeface="Times New Roman" panose="02020603050405020304" pitchFamily="18" charset="0"/>
            <a:cs typeface="Times New Roman" panose="02020603050405020304" pitchFamily="18" charset="0"/>
          </a:endParaRPr>
        </a:p>
      </dgm:t>
    </dgm:pt>
    <dgm:pt modelId="{CDCB58E8-9785-4287-9706-84DF6C683E85}" type="parTrans" cxnId="{A6563276-3360-42B1-A14F-794441BFEE7D}">
      <dgm:prSet/>
      <dgm:spPr/>
      <dgm:t>
        <a:bodyPr/>
        <a:lstStyle/>
        <a:p>
          <a:endParaRPr lang="en-IN"/>
        </a:p>
      </dgm:t>
    </dgm:pt>
    <dgm:pt modelId="{9DD620F3-4A1E-4D4E-A69B-7DBCD112D148}" type="sibTrans" cxnId="{A6563276-3360-42B1-A14F-794441BFEE7D}">
      <dgm:prSet/>
      <dgm:spPr/>
      <dgm:t>
        <a:bodyPr/>
        <a:lstStyle/>
        <a:p>
          <a:endParaRPr lang="en-IN"/>
        </a:p>
      </dgm:t>
    </dgm:pt>
    <dgm:pt modelId="{B5D672EE-29E0-486C-94DF-6C0B6A472FC6}">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Aware potential customers about the adverse impact of tourism practices on the environment (Freire and Gonçalves, 2021)</a:t>
          </a:r>
          <a:endParaRPr lang="en-IN" u="none" dirty="0">
            <a:latin typeface="Times New Roman" panose="02020603050405020304" pitchFamily="18" charset="0"/>
            <a:cs typeface="Times New Roman" panose="02020603050405020304" pitchFamily="18" charset="0"/>
          </a:endParaRPr>
        </a:p>
      </dgm:t>
    </dgm:pt>
    <dgm:pt modelId="{395C943C-B3BA-4595-BD54-DB54AD546B01}" type="parTrans" cxnId="{BC3B2B14-6B2C-4FBA-8EC1-2706714A62BE}">
      <dgm:prSet/>
      <dgm:spPr/>
      <dgm:t>
        <a:bodyPr/>
        <a:lstStyle/>
        <a:p>
          <a:endParaRPr lang="en-IN"/>
        </a:p>
      </dgm:t>
    </dgm:pt>
    <dgm:pt modelId="{8B2C6563-5175-40A5-9951-368E44828500}" type="sibTrans" cxnId="{BC3B2B14-6B2C-4FBA-8EC1-2706714A62BE}">
      <dgm:prSet/>
      <dgm:spPr/>
      <dgm:t>
        <a:bodyPr/>
        <a:lstStyle/>
        <a:p>
          <a:endParaRPr lang="en-IN"/>
        </a:p>
      </dgm:t>
    </dgm:pt>
    <dgm:pt modelId="{13E51B64-BFA2-4C0C-8ACE-A778A809C484}">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Promote sustainable tourism and green tourism practices to attend Net Zero emission targets</a:t>
          </a:r>
          <a:endParaRPr lang="en-IN" u="none" dirty="0">
            <a:latin typeface="Times New Roman" panose="02020603050405020304" pitchFamily="18" charset="0"/>
            <a:cs typeface="Times New Roman" panose="02020603050405020304" pitchFamily="18" charset="0"/>
          </a:endParaRPr>
        </a:p>
      </dgm:t>
    </dgm:pt>
    <dgm:pt modelId="{7315D0F7-59D5-430D-BEA5-934C29C22536}" type="parTrans" cxnId="{6A73E513-40E4-4E29-BF77-9B07E87A0FBC}">
      <dgm:prSet/>
      <dgm:spPr/>
      <dgm:t>
        <a:bodyPr/>
        <a:lstStyle/>
        <a:p>
          <a:endParaRPr lang="en-IN"/>
        </a:p>
      </dgm:t>
    </dgm:pt>
    <dgm:pt modelId="{C747F113-9014-4B79-9EE5-6AA1F88D9D5E}" type="sibTrans" cxnId="{6A73E513-40E4-4E29-BF77-9B07E87A0FBC}">
      <dgm:prSet/>
      <dgm:spPr/>
      <dgm:t>
        <a:bodyPr/>
        <a:lstStyle/>
        <a:p>
          <a:endParaRPr lang="en-IN"/>
        </a:p>
      </dgm:t>
    </dgm:pt>
    <dgm:pt modelId="{F433916A-8CB9-554D-A4D4-B946986B8BC6}">
      <dgm:prSet phldrT="[Tex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Circular Economy Model</a:t>
          </a:r>
          <a:endParaRPr lang="en-IN" dirty="0">
            <a:latin typeface="Times New Roman" panose="02020603050405020304" pitchFamily="18" charset="0"/>
            <a:cs typeface="Times New Roman" panose="02020603050405020304" pitchFamily="18" charset="0"/>
          </a:endParaRPr>
        </a:p>
      </dgm:t>
    </dgm:pt>
    <dgm:pt modelId="{75F6FEFC-3811-F34E-80EC-719CFF2A666D}" type="parTrans" cxnId="{A74F3A54-DA07-BB4B-9C7E-C2C15D2C8ED6}">
      <dgm:prSet/>
      <dgm:spPr/>
      <dgm:t>
        <a:bodyPr/>
        <a:lstStyle/>
        <a:p>
          <a:endParaRPr lang="en-GB"/>
        </a:p>
      </dgm:t>
    </dgm:pt>
    <dgm:pt modelId="{005C1AFF-4312-5341-B076-EE780E7B905E}" type="sibTrans" cxnId="{A74F3A54-DA07-BB4B-9C7E-C2C15D2C8ED6}">
      <dgm:prSet/>
      <dgm:spPr/>
      <dgm:t>
        <a:bodyPr/>
        <a:lstStyle/>
        <a:p>
          <a:endParaRPr lang="en-GB"/>
        </a:p>
      </dgm:t>
    </dgm:pt>
    <dgm:pt modelId="{C1497E7C-F528-6144-AEAD-E1BDA75DE56D}">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Renewable energy sources assist in reducing CO2 emissions </a:t>
          </a:r>
          <a:endParaRPr lang="en-IN" u="none" dirty="0">
            <a:latin typeface="Times New Roman" panose="02020603050405020304" pitchFamily="18" charset="0"/>
            <a:cs typeface="Times New Roman" panose="02020603050405020304" pitchFamily="18" charset="0"/>
          </a:endParaRPr>
        </a:p>
      </dgm:t>
    </dgm:pt>
    <dgm:pt modelId="{E102BC38-FA50-674B-A86A-992CD327393E}" type="parTrans" cxnId="{8B409546-4DF9-4646-9CC8-3B8FD623EAF6}">
      <dgm:prSet/>
      <dgm:spPr/>
      <dgm:t>
        <a:bodyPr/>
        <a:lstStyle/>
        <a:p>
          <a:endParaRPr lang="en-GB"/>
        </a:p>
      </dgm:t>
    </dgm:pt>
    <dgm:pt modelId="{6FB96248-5E1C-FF46-ADB1-88C1D7A30B2E}" type="sibTrans" cxnId="{8B409546-4DF9-4646-9CC8-3B8FD623EAF6}">
      <dgm:prSet/>
      <dgm:spPr/>
      <dgm:t>
        <a:bodyPr/>
        <a:lstStyle/>
        <a:p>
          <a:endParaRPr lang="en-GB"/>
        </a:p>
      </dgm:t>
    </dgm:pt>
    <dgm:pt modelId="{E9365575-630F-344F-8A4C-AE6ECCE34193}">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Customer awareness and education (</a:t>
          </a:r>
          <a:r>
            <a:rPr lang="en-GB" u="none" dirty="0" err="1">
              <a:latin typeface="Times New Roman" panose="02020603050405020304" pitchFamily="18" charset="0"/>
              <a:cs typeface="Times New Roman" panose="02020603050405020304" pitchFamily="18" charset="0"/>
            </a:rPr>
            <a:t>Satghare</a:t>
          </a:r>
          <a:r>
            <a:rPr lang="en-GB" u="none" dirty="0">
              <a:latin typeface="Times New Roman" panose="02020603050405020304" pitchFamily="18" charset="0"/>
              <a:cs typeface="Times New Roman" panose="02020603050405020304" pitchFamily="18" charset="0"/>
            </a:rPr>
            <a:t> </a:t>
          </a:r>
          <a:r>
            <a:rPr lang="en-GB" i="1" u="none" dirty="0">
              <a:latin typeface="Times New Roman" panose="02020603050405020304" pitchFamily="18" charset="0"/>
              <a:cs typeface="Times New Roman" panose="02020603050405020304" pitchFamily="18" charset="0"/>
            </a:rPr>
            <a:t>et. al.,</a:t>
          </a:r>
          <a:r>
            <a:rPr lang="en-GB" u="none" dirty="0">
              <a:latin typeface="Times New Roman" panose="02020603050405020304" pitchFamily="18" charset="0"/>
              <a:cs typeface="Times New Roman" panose="02020603050405020304" pitchFamily="18" charset="0"/>
            </a:rPr>
            <a:t> 2024)</a:t>
          </a:r>
          <a:endParaRPr lang="en-IN" u="none" dirty="0">
            <a:latin typeface="Times New Roman" panose="02020603050405020304" pitchFamily="18" charset="0"/>
            <a:cs typeface="Times New Roman" panose="02020603050405020304" pitchFamily="18" charset="0"/>
          </a:endParaRPr>
        </a:p>
      </dgm:t>
    </dgm:pt>
    <dgm:pt modelId="{47D08A5A-2FB3-5742-A42E-A4651F377CAF}" type="parTrans" cxnId="{3EA98EBE-BA85-2D42-BF1F-27F40C7A9D44}">
      <dgm:prSet/>
      <dgm:spPr/>
      <dgm:t>
        <a:bodyPr/>
        <a:lstStyle/>
        <a:p>
          <a:endParaRPr lang="en-GB"/>
        </a:p>
      </dgm:t>
    </dgm:pt>
    <dgm:pt modelId="{C265456C-D977-A146-A99B-5030242A9371}" type="sibTrans" cxnId="{3EA98EBE-BA85-2D42-BF1F-27F40C7A9D44}">
      <dgm:prSet/>
      <dgm:spPr/>
      <dgm:t>
        <a:bodyPr/>
        <a:lstStyle/>
        <a:p>
          <a:endParaRPr lang="en-GB"/>
        </a:p>
      </dgm:t>
    </dgm:pt>
    <dgm:pt modelId="{01515D3C-ED31-5543-AD03-785A55380927}">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Collaboration and partnership with local resources</a:t>
          </a:r>
          <a:endParaRPr lang="en-IN" u="none" dirty="0">
            <a:latin typeface="Times New Roman" panose="02020603050405020304" pitchFamily="18" charset="0"/>
            <a:cs typeface="Times New Roman" panose="02020603050405020304" pitchFamily="18" charset="0"/>
          </a:endParaRPr>
        </a:p>
      </dgm:t>
    </dgm:pt>
    <dgm:pt modelId="{4010A490-9D8C-7440-A64A-E23AC0E29B28}" type="parTrans" cxnId="{2E306B09-D01E-E443-97AD-A618FB468D7B}">
      <dgm:prSet/>
      <dgm:spPr/>
      <dgm:t>
        <a:bodyPr/>
        <a:lstStyle/>
        <a:p>
          <a:endParaRPr lang="en-GB"/>
        </a:p>
      </dgm:t>
    </dgm:pt>
    <dgm:pt modelId="{1B04613E-6A27-3246-9AE3-31D9B43DF189}" type="sibTrans" cxnId="{2E306B09-D01E-E443-97AD-A618FB468D7B}">
      <dgm:prSet/>
      <dgm:spPr/>
      <dgm:t>
        <a:bodyPr/>
        <a:lstStyle/>
        <a:p>
          <a:endParaRPr lang="en-GB"/>
        </a:p>
      </dgm:t>
    </dgm:pt>
    <dgm:pt modelId="{EF6879BA-6173-9946-A8EF-57720E0F1755}">
      <dgm:prSet/>
      <dgm:spPr/>
      <dgm:t>
        <a:bodyPr/>
        <a:lstStyle/>
        <a:p>
          <a:pPr>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Employee training </a:t>
          </a:r>
          <a:endParaRPr lang="en-IN" u="none" dirty="0">
            <a:latin typeface="Times New Roman" panose="02020603050405020304" pitchFamily="18" charset="0"/>
            <a:cs typeface="Times New Roman" panose="02020603050405020304" pitchFamily="18" charset="0"/>
          </a:endParaRPr>
        </a:p>
      </dgm:t>
    </dgm:pt>
    <dgm:pt modelId="{AE2731AE-944B-F548-993E-934789773524}" type="parTrans" cxnId="{1B7802CA-902A-FF4C-AB8B-B1CA8D0C3368}">
      <dgm:prSet/>
      <dgm:spPr/>
      <dgm:t>
        <a:bodyPr/>
        <a:lstStyle/>
        <a:p>
          <a:endParaRPr lang="en-GB"/>
        </a:p>
      </dgm:t>
    </dgm:pt>
    <dgm:pt modelId="{F2DA5659-158A-774E-880E-1DAA21B208D5}" type="sibTrans" cxnId="{1B7802CA-902A-FF4C-AB8B-B1CA8D0C3368}">
      <dgm:prSet/>
      <dgm:spPr/>
      <dgm:t>
        <a:bodyPr/>
        <a:lstStyle/>
        <a:p>
          <a:endParaRPr lang="en-GB"/>
        </a:p>
      </dgm:t>
    </dgm:pt>
    <dgm:pt modelId="{1D6113FC-796E-4DBD-B67E-842FB9D58A09}" type="pres">
      <dgm:prSet presAssocID="{9A9301CA-CCE5-4904-885D-621E10901F86}" presName="diagram" presStyleCnt="0">
        <dgm:presLayoutVars>
          <dgm:dir/>
          <dgm:resizeHandles val="exact"/>
        </dgm:presLayoutVars>
      </dgm:prSet>
      <dgm:spPr/>
    </dgm:pt>
    <dgm:pt modelId="{4FE53F73-D5D1-4CB1-959A-FC5CC6B7C402}" type="pres">
      <dgm:prSet presAssocID="{67AA50A4-5EA6-4B94-A62A-87C47E295184}" presName="node" presStyleLbl="node1" presStyleIdx="0" presStyleCnt="10">
        <dgm:presLayoutVars>
          <dgm:bulletEnabled val="1"/>
        </dgm:presLayoutVars>
      </dgm:prSet>
      <dgm:spPr/>
    </dgm:pt>
    <dgm:pt modelId="{24D94E43-C503-414E-882C-03ECF0586571}" type="pres">
      <dgm:prSet presAssocID="{A4D19042-4CD4-4752-991E-591976DDF337}" presName="sibTrans" presStyleCnt="0"/>
      <dgm:spPr/>
    </dgm:pt>
    <dgm:pt modelId="{76F9D77B-5C5A-F948-A293-D891CB8A70D3}" type="pres">
      <dgm:prSet presAssocID="{F433916A-8CB9-554D-A4D4-B946986B8BC6}" presName="node" presStyleLbl="node1" presStyleIdx="1" presStyleCnt="10">
        <dgm:presLayoutVars>
          <dgm:bulletEnabled val="1"/>
        </dgm:presLayoutVars>
      </dgm:prSet>
      <dgm:spPr/>
    </dgm:pt>
    <dgm:pt modelId="{0564E31F-4911-0F42-8901-0CF0BAD9275D}" type="pres">
      <dgm:prSet presAssocID="{005C1AFF-4312-5341-B076-EE780E7B905E}" presName="sibTrans" presStyleCnt="0"/>
      <dgm:spPr/>
    </dgm:pt>
    <dgm:pt modelId="{5C7A6861-E359-3448-BE51-F0DE06E9BA7B}" type="pres">
      <dgm:prSet presAssocID="{C1497E7C-F528-6144-AEAD-E1BDA75DE56D}" presName="node" presStyleLbl="node1" presStyleIdx="2" presStyleCnt="10">
        <dgm:presLayoutVars>
          <dgm:bulletEnabled val="1"/>
        </dgm:presLayoutVars>
      </dgm:prSet>
      <dgm:spPr/>
    </dgm:pt>
    <dgm:pt modelId="{90B7E12D-A815-BC4D-8595-AEA6FD471653}" type="pres">
      <dgm:prSet presAssocID="{6FB96248-5E1C-FF46-ADB1-88C1D7A30B2E}" presName="sibTrans" presStyleCnt="0"/>
      <dgm:spPr/>
    </dgm:pt>
    <dgm:pt modelId="{71600F48-91A8-1F45-B346-BFB172659F82}" type="pres">
      <dgm:prSet presAssocID="{E9365575-630F-344F-8A4C-AE6ECCE34193}" presName="node" presStyleLbl="node1" presStyleIdx="3" presStyleCnt="10">
        <dgm:presLayoutVars>
          <dgm:bulletEnabled val="1"/>
        </dgm:presLayoutVars>
      </dgm:prSet>
      <dgm:spPr/>
    </dgm:pt>
    <dgm:pt modelId="{48CE2B99-EFB6-4746-8B13-BF9E4C642E04}" type="pres">
      <dgm:prSet presAssocID="{C265456C-D977-A146-A99B-5030242A9371}" presName="sibTrans" presStyleCnt="0"/>
      <dgm:spPr/>
    </dgm:pt>
    <dgm:pt modelId="{AAF2BBF9-62D2-1C40-A7EA-A76F511AA4F0}" type="pres">
      <dgm:prSet presAssocID="{01515D3C-ED31-5543-AD03-785A55380927}" presName="node" presStyleLbl="node1" presStyleIdx="4" presStyleCnt="10">
        <dgm:presLayoutVars>
          <dgm:bulletEnabled val="1"/>
        </dgm:presLayoutVars>
      </dgm:prSet>
      <dgm:spPr/>
    </dgm:pt>
    <dgm:pt modelId="{27D23168-4B9D-5D43-96DF-970230CD0A45}" type="pres">
      <dgm:prSet presAssocID="{1B04613E-6A27-3246-9AE3-31D9B43DF189}" presName="sibTrans" presStyleCnt="0"/>
      <dgm:spPr/>
    </dgm:pt>
    <dgm:pt modelId="{E6A780BF-678C-DC44-A43C-6C3E26AD6662}" type="pres">
      <dgm:prSet presAssocID="{EF6879BA-6173-9946-A8EF-57720E0F1755}" presName="node" presStyleLbl="node1" presStyleIdx="5" presStyleCnt="10">
        <dgm:presLayoutVars>
          <dgm:bulletEnabled val="1"/>
        </dgm:presLayoutVars>
      </dgm:prSet>
      <dgm:spPr/>
    </dgm:pt>
    <dgm:pt modelId="{8A04C3AC-9A26-4D4D-8A81-668181EF629D}" type="pres">
      <dgm:prSet presAssocID="{F2DA5659-158A-774E-880E-1DAA21B208D5}" presName="sibTrans" presStyleCnt="0"/>
      <dgm:spPr/>
    </dgm:pt>
    <dgm:pt modelId="{88D2A932-3A99-49CA-A90C-81FB079CCFD4}" type="pres">
      <dgm:prSet presAssocID="{DEFBB5F2-8E9F-444A-BA86-8126C6056E88}" presName="node" presStyleLbl="node1" presStyleIdx="6" presStyleCnt="10">
        <dgm:presLayoutVars>
          <dgm:bulletEnabled val="1"/>
        </dgm:presLayoutVars>
      </dgm:prSet>
      <dgm:spPr/>
    </dgm:pt>
    <dgm:pt modelId="{506EC868-4206-42E2-A977-E381FC3033A9}" type="pres">
      <dgm:prSet presAssocID="{4EEA3EA8-FE3A-4A3B-9BD5-D4CE20CE2D26}" presName="sibTrans" presStyleCnt="0"/>
      <dgm:spPr/>
    </dgm:pt>
    <dgm:pt modelId="{9633BAE0-91D1-40F3-B72D-75367DDEA258}" type="pres">
      <dgm:prSet presAssocID="{3BA6C27F-F575-434E-A34D-DDAF824604B9}" presName="node" presStyleLbl="node1" presStyleIdx="7" presStyleCnt="10">
        <dgm:presLayoutVars>
          <dgm:bulletEnabled val="1"/>
        </dgm:presLayoutVars>
      </dgm:prSet>
      <dgm:spPr/>
    </dgm:pt>
    <dgm:pt modelId="{23310CDB-30A3-4ADE-9AE7-243856530013}" type="pres">
      <dgm:prSet presAssocID="{9DD620F3-4A1E-4D4E-A69B-7DBCD112D148}" presName="sibTrans" presStyleCnt="0"/>
      <dgm:spPr/>
    </dgm:pt>
    <dgm:pt modelId="{DCE105EF-1246-4CD0-92CF-AD6FDFFCC308}" type="pres">
      <dgm:prSet presAssocID="{B5D672EE-29E0-486C-94DF-6C0B6A472FC6}" presName="node" presStyleLbl="node1" presStyleIdx="8" presStyleCnt="10">
        <dgm:presLayoutVars>
          <dgm:bulletEnabled val="1"/>
        </dgm:presLayoutVars>
      </dgm:prSet>
      <dgm:spPr/>
    </dgm:pt>
    <dgm:pt modelId="{4135D341-28BF-41E7-BD6B-E7E51375FCC2}" type="pres">
      <dgm:prSet presAssocID="{8B2C6563-5175-40A5-9951-368E44828500}" presName="sibTrans" presStyleCnt="0"/>
      <dgm:spPr/>
    </dgm:pt>
    <dgm:pt modelId="{D2BB1782-2867-426A-A713-E8BE69DAF3FD}" type="pres">
      <dgm:prSet presAssocID="{13E51B64-BFA2-4C0C-8ACE-A778A809C484}" presName="node" presStyleLbl="node1" presStyleIdx="9" presStyleCnt="10">
        <dgm:presLayoutVars>
          <dgm:bulletEnabled val="1"/>
        </dgm:presLayoutVars>
      </dgm:prSet>
      <dgm:spPr/>
    </dgm:pt>
  </dgm:ptLst>
  <dgm:cxnLst>
    <dgm:cxn modelId="{2E306B09-D01E-E443-97AD-A618FB468D7B}" srcId="{9A9301CA-CCE5-4904-885D-621E10901F86}" destId="{01515D3C-ED31-5543-AD03-785A55380927}" srcOrd="4" destOrd="0" parTransId="{4010A490-9D8C-7440-A64A-E23AC0E29B28}" sibTransId="{1B04613E-6A27-3246-9AE3-31D9B43DF189}"/>
    <dgm:cxn modelId="{6A73E513-40E4-4E29-BF77-9B07E87A0FBC}" srcId="{9A9301CA-CCE5-4904-885D-621E10901F86}" destId="{13E51B64-BFA2-4C0C-8ACE-A778A809C484}" srcOrd="9" destOrd="0" parTransId="{7315D0F7-59D5-430D-BEA5-934C29C22536}" sibTransId="{C747F113-9014-4B79-9EE5-6AA1F88D9D5E}"/>
    <dgm:cxn modelId="{BC3B2B14-6B2C-4FBA-8EC1-2706714A62BE}" srcId="{9A9301CA-CCE5-4904-885D-621E10901F86}" destId="{B5D672EE-29E0-486C-94DF-6C0B6A472FC6}" srcOrd="8" destOrd="0" parTransId="{395C943C-B3BA-4595-BD54-DB54AD546B01}" sibTransId="{8B2C6563-5175-40A5-9951-368E44828500}"/>
    <dgm:cxn modelId="{98E73C1F-873A-4F9A-8732-75936F11E1BF}" type="presOf" srcId="{67AA50A4-5EA6-4B94-A62A-87C47E295184}" destId="{4FE53F73-D5D1-4CB1-959A-FC5CC6B7C402}" srcOrd="0" destOrd="0" presId="urn:microsoft.com/office/officeart/2005/8/layout/default"/>
    <dgm:cxn modelId="{8B409546-4DF9-4646-9CC8-3B8FD623EAF6}" srcId="{9A9301CA-CCE5-4904-885D-621E10901F86}" destId="{C1497E7C-F528-6144-AEAD-E1BDA75DE56D}" srcOrd="2" destOrd="0" parTransId="{E102BC38-FA50-674B-A86A-992CD327393E}" sibTransId="{6FB96248-5E1C-FF46-ADB1-88C1D7A30B2E}"/>
    <dgm:cxn modelId="{DDA3B550-7121-7C44-931A-7ED828653933}" type="presOf" srcId="{EF6879BA-6173-9946-A8EF-57720E0F1755}" destId="{E6A780BF-678C-DC44-A43C-6C3E26AD6662}" srcOrd="0" destOrd="0" presId="urn:microsoft.com/office/officeart/2005/8/layout/default"/>
    <dgm:cxn modelId="{A74F3A54-DA07-BB4B-9C7E-C2C15D2C8ED6}" srcId="{9A9301CA-CCE5-4904-885D-621E10901F86}" destId="{F433916A-8CB9-554D-A4D4-B946986B8BC6}" srcOrd="1" destOrd="0" parTransId="{75F6FEFC-3811-F34E-80EC-719CFF2A666D}" sibTransId="{005C1AFF-4312-5341-B076-EE780E7B905E}"/>
    <dgm:cxn modelId="{087E3470-43EF-44FE-BF35-4192A0DB78EA}" type="presOf" srcId="{3BA6C27F-F575-434E-A34D-DDAF824604B9}" destId="{9633BAE0-91D1-40F3-B72D-75367DDEA258}" srcOrd="0" destOrd="0" presId="urn:microsoft.com/office/officeart/2005/8/layout/default"/>
    <dgm:cxn modelId="{A6563276-3360-42B1-A14F-794441BFEE7D}" srcId="{9A9301CA-CCE5-4904-885D-621E10901F86}" destId="{3BA6C27F-F575-434E-A34D-DDAF824604B9}" srcOrd="7" destOrd="0" parTransId="{CDCB58E8-9785-4287-9706-84DF6C683E85}" sibTransId="{9DD620F3-4A1E-4D4E-A69B-7DBCD112D148}"/>
    <dgm:cxn modelId="{A5C1EB7F-AA8B-4D4E-A0D6-BA10B5AD92D2}" type="presOf" srcId="{E9365575-630F-344F-8A4C-AE6ECCE34193}" destId="{71600F48-91A8-1F45-B346-BFB172659F82}" srcOrd="0" destOrd="0" presId="urn:microsoft.com/office/officeart/2005/8/layout/default"/>
    <dgm:cxn modelId="{E97342A2-6D06-42B6-8F5A-B4C42A0AA14C}" srcId="{9A9301CA-CCE5-4904-885D-621E10901F86}" destId="{DEFBB5F2-8E9F-444A-BA86-8126C6056E88}" srcOrd="6" destOrd="0" parTransId="{F95CEDEB-398A-4D27-9B18-143E13EE87DC}" sibTransId="{4EEA3EA8-FE3A-4A3B-9BD5-D4CE20CE2D26}"/>
    <dgm:cxn modelId="{AD5F90AE-ECD1-D942-BBE7-FB88EFBC921F}" type="presOf" srcId="{C1497E7C-F528-6144-AEAD-E1BDA75DE56D}" destId="{5C7A6861-E359-3448-BE51-F0DE06E9BA7B}" srcOrd="0" destOrd="0" presId="urn:microsoft.com/office/officeart/2005/8/layout/default"/>
    <dgm:cxn modelId="{3C735BB3-9BE4-3C4D-B3A4-0259D919B74A}" type="presOf" srcId="{01515D3C-ED31-5543-AD03-785A55380927}" destId="{AAF2BBF9-62D2-1C40-A7EA-A76F511AA4F0}" srcOrd="0" destOrd="0" presId="urn:microsoft.com/office/officeart/2005/8/layout/default"/>
    <dgm:cxn modelId="{3EA98EBE-BA85-2D42-BF1F-27F40C7A9D44}" srcId="{9A9301CA-CCE5-4904-885D-621E10901F86}" destId="{E9365575-630F-344F-8A4C-AE6ECCE34193}" srcOrd="3" destOrd="0" parTransId="{47D08A5A-2FB3-5742-A42E-A4651F377CAF}" sibTransId="{C265456C-D977-A146-A99B-5030242A9371}"/>
    <dgm:cxn modelId="{1B7802CA-902A-FF4C-AB8B-B1CA8D0C3368}" srcId="{9A9301CA-CCE5-4904-885D-621E10901F86}" destId="{EF6879BA-6173-9946-A8EF-57720E0F1755}" srcOrd="5" destOrd="0" parTransId="{AE2731AE-944B-F548-993E-934789773524}" sibTransId="{F2DA5659-158A-774E-880E-1DAA21B208D5}"/>
    <dgm:cxn modelId="{E1DCA7F1-0721-4BBB-9A26-0700BFFC8482}" type="presOf" srcId="{13E51B64-BFA2-4C0C-8ACE-A778A809C484}" destId="{D2BB1782-2867-426A-A713-E8BE69DAF3FD}" srcOrd="0" destOrd="0" presId="urn:microsoft.com/office/officeart/2005/8/layout/default"/>
    <dgm:cxn modelId="{694F6CF2-74DF-4903-9EA4-83A4A5E2E2DD}" type="presOf" srcId="{9A9301CA-CCE5-4904-885D-621E10901F86}" destId="{1D6113FC-796E-4DBD-B67E-842FB9D58A09}" srcOrd="0" destOrd="0" presId="urn:microsoft.com/office/officeart/2005/8/layout/default"/>
    <dgm:cxn modelId="{D3692BF4-B710-4131-B3BD-D916504D3456}" srcId="{9A9301CA-CCE5-4904-885D-621E10901F86}" destId="{67AA50A4-5EA6-4B94-A62A-87C47E295184}" srcOrd="0" destOrd="0" parTransId="{D4EA68F7-D1EA-4272-B197-7D2AF0DF7FB1}" sibTransId="{A4D19042-4CD4-4752-991E-591976DDF337}"/>
    <dgm:cxn modelId="{72035DF6-4B01-432A-817B-1CA09BC73547}" type="presOf" srcId="{B5D672EE-29E0-486C-94DF-6C0B6A472FC6}" destId="{DCE105EF-1246-4CD0-92CF-AD6FDFFCC308}" srcOrd="0" destOrd="0" presId="urn:microsoft.com/office/officeart/2005/8/layout/default"/>
    <dgm:cxn modelId="{1073E4F8-20BC-4B47-B6D6-894E81B9C0F8}" type="presOf" srcId="{DEFBB5F2-8E9F-444A-BA86-8126C6056E88}" destId="{88D2A932-3A99-49CA-A90C-81FB079CCFD4}" srcOrd="0" destOrd="0" presId="urn:microsoft.com/office/officeart/2005/8/layout/default"/>
    <dgm:cxn modelId="{F63EE7FD-9218-C544-A885-598D93640969}" type="presOf" srcId="{F433916A-8CB9-554D-A4D4-B946986B8BC6}" destId="{76F9D77B-5C5A-F948-A293-D891CB8A70D3}" srcOrd="0" destOrd="0" presId="urn:microsoft.com/office/officeart/2005/8/layout/default"/>
    <dgm:cxn modelId="{5A68DC47-C2C5-46DE-85BF-6E9A245ED573}" type="presParOf" srcId="{1D6113FC-796E-4DBD-B67E-842FB9D58A09}" destId="{4FE53F73-D5D1-4CB1-959A-FC5CC6B7C402}" srcOrd="0" destOrd="0" presId="urn:microsoft.com/office/officeart/2005/8/layout/default"/>
    <dgm:cxn modelId="{E318DF17-8E50-4346-A902-6F8EF5748A26}" type="presParOf" srcId="{1D6113FC-796E-4DBD-B67E-842FB9D58A09}" destId="{24D94E43-C503-414E-882C-03ECF0586571}" srcOrd="1" destOrd="0" presId="urn:microsoft.com/office/officeart/2005/8/layout/default"/>
    <dgm:cxn modelId="{0F651420-98CE-F241-8803-BC1C49B6EC46}" type="presParOf" srcId="{1D6113FC-796E-4DBD-B67E-842FB9D58A09}" destId="{76F9D77B-5C5A-F948-A293-D891CB8A70D3}" srcOrd="2" destOrd="0" presId="urn:microsoft.com/office/officeart/2005/8/layout/default"/>
    <dgm:cxn modelId="{7D210316-8D34-984E-87BF-A2844ADBF511}" type="presParOf" srcId="{1D6113FC-796E-4DBD-B67E-842FB9D58A09}" destId="{0564E31F-4911-0F42-8901-0CF0BAD9275D}" srcOrd="3" destOrd="0" presId="urn:microsoft.com/office/officeart/2005/8/layout/default"/>
    <dgm:cxn modelId="{88D4D517-2300-1942-94D9-DC7B539CDA8E}" type="presParOf" srcId="{1D6113FC-796E-4DBD-B67E-842FB9D58A09}" destId="{5C7A6861-E359-3448-BE51-F0DE06E9BA7B}" srcOrd="4" destOrd="0" presId="urn:microsoft.com/office/officeart/2005/8/layout/default"/>
    <dgm:cxn modelId="{41B7BACE-E6AC-C244-9B85-557387053128}" type="presParOf" srcId="{1D6113FC-796E-4DBD-B67E-842FB9D58A09}" destId="{90B7E12D-A815-BC4D-8595-AEA6FD471653}" srcOrd="5" destOrd="0" presId="urn:microsoft.com/office/officeart/2005/8/layout/default"/>
    <dgm:cxn modelId="{3C0E0B2C-78E6-A24C-BCE3-2DB24A5BEF73}" type="presParOf" srcId="{1D6113FC-796E-4DBD-B67E-842FB9D58A09}" destId="{71600F48-91A8-1F45-B346-BFB172659F82}" srcOrd="6" destOrd="0" presId="urn:microsoft.com/office/officeart/2005/8/layout/default"/>
    <dgm:cxn modelId="{4ABFF791-4C7B-F347-B5D2-9206F8F3AF67}" type="presParOf" srcId="{1D6113FC-796E-4DBD-B67E-842FB9D58A09}" destId="{48CE2B99-EFB6-4746-8B13-BF9E4C642E04}" srcOrd="7" destOrd="0" presId="urn:microsoft.com/office/officeart/2005/8/layout/default"/>
    <dgm:cxn modelId="{F83987C6-34EC-0047-BEF6-8B1C3D6B7171}" type="presParOf" srcId="{1D6113FC-796E-4DBD-B67E-842FB9D58A09}" destId="{AAF2BBF9-62D2-1C40-A7EA-A76F511AA4F0}" srcOrd="8" destOrd="0" presId="urn:microsoft.com/office/officeart/2005/8/layout/default"/>
    <dgm:cxn modelId="{CA460495-2179-5549-804C-30371106AE8F}" type="presParOf" srcId="{1D6113FC-796E-4DBD-B67E-842FB9D58A09}" destId="{27D23168-4B9D-5D43-96DF-970230CD0A45}" srcOrd="9" destOrd="0" presId="urn:microsoft.com/office/officeart/2005/8/layout/default"/>
    <dgm:cxn modelId="{59E99D20-5531-854E-8D9C-E3535D024CCF}" type="presParOf" srcId="{1D6113FC-796E-4DBD-B67E-842FB9D58A09}" destId="{E6A780BF-678C-DC44-A43C-6C3E26AD6662}" srcOrd="10" destOrd="0" presId="urn:microsoft.com/office/officeart/2005/8/layout/default"/>
    <dgm:cxn modelId="{C16EC5F5-D34A-8549-820E-CA596D3E0A8B}" type="presParOf" srcId="{1D6113FC-796E-4DBD-B67E-842FB9D58A09}" destId="{8A04C3AC-9A26-4D4D-8A81-668181EF629D}" srcOrd="11" destOrd="0" presId="urn:microsoft.com/office/officeart/2005/8/layout/default"/>
    <dgm:cxn modelId="{6F0195EC-AF6D-4085-8B82-E8519028284E}" type="presParOf" srcId="{1D6113FC-796E-4DBD-B67E-842FB9D58A09}" destId="{88D2A932-3A99-49CA-A90C-81FB079CCFD4}" srcOrd="12" destOrd="0" presId="urn:microsoft.com/office/officeart/2005/8/layout/default"/>
    <dgm:cxn modelId="{FA658D5A-FD55-417B-A981-4304626ECF4A}" type="presParOf" srcId="{1D6113FC-796E-4DBD-B67E-842FB9D58A09}" destId="{506EC868-4206-42E2-A977-E381FC3033A9}" srcOrd="13" destOrd="0" presId="urn:microsoft.com/office/officeart/2005/8/layout/default"/>
    <dgm:cxn modelId="{E92A140F-1BDD-4676-9886-DBA77F7D2A1F}" type="presParOf" srcId="{1D6113FC-796E-4DBD-B67E-842FB9D58A09}" destId="{9633BAE0-91D1-40F3-B72D-75367DDEA258}" srcOrd="14" destOrd="0" presId="urn:microsoft.com/office/officeart/2005/8/layout/default"/>
    <dgm:cxn modelId="{29920E64-3868-48B8-8F95-3F720FF9501E}" type="presParOf" srcId="{1D6113FC-796E-4DBD-B67E-842FB9D58A09}" destId="{23310CDB-30A3-4ADE-9AE7-243856530013}" srcOrd="15" destOrd="0" presId="urn:microsoft.com/office/officeart/2005/8/layout/default"/>
    <dgm:cxn modelId="{6037CEF6-9D3A-4D66-A129-D2D1BAD7CCD2}" type="presParOf" srcId="{1D6113FC-796E-4DBD-B67E-842FB9D58A09}" destId="{DCE105EF-1246-4CD0-92CF-AD6FDFFCC308}" srcOrd="16" destOrd="0" presId="urn:microsoft.com/office/officeart/2005/8/layout/default"/>
    <dgm:cxn modelId="{812C9CE5-E5B9-4AB4-A6BE-DE59CF9C253F}" type="presParOf" srcId="{1D6113FC-796E-4DBD-B67E-842FB9D58A09}" destId="{4135D341-28BF-41E7-BD6B-E7E51375FCC2}" srcOrd="17" destOrd="0" presId="urn:microsoft.com/office/officeart/2005/8/layout/default"/>
    <dgm:cxn modelId="{99A57CA4-0582-45B6-972D-8DCFB5AAC51B}" type="presParOf" srcId="{1D6113FC-796E-4DBD-B67E-842FB9D58A09}" destId="{D2BB1782-2867-426A-A713-E8BE69DAF3FD}"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7BBCF-862F-4B32-B9FD-C23BB4DC5F8A}">
      <dsp:nvSpPr>
        <dsp:cNvPr id="0" name=""/>
        <dsp:cNvSpPr/>
      </dsp:nvSpPr>
      <dsp:spPr>
        <a:xfrm>
          <a:off x="156404" y="881"/>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dirty="0">
              <a:latin typeface="Times New Roman" panose="02020603050405020304" pitchFamily="18" charset="0"/>
              <a:cs typeface="Times New Roman" panose="02020603050405020304" pitchFamily="18" charset="0"/>
            </a:rPr>
            <a:t>Increased energy consumption by Thomas Cook and a Lack of Awareness among tourists </a:t>
          </a:r>
          <a:endParaRPr lang="en-IN" sz="1500" kern="1200" dirty="0">
            <a:latin typeface="Times New Roman" panose="02020603050405020304" pitchFamily="18" charset="0"/>
            <a:cs typeface="Times New Roman" panose="02020603050405020304" pitchFamily="18" charset="0"/>
          </a:endParaRPr>
        </a:p>
      </dsp:txBody>
      <dsp:txXfrm>
        <a:off x="156404" y="881"/>
        <a:ext cx="2219349" cy="1331609"/>
      </dsp:txXfrm>
    </dsp:sp>
    <dsp:sp modelId="{6C8D0E48-92AF-4CCB-8CE1-B9ADE2D0DAD5}">
      <dsp:nvSpPr>
        <dsp:cNvPr id="0" name=""/>
        <dsp:cNvSpPr/>
      </dsp:nvSpPr>
      <dsp:spPr>
        <a:xfrm>
          <a:off x="2597688" y="881"/>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dirty="0">
              <a:latin typeface="Times New Roman" panose="02020603050405020304" pitchFamily="18" charset="0"/>
              <a:cs typeface="Times New Roman" panose="02020603050405020304" pitchFamily="18" charset="0"/>
            </a:rPr>
            <a:t>Thomas Cook contributes to plastic pollution through disposable items, which leads to the production of more than 3000 metric tonnes of CO2 </a:t>
          </a:r>
          <a:endParaRPr lang="en-IN" sz="1500" u="none" kern="1200" dirty="0">
            <a:latin typeface="Times New Roman" panose="02020603050405020304" pitchFamily="18" charset="0"/>
            <a:cs typeface="Times New Roman" panose="02020603050405020304" pitchFamily="18" charset="0"/>
          </a:endParaRPr>
        </a:p>
      </dsp:txBody>
      <dsp:txXfrm>
        <a:off x="2597688" y="881"/>
        <a:ext cx="2219349" cy="1331609"/>
      </dsp:txXfrm>
    </dsp:sp>
    <dsp:sp modelId="{E7F29D86-40BC-4EA7-904E-BB6017C09BCB}">
      <dsp:nvSpPr>
        <dsp:cNvPr id="0" name=""/>
        <dsp:cNvSpPr/>
      </dsp:nvSpPr>
      <dsp:spPr>
        <a:xfrm>
          <a:off x="5038973" y="881"/>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dirty="0">
              <a:latin typeface="Times New Roman" panose="02020603050405020304" pitchFamily="18" charset="0"/>
              <a:cs typeface="Times New Roman" panose="02020603050405020304" pitchFamily="18" charset="0"/>
            </a:rPr>
            <a:t>In 2012, Thomas Cook reported 73.7g CO2 per passenger kilometre, which leads to huge emissions of greenhouse gas along with CO2 </a:t>
          </a:r>
          <a:endParaRPr lang="en-IN" sz="1500" u="none" kern="1200" dirty="0">
            <a:latin typeface="Times New Roman" panose="02020603050405020304" pitchFamily="18" charset="0"/>
            <a:cs typeface="Times New Roman" panose="02020603050405020304" pitchFamily="18" charset="0"/>
          </a:endParaRPr>
        </a:p>
      </dsp:txBody>
      <dsp:txXfrm>
        <a:off x="5038973" y="881"/>
        <a:ext cx="2219349" cy="1331609"/>
      </dsp:txXfrm>
    </dsp:sp>
    <dsp:sp modelId="{C68957FB-E421-4173-BA60-A6D2E72AEB5C}">
      <dsp:nvSpPr>
        <dsp:cNvPr id="0" name=""/>
        <dsp:cNvSpPr/>
      </dsp:nvSpPr>
      <dsp:spPr>
        <a:xfrm>
          <a:off x="156404" y="1554425"/>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dirty="0">
              <a:latin typeface="Times New Roman" panose="02020603050405020304" pitchFamily="18" charset="0"/>
              <a:cs typeface="Times New Roman" panose="02020603050405020304" pitchFamily="18" charset="0"/>
            </a:rPr>
            <a:t>Lack of potential investment and stakeholder engagement (Han, 2021)</a:t>
          </a:r>
          <a:endParaRPr lang="en-IN" sz="1500" u="none" kern="1200" dirty="0">
            <a:latin typeface="Times New Roman" panose="02020603050405020304" pitchFamily="18" charset="0"/>
            <a:cs typeface="Times New Roman" panose="02020603050405020304" pitchFamily="18" charset="0"/>
          </a:endParaRPr>
        </a:p>
      </dsp:txBody>
      <dsp:txXfrm>
        <a:off x="156404" y="1554425"/>
        <a:ext cx="2219349" cy="1331609"/>
      </dsp:txXfrm>
    </dsp:sp>
    <dsp:sp modelId="{D928B437-426D-488C-91A2-82C31D279E01}">
      <dsp:nvSpPr>
        <dsp:cNvPr id="0" name=""/>
        <dsp:cNvSpPr/>
      </dsp:nvSpPr>
      <dsp:spPr>
        <a:xfrm>
          <a:off x="2597688" y="1554425"/>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a:latin typeface="Times New Roman" panose="02020603050405020304" pitchFamily="18" charset="0"/>
              <a:cs typeface="Times New Roman" panose="02020603050405020304" pitchFamily="18" charset="0"/>
            </a:rPr>
            <a:t>Lack of skilled employees and collaborations </a:t>
          </a:r>
          <a:endParaRPr lang="en-IN" sz="1500" u="none" kern="1200">
            <a:latin typeface="Times New Roman" panose="02020603050405020304" pitchFamily="18" charset="0"/>
            <a:cs typeface="Times New Roman" panose="02020603050405020304" pitchFamily="18" charset="0"/>
          </a:endParaRPr>
        </a:p>
      </dsp:txBody>
      <dsp:txXfrm>
        <a:off x="2597688" y="1554425"/>
        <a:ext cx="2219349" cy="1331609"/>
      </dsp:txXfrm>
    </dsp:sp>
    <dsp:sp modelId="{663BB9B7-B9AE-428B-B784-1274C4F26951}">
      <dsp:nvSpPr>
        <dsp:cNvPr id="0" name=""/>
        <dsp:cNvSpPr/>
      </dsp:nvSpPr>
      <dsp:spPr>
        <a:xfrm>
          <a:off x="5038973" y="1554425"/>
          <a:ext cx="2219349" cy="1331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u="none" kern="1200" dirty="0">
              <a:latin typeface="Times New Roman" panose="02020603050405020304" pitchFamily="18" charset="0"/>
              <a:cs typeface="Times New Roman" panose="02020603050405020304" pitchFamily="18" charset="0"/>
            </a:rPr>
            <a:t>Greenwashing manifestations</a:t>
          </a:r>
          <a:endParaRPr lang="en-IN" sz="1500" u="none" kern="1200" dirty="0">
            <a:latin typeface="Times New Roman" panose="02020603050405020304" pitchFamily="18" charset="0"/>
            <a:cs typeface="Times New Roman" panose="02020603050405020304" pitchFamily="18" charset="0"/>
          </a:endParaRPr>
        </a:p>
      </dsp:txBody>
      <dsp:txXfrm>
        <a:off x="5038973" y="1554425"/>
        <a:ext cx="2219349" cy="13316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4AEA2-1AA8-4818-AEC2-BC2D7166621B}">
      <dsp:nvSpPr>
        <dsp:cNvPr id="0" name=""/>
        <dsp:cNvSpPr/>
      </dsp:nvSpPr>
      <dsp:spPr>
        <a:xfrm>
          <a:off x="457899" y="0"/>
          <a:ext cx="5189531" cy="365329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46240-9DA1-46E2-A458-1CAC557FBA23}">
      <dsp:nvSpPr>
        <dsp:cNvPr id="0" name=""/>
        <dsp:cNvSpPr/>
      </dsp:nvSpPr>
      <dsp:spPr>
        <a:xfrm>
          <a:off x="99168" y="861299"/>
          <a:ext cx="1803645" cy="19306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Planet: </a:t>
          </a:r>
          <a:r>
            <a:rPr lang="en-GB" sz="1400" u="none" kern="1200" dirty="0">
              <a:latin typeface="Times New Roman" panose="02020603050405020304" pitchFamily="18" charset="0"/>
              <a:cs typeface="Times New Roman" panose="02020603050405020304" pitchFamily="18" charset="0"/>
            </a:rPr>
            <a:t>Thomas may avoid global warming and climate change by achieving Net Zero target emissions via the use of sustainable methods.</a:t>
          </a:r>
          <a:endParaRPr lang="en-IN" sz="1400" kern="1200" dirty="0">
            <a:latin typeface="Times New Roman" panose="02020603050405020304" pitchFamily="18" charset="0"/>
            <a:cs typeface="Times New Roman" panose="02020603050405020304" pitchFamily="18" charset="0"/>
          </a:endParaRPr>
        </a:p>
      </dsp:txBody>
      <dsp:txXfrm>
        <a:off x="187215" y="949346"/>
        <a:ext cx="1627551" cy="1754596"/>
      </dsp:txXfrm>
    </dsp:sp>
    <dsp:sp modelId="{3593F4EC-0B72-4896-B6E3-18B2CC63A3ED}">
      <dsp:nvSpPr>
        <dsp:cNvPr id="0" name=""/>
        <dsp:cNvSpPr/>
      </dsp:nvSpPr>
      <dsp:spPr>
        <a:xfrm>
          <a:off x="2150842" y="618874"/>
          <a:ext cx="1803645" cy="24155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Profit:</a:t>
          </a:r>
          <a:r>
            <a:rPr lang="en-GB" sz="1400" u="none" kern="1200" dirty="0">
              <a:latin typeface="Times New Roman" panose="02020603050405020304" pitchFamily="18" charset="0"/>
              <a:cs typeface="Times New Roman" panose="02020603050405020304" pitchFamily="18" charset="0"/>
            </a:rPr>
            <a:t> By implementing sustainable practices, Thomas Cook can draw in socially conscious customers and lower operating costs, both of which contribute to increased sales and improved profitability (Ghani </a:t>
          </a:r>
          <a:r>
            <a:rPr lang="en-GB" sz="1400" i="1" u="none" kern="1200" dirty="0">
              <a:latin typeface="Times New Roman" panose="02020603050405020304" pitchFamily="18" charset="0"/>
              <a:cs typeface="Times New Roman" panose="02020603050405020304" pitchFamily="18" charset="0"/>
            </a:rPr>
            <a:t>et. al.,</a:t>
          </a:r>
          <a:r>
            <a:rPr lang="en-GB" sz="1400" u="none" kern="1200" dirty="0">
              <a:latin typeface="Times New Roman" panose="02020603050405020304" pitchFamily="18" charset="0"/>
              <a:cs typeface="Times New Roman" panose="02020603050405020304" pitchFamily="18" charset="0"/>
            </a:rPr>
            <a:t> 2022).</a:t>
          </a:r>
          <a:endParaRPr lang="en-IN" sz="1400" u="none" kern="1200" dirty="0">
            <a:latin typeface="Times New Roman" panose="02020603050405020304" pitchFamily="18" charset="0"/>
            <a:cs typeface="Times New Roman" panose="02020603050405020304" pitchFamily="18" charset="0"/>
          </a:endParaRPr>
        </a:p>
      </dsp:txBody>
      <dsp:txXfrm>
        <a:off x="2238889" y="706921"/>
        <a:ext cx="1627551" cy="2239446"/>
      </dsp:txXfrm>
    </dsp:sp>
    <dsp:sp modelId="{BE1FB5F2-683F-49AE-8907-C0A0FB9AA4EB}">
      <dsp:nvSpPr>
        <dsp:cNvPr id="0" name=""/>
        <dsp:cNvSpPr/>
      </dsp:nvSpPr>
      <dsp:spPr>
        <a:xfrm>
          <a:off x="4202517" y="832942"/>
          <a:ext cx="1803645" cy="19874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People:</a:t>
          </a:r>
          <a:r>
            <a:rPr lang="en-GB" sz="1400" u="none" kern="1200" dirty="0">
              <a:latin typeface="Times New Roman" panose="02020603050405020304" pitchFamily="18" charset="0"/>
              <a:cs typeface="Times New Roman" panose="02020603050405020304" pitchFamily="18" charset="0"/>
            </a:rPr>
            <a:t> Thomas Cook's "sustainable initiatives" can help include local vendors and community members to create revenue and guarantee well-being.</a:t>
          </a:r>
          <a:endParaRPr lang="en-IN" sz="1400" u="none" kern="1200" dirty="0">
            <a:latin typeface="Times New Roman" panose="02020603050405020304" pitchFamily="18" charset="0"/>
            <a:cs typeface="Times New Roman" panose="02020603050405020304" pitchFamily="18" charset="0"/>
          </a:endParaRPr>
        </a:p>
      </dsp:txBody>
      <dsp:txXfrm>
        <a:off x="4290564" y="920989"/>
        <a:ext cx="1627551" cy="1811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659C8-1E0E-4AFC-9951-4C5CE7C115E8}">
      <dsp:nvSpPr>
        <dsp:cNvPr id="0" name=""/>
        <dsp:cNvSpPr/>
      </dsp:nvSpPr>
      <dsp:spPr>
        <a:xfrm>
          <a:off x="598" y="180038"/>
          <a:ext cx="2334830" cy="1100994"/>
        </a:xfrm>
        <a:prstGeom prst="rect">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en-GB" sz="1100" b="1" u="none" kern="1200" dirty="0">
              <a:latin typeface="Times New Roman" panose="02020603050405020304" pitchFamily="18" charset="0"/>
              <a:cs typeface="Times New Roman" panose="02020603050405020304" pitchFamily="18" charset="0"/>
            </a:rPr>
            <a:t>Political Factor: </a:t>
          </a:r>
          <a:r>
            <a:rPr lang="en-GB" sz="1100" u="none" kern="1200" dirty="0">
              <a:latin typeface="Times New Roman" panose="02020603050405020304" pitchFamily="18" charset="0"/>
              <a:cs typeface="Times New Roman" panose="02020603050405020304" pitchFamily="18" charset="0"/>
            </a:rPr>
            <a:t>The UK government adopted the “Net Zero emission” target, which influences hospitality industry players to reduce their emissions by 2050</a:t>
          </a:r>
          <a:endParaRPr lang="en-IN" sz="1100" kern="1200" dirty="0">
            <a:latin typeface="Times New Roman" panose="02020603050405020304" pitchFamily="18" charset="0"/>
            <a:cs typeface="Times New Roman" panose="02020603050405020304" pitchFamily="18" charset="0"/>
          </a:endParaRPr>
        </a:p>
      </dsp:txBody>
      <dsp:txXfrm>
        <a:off x="598" y="180038"/>
        <a:ext cx="2334830" cy="1100994"/>
      </dsp:txXfrm>
    </dsp:sp>
    <dsp:sp modelId="{360DE00C-F49F-463B-8253-670CF2A05883}">
      <dsp:nvSpPr>
        <dsp:cNvPr id="0" name=""/>
        <dsp:cNvSpPr/>
      </dsp:nvSpPr>
      <dsp:spPr>
        <a:xfrm>
          <a:off x="2568912" y="164516"/>
          <a:ext cx="2334830" cy="1132038"/>
        </a:xfrm>
        <a:prstGeom prst="rect">
          <a:avLst/>
        </a:prstGeom>
        <a:solidFill>
          <a:schemeClr val="accent3">
            <a:shade val="80000"/>
            <a:hueOff val="0"/>
            <a:satOff val="0"/>
            <a:lumOff val="46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en-GB" sz="1100" b="1" u="none" kern="1200" dirty="0">
              <a:latin typeface="Times New Roman" panose="02020603050405020304" pitchFamily="18" charset="0"/>
              <a:cs typeface="Times New Roman" panose="02020603050405020304" pitchFamily="18" charset="0"/>
            </a:rPr>
            <a:t>Economic Factors: </a:t>
          </a:r>
          <a:r>
            <a:rPr lang="en-GB" sz="1100" u="none" kern="1200" dirty="0">
              <a:latin typeface="Times New Roman" panose="02020603050405020304" pitchFamily="18" charset="0"/>
              <a:cs typeface="Times New Roman" panose="02020603050405020304" pitchFamily="18" charset="0"/>
            </a:rPr>
            <a:t>The inflation rate of the UK reached 11.1% in 2022, and household income declined by 2.5% in 2023, which prevents investors from investing in sustainable practices (Freire and Gonçalves, 2021)</a:t>
          </a:r>
          <a:endParaRPr lang="en-IN" sz="1100" u="none" kern="1200" dirty="0">
            <a:latin typeface="Times New Roman" panose="02020603050405020304" pitchFamily="18" charset="0"/>
            <a:cs typeface="Times New Roman" panose="02020603050405020304" pitchFamily="18" charset="0"/>
          </a:endParaRPr>
        </a:p>
      </dsp:txBody>
      <dsp:txXfrm>
        <a:off x="2568912" y="164516"/>
        <a:ext cx="2334830" cy="1132038"/>
      </dsp:txXfrm>
    </dsp:sp>
    <dsp:sp modelId="{85CC23AA-19D1-41FF-8B1A-D52715FBF37B}">
      <dsp:nvSpPr>
        <dsp:cNvPr id="0" name=""/>
        <dsp:cNvSpPr/>
      </dsp:nvSpPr>
      <dsp:spPr>
        <a:xfrm>
          <a:off x="1284755" y="1530038"/>
          <a:ext cx="2334830" cy="938742"/>
        </a:xfrm>
        <a:prstGeom prst="rect">
          <a:avLst/>
        </a:prstGeom>
        <a:solidFill>
          <a:schemeClr val="accent3">
            <a:shade val="80000"/>
            <a:hueOff val="0"/>
            <a:satOff val="0"/>
            <a:lumOff val="93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en-GB" sz="1100" b="1" u="none" kern="1200" dirty="0">
              <a:latin typeface="Times New Roman" panose="02020603050405020304" pitchFamily="18" charset="0"/>
              <a:cs typeface="Times New Roman" panose="02020603050405020304" pitchFamily="18" charset="0"/>
            </a:rPr>
            <a:t>Social Factors:</a:t>
          </a:r>
          <a:r>
            <a:rPr lang="en-GB" sz="1100" u="none" kern="1200" dirty="0">
              <a:latin typeface="Times New Roman" panose="02020603050405020304" pitchFamily="18" charset="0"/>
              <a:cs typeface="Times New Roman" panose="02020603050405020304" pitchFamily="18" charset="0"/>
            </a:rPr>
            <a:t> The Number of young and socially aware tourists increased in the UK, leading to the increased demand for sustainable hospitality services </a:t>
          </a:r>
          <a:endParaRPr lang="en-IN" sz="1100" u="none" kern="1200" dirty="0">
            <a:latin typeface="Times New Roman" panose="02020603050405020304" pitchFamily="18" charset="0"/>
            <a:cs typeface="Times New Roman" panose="02020603050405020304" pitchFamily="18" charset="0"/>
          </a:endParaRPr>
        </a:p>
      </dsp:txBody>
      <dsp:txXfrm>
        <a:off x="1284755" y="1530038"/>
        <a:ext cx="2334830" cy="938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99519-9547-4D66-BCA7-F626340B2504}">
      <dsp:nvSpPr>
        <dsp:cNvPr id="0" name=""/>
        <dsp:cNvSpPr/>
      </dsp:nvSpPr>
      <dsp:spPr>
        <a:xfrm>
          <a:off x="0" y="647813"/>
          <a:ext cx="2652420" cy="1591452"/>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Technological Factors:</a:t>
          </a:r>
          <a:r>
            <a:rPr lang="en-GB" sz="1400" u="none" kern="1200" dirty="0">
              <a:latin typeface="Times New Roman" panose="02020603050405020304" pitchFamily="18" charset="0"/>
              <a:cs typeface="Times New Roman" panose="02020603050405020304" pitchFamily="18" charset="0"/>
            </a:rPr>
            <a:t> An Increased number of Tech-savvy customers, increased online shopping rates, more than 54 million people in the UK are active on social media platforms and 98% of the population uses the internet (Aksoy </a:t>
          </a:r>
          <a:r>
            <a:rPr lang="en-GB" sz="1400" i="1" u="none" kern="1200" dirty="0">
              <a:latin typeface="Times New Roman" panose="02020603050405020304" pitchFamily="18" charset="0"/>
              <a:cs typeface="Times New Roman" panose="02020603050405020304" pitchFamily="18" charset="0"/>
            </a:rPr>
            <a:t>et. al.,</a:t>
          </a:r>
          <a:r>
            <a:rPr lang="en-GB" sz="1400" u="none" kern="1200" dirty="0">
              <a:latin typeface="Times New Roman" panose="02020603050405020304" pitchFamily="18" charset="0"/>
              <a:cs typeface="Times New Roman" panose="02020603050405020304" pitchFamily="18" charset="0"/>
            </a:rPr>
            <a:t> 2022)</a:t>
          </a:r>
          <a:endParaRPr lang="en-IN" sz="1400" kern="1200" dirty="0">
            <a:latin typeface="Times New Roman" panose="02020603050405020304" pitchFamily="18" charset="0"/>
            <a:cs typeface="Times New Roman" panose="02020603050405020304" pitchFamily="18" charset="0"/>
          </a:endParaRPr>
        </a:p>
      </dsp:txBody>
      <dsp:txXfrm>
        <a:off x="0" y="647813"/>
        <a:ext cx="2652420" cy="1591452"/>
      </dsp:txXfrm>
    </dsp:sp>
    <dsp:sp modelId="{14563F88-FDCE-4C3A-B889-91936E501C28}">
      <dsp:nvSpPr>
        <dsp:cNvPr id="0" name=""/>
        <dsp:cNvSpPr/>
      </dsp:nvSpPr>
      <dsp:spPr>
        <a:xfrm>
          <a:off x="2917663" y="647813"/>
          <a:ext cx="2652420" cy="1591452"/>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Legal Factors: </a:t>
          </a:r>
          <a:r>
            <a:rPr lang="en-GB" sz="1400" u="none" kern="1200" dirty="0">
              <a:latin typeface="Times New Roman" panose="02020603050405020304" pitchFamily="18" charset="0"/>
              <a:cs typeface="Times New Roman" panose="02020603050405020304" pitchFamily="18" charset="0"/>
            </a:rPr>
            <a:t>Environmental protection regulations assist Thomas Cook to incorporate sustainable practices </a:t>
          </a:r>
          <a:endParaRPr lang="en-IN" sz="1400" u="none" kern="1200" dirty="0">
            <a:latin typeface="Times New Roman" panose="02020603050405020304" pitchFamily="18" charset="0"/>
            <a:cs typeface="Times New Roman" panose="02020603050405020304" pitchFamily="18" charset="0"/>
          </a:endParaRPr>
        </a:p>
      </dsp:txBody>
      <dsp:txXfrm>
        <a:off x="2917663" y="647813"/>
        <a:ext cx="2652420" cy="1591452"/>
      </dsp:txXfrm>
    </dsp:sp>
    <dsp:sp modelId="{AD698881-B2D4-4BEF-90B8-39C78DB680B6}">
      <dsp:nvSpPr>
        <dsp:cNvPr id="0" name=""/>
        <dsp:cNvSpPr/>
      </dsp:nvSpPr>
      <dsp:spPr>
        <a:xfrm>
          <a:off x="5835326" y="647813"/>
          <a:ext cx="2652420" cy="1591452"/>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none" kern="1200" dirty="0">
              <a:latin typeface="Times New Roman" panose="02020603050405020304" pitchFamily="18" charset="0"/>
              <a:cs typeface="Times New Roman" panose="02020603050405020304" pitchFamily="18" charset="0"/>
            </a:rPr>
            <a:t>Environmental Factors:</a:t>
          </a:r>
          <a:r>
            <a:rPr lang="en-GB" sz="1400" u="none" kern="1200" dirty="0">
              <a:latin typeface="Times New Roman" panose="02020603050405020304" pitchFamily="18" charset="0"/>
              <a:cs typeface="Times New Roman" panose="02020603050405020304" pitchFamily="18" charset="0"/>
            </a:rPr>
            <a:t> Global warming, climate change and increased Air pollution influence the hospitality industry of the UK to minimise its adverse impact on the environment and society</a:t>
          </a:r>
          <a:endParaRPr lang="en-IN" sz="1400" u="none" kern="1200" dirty="0">
            <a:latin typeface="Times New Roman" panose="02020603050405020304" pitchFamily="18" charset="0"/>
            <a:cs typeface="Times New Roman" panose="02020603050405020304" pitchFamily="18" charset="0"/>
          </a:endParaRPr>
        </a:p>
      </dsp:txBody>
      <dsp:txXfrm>
        <a:off x="5835326" y="647813"/>
        <a:ext cx="2652420" cy="1591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53F73-D5D1-4CB1-959A-FC5CC6B7C402}">
      <dsp:nvSpPr>
        <dsp:cNvPr id="0" name=""/>
        <dsp:cNvSpPr/>
      </dsp:nvSpPr>
      <dsp:spPr>
        <a:xfrm>
          <a:off x="429525" y="368"/>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Offering training to the staff about resource usage, sustainable supply chain management and waste management</a:t>
          </a:r>
          <a:endParaRPr lang="en-IN" sz="1300" kern="1200" dirty="0">
            <a:latin typeface="Times New Roman" panose="02020603050405020304" pitchFamily="18" charset="0"/>
            <a:cs typeface="Times New Roman" panose="02020603050405020304" pitchFamily="18" charset="0"/>
          </a:endParaRPr>
        </a:p>
      </dsp:txBody>
      <dsp:txXfrm>
        <a:off x="429525" y="368"/>
        <a:ext cx="1834263" cy="1100557"/>
      </dsp:txXfrm>
    </dsp:sp>
    <dsp:sp modelId="{76F9D77B-5C5A-F948-A293-D891CB8A70D3}">
      <dsp:nvSpPr>
        <dsp:cNvPr id="0" name=""/>
        <dsp:cNvSpPr/>
      </dsp:nvSpPr>
      <dsp:spPr>
        <a:xfrm>
          <a:off x="2447214" y="368"/>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Circular Economy Model</a:t>
          </a:r>
          <a:endParaRPr lang="en-IN" sz="1300" kern="1200" dirty="0">
            <a:latin typeface="Times New Roman" panose="02020603050405020304" pitchFamily="18" charset="0"/>
            <a:cs typeface="Times New Roman" panose="02020603050405020304" pitchFamily="18" charset="0"/>
          </a:endParaRPr>
        </a:p>
      </dsp:txBody>
      <dsp:txXfrm>
        <a:off x="2447214" y="368"/>
        <a:ext cx="1834263" cy="1100557"/>
      </dsp:txXfrm>
    </dsp:sp>
    <dsp:sp modelId="{5C7A6861-E359-3448-BE51-F0DE06E9BA7B}">
      <dsp:nvSpPr>
        <dsp:cNvPr id="0" name=""/>
        <dsp:cNvSpPr/>
      </dsp:nvSpPr>
      <dsp:spPr>
        <a:xfrm>
          <a:off x="4464903" y="368"/>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Renewable energy sources assist in reducing CO2 emissions </a:t>
          </a:r>
          <a:endParaRPr lang="en-IN" sz="1300" u="none" kern="1200" dirty="0">
            <a:latin typeface="Times New Roman" panose="02020603050405020304" pitchFamily="18" charset="0"/>
            <a:cs typeface="Times New Roman" panose="02020603050405020304" pitchFamily="18" charset="0"/>
          </a:endParaRPr>
        </a:p>
      </dsp:txBody>
      <dsp:txXfrm>
        <a:off x="4464903" y="368"/>
        <a:ext cx="1834263" cy="1100557"/>
      </dsp:txXfrm>
    </dsp:sp>
    <dsp:sp modelId="{71600F48-91A8-1F45-B346-BFB172659F82}">
      <dsp:nvSpPr>
        <dsp:cNvPr id="0" name=""/>
        <dsp:cNvSpPr/>
      </dsp:nvSpPr>
      <dsp:spPr>
        <a:xfrm>
          <a:off x="6482592" y="368"/>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Customer awareness and education (</a:t>
          </a:r>
          <a:r>
            <a:rPr lang="en-GB" sz="1300" u="none" kern="1200" dirty="0" err="1">
              <a:latin typeface="Times New Roman" panose="02020603050405020304" pitchFamily="18" charset="0"/>
              <a:cs typeface="Times New Roman" panose="02020603050405020304" pitchFamily="18" charset="0"/>
            </a:rPr>
            <a:t>Satghare</a:t>
          </a:r>
          <a:r>
            <a:rPr lang="en-GB" sz="1300" u="none" kern="1200" dirty="0">
              <a:latin typeface="Times New Roman" panose="02020603050405020304" pitchFamily="18" charset="0"/>
              <a:cs typeface="Times New Roman" panose="02020603050405020304" pitchFamily="18" charset="0"/>
            </a:rPr>
            <a:t> </a:t>
          </a:r>
          <a:r>
            <a:rPr lang="en-GB" sz="1300" i="1" u="none" kern="1200" dirty="0">
              <a:latin typeface="Times New Roman" panose="02020603050405020304" pitchFamily="18" charset="0"/>
              <a:cs typeface="Times New Roman" panose="02020603050405020304" pitchFamily="18" charset="0"/>
            </a:rPr>
            <a:t>et. al.,</a:t>
          </a:r>
          <a:r>
            <a:rPr lang="en-GB" sz="1300" u="none" kern="1200" dirty="0">
              <a:latin typeface="Times New Roman" panose="02020603050405020304" pitchFamily="18" charset="0"/>
              <a:cs typeface="Times New Roman" panose="02020603050405020304" pitchFamily="18" charset="0"/>
            </a:rPr>
            <a:t> 2024)</a:t>
          </a:r>
          <a:endParaRPr lang="en-IN" sz="1300" u="none" kern="1200" dirty="0">
            <a:latin typeface="Times New Roman" panose="02020603050405020304" pitchFamily="18" charset="0"/>
            <a:cs typeface="Times New Roman" panose="02020603050405020304" pitchFamily="18" charset="0"/>
          </a:endParaRPr>
        </a:p>
      </dsp:txBody>
      <dsp:txXfrm>
        <a:off x="6482592" y="368"/>
        <a:ext cx="1834263" cy="1100557"/>
      </dsp:txXfrm>
    </dsp:sp>
    <dsp:sp modelId="{AAF2BBF9-62D2-1C40-A7EA-A76F511AA4F0}">
      <dsp:nvSpPr>
        <dsp:cNvPr id="0" name=""/>
        <dsp:cNvSpPr/>
      </dsp:nvSpPr>
      <dsp:spPr>
        <a:xfrm>
          <a:off x="429525" y="1284353"/>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Collaboration and partnership with local resources</a:t>
          </a:r>
          <a:endParaRPr lang="en-IN" sz="1300" u="none" kern="1200" dirty="0">
            <a:latin typeface="Times New Roman" panose="02020603050405020304" pitchFamily="18" charset="0"/>
            <a:cs typeface="Times New Roman" panose="02020603050405020304" pitchFamily="18" charset="0"/>
          </a:endParaRPr>
        </a:p>
      </dsp:txBody>
      <dsp:txXfrm>
        <a:off x="429525" y="1284353"/>
        <a:ext cx="1834263" cy="1100557"/>
      </dsp:txXfrm>
    </dsp:sp>
    <dsp:sp modelId="{E6A780BF-678C-DC44-A43C-6C3E26AD6662}">
      <dsp:nvSpPr>
        <dsp:cNvPr id="0" name=""/>
        <dsp:cNvSpPr/>
      </dsp:nvSpPr>
      <dsp:spPr>
        <a:xfrm>
          <a:off x="2447214" y="1284353"/>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Employee training </a:t>
          </a:r>
          <a:endParaRPr lang="en-IN" sz="1300" u="none" kern="1200" dirty="0">
            <a:latin typeface="Times New Roman" panose="02020603050405020304" pitchFamily="18" charset="0"/>
            <a:cs typeface="Times New Roman" panose="02020603050405020304" pitchFamily="18" charset="0"/>
          </a:endParaRPr>
        </a:p>
      </dsp:txBody>
      <dsp:txXfrm>
        <a:off x="2447214" y="1284353"/>
        <a:ext cx="1834263" cy="1100557"/>
      </dsp:txXfrm>
    </dsp:sp>
    <dsp:sp modelId="{88D2A932-3A99-49CA-A90C-81FB079CCFD4}">
      <dsp:nvSpPr>
        <dsp:cNvPr id="0" name=""/>
        <dsp:cNvSpPr/>
      </dsp:nvSpPr>
      <dsp:spPr>
        <a:xfrm>
          <a:off x="4464903" y="1284353"/>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Incorporating the Circular economy model to reduce waste</a:t>
          </a:r>
          <a:endParaRPr lang="en-IN" sz="1300" u="none" kern="1200" dirty="0">
            <a:latin typeface="Times New Roman" panose="02020603050405020304" pitchFamily="18" charset="0"/>
            <a:cs typeface="Times New Roman" panose="02020603050405020304" pitchFamily="18" charset="0"/>
          </a:endParaRPr>
        </a:p>
      </dsp:txBody>
      <dsp:txXfrm>
        <a:off x="4464903" y="1284353"/>
        <a:ext cx="1834263" cy="1100557"/>
      </dsp:txXfrm>
    </dsp:sp>
    <dsp:sp modelId="{9633BAE0-91D1-40F3-B72D-75367DDEA258}">
      <dsp:nvSpPr>
        <dsp:cNvPr id="0" name=""/>
        <dsp:cNvSpPr/>
      </dsp:nvSpPr>
      <dsp:spPr>
        <a:xfrm>
          <a:off x="6482592" y="1284353"/>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a:latin typeface="Times New Roman" panose="02020603050405020304" pitchFamily="18" charset="0"/>
              <a:cs typeface="Times New Roman" panose="02020603050405020304" pitchFamily="18" charset="0"/>
            </a:rPr>
            <a:t>Use solar and wind energy and reduce energy usage at Thomas Cook</a:t>
          </a:r>
          <a:endParaRPr lang="en-IN" sz="1300" u="none" kern="1200">
            <a:latin typeface="Times New Roman" panose="02020603050405020304" pitchFamily="18" charset="0"/>
            <a:cs typeface="Times New Roman" panose="02020603050405020304" pitchFamily="18" charset="0"/>
          </a:endParaRPr>
        </a:p>
      </dsp:txBody>
      <dsp:txXfrm>
        <a:off x="6482592" y="1284353"/>
        <a:ext cx="1834263" cy="1100557"/>
      </dsp:txXfrm>
    </dsp:sp>
    <dsp:sp modelId="{DCE105EF-1246-4CD0-92CF-AD6FDFFCC308}">
      <dsp:nvSpPr>
        <dsp:cNvPr id="0" name=""/>
        <dsp:cNvSpPr/>
      </dsp:nvSpPr>
      <dsp:spPr>
        <a:xfrm>
          <a:off x="2447214" y="2568337"/>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Aware potential customers about the adverse impact of tourism practices on the environment (Freire and Gonçalves, 2021)</a:t>
          </a:r>
          <a:endParaRPr lang="en-IN" sz="1300" u="none" kern="1200" dirty="0">
            <a:latin typeface="Times New Roman" panose="02020603050405020304" pitchFamily="18" charset="0"/>
            <a:cs typeface="Times New Roman" panose="02020603050405020304" pitchFamily="18" charset="0"/>
          </a:endParaRPr>
        </a:p>
      </dsp:txBody>
      <dsp:txXfrm>
        <a:off x="2447214" y="2568337"/>
        <a:ext cx="1834263" cy="1100557"/>
      </dsp:txXfrm>
    </dsp:sp>
    <dsp:sp modelId="{D2BB1782-2867-426A-A713-E8BE69DAF3FD}">
      <dsp:nvSpPr>
        <dsp:cNvPr id="0" name=""/>
        <dsp:cNvSpPr/>
      </dsp:nvSpPr>
      <dsp:spPr>
        <a:xfrm>
          <a:off x="4464903" y="2568337"/>
          <a:ext cx="1834263" cy="110055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u="none" kern="1200" dirty="0">
              <a:latin typeface="Times New Roman" panose="02020603050405020304" pitchFamily="18" charset="0"/>
              <a:cs typeface="Times New Roman" panose="02020603050405020304" pitchFamily="18" charset="0"/>
            </a:rPr>
            <a:t>Promote sustainable tourism and green tourism practices to attend Net Zero emission targets</a:t>
          </a:r>
          <a:endParaRPr lang="en-IN" sz="1300" u="none" kern="1200" dirty="0">
            <a:latin typeface="Times New Roman" panose="02020603050405020304" pitchFamily="18" charset="0"/>
            <a:cs typeface="Times New Roman" panose="02020603050405020304" pitchFamily="18" charset="0"/>
          </a:endParaRPr>
        </a:p>
      </dsp:txBody>
      <dsp:txXfrm>
        <a:off x="4464903" y="2568337"/>
        <a:ext cx="1834263" cy="11005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p:cNvGrpSpPr/>
        <p:nvPr/>
      </p:nvGrpSpPr>
      <p:grpSpPr>
        <a:xfrm>
          <a:off x="0" y="0"/>
          <a:ext cx="0" cy="0"/>
          <a:chOff x="0" y="0"/>
          <a:chExt cx="0" cy="0"/>
        </a:xfrm>
      </p:grpSpPr>
      <p:sp>
        <p:nvSpPr>
          <p:cNvPr id="563" name="Google Shape;563;gd1245323ed_0_2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Sustainability within the hotel industry is associated with reducing carbon footprints, reducing energy consumption, and water conservation. Waste reduction and promoting local tourism activities with green sourcing. Over 40% of large travel agencies don't even mention sustainability in their products, and over 39% of them can implement sustainable practices. After a single collapse in 2019, Thomas Cook has reappeared online as a company looking to use sustainable techniques to regain or hold a sizable market share.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05499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A7C7346F-4BBF-7A40-228F-404F485C92CF}"/>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60678208-0D78-EDE9-7BC0-9A6BC1AD169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8A7BF610-704F-E950-3AD4-99A08C585F1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 </a:t>
            </a:r>
            <a:r>
              <a:rPr lang="en-GB" sz="1800" dirty="0">
                <a:effectLst/>
                <a:latin typeface="Times New Roman" panose="02020603050405020304" pitchFamily="18" charset="0"/>
                <a:ea typeface="Times New Roman" panose="02020603050405020304" pitchFamily="18" charset="0"/>
              </a:rPr>
              <a:t>After the recent pandemic, the demand for sustainable tourism services and hotels has increased. According to the United Nations World Tourism Organisation (UNWTO)" statement, 86.9% of UK customers currently prefer sustainable tourism services. Many UK-based travel firms use eco-friendly tactics to attract customers because of travellers' growing desire for eco-friendly travel experiences, particularly among Gen Z and millennials. Due to the lack of sustainable framework, Thomas Cook is facing challenges in meeting the rising demand for sustainable hotel services from modern and young customers.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54996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B7572D69-31BA-348E-B73C-7B3DFB098006}"/>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92FB5E7D-0101-019E-F93E-F0373A04AD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2A4FA55C-91DE-A733-0F79-18DC005EC40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A shift toward Net Zero through adopting sustainable practices assists in achieving long-term economic benefits and assists in reducing operational costs. Additionally, implementing Net Zero emissions improves the brand image of hospitality businesses, which assists in attracting eco-conscious travellers, who are willing to pay more for sustainable experiences (</a:t>
            </a:r>
            <a:r>
              <a:rPr lang="en-GB" sz="1800" dirty="0" err="1">
                <a:effectLst/>
                <a:latin typeface="Times New Roman" panose="02020603050405020304" pitchFamily="18" charset="0"/>
                <a:ea typeface="Times New Roman" panose="02020603050405020304" pitchFamily="18" charset="0"/>
              </a:rPr>
              <a:t>Goffi</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Furthermore, sustainability in the tourism industry assists in empowering local communities and ensures fair labour practices, which brings tourism businesses toward the long-term sustainability goals.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55136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03CCDBEC-305C-C948-ADCE-9EA455DE11C9}"/>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AA9038FF-C633-A93C-E3BF-D02CB45FC0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4C07E0E9-BD38-3B74-9E43-D0CDB5A338A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i="1" u="none" strike="noStrike" cap="none" dirty="0">
                <a:solidFill>
                  <a:srgbClr val="000000"/>
                </a:solidFill>
                <a:effectLst/>
                <a:latin typeface="Arial"/>
                <a:ea typeface="Arial"/>
                <a:cs typeface="Arial"/>
                <a:sym typeface="Arial"/>
              </a:rPr>
              <a:t>Speaker notes:</a:t>
            </a:r>
            <a:r>
              <a:rPr lang="en-GB" sz="1100" b="0" i="0" u="none" strike="noStrike" cap="none" dirty="0">
                <a:solidFill>
                  <a:srgbClr val="000000"/>
                </a:solidFill>
                <a:effectLst/>
                <a:latin typeface="Arial"/>
                <a:ea typeface="Arial"/>
                <a:cs typeface="Arial"/>
                <a:sym typeface="Arial"/>
              </a:rPr>
              <a:t> False sustainability claims are being made by several tourist businesses to deceive stakeholders, such as workers, customers, and investors. Thus, potential investors are deterred from funding Thomas Cook's sustainable and corporate social responsibility initiatives by the greenwashing manifestations. Economic instability prevents Thomas Cook from investing in eco-friendly tourism industry standards. Furthermore, because of rising inflation rates and price sensitivity, customers find it difficult to select sustainable products since they believe they are more expensive than conventional alternatives. In the UK, EVs cannot fully replace conventional automobiles due to a lack of readily available EV public transit and charging facilities. Furthermore, the lack of recycling infrastructure and skilled workers in waste management processes impedes the effective adoption of a circular economy.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97338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84C4072E-F23C-1B48-FB82-D77421ECC564}"/>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0CE6691B-D4FC-E699-237C-27155454C60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E9568486-8AE6-F2A0-F137-5D7516D9E72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 </a:t>
            </a:r>
            <a:r>
              <a:rPr lang="en-GB" sz="1800" dirty="0">
                <a:effectLst/>
                <a:latin typeface="Times New Roman" panose="02020603050405020304" pitchFamily="18" charset="0"/>
                <a:ea typeface="Times New Roman" panose="02020603050405020304" pitchFamily="18" charset="0"/>
              </a:rPr>
              <a:t>The implementation of the “Triple Bottom Line” theory assists Thomas Cook in focusing on planet and people while generating profit from the operation within the hospitality industry of the UK. The implementation of the 3p theory assists Thomas Cook in reducing carbon footprints by incorporating </a:t>
            </a:r>
            <a:r>
              <a:rPr lang="en-GB" sz="1800" dirty="0" err="1">
                <a:effectLst/>
                <a:latin typeface="Times New Roman" panose="02020603050405020304" pitchFamily="18" charset="0"/>
                <a:ea typeface="Times New Roman" panose="02020603050405020304" pitchFamily="18" charset="0"/>
              </a:rPr>
              <a:t>susatinble</a:t>
            </a:r>
            <a:r>
              <a:rPr lang="en-GB" sz="1800" dirty="0">
                <a:effectLst/>
                <a:latin typeface="Times New Roman" panose="02020603050405020304" pitchFamily="18" charset="0"/>
                <a:ea typeface="Times New Roman" panose="02020603050405020304" pitchFamily="18" charset="0"/>
              </a:rPr>
              <a:t> practices, which assist in reducing climate change and help avoid global warming. On the other hand, sustainable initiatives assist in engaging local vendors.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92882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0957451E-F142-7265-E4DF-F92F68D73D2E}"/>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8C3D79F8-B4EA-7AFF-66EE-E2EDDC4903E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3A255B82-B586-01AC-FFC1-7F86E35E623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A PESTLE analysis framework has been adopted to get in-depth ideas about the contemporary themes in the hospitality sector. The political analysis that revealed the UK government has adopted several initiatives, which will support Thomas Cook to achieve “Net Zero” emission targets. The economic analysis has revealed that declining income and increased inflation rates lead to potential investment limitations and financial constraints, which prevent stakeholders from investing in sustainable practices (</a:t>
            </a:r>
            <a:r>
              <a:rPr lang="en-GB" sz="1800" dirty="0" err="1">
                <a:effectLst/>
                <a:latin typeface="Times New Roman" panose="02020603050405020304" pitchFamily="18" charset="0"/>
                <a:ea typeface="Times New Roman" panose="02020603050405020304" pitchFamily="18" charset="0"/>
              </a:rPr>
              <a:t>Thommandru</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2023). The analysis of the social factors has revealed that an increased number of Gen Z and millennials in the UK drives the growth of the sustainable tourism industry, which offers opportunities for Thomas Cook to increase sales and aching long-term financial stability within the highly competitive hospitality industry of the UK.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71233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E9F4E08F-C38C-D30C-4F48-8E110D7077B0}"/>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1A7856D5-73B5-B2F1-F3DA-6394C3572DB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25FB8F0A-658E-8EB9-47AE-80D9597EAD7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The rising number of internet users in the UK offers an opportunity for Thomas Cook to use Social Media platforms for the promotion of sustainable tourism products along with services. Additionally, the legal framework of the UK has revolved around the implementation of the environment protection regulations assist Thomas Cook to incorporate green practices, which help achieve the “Net Zero” emission target.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78850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F237F0D2-FD2C-526F-CCB5-F6A197B42E34}"/>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166E4669-93E7-6083-B28D-16E27FF5847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2BFC4B54-688A-0A3F-827D-1E5EE5D6186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Thomas Cook is attempting to overcome the negative effects of its previous economic failures by implementing sustainable practices in its tourist services. Additionally, it has been highlighted that this firm encountered several difficulties while introducing various sustainable travel choices because of a lack of understanding of actual sustainability, a lack of localisation, and possible issues with greenwashing. The corporation can effectively reach new areas and increase its efficiency by manipulating profitability and competitive advantage, though, if these hurdles are overcome. </a:t>
            </a: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63572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a:extLst>
            <a:ext uri="{FF2B5EF4-FFF2-40B4-BE49-F238E27FC236}">
              <a16:creationId xmlns:a16="http://schemas.microsoft.com/office/drawing/2014/main" id="{9C2D1D52-0527-591E-4E91-6F064204178F}"/>
            </a:ext>
          </a:extLst>
        </p:cNvPr>
        <p:cNvGrpSpPr/>
        <p:nvPr/>
      </p:nvGrpSpPr>
      <p:grpSpPr>
        <a:xfrm>
          <a:off x="0" y="0"/>
          <a:ext cx="0" cy="0"/>
          <a:chOff x="0" y="0"/>
          <a:chExt cx="0" cy="0"/>
        </a:xfrm>
      </p:grpSpPr>
      <p:sp>
        <p:nvSpPr>
          <p:cNvPr id="563" name="Google Shape;563;gd1245323ed_0_238:notes">
            <a:extLst>
              <a:ext uri="{FF2B5EF4-FFF2-40B4-BE49-F238E27FC236}">
                <a16:creationId xmlns:a16="http://schemas.microsoft.com/office/drawing/2014/main" id="{231D2C37-9DD6-26AC-DD28-E7B512DE3B5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1245323ed_0_238:notes">
            <a:extLst>
              <a:ext uri="{FF2B5EF4-FFF2-40B4-BE49-F238E27FC236}">
                <a16:creationId xmlns:a16="http://schemas.microsoft.com/office/drawing/2014/main" id="{21811214-521E-735D-2869-7ED0D2647C4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b="1" i="1" dirty="0">
                <a:effectLst/>
                <a:latin typeface="Times New Roman" panose="02020603050405020304" pitchFamily="18" charset="0"/>
                <a:ea typeface="Times New Roman" panose="02020603050405020304" pitchFamily="18" charset="0"/>
              </a:rPr>
              <a:t>Speaker notes:</a:t>
            </a:r>
            <a:r>
              <a:rPr lang="en-GB" sz="1800" dirty="0">
                <a:effectLst/>
                <a:latin typeface="Times New Roman" panose="02020603050405020304" pitchFamily="18" charset="0"/>
                <a:ea typeface="Times New Roman" panose="02020603050405020304" pitchFamily="18" charset="0"/>
              </a:rPr>
              <a:t> Along with the social exchange hypothesis, it is recommended that suitable sustainable solutions be applied to effect change and eliminate uncertainty. It has been stated that the corporation eliminates its uncertainty in capturing business growth and resolving concerns related to previous failures by using the proper exchange of sustainability. It's because using a sustainable strategy increases the efficiency of the organisation by helping to target a new consumer base and reach new customers. </a:t>
            </a:r>
            <a:r>
              <a:rPr lang="en-IN" sz="1800" b="0" i="0" u="none" strike="noStrike" cap="none" dirty="0">
                <a:solidFill>
                  <a:srgbClr val="000000"/>
                </a:solidFill>
                <a:effectLst/>
                <a:latin typeface="Arial"/>
                <a:ea typeface="Arial"/>
                <a:cs typeface="Arial"/>
                <a:sym typeface="Arial"/>
              </a:rPr>
              <a:t>Using the circular economy model helps minimise the use of plastic, a significant source of greenhouse gas emissions, by encouraging the recycling of old plastics. In addition, collaborating with local partners helps Thomas Cook get food and raw materials locally, which helps save transportation expenses and emissions from raw material transportation (de Visser-Amundson, 2022). The HVAC system of Thomas Cook may also use solar and wind energy to cut down on the energy required to run the conventional hotel company. Additionally, Thomas Cook staff members benefit from training in sustainability, resource usage, and waste management as they actively engage in the process of implementing sustainable practices to meet "Net Zero" emission objectives and lessen resistance to change.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IN" sz="1800" dirty="0">
              <a:effectLst/>
              <a:latin typeface="Arial" panose="020B0604020202020204" pitchFamily="34" charset="0"/>
              <a:ea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11997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235550" y="1444200"/>
            <a:ext cx="6672900" cy="17793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5500" b="1">
                <a:latin typeface="Dosis"/>
                <a:ea typeface="Dosis"/>
                <a:cs typeface="Dosis"/>
                <a:sym typeface="Dosis"/>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1669350" y="3284725"/>
            <a:ext cx="58050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836472" y="1774250"/>
            <a:ext cx="2852014" cy="1442589"/>
          </a:xfrm>
          <a:custGeom>
            <a:avLst/>
            <a:gdLst/>
            <a:ahLst/>
            <a:cxnLst/>
            <a:rect l="l" t="t" r="r" b="b"/>
            <a:pathLst>
              <a:path w="59597" h="30145" fill="none" extrusionOk="0">
                <a:moveTo>
                  <a:pt x="1" y="14073"/>
                </a:moveTo>
                <a:lnTo>
                  <a:pt x="22727" y="1"/>
                </a:lnTo>
                <a:lnTo>
                  <a:pt x="26944" y="20509"/>
                </a:lnTo>
                <a:lnTo>
                  <a:pt x="40798" y="18291"/>
                </a:lnTo>
                <a:lnTo>
                  <a:pt x="59597" y="30144"/>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450710" y="1287420"/>
            <a:ext cx="2284741" cy="1562657"/>
          </a:xfrm>
          <a:custGeom>
            <a:avLst/>
            <a:gdLst/>
            <a:ahLst/>
            <a:cxnLst/>
            <a:rect l="l" t="t" r="r" b="b"/>
            <a:pathLst>
              <a:path w="47743" h="32654" fill="none" extrusionOk="0">
                <a:moveTo>
                  <a:pt x="0" y="32653"/>
                </a:moveTo>
                <a:lnTo>
                  <a:pt x="20035" y="26690"/>
                </a:lnTo>
                <a:lnTo>
                  <a:pt x="17599" y="3164"/>
                </a:lnTo>
                <a:lnTo>
                  <a:pt x="38834" y="11636"/>
                </a:lnTo>
                <a:lnTo>
                  <a:pt x="47742" y="1"/>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698844" y="-175746"/>
            <a:ext cx="2474391" cy="1597448"/>
          </a:xfrm>
          <a:custGeom>
            <a:avLst/>
            <a:gdLst/>
            <a:ahLst/>
            <a:cxnLst/>
            <a:rect l="l" t="t" r="r" b="b"/>
            <a:pathLst>
              <a:path w="51706" h="33381" fill="none" extrusionOk="0">
                <a:moveTo>
                  <a:pt x="0" y="27708"/>
                </a:moveTo>
                <a:lnTo>
                  <a:pt x="25962" y="33380"/>
                </a:lnTo>
                <a:lnTo>
                  <a:pt x="35852" y="21272"/>
                </a:lnTo>
                <a:lnTo>
                  <a:pt x="28180" y="6182"/>
                </a:lnTo>
                <a:lnTo>
                  <a:pt x="51706" y="1"/>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910382" y="-438940"/>
            <a:ext cx="1418183" cy="1559116"/>
          </a:xfrm>
          <a:custGeom>
            <a:avLst/>
            <a:gdLst/>
            <a:ahLst/>
            <a:cxnLst/>
            <a:rect l="l" t="t" r="r" b="b"/>
            <a:pathLst>
              <a:path w="29635" h="32580" fill="none" extrusionOk="0">
                <a:moveTo>
                  <a:pt x="29635" y="19962"/>
                </a:moveTo>
                <a:lnTo>
                  <a:pt x="20545" y="32580"/>
                </a:lnTo>
                <a:lnTo>
                  <a:pt x="15672" y="15563"/>
                </a:lnTo>
                <a:lnTo>
                  <a:pt x="2909" y="24580"/>
                </a:lnTo>
                <a:lnTo>
                  <a:pt x="1" y="0"/>
                </a:lnTo>
              </a:path>
            </a:pathLst>
          </a:custGeom>
          <a:solidFill>
            <a:schemeClr val="dk1"/>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620729" flipH="1">
            <a:off x="6138604" y="-257788"/>
            <a:ext cx="1874119" cy="805696"/>
          </a:xfrm>
          <a:custGeom>
            <a:avLst/>
            <a:gdLst/>
            <a:ahLst/>
            <a:cxnLst/>
            <a:rect l="l" t="t" r="r" b="b"/>
            <a:pathLst>
              <a:path w="39162" h="16836" fill="none" extrusionOk="0">
                <a:moveTo>
                  <a:pt x="0" y="7418"/>
                </a:moveTo>
                <a:lnTo>
                  <a:pt x="327" y="16836"/>
                </a:lnTo>
                <a:lnTo>
                  <a:pt x="24799" y="13636"/>
                </a:lnTo>
                <a:lnTo>
                  <a:pt x="30980" y="0"/>
                </a:lnTo>
                <a:lnTo>
                  <a:pt x="39161" y="11963"/>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051905" y="3917773"/>
            <a:ext cx="1261601" cy="1531312"/>
          </a:xfrm>
          <a:custGeom>
            <a:avLst/>
            <a:gdLst/>
            <a:ahLst/>
            <a:cxnLst/>
            <a:rect l="l" t="t" r="r" b="b"/>
            <a:pathLst>
              <a:path w="26363" h="31999" fill="none" extrusionOk="0">
                <a:moveTo>
                  <a:pt x="26362" y="0"/>
                </a:moveTo>
                <a:lnTo>
                  <a:pt x="22290" y="15018"/>
                </a:lnTo>
                <a:lnTo>
                  <a:pt x="12909" y="7382"/>
                </a:lnTo>
                <a:lnTo>
                  <a:pt x="0" y="27017"/>
                </a:lnTo>
                <a:lnTo>
                  <a:pt x="24508" y="31998"/>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839565" y="3245993"/>
            <a:ext cx="2202957" cy="1914152"/>
          </a:xfrm>
          <a:custGeom>
            <a:avLst/>
            <a:gdLst/>
            <a:ahLst/>
            <a:cxnLst/>
            <a:rect l="l" t="t" r="r" b="b"/>
            <a:pathLst>
              <a:path w="46034" h="39999" fill="none" extrusionOk="0">
                <a:moveTo>
                  <a:pt x="0" y="33417"/>
                </a:moveTo>
                <a:lnTo>
                  <a:pt x="20035" y="39998"/>
                </a:lnTo>
                <a:lnTo>
                  <a:pt x="26616" y="20799"/>
                </a:lnTo>
                <a:lnTo>
                  <a:pt x="46033" y="24399"/>
                </a:lnTo>
                <a:lnTo>
                  <a:pt x="31634" y="1"/>
                </a:lnTo>
              </a:path>
            </a:pathLst>
          </a:custGeom>
          <a:solidFill>
            <a:schemeClr val="dk1"/>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7529344" y="3092570"/>
            <a:ext cx="1792313" cy="2115957"/>
          </a:xfrm>
          <a:custGeom>
            <a:avLst/>
            <a:gdLst/>
            <a:ahLst/>
            <a:cxnLst/>
            <a:rect l="l" t="t" r="r" b="b"/>
            <a:pathLst>
              <a:path w="37453" h="44216" fill="none" extrusionOk="0">
                <a:moveTo>
                  <a:pt x="22653" y="1"/>
                </a:moveTo>
                <a:lnTo>
                  <a:pt x="17381" y="15345"/>
                </a:lnTo>
                <a:lnTo>
                  <a:pt x="37452" y="29199"/>
                </a:lnTo>
                <a:lnTo>
                  <a:pt x="0" y="44216"/>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16257" y="440844"/>
            <a:ext cx="2034172" cy="1470441"/>
          </a:xfrm>
          <a:custGeom>
            <a:avLst/>
            <a:gdLst/>
            <a:ahLst/>
            <a:cxnLst/>
            <a:rect l="l" t="t" r="r" b="b"/>
            <a:pathLst>
              <a:path w="42507" h="30727" fill="none" extrusionOk="0">
                <a:moveTo>
                  <a:pt x="0" y="11927"/>
                </a:moveTo>
                <a:lnTo>
                  <a:pt x="10436" y="20436"/>
                </a:lnTo>
                <a:lnTo>
                  <a:pt x="21781" y="1"/>
                </a:lnTo>
                <a:lnTo>
                  <a:pt x="28035" y="11346"/>
                </a:lnTo>
                <a:lnTo>
                  <a:pt x="42507" y="10146"/>
                </a:lnTo>
                <a:lnTo>
                  <a:pt x="38616" y="30726"/>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793999">
            <a:off x="641002" y="-209547"/>
            <a:ext cx="2982563" cy="1205917"/>
          </a:xfrm>
          <a:custGeom>
            <a:avLst/>
            <a:gdLst/>
            <a:ahLst/>
            <a:cxnLst/>
            <a:rect l="l" t="t" r="r" b="b"/>
            <a:pathLst>
              <a:path w="62324" h="25199" fill="none" extrusionOk="0">
                <a:moveTo>
                  <a:pt x="62323" y="11600"/>
                </a:moveTo>
                <a:lnTo>
                  <a:pt x="41888" y="25199"/>
                </a:lnTo>
                <a:lnTo>
                  <a:pt x="24762" y="23999"/>
                </a:lnTo>
                <a:lnTo>
                  <a:pt x="35489" y="2800"/>
                </a:lnTo>
                <a:lnTo>
                  <a:pt x="0" y="0"/>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flipH="1">
            <a:off x="105388" y="-209538"/>
            <a:ext cx="1379899" cy="885748"/>
          </a:xfrm>
          <a:custGeom>
            <a:avLst/>
            <a:gdLst/>
            <a:ahLst/>
            <a:cxnLst/>
            <a:rect l="l" t="t" r="r" b="b"/>
            <a:pathLst>
              <a:path w="28835" h="18509" fill="none" extrusionOk="0">
                <a:moveTo>
                  <a:pt x="0" y="6837"/>
                </a:moveTo>
                <a:cubicBezTo>
                  <a:pt x="218" y="7309"/>
                  <a:pt x="11309" y="18509"/>
                  <a:pt x="11309" y="18509"/>
                </a:cubicBezTo>
                <a:lnTo>
                  <a:pt x="13199" y="1"/>
                </a:lnTo>
                <a:lnTo>
                  <a:pt x="28835" y="2364"/>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2717771" y="-552328"/>
            <a:ext cx="1940233" cy="1571319"/>
          </a:xfrm>
          <a:custGeom>
            <a:avLst/>
            <a:gdLst/>
            <a:ahLst/>
            <a:cxnLst/>
            <a:rect l="l" t="t" r="r" b="b"/>
            <a:pathLst>
              <a:path w="40544" h="32835" fill="none" extrusionOk="0">
                <a:moveTo>
                  <a:pt x="22254" y="32835"/>
                </a:moveTo>
                <a:lnTo>
                  <a:pt x="40543" y="20254"/>
                </a:lnTo>
                <a:lnTo>
                  <a:pt x="22072" y="8000"/>
                </a:lnTo>
                <a:lnTo>
                  <a:pt x="4982" y="20872"/>
                </a:lnTo>
                <a:lnTo>
                  <a:pt x="0" y="1"/>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1763040">
            <a:off x="5623261" y="3966658"/>
            <a:ext cx="727379" cy="882234"/>
          </a:xfrm>
          <a:custGeom>
            <a:avLst/>
            <a:gdLst/>
            <a:ahLst/>
            <a:cxnLst/>
            <a:rect l="l" t="t" r="r" b="b"/>
            <a:pathLst>
              <a:path w="15200" h="18436" fill="none" extrusionOk="0">
                <a:moveTo>
                  <a:pt x="0" y="5891"/>
                </a:moveTo>
                <a:cubicBezTo>
                  <a:pt x="291" y="6181"/>
                  <a:pt x="13345" y="18435"/>
                  <a:pt x="13345" y="18435"/>
                </a:cubicBezTo>
                <a:lnTo>
                  <a:pt x="15199" y="0"/>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968387" y="3821761"/>
            <a:ext cx="1686171" cy="1348602"/>
          </a:xfrm>
          <a:custGeom>
            <a:avLst/>
            <a:gdLst/>
            <a:ahLst/>
            <a:cxnLst/>
            <a:rect l="l" t="t" r="r" b="b"/>
            <a:pathLst>
              <a:path w="35235" h="28181" fill="none" extrusionOk="0">
                <a:moveTo>
                  <a:pt x="35234" y="28180"/>
                </a:moveTo>
                <a:cubicBezTo>
                  <a:pt x="34725" y="27962"/>
                  <a:pt x="34216" y="5600"/>
                  <a:pt x="34216" y="5600"/>
                </a:cubicBezTo>
                <a:lnTo>
                  <a:pt x="19090" y="11272"/>
                </a:lnTo>
                <a:lnTo>
                  <a:pt x="3127" y="0"/>
                </a:lnTo>
                <a:lnTo>
                  <a:pt x="0" y="10473"/>
                </a:lnTo>
              </a:path>
            </a:pathLst>
          </a:custGeom>
          <a:solidFill>
            <a:schemeClr val="accent4"/>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82481" y="3991492"/>
            <a:ext cx="2203005" cy="1064965"/>
          </a:xfrm>
          <a:custGeom>
            <a:avLst/>
            <a:gdLst/>
            <a:ahLst/>
            <a:cxnLst/>
            <a:rect l="l" t="t" r="r" b="b"/>
            <a:pathLst>
              <a:path w="46035" h="22254" fill="none" extrusionOk="0">
                <a:moveTo>
                  <a:pt x="46034" y="15745"/>
                </a:moveTo>
                <a:lnTo>
                  <a:pt x="29453" y="20618"/>
                </a:lnTo>
                <a:lnTo>
                  <a:pt x="25599" y="12218"/>
                </a:lnTo>
                <a:lnTo>
                  <a:pt x="1" y="22254"/>
                </a:lnTo>
                <a:lnTo>
                  <a:pt x="14400" y="1"/>
                </a:lnTo>
              </a:path>
            </a:pathLst>
          </a:custGeom>
          <a:solidFill>
            <a:schemeClr val="accent1"/>
          </a:solid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19557" y="3223505"/>
            <a:ext cx="1310318" cy="1957604"/>
          </a:xfrm>
          <a:custGeom>
            <a:avLst/>
            <a:gdLst/>
            <a:ahLst/>
            <a:cxnLst/>
            <a:rect l="l" t="t" r="r" b="b"/>
            <a:pathLst>
              <a:path w="27381" h="40907" fill="none" extrusionOk="0">
                <a:moveTo>
                  <a:pt x="1" y="11563"/>
                </a:moveTo>
                <a:cubicBezTo>
                  <a:pt x="437" y="11308"/>
                  <a:pt x="24254" y="0"/>
                  <a:pt x="24254" y="0"/>
                </a:cubicBezTo>
                <a:lnTo>
                  <a:pt x="27381" y="15599"/>
                </a:lnTo>
                <a:lnTo>
                  <a:pt x="5200" y="40907"/>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24850" y="3917769"/>
            <a:ext cx="868329" cy="1080614"/>
          </a:xfrm>
          <a:custGeom>
            <a:avLst/>
            <a:gdLst/>
            <a:ahLst/>
            <a:cxnLst/>
            <a:rect l="l" t="t" r="r" b="b"/>
            <a:pathLst>
              <a:path w="18145" h="22581" fill="none" extrusionOk="0">
                <a:moveTo>
                  <a:pt x="0" y="8472"/>
                </a:moveTo>
                <a:lnTo>
                  <a:pt x="18144" y="0"/>
                </a:lnTo>
                <a:lnTo>
                  <a:pt x="0" y="22581"/>
                </a:lnTo>
              </a:path>
            </a:pathLst>
          </a:custGeom>
          <a:solidFill>
            <a:schemeClr val="accent2"/>
          </a:solidFill>
          <a:ln w="762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and body" type="tx">
  <p:cSld name="TITLE_AND_BODY">
    <p:spTree>
      <p:nvGrpSpPr>
        <p:cNvPr id="1" name="Shape 47"/>
        <p:cNvGrpSpPr/>
        <p:nvPr/>
      </p:nvGrpSpPr>
      <p:grpSpPr>
        <a:xfrm>
          <a:off x="0" y="0"/>
          <a:ext cx="0" cy="0"/>
          <a:chOff x="0" y="0"/>
          <a:chExt cx="0" cy="0"/>
        </a:xfrm>
      </p:grpSpPr>
      <p:sp>
        <p:nvSpPr>
          <p:cNvPr id="48" name="Google Shape;48;p4"/>
          <p:cNvSpPr txBox="1">
            <a:spLocks noGrp="1"/>
          </p:cNvSpPr>
          <p:nvPr>
            <p:ph type="body" idx="1"/>
          </p:nvPr>
        </p:nvSpPr>
        <p:spPr>
          <a:xfrm>
            <a:off x="720000" y="1105027"/>
            <a:ext cx="7704000" cy="3416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AutoNum type="arabicPeriod"/>
              <a:defRPr sz="1100"/>
            </a:lvl1pPr>
            <a:lvl2pPr marL="914400" lvl="1" indent="-304800" rtl="0">
              <a:lnSpc>
                <a:spcPct val="115000"/>
              </a:lnSpc>
              <a:spcBef>
                <a:spcPts val="1600"/>
              </a:spcBef>
              <a:spcAft>
                <a:spcPts val="0"/>
              </a:spcAft>
              <a:buSzPts val="1200"/>
              <a:buFont typeface="Roboto Condensed Light"/>
              <a:buAutoNum type="alphaLcPeriod"/>
              <a:defRPr/>
            </a:lvl2pPr>
            <a:lvl3pPr marL="1371600" lvl="2" indent="-304800" rtl="0">
              <a:lnSpc>
                <a:spcPct val="115000"/>
              </a:lnSpc>
              <a:spcBef>
                <a:spcPts val="1600"/>
              </a:spcBef>
              <a:spcAft>
                <a:spcPts val="0"/>
              </a:spcAft>
              <a:buSzPts val="1200"/>
              <a:buFont typeface="Roboto Condensed Light"/>
              <a:buAutoNum type="romanLcPeriod"/>
              <a:defRPr/>
            </a:lvl3pPr>
            <a:lvl4pPr marL="1828800" lvl="3" indent="-304800" rtl="0">
              <a:lnSpc>
                <a:spcPct val="115000"/>
              </a:lnSpc>
              <a:spcBef>
                <a:spcPts val="1600"/>
              </a:spcBef>
              <a:spcAft>
                <a:spcPts val="0"/>
              </a:spcAft>
              <a:buSzPts val="1200"/>
              <a:buFont typeface="Roboto Condensed Light"/>
              <a:buAutoNum type="arabicPeriod"/>
              <a:defRPr/>
            </a:lvl4pPr>
            <a:lvl5pPr marL="2286000" lvl="4" indent="-304800" rtl="0">
              <a:lnSpc>
                <a:spcPct val="115000"/>
              </a:lnSpc>
              <a:spcBef>
                <a:spcPts val="1600"/>
              </a:spcBef>
              <a:spcAft>
                <a:spcPts val="0"/>
              </a:spcAft>
              <a:buSzPts val="1200"/>
              <a:buFont typeface="Roboto Condensed Light"/>
              <a:buAutoNum type="alphaLcPeriod"/>
              <a:defRPr/>
            </a:lvl5pPr>
            <a:lvl6pPr marL="2743200" lvl="5" indent="-304800" rtl="0">
              <a:lnSpc>
                <a:spcPct val="115000"/>
              </a:lnSpc>
              <a:spcBef>
                <a:spcPts val="1600"/>
              </a:spcBef>
              <a:spcAft>
                <a:spcPts val="0"/>
              </a:spcAft>
              <a:buSzPts val="1200"/>
              <a:buFont typeface="Roboto Condensed Light"/>
              <a:buAutoNum type="romanLcPeriod"/>
              <a:defRPr/>
            </a:lvl6pPr>
            <a:lvl7pPr marL="3200400" lvl="6" indent="-304800" rtl="0">
              <a:lnSpc>
                <a:spcPct val="115000"/>
              </a:lnSpc>
              <a:spcBef>
                <a:spcPts val="1600"/>
              </a:spcBef>
              <a:spcAft>
                <a:spcPts val="0"/>
              </a:spcAft>
              <a:buSzPts val="1200"/>
              <a:buFont typeface="Roboto Condensed Light"/>
              <a:buAutoNum type="arabicPeriod"/>
              <a:defRPr/>
            </a:lvl7pPr>
            <a:lvl8pPr marL="3657600" lvl="7" indent="-304800" rtl="0">
              <a:lnSpc>
                <a:spcPct val="115000"/>
              </a:lnSpc>
              <a:spcBef>
                <a:spcPts val="1600"/>
              </a:spcBef>
              <a:spcAft>
                <a:spcPts val="0"/>
              </a:spcAft>
              <a:buSzPts val="1200"/>
              <a:buFont typeface="Roboto Condensed Light"/>
              <a:buAutoNum type="alphaLcPeriod"/>
              <a:defRPr/>
            </a:lvl8pPr>
            <a:lvl9pPr marL="4114800" lvl="8" indent="-304800" rtl="0">
              <a:lnSpc>
                <a:spcPct val="115000"/>
              </a:lnSpc>
              <a:spcBef>
                <a:spcPts val="1600"/>
              </a:spcBef>
              <a:spcAft>
                <a:spcPts val="1600"/>
              </a:spcAft>
              <a:buSzPts val="1200"/>
              <a:buFont typeface="Roboto Condensed Light"/>
              <a:buAutoNum type="romanLcPeriod"/>
              <a:defRPr/>
            </a:lvl9pPr>
          </a:lstStyle>
          <a:p>
            <a:endParaRPr/>
          </a:p>
        </p:txBody>
      </p:sp>
      <p:sp>
        <p:nvSpPr>
          <p:cNvPr id="49" name="Google Shape;49;p4"/>
          <p:cNvSpPr/>
          <p:nvPr/>
        </p:nvSpPr>
        <p:spPr>
          <a:xfrm>
            <a:off x="7875225" y="-431025"/>
            <a:ext cx="1448500" cy="742875"/>
          </a:xfrm>
          <a:custGeom>
            <a:avLst/>
            <a:gdLst/>
            <a:ahLst/>
            <a:cxnLst/>
            <a:rect l="l" t="t" r="r" b="b"/>
            <a:pathLst>
              <a:path w="57940" h="29715" fill="none" extrusionOk="0">
                <a:moveTo>
                  <a:pt x="57940" y="1945"/>
                </a:moveTo>
                <a:lnTo>
                  <a:pt x="25461" y="29715"/>
                </a:lnTo>
                <a:lnTo>
                  <a:pt x="0" y="0"/>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8624325" y="820300"/>
            <a:ext cx="1156825" cy="1253325"/>
          </a:xfrm>
          <a:custGeom>
            <a:avLst/>
            <a:gdLst/>
            <a:ahLst/>
            <a:cxnLst/>
            <a:rect l="l" t="t" r="r" b="b"/>
            <a:pathLst>
              <a:path w="46273" h="50133" fill="none" extrusionOk="0">
                <a:moveTo>
                  <a:pt x="0" y="1"/>
                </a:moveTo>
                <a:lnTo>
                  <a:pt x="46273" y="50132"/>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7939025" y="80150"/>
            <a:ext cx="1259375" cy="1013300"/>
          </a:xfrm>
          <a:custGeom>
            <a:avLst/>
            <a:gdLst/>
            <a:ahLst/>
            <a:cxnLst/>
            <a:rect l="l" t="t" r="r" b="b"/>
            <a:pathLst>
              <a:path w="50375" h="40532" fill="none" extrusionOk="0">
                <a:moveTo>
                  <a:pt x="50374" y="1"/>
                </a:moveTo>
                <a:lnTo>
                  <a:pt x="0" y="40532"/>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rot="10800000" flipH="1">
            <a:off x="-263700" y="4542525"/>
            <a:ext cx="1448500" cy="742875"/>
          </a:xfrm>
          <a:custGeom>
            <a:avLst/>
            <a:gdLst/>
            <a:ahLst/>
            <a:cxnLst/>
            <a:rect l="l" t="t" r="r" b="b"/>
            <a:pathLst>
              <a:path w="57940" h="29715" fill="none" extrusionOk="0">
                <a:moveTo>
                  <a:pt x="57940" y="1945"/>
                </a:moveTo>
                <a:lnTo>
                  <a:pt x="25461" y="29715"/>
                </a:lnTo>
                <a:lnTo>
                  <a:pt x="0" y="0"/>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rot="5400000" flipH="1">
            <a:off x="-736233" y="4007169"/>
            <a:ext cx="1259375" cy="1013300"/>
          </a:xfrm>
          <a:custGeom>
            <a:avLst/>
            <a:gdLst/>
            <a:ahLst/>
            <a:cxnLst/>
            <a:rect l="l" t="t" r="r" b="b"/>
            <a:pathLst>
              <a:path w="50375" h="40532" fill="none" extrusionOk="0">
                <a:moveTo>
                  <a:pt x="50374" y="1"/>
                </a:moveTo>
                <a:lnTo>
                  <a:pt x="0" y="40532"/>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txBox="1">
            <a:spLocks noGrp="1"/>
          </p:cNvSpPr>
          <p:nvPr>
            <p:ph type="title"/>
          </p:nvPr>
        </p:nvSpPr>
        <p:spPr>
          <a:xfrm>
            <a:off x="720000" y="532925"/>
            <a:ext cx="7704000" cy="484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title and description">
  <p:cSld name="SECTION_TITLE_AND_DESCRIPTION">
    <p:spTree>
      <p:nvGrpSpPr>
        <p:cNvPr id="1" name="Shape 107"/>
        <p:cNvGrpSpPr/>
        <p:nvPr/>
      </p:nvGrpSpPr>
      <p:grpSpPr>
        <a:xfrm>
          <a:off x="0" y="0"/>
          <a:ext cx="0" cy="0"/>
          <a:chOff x="0" y="0"/>
          <a:chExt cx="0" cy="0"/>
        </a:xfrm>
      </p:grpSpPr>
      <p:sp>
        <p:nvSpPr>
          <p:cNvPr id="108" name="Google Shape;108;p9"/>
          <p:cNvSpPr txBox="1">
            <a:spLocks noGrp="1"/>
          </p:cNvSpPr>
          <p:nvPr>
            <p:ph type="title"/>
          </p:nvPr>
        </p:nvSpPr>
        <p:spPr>
          <a:xfrm>
            <a:off x="4603700" y="1599213"/>
            <a:ext cx="3821700" cy="5550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9" name="Google Shape;109;p9"/>
          <p:cNvSpPr txBox="1">
            <a:spLocks noGrp="1"/>
          </p:cNvSpPr>
          <p:nvPr>
            <p:ph type="subTitle" idx="1"/>
          </p:nvPr>
        </p:nvSpPr>
        <p:spPr>
          <a:xfrm>
            <a:off x="4603796" y="2237888"/>
            <a:ext cx="3821700" cy="1572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0" name="Google Shape;110;p9"/>
          <p:cNvSpPr/>
          <p:nvPr/>
        </p:nvSpPr>
        <p:spPr>
          <a:xfrm rot="-4356776">
            <a:off x="-770839" y="3947704"/>
            <a:ext cx="2284696" cy="1562626"/>
          </a:xfrm>
          <a:custGeom>
            <a:avLst/>
            <a:gdLst/>
            <a:ahLst/>
            <a:cxnLst/>
            <a:rect l="l" t="t" r="r" b="b"/>
            <a:pathLst>
              <a:path w="47743" h="32654" fill="none" extrusionOk="0">
                <a:moveTo>
                  <a:pt x="0" y="32653"/>
                </a:moveTo>
                <a:lnTo>
                  <a:pt x="20035" y="26690"/>
                </a:lnTo>
                <a:lnTo>
                  <a:pt x="17599" y="3164"/>
                </a:lnTo>
                <a:lnTo>
                  <a:pt x="38834" y="11636"/>
                </a:lnTo>
                <a:lnTo>
                  <a:pt x="47742" y="1"/>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9"/>
          <p:cNvSpPr/>
          <p:nvPr/>
        </p:nvSpPr>
        <p:spPr>
          <a:xfrm rot="3697089">
            <a:off x="6915085" y="-199823"/>
            <a:ext cx="2474373" cy="1597437"/>
          </a:xfrm>
          <a:custGeom>
            <a:avLst/>
            <a:gdLst/>
            <a:ahLst/>
            <a:cxnLst/>
            <a:rect l="l" t="t" r="r" b="b"/>
            <a:pathLst>
              <a:path w="51706" h="33381" fill="none" extrusionOk="0">
                <a:moveTo>
                  <a:pt x="0" y="27708"/>
                </a:moveTo>
                <a:lnTo>
                  <a:pt x="25962" y="33380"/>
                </a:lnTo>
                <a:lnTo>
                  <a:pt x="35852" y="21272"/>
                </a:lnTo>
                <a:lnTo>
                  <a:pt x="28180" y="6182"/>
                </a:lnTo>
                <a:lnTo>
                  <a:pt x="51706" y="1"/>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rot="-9486880">
            <a:off x="7533321" y="-18997"/>
            <a:ext cx="1874048" cy="805666"/>
          </a:xfrm>
          <a:custGeom>
            <a:avLst/>
            <a:gdLst/>
            <a:ahLst/>
            <a:cxnLst/>
            <a:rect l="l" t="t" r="r" b="b"/>
            <a:pathLst>
              <a:path w="39162" h="16836" fill="none" extrusionOk="0">
                <a:moveTo>
                  <a:pt x="0" y="7418"/>
                </a:moveTo>
                <a:lnTo>
                  <a:pt x="327" y="16836"/>
                </a:lnTo>
                <a:lnTo>
                  <a:pt x="24799" y="13636"/>
                </a:lnTo>
                <a:lnTo>
                  <a:pt x="30980" y="0"/>
                </a:lnTo>
                <a:lnTo>
                  <a:pt x="39161" y="11963"/>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rot="-1793653" flipH="1">
            <a:off x="194310" y="2003004"/>
            <a:ext cx="1216433" cy="3798042"/>
          </a:xfrm>
          <a:custGeom>
            <a:avLst/>
            <a:gdLst/>
            <a:ahLst/>
            <a:cxnLst/>
            <a:rect l="l" t="t" r="r" b="b"/>
            <a:pathLst>
              <a:path w="37453" h="44216" fill="none" extrusionOk="0">
                <a:moveTo>
                  <a:pt x="22653" y="1"/>
                </a:moveTo>
                <a:lnTo>
                  <a:pt x="17381" y="15345"/>
                </a:lnTo>
                <a:lnTo>
                  <a:pt x="37452" y="29199"/>
                </a:lnTo>
                <a:lnTo>
                  <a:pt x="0" y="44216"/>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p:nvPr/>
        </p:nvSpPr>
        <p:spPr>
          <a:xfrm rot="-270992">
            <a:off x="6327147" y="-288972"/>
            <a:ext cx="582449" cy="706449"/>
          </a:xfrm>
          <a:custGeom>
            <a:avLst/>
            <a:gdLst/>
            <a:ahLst/>
            <a:cxnLst/>
            <a:rect l="l" t="t" r="r" b="b"/>
            <a:pathLst>
              <a:path w="15200" h="18436" fill="none" extrusionOk="0">
                <a:moveTo>
                  <a:pt x="0" y="5891"/>
                </a:moveTo>
                <a:cubicBezTo>
                  <a:pt x="291" y="6182"/>
                  <a:pt x="13345" y="18436"/>
                  <a:pt x="13345" y="18436"/>
                </a:cubicBezTo>
                <a:lnTo>
                  <a:pt x="15199" y="1"/>
                </a:lnTo>
              </a:path>
            </a:pathLst>
          </a:custGeom>
          <a:noFill/>
          <a:ln w="609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9"/>
          <p:cNvSpPr/>
          <p:nvPr/>
        </p:nvSpPr>
        <p:spPr>
          <a:xfrm rot="4784503">
            <a:off x="8097204" y="1597219"/>
            <a:ext cx="2545570" cy="1230566"/>
          </a:xfrm>
          <a:custGeom>
            <a:avLst/>
            <a:gdLst/>
            <a:ahLst/>
            <a:cxnLst/>
            <a:rect l="l" t="t" r="r" b="b"/>
            <a:pathLst>
              <a:path w="46035" h="22254" fill="none" extrusionOk="0">
                <a:moveTo>
                  <a:pt x="46034" y="15745"/>
                </a:moveTo>
                <a:lnTo>
                  <a:pt x="29453" y="20618"/>
                </a:lnTo>
                <a:lnTo>
                  <a:pt x="25599" y="12218"/>
                </a:lnTo>
                <a:lnTo>
                  <a:pt x="1" y="22254"/>
                </a:lnTo>
                <a:lnTo>
                  <a:pt x="14400" y="1"/>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9"/>
          <p:cNvSpPr/>
          <p:nvPr/>
        </p:nvSpPr>
        <p:spPr>
          <a:xfrm rot="-4499986">
            <a:off x="-758707" y="1046724"/>
            <a:ext cx="1647171" cy="1057308"/>
          </a:xfrm>
          <a:custGeom>
            <a:avLst/>
            <a:gdLst/>
            <a:ahLst/>
            <a:cxnLst/>
            <a:rect l="l" t="t" r="r" b="b"/>
            <a:pathLst>
              <a:path w="28835" h="18509" fill="none" extrusionOk="0">
                <a:moveTo>
                  <a:pt x="0" y="6837"/>
                </a:moveTo>
                <a:cubicBezTo>
                  <a:pt x="218" y="7309"/>
                  <a:pt x="11309" y="18509"/>
                  <a:pt x="11309" y="18509"/>
                </a:cubicBezTo>
                <a:lnTo>
                  <a:pt x="13199" y="1"/>
                </a:lnTo>
                <a:lnTo>
                  <a:pt x="28835" y="2364"/>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rot="-564035">
            <a:off x="2352587" y="4744127"/>
            <a:ext cx="2257522" cy="704541"/>
          </a:xfrm>
          <a:custGeom>
            <a:avLst/>
            <a:gdLst/>
            <a:ahLst/>
            <a:cxnLst/>
            <a:rect l="l" t="t" r="r" b="b"/>
            <a:pathLst>
              <a:path w="35235" h="28181" fill="none" extrusionOk="0">
                <a:moveTo>
                  <a:pt x="35234" y="28180"/>
                </a:moveTo>
                <a:cubicBezTo>
                  <a:pt x="34725" y="27962"/>
                  <a:pt x="34216" y="5600"/>
                  <a:pt x="34216" y="5600"/>
                </a:cubicBezTo>
                <a:lnTo>
                  <a:pt x="19090" y="11272"/>
                </a:lnTo>
                <a:lnTo>
                  <a:pt x="3127" y="0"/>
                </a:lnTo>
                <a:lnTo>
                  <a:pt x="0" y="10473"/>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152"/>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Background">
  <p:cSld name="CUSTOM_9">
    <p:spTree>
      <p:nvGrpSpPr>
        <p:cNvPr id="1" name="Shape 46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Background 1">
  <p:cSld name="CUSTOM_9_1">
    <p:spTree>
      <p:nvGrpSpPr>
        <p:cNvPr id="1" name="Shape 461"/>
        <p:cNvGrpSpPr/>
        <p:nvPr/>
      </p:nvGrpSpPr>
      <p:grpSpPr>
        <a:xfrm>
          <a:off x="0" y="0"/>
          <a:ext cx="0" cy="0"/>
          <a:chOff x="0" y="0"/>
          <a:chExt cx="0" cy="0"/>
        </a:xfrm>
      </p:grpSpPr>
      <p:sp>
        <p:nvSpPr>
          <p:cNvPr id="462" name="Google Shape;462;p32"/>
          <p:cNvSpPr/>
          <p:nvPr/>
        </p:nvSpPr>
        <p:spPr>
          <a:xfrm rot="9572060" flipH="1">
            <a:off x="-1898905" y="1917796"/>
            <a:ext cx="2852047" cy="1442606"/>
          </a:xfrm>
          <a:custGeom>
            <a:avLst/>
            <a:gdLst/>
            <a:ahLst/>
            <a:cxnLst/>
            <a:rect l="l" t="t" r="r" b="b"/>
            <a:pathLst>
              <a:path w="59597" h="30145" fill="none" extrusionOk="0">
                <a:moveTo>
                  <a:pt x="1" y="14073"/>
                </a:moveTo>
                <a:lnTo>
                  <a:pt x="22727" y="1"/>
                </a:lnTo>
                <a:lnTo>
                  <a:pt x="26944" y="20509"/>
                </a:lnTo>
                <a:lnTo>
                  <a:pt x="40798" y="18291"/>
                </a:lnTo>
                <a:lnTo>
                  <a:pt x="59597" y="30144"/>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2"/>
          <p:cNvSpPr/>
          <p:nvPr/>
        </p:nvSpPr>
        <p:spPr>
          <a:xfrm rot="3359967" flipH="1">
            <a:off x="7808993" y="1857793"/>
            <a:ext cx="2284693" cy="1562624"/>
          </a:xfrm>
          <a:custGeom>
            <a:avLst/>
            <a:gdLst/>
            <a:ahLst/>
            <a:cxnLst/>
            <a:rect l="l" t="t" r="r" b="b"/>
            <a:pathLst>
              <a:path w="47743" h="32654" fill="none" extrusionOk="0">
                <a:moveTo>
                  <a:pt x="0" y="32653"/>
                </a:moveTo>
                <a:lnTo>
                  <a:pt x="20035" y="26690"/>
                </a:lnTo>
                <a:lnTo>
                  <a:pt x="17599" y="3164"/>
                </a:lnTo>
                <a:lnTo>
                  <a:pt x="38834" y="11636"/>
                </a:lnTo>
                <a:lnTo>
                  <a:pt x="47742" y="1"/>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2"/>
          <p:cNvSpPr/>
          <p:nvPr/>
        </p:nvSpPr>
        <p:spPr>
          <a:xfrm rot="4961696" flipH="1">
            <a:off x="7714117" y="3825705"/>
            <a:ext cx="2474439" cy="1597479"/>
          </a:xfrm>
          <a:custGeom>
            <a:avLst/>
            <a:gdLst/>
            <a:ahLst/>
            <a:cxnLst/>
            <a:rect l="l" t="t" r="r" b="b"/>
            <a:pathLst>
              <a:path w="51706" h="33381" fill="none" extrusionOk="0">
                <a:moveTo>
                  <a:pt x="0" y="27708"/>
                </a:moveTo>
                <a:lnTo>
                  <a:pt x="25962" y="33380"/>
                </a:lnTo>
                <a:lnTo>
                  <a:pt x="35852" y="21272"/>
                </a:lnTo>
                <a:lnTo>
                  <a:pt x="28180" y="6182"/>
                </a:lnTo>
                <a:lnTo>
                  <a:pt x="51706" y="1"/>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p:cNvSpPr/>
          <p:nvPr/>
        </p:nvSpPr>
        <p:spPr>
          <a:xfrm rot="10800000" flipH="1">
            <a:off x="4309207" y="4341535"/>
            <a:ext cx="1418183" cy="1559116"/>
          </a:xfrm>
          <a:custGeom>
            <a:avLst/>
            <a:gdLst/>
            <a:ahLst/>
            <a:cxnLst/>
            <a:rect l="l" t="t" r="r" b="b"/>
            <a:pathLst>
              <a:path w="29635" h="32580" fill="none" extrusionOk="0">
                <a:moveTo>
                  <a:pt x="29635" y="19962"/>
                </a:moveTo>
                <a:lnTo>
                  <a:pt x="20545" y="32580"/>
                </a:lnTo>
                <a:lnTo>
                  <a:pt x="15672" y="15563"/>
                </a:lnTo>
                <a:lnTo>
                  <a:pt x="2909" y="24580"/>
                </a:lnTo>
                <a:lnTo>
                  <a:pt x="1" y="0"/>
                </a:lnTo>
              </a:path>
            </a:pathLst>
          </a:custGeom>
          <a:solidFill>
            <a:schemeClr val="dk1"/>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p:cNvSpPr/>
          <p:nvPr/>
        </p:nvSpPr>
        <p:spPr>
          <a:xfrm rot="-10253548">
            <a:off x="5833789" y="4668631"/>
            <a:ext cx="1874130" cy="805701"/>
          </a:xfrm>
          <a:custGeom>
            <a:avLst/>
            <a:gdLst/>
            <a:ahLst/>
            <a:cxnLst/>
            <a:rect l="l" t="t" r="r" b="b"/>
            <a:pathLst>
              <a:path w="39162" h="16836" fill="none" extrusionOk="0">
                <a:moveTo>
                  <a:pt x="0" y="7418"/>
                </a:moveTo>
                <a:lnTo>
                  <a:pt x="327" y="16836"/>
                </a:lnTo>
                <a:lnTo>
                  <a:pt x="24799" y="13636"/>
                </a:lnTo>
                <a:lnTo>
                  <a:pt x="30980" y="0"/>
                </a:lnTo>
                <a:lnTo>
                  <a:pt x="39161" y="11963"/>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p:cNvSpPr/>
          <p:nvPr/>
        </p:nvSpPr>
        <p:spPr>
          <a:xfrm rot="503960">
            <a:off x="4324823" y="-1052028"/>
            <a:ext cx="1261556" cy="1531257"/>
          </a:xfrm>
          <a:custGeom>
            <a:avLst/>
            <a:gdLst/>
            <a:ahLst/>
            <a:cxnLst/>
            <a:rect l="l" t="t" r="r" b="b"/>
            <a:pathLst>
              <a:path w="26363" h="31999" fill="none" extrusionOk="0">
                <a:moveTo>
                  <a:pt x="26362" y="0"/>
                </a:moveTo>
                <a:lnTo>
                  <a:pt x="22290" y="15018"/>
                </a:lnTo>
                <a:lnTo>
                  <a:pt x="12909" y="7382"/>
                </a:lnTo>
                <a:lnTo>
                  <a:pt x="0" y="27017"/>
                </a:lnTo>
                <a:lnTo>
                  <a:pt x="24508" y="31998"/>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p:cNvSpPr/>
          <p:nvPr/>
        </p:nvSpPr>
        <p:spPr>
          <a:xfrm rot="3481466">
            <a:off x="6324147" y="-1091693"/>
            <a:ext cx="2203003" cy="1914192"/>
          </a:xfrm>
          <a:custGeom>
            <a:avLst/>
            <a:gdLst/>
            <a:ahLst/>
            <a:cxnLst/>
            <a:rect l="l" t="t" r="r" b="b"/>
            <a:pathLst>
              <a:path w="46034" h="39999" fill="none" extrusionOk="0">
                <a:moveTo>
                  <a:pt x="0" y="33417"/>
                </a:moveTo>
                <a:lnTo>
                  <a:pt x="20035" y="39998"/>
                </a:lnTo>
                <a:lnTo>
                  <a:pt x="26616" y="20799"/>
                </a:lnTo>
                <a:lnTo>
                  <a:pt x="46033" y="24399"/>
                </a:lnTo>
                <a:lnTo>
                  <a:pt x="31634" y="1"/>
                </a:lnTo>
              </a:path>
            </a:pathLst>
          </a:custGeom>
          <a:solidFill>
            <a:schemeClr val="dk1"/>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p:cNvSpPr/>
          <p:nvPr/>
        </p:nvSpPr>
        <p:spPr>
          <a:xfrm>
            <a:off x="8001769" y="-1039562"/>
            <a:ext cx="1792313" cy="2115957"/>
          </a:xfrm>
          <a:custGeom>
            <a:avLst/>
            <a:gdLst/>
            <a:ahLst/>
            <a:cxnLst/>
            <a:rect l="l" t="t" r="r" b="b"/>
            <a:pathLst>
              <a:path w="37453" h="44216" fill="none" extrusionOk="0">
                <a:moveTo>
                  <a:pt x="22653" y="1"/>
                </a:moveTo>
                <a:lnTo>
                  <a:pt x="17381" y="15345"/>
                </a:lnTo>
                <a:lnTo>
                  <a:pt x="37452" y="29199"/>
                </a:lnTo>
                <a:lnTo>
                  <a:pt x="0" y="44216"/>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p:cNvSpPr/>
          <p:nvPr/>
        </p:nvSpPr>
        <p:spPr>
          <a:xfrm rot="5607197" flipH="1">
            <a:off x="-1021007" y="3000456"/>
            <a:ext cx="2034147" cy="1470422"/>
          </a:xfrm>
          <a:custGeom>
            <a:avLst/>
            <a:gdLst/>
            <a:ahLst/>
            <a:cxnLst/>
            <a:rect l="l" t="t" r="r" b="b"/>
            <a:pathLst>
              <a:path w="42507" h="30727" fill="none" extrusionOk="0">
                <a:moveTo>
                  <a:pt x="0" y="11927"/>
                </a:moveTo>
                <a:lnTo>
                  <a:pt x="10436" y="20436"/>
                </a:lnTo>
                <a:lnTo>
                  <a:pt x="21781" y="1"/>
                </a:lnTo>
                <a:lnTo>
                  <a:pt x="28035" y="11346"/>
                </a:lnTo>
                <a:lnTo>
                  <a:pt x="42507" y="10146"/>
                </a:lnTo>
                <a:lnTo>
                  <a:pt x="38616" y="30726"/>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p:cNvSpPr/>
          <p:nvPr/>
        </p:nvSpPr>
        <p:spPr>
          <a:xfrm rot="7795715" flipH="1">
            <a:off x="336248" y="4601203"/>
            <a:ext cx="2982526" cy="1205903"/>
          </a:xfrm>
          <a:custGeom>
            <a:avLst/>
            <a:gdLst/>
            <a:ahLst/>
            <a:cxnLst/>
            <a:rect l="l" t="t" r="r" b="b"/>
            <a:pathLst>
              <a:path w="62324" h="25199" fill="none" extrusionOk="0">
                <a:moveTo>
                  <a:pt x="62323" y="11600"/>
                </a:moveTo>
                <a:lnTo>
                  <a:pt x="41888" y="25199"/>
                </a:lnTo>
                <a:lnTo>
                  <a:pt x="24762" y="23999"/>
                </a:lnTo>
                <a:lnTo>
                  <a:pt x="35489" y="2800"/>
                </a:lnTo>
                <a:lnTo>
                  <a:pt x="0" y="0"/>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p:cNvSpPr/>
          <p:nvPr/>
        </p:nvSpPr>
        <p:spPr>
          <a:xfrm rot="5811708">
            <a:off x="-123205" y="4387938"/>
            <a:ext cx="1379907" cy="885753"/>
          </a:xfrm>
          <a:custGeom>
            <a:avLst/>
            <a:gdLst/>
            <a:ahLst/>
            <a:cxnLst/>
            <a:rect l="l" t="t" r="r" b="b"/>
            <a:pathLst>
              <a:path w="28835" h="18509" fill="none" extrusionOk="0">
                <a:moveTo>
                  <a:pt x="0" y="6837"/>
                </a:moveTo>
                <a:cubicBezTo>
                  <a:pt x="218" y="7309"/>
                  <a:pt x="11309" y="18509"/>
                  <a:pt x="11309" y="18509"/>
                </a:cubicBezTo>
                <a:lnTo>
                  <a:pt x="13199" y="1"/>
                </a:lnTo>
                <a:lnTo>
                  <a:pt x="28835" y="2364"/>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p:cNvSpPr/>
          <p:nvPr/>
        </p:nvSpPr>
        <p:spPr>
          <a:xfrm rot="3625465" flipH="1">
            <a:off x="2565352" y="4426153"/>
            <a:ext cx="1940245" cy="1571328"/>
          </a:xfrm>
          <a:custGeom>
            <a:avLst/>
            <a:gdLst/>
            <a:ahLst/>
            <a:cxnLst/>
            <a:rect l="l" t="t" r="r" b="b"/>
            <a:pathLst>
              <a:path w="40544" h="32835" fill="none" extrusionOk="0">
                <a:moveTo>
                  <a:pt x="22254" y="32835"/>
                </a:moveTo>
                <a:lnTo>
                  <a:pt x="40543" y="20254"/>
                </a:lnTo>
                <a:lnTo>
                  <a:pt x="22072" y="8000"/>
                </a:lnTo>
                <a:lnTo>
                  <a:pt x="4982" y="20872"/>
                </a:lnTo>
                <a:lnTo>
                  <a:pt x="0" y="1"/>
                </a:lnTo>
              </a:path>
            </a:pathLst>
          </a:custGeom>
          <a:no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2"/>
          <p:cNvSpPr/>
          <p:nvPr/>
        </p:nvSpPr>
        <p:spPr>
          <a:xfrm rot="-1763040">
            <a:off x="5511961" y="-219861"/>
            <a:ext cx="727379" cy="882234"/>
          </a:xfrm>
          <a:custGeom>
            <a:avLst/>
            <a:gdLst/>
            <a:ahLst/>
            <a:cxnLst/>
            <a:rect l="l" t="t" r="r" b="b"/>
            <a:pathLst>
              <a:path w="15200" h="18436" fill="none" extrusionOk="0">
                <a:moveTo>
                  <a:pt x="0" y="5891"/>
                </a:moveTo>
                <a:cubicBezTo>
                  <a:pt x="291" y="6181"/>
                  <a:pt x="13345" y="18435"/>
                  <a:pt x="13345" y="18435"/>
                </a:cubicBezTo>
                <a:lnTo>
                  <a:pt x="15199" y="0"/>
                </a:lnTo>
              </a:path>
            </a:pathLst>
          </a:custGeom>
          <a:noFill/>
          <a:ln w="762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2"/>
          <p:cNvSpPr/>
          <p:nvPr/>
        </p:nvSpPr>
        <p:spPr>
          <a:xfrm rot="10800000" flipH="1">
            <a:off x="2368212" y="-521902"/>
            <a:ext cx="1686171" cy="1348602"/>
          </a:xfrm>
          <a:custGeom>
            <a:avLst/>
            <a:gdLst/>
            <a:ahLst/>
            <a:cxnLst/>
            <a:rect l="l" t="t" r="r" b="b"/>
            <a:pathLst>
              <a:path w="35235" h="28181" fill="none" extrusionOk="0">
                <a:moveTo>
                  <a:pt x="35234" y="28180"/>
                </a:moveTo>
                <a:cubicBezTo>
                  <a:pt x="34725" y="27962"/>
                  <a:pt x="34216" y="5600"/>
                  <a:pt x="34216" y="5600"/>
                </a:cubicBezTo>
                <a:lnTo>
                  <a:pt x="19090" y="11272"/>
                </a:lnTo>
                <a:lnTo>
                  <a:pt x="3127" y="0"/>
                </a:lnTo>
                <a:lnTo>
                  <a:pt x="0" y="10473"/>
                </a:lnTo>
              </a:path>
            </a:pathLst>
          </a:custGeom>
          <a:solidFill>
            <a:schemeClr val="accent4"/>
          </a:solid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2"/>
          <p:cNvSpPr/>
          <p:nvPr/>
        </p:nvSpPr>
        <p:spPr>
          <a:xfrm rot="10800000" flipH="1">
            <a:off x="882481" y="-311222"/>
            <a:ext cx="2203005" cy="1064965"/>
          </a:xfrm>
          <a:custGeom>
            <a:avLst/>
            <a:gdLst/>
            <a:ahLst/>
            <a:cxnLst/>
            <a:rect l="l" t="t" r="r" b="b"/>
            <a:pathLst>
              <a:path w="46035" h="22254" fill="none" extrusionOk="0">
                <a:moveTo>
                  <a:pt x="46034" y="15745"/>
                </a:moveTo>
                <a:lnTo>
                  <a:pt x="29453" y="20618"/>
                </a:lnTo>
                <a:lnTo>
                  <a:pt x="25599" y="12218"/>
                </a:lnTo>
                <a:lnTo>
                  <a:pt x="1" y="22254"/>
                </a:lnTo>
                <a:lnTo>
                  <a:pt x="14400" y="1"/>
                </a:lnTo>
              </a:path>
            </a:pathLst>
          </a:custGeom>
          <a:solidFill>
            <a:schemeClr val="accent1"/>
          </a:solidFill>
          <a:ln w="7620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2"/>
          <p:cNvSpPr/>
          <p:nvPr/>
        </p:nvSpPr>
        <p:spPr>
          <a:xfrm rot="10800000" flipH="1">
            <a:off x="-424857" y="-867624"/>
            <a:ext cx="1310318" cy="1957604"/>
          </a:xfrm>
          <a:custGeom>
            <a:avLst/>
            <a:gdLst/>
            <a:ahLst/>
            <a:cxnLst/>
            <a:rect l="l" t="t" r="r" b="b"/>
            <a:pathLst>
              <a:path w="27381" h="40907" fill="none" extrusionOk="0">
                <a:moveTo>
                  <a:pt x="1" y="11563"/>
                </a:moveTo>
                <a:cubicBezTo>
                  <a:pt x="437" y="11308"/>
                  <a:pt x="24254" y="0"/>
                  <a:pt x="24254" y="0"/>
                </a:cubicBezTo>
                <a:lnTo>
                  <a:pt x="27381" y="15599"/>
                </a:lnTo>
                <a:lnTo>
                  <a:pt x="5200" y="40907"/>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2"/>
          <p:cNvSpPr/>
          <p:nvPr/>
        </p:nvSpPr>
        <p:spPr>
          <a:xfrm rot="10800000" flipH="1">
            <a:off x="-411350" y="-521897"/>
            <a:ext cx="868329" cy="1080614"/>
          </a:xfrm>
          <a:custGeom>
            <a:avLst/>
            <a:gdLst/>
            <a:ahLst/>
            <a:cxnLst/>
            <a:rect l="l" t="t" r="r" b="b"/>
            <a:pathLst>
              <a:path w="18145" h="22581" fill="none" extrusionOk="0">
                <a:moveTo>
                  <a:pt x="0" y="8472"/>
                </a:moveTo>
                <a:lnTo>
                  <a:pt x="18144" y="0"/>
                </a:lnTo>
                <a:lnTo>
                  <a:pt x="0" y="22581"/>
                </a:lnTo>
              </a:path>
            </a:pathLst>
          </a:custGeom>
          <a:solidFill>
            <a:schemeClr val="accent2"/>
          </a:solidFill>
          <a:ln w="762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ackground 2">
  <p:cSld name="CUSTOM_9_1_1">
    <p:spTree>
      <p:nvGrpSpPr>
        <p:cNvPr id="1" name="Shape 479"/>
        <p:cNvGrpSpPr/>
        <p:nvPr/>
      </p:nvGrpSpPr>
      <p:grpSpPr>
        <a:xfrm>
          <a:off x="0" y="0"/>
          <a:ext cx="0" cy="0"/>
          <a:chOff x="0" y="0"/>
          <a:chExt cx="0" cy="0"/>
        </a:xfrm>
      </p:grpSpPr>
      <p:sp>
        <p:nvSpPr>
          <p:cNvPr id="480" name="Google Shape;480;p33"/>
          <p:cNvSpPr/>
          <p:nvPr/>
        </p:nvSpPr>
        <p:spPr>
          <a:xfrm rot="10488459">
            <a:off x="8542464" y="-33965"/>
            <a:ext cx="736053" cy="1442455"/>
          </a:xfrm>
          <a:custGeom>
            <a:avLst/>
            <a:gdLst/>
            <a:ahLst/>
            <a:cxnLst/>
            <a:rect l="l" t="t" r="r" b="b"/>
            <a:pathLst>
              <a:path w="29442" h="57698" fill="none" extrusionOk="0">
                <a:moveTo>
                  <a:pt x="1" y="0"/>
                </a:moveTo>
                <a:lnTo>
                  <a:pt x="29441" y="30869"/>
                </a:lnTo>
                <a:lnTo>
                  <a:pt x="1034" y="57697"/>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3"/>
          <p:cNvSpPr/>
          <p:nvPr/>
        </p:nvSpPr>
        <p:spPr>
          <a:xfrm rot="-9082861">
            <a:off x="8025703" y="22758"/>
            <a:ext cx="1842180" cy="2140846"/>
          </a:xfrm>
          <a:custGeom>
            <a:avLst/>
            <a:gdLst/>
            <a:ahLst/>
            <a:cxnLst/>
            <a:rect l="l" t="t" r="r" b="b"/>
            <a:pathLst>
              <a:path w="35235" h="28181" fill="none" extrusionOk="0">
                <a:moveTo>
                  <a:pt x="35234" y="28180"/>
                </a:moveTo>
                <a:cubicBezTo>
                  <a:pt x="34725" y="27962"/>
                  <a:pt x="34216" y="5600"/>
                  <a:pt x="34216" y="5600"/>
                </a:cubicBezTo>
                <a:lnTo>
                  <a:pt x="19090" y="11272"/>
                </a:lnTo>
                <a:lnTo>
                  <a:pt x="3127" y="0"/>
                </a:lnTo>
                <a:lnTo>
                  <a:pt x="0" y="10473"/>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3"/>
          <p:cNvSpPr/>
          <p:nvPr/>
        </p:nvSpPr>
        <p:spPr>
          <a:xfrm rot="2700340" flipH="1">
            <a:off x="6784422" y="-721156"/>
            <a:ext cx="1644673" cy="1007573"/>
          </a:xfrm>
          <a:custGeom>
            <a:avLst/>
            <a:gdLst/>
            <a:ahLst/>
            <a:cxnLst/>
            <a:rect l="l" t="t" r="r" b="b"/>
            <a:pathLst>
              <a:path w="46035" h="22254" fill="none" extrusionOk="0">
                <a:moveTo>
                  <a:pt x="46034" y="15745"/>
                </a:moveTo>
                <a:lnTo>
                  <a:pt x="29453" y="20618"/>
                </a:lnTo>
                <a:lnTo>
                  <a:pt x="25599" y="12218"/>
                </a:lnTo>
                <a:lnTo>
                  <a:pt x="1" y="22254"/>
                </a:lnTo>
                <a:lnTo>
                  <a:pt x="14400" y="1"/>
                </a:lnTo>
              </a:path>
            </a:pathLst>
          </a:custGeom>
          <a:noFill/>
          <a:ln w="609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rot="-5988591">
            <a:off x="8017665" y="2595298"/>
            <a:ext cx="2068431" cy="810723"/>
          </a:xfrm>
          <a:custGeom>
            <a:avLst/>
            <a:gdLst/>
            <a:ahLst/>
            <a:cxnLst/>
            <a:rect l="l" t="t" r="r" b="b"/>
            <a:pathLst>
              <a:path w="65505" h="27436" fill="none" extrusionOk="0">
                <a:moveTo>
                  <a:pt x="22726" y="27436"/>
                </a:moveTo>
                <a:lnTo>
                  <a:pt x="65505" y="0"/>
                </a:lnTo>
                <a:lnTo>
                  <a:pt x="0" y="8872"/>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rot="-10215193">
            <a:off x="-432680" y="4168059"/>
            <a:ext cx="1449326" cy="1026236"/>
          </a:xfrm>
          <a:custGeom>
            <a:avLst/>
            <a:gdLst/>
            <a:ahLst/>
            <a:cxnLst/>
            <a:rect l="l" t="t" r="r" b="b"/>
            <a:pathLst>
              <a:path w="57971" h="41048" fill="none" extrusionOk="0">
                <a:moveTo>
                  <a:pt x="29988" y="0"/>
                </a:moveTo>
                <a:lnTo>
                  <a:pt x="1" y="41047"/>
                </a:lnTo>
                <a:lnTo>
                  <a:pt x="57971" y="9146"/>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rot="10800000">
            <a:off x="622474" y="4451392"/>
            <a:ext cx="1448500" cy="742875"/>
          </a:xfrm>
          <a:custGeom>
            <a:avLst/>
            <a:gdLst/>
            <a:ahLst/>
            <a:cxnLst/>
            <a:rect l="l" t="t" r="r" b="b"/>
            <a:pathLst>
              <a:path w="57940" h="29715" fill="none" extrusionOk="0">
                <a:moveTo>
                  <a:pt x="57940" y="1945"/>
                </a:moveTo>
                <a:lnTo>
                  <a:pt x="25461" y="29715"/>
                </a:lnTo>
                <a:lnTo>
                  <a:pt x="0" y="0"/>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3"/>
          <p:cNvSpPr/>
          <p:nvPr/>
        </p:nvSpPr>
        <p:spPr>
          <a:xfrm rot="-9877143">
            <a:off x="-364583" y="3921080"/>
            <a:ext cx="2985084" cy="1034896"/>
          </a:xfrm>
          <a:custGeom>
            <a:avLst/>
            <a:gdLst/>
            <a:ahLst/>
            <a:cxnLst/>
            <a:rect l="l" t="t" r="r" b="b"/>
            <a:pathLst>
              <a:path w="57940" h="29715" fill="none" extrusionOk="0">
                <a:moveTo>
                  <a:pt x="57940" y="1945"/>
                </a:moveTo>
                <a:lnTo>
                  <a:pt x="25461" y="29715"/>
                </a:lnTo>
                <a:lnTo>
                  <a:pt x="0" y="0"/>
                </a:lnTo>
              </a:path>
            </a:pathLst>
          </a:custGeom>
          <a:noFill/>
          <a:ln w="7620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3"/>
          <p:cNvSpPr/>
          <p:nvPr/>
        </p:nvSpPr>
        <p:spPr>
          <a:xfrm rot="-7681992">
            <a:off x="-629700" y="3007587"/>
            <a:ext cx="1370698" cy="1114500"/>
          </a:xfrm>
          <a:custGeom>
            <a:avLst/>
            <a:gdLst/>
            <a:ahLst/>
            <a:cxnLst/>
            <a:rect l="l" t="t" r="r" b="b"/>
            <a:pathLst>
              <a:path w="46035" h="22254" fill="none" extrusionOk="0">
                <a:moveTo>
                  <a:pt x="46034" y="15745"/>
                </a:moveTo>
                <a:lnTo>
                  <a:pt x="29453" y="20618"/>
                </a:lnTo>
                <a:lnTo>
                  <a:pt x="25599" y="12218"/>
                </a:lnTo>
                <a:lnTo>
                  <a:pt x="1" y="22254"/>
                </a:lnTo>
                <a:lnTo>
                  <a:pt x="14400" y="1"/>
                </a:lnTo>
              </a:path>
            </a:pathLst>
          </a:custGeom>
          <a:noFill/>
          <a:ln w="76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p:nvPr/>
        </p:nvSpPr>
        <p:spPr>
          <a:xfrm rot="-7952084">
            <a:off x="2340989" y="4431930"/>
            <a:ext cx="1295265" cy="833139"/>
          </a:xfrm>
          <a:custGeom>
            <a:avLst/>
            <a:gdLst/>
            <a:ahLst/>
            <a:cxnLst/>
            <a:rect l="l" t="t" r="r" b="b"/>
            <a:pathLst>
              <a:path w="28835" h="18545" fill="none" extrusionOk="0">
                <a:moveTo>
                  <a:pt x="0" y="6836"/>
                </a:moveTo>
                <a:cubicBezTo>
                  <a:pt x="218" y="7345"/>
                  <a:pt x="11309" y="18544"/>
                  <a:pt x="11309" y="18544"/>
                </a:cubicBezTo>
                <a:lnTo>
                  <a:pt x="13199" y="0"/>
                </a:lnTo>
                <a:lnTo>
                  <a:pt x="28835" y="2400"/>
                </a:lnTo>
              </a:path>
            </a:pathLst>
          </a:custGeom>
          <a:noFill/>
          <a:ln w="7620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dpi="0" rotWithShape="1">
          <a:blip r:embed="rId9">
            <a:lum/>
          </a:blip>
          <a:srcRect/>
          <a:stretch>
            <a:fillRect l="-4000" r="-4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Dosis"/>
              <a:buNone/>
              <a:defRPr sz="3000" b="1">
                <a:solidFill>
                  <a:schemeClr val="dk1"/>
                </a:solidFill>
                <a:latin typeface="Dosis"/>
                <a:ea typeface="Dosis"/>
                <a:cs typeface="Dosis"/>
                <a:sym typeface="Dosis"/>
              </a:defRPr>
            </a:lvl1pPr>
            <a:lvl2pPr lvl="1"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2pPr>
            <a:lvl3pPr lvl="2"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3pPr>
            <a:lvl4pPr lvl="3"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4pPr>
            <a:lvl5pPr lvl="4"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5pPr>
            <a:lvl6pPr lvl="5"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6pPr>
            <a:lvl7pPr lvl="6"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7pPr>
            <a:lvl8pPr lvl="7"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8pPr>
            <a:lvl9pPr lvl="8"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IBM Plex Mono"/>
              <a:buChar char="●"/>
              <a:defRPr>
                <a:solidFill>
                  <a:schemeClr val="dk2"/>
                </a:solidFill>
                <a:latin typeface="IBM Plex Mono"/>
                <a:ea typeface="IBM Plex Mono"/>
                <a:cs typeface="IBM Plex Mono"/>
                <a:sym typeface="IBM Plex Mono"/>
              </a:defRPr>
            </a:lvl1pPr>
            <a:lvl2pPr marL="914400" lvl="1"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2pPr>
            <a:lvl3pPr marL="1371600" lvl="2"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3pPr>
            <a:lvl4pPr marL="1828800" lvl="3"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4pPr>
            <a:lvl5pPr marL="2286000" lvl="4"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5pPr>
            <a:lvl6pPr marL="2743200" lvl="5"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6pPr>
            <a:lvl7pPr marL="3200400" lvl="6"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7pPr>
            <a:lvl8pPr marL="3657600" lvl="7" indent="-317500">
              <a:lnSpc>
                <a:spcPct val="115000"/>
              </a:lnSpc>
              <a:spcBef>
                <a:spcPts val="1600"/>
              </a:spcBef>
              <a:spcAft>
                <a:spcPts val="0"/>
              </a:spcAft>
              <a:buClr>
                <a:schemeClr val="dk2"/>
              </a:buClr>
              <a:buSzPts val="1400"/>
              <a:buFont typeface="Space Mono"/>
              <a:buChar char="○"/>
              <a:defRPr>
                <a:solidFill>
                  <a:schemeClr val="dk2"/>
                </a:solidFill>
                <a:latin typeface="Space Mono"/>
                <a:ea typeface="Space Mono"/>
                <a:cs typeface="Space Mono"/>
                <a:sym typeface="Space Mono"/>
              </a:defRPr>
            </a:lvl8pPr>
            <a:lvl9pPr marL="4114800" lvl="8" indent="-317500">
              <a:lnSpc>
                <a:spcPct val="115000"/>
              </a:lnSpc>
              <a:spcBef>
                <a:spcPts val="1600"/>
              </a:spcBef>
              <a:spcAft>
                <a:spcPts val="1600"/>
              </a:spcAft>
              <a:buClr>
                <a:schemeClr val="dk2"/>
              </a:buClr>
              <a:buSzPts val="1400"/>
              <a:buFont typeface="Space Mono"/>
              <a:buChar char="■"/>
              <a:defRPr>
                <a:solidFill>
                  <a:schemeClr val="dk2"/>
                </a:solidFill>
                <a:latin typeface="Space Mono"/>
                <a:ea typeface="Space Mono"/>
                <a:cs typeface="Space Mono"/>
                <a:sym typeface="Space Mon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5" r:id="rId3"/>
    <p:sldLayoutId id="2147483658" r:id="rId4"/>
    <p:sldLayoutId id="2147483677" r:id="rId5"/>
    <p:sldLayoutId id="2147483678" r:id="rId6"/>
    <p:sldLayoutId id="2147483679"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s://www.thomascoo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496"/>
        <p:cNvGrpSpPr/>
        <p:nvPr/>
      </p:nvGrpSpPr>
      <p:grpSpPr>
        <a:xfrm>
          <a:off x="0" y="0"/>
          <a:ext cx="0" cy="0"/>
          <a:chOff x="0" y="0"/>
          <a:chExt cx="0" cy="0"/>
        </a:xfrm>
      </p:grpSpPr>
      <p:sp>
        <p:nvSpPr>
          <p:cNvPr id="497" name="Google Shape;497;p36"/>
          <p:cNvSpPr txBox="1">
            <a:spLocks noGrp="1"/>
          </p:cNvSpPr>
          <p:nvPr>
            <p:ph type="ctrTitle"/>
          </p:nvPr>
        </p:nvSpPr>
        <p:spPr>
          <a:xfrm>
            <a:off x="1235550" y="710360"/>
            <a:ext cx="7048914" cy="2917260"/>
          </a:xfrm>
          <a:prstGeom prst="rect">
            <a:avLst/>
          </a:prstGeom>
        </p:spPr>
        <p:style>
          <a:lnRef idx="2">
            <a:schemeClr val="accent6"/>
          </a:lnRef>
          <a:fillRef idx="1">
            <a:schemeClr val="lt1"/>
          </a:fillRef>
          <a:effectRef idx="0">
            <a:schemeClr val="accent6"/>
          </a:effectRef>
          <a:fontRef idx="minor">
            <a:schemeClr val="dk1"/>
          </a:fontRef>
        </p:style>
        <p:txBody>
          <a:bodyPr spcFirstLastPara="1" wrap="square" lIns="91425" tIns="91425" rIns="91425" bIns="91425" anchor="b" anchorCtr="0">
            <a:noAutofit/>
          </a:bodyPr>
          <a:lstStyle/>
          <a:p>
            <a:pPr>
              <a:lnSpc>
                <a:spcPct val="150000"/>
              </a:lnSpc>
            </a:pPr>
            <a:r>
              <a:rPr lang="en-GB" sz="2400" dirty="0">
                <a:latin typeface="Times New Roman" panose="02020603050405020304" pitchFamily="18" charset="0"/>
                <a:ea typeface="Times New Roman" panose="02020603050405020304" pitchFamily="18" charset="0"/>
              </a:rPr>
              <a:t>“Role Of Sustainability In Achieving The Net Zero Target Within The Hospitality Industry Of The Uk: The Case Study Of Thomas Cook</a:t>
            </a:r>
            <a:r>
              <a:rPr lang="en-GB" sz="1200" dirty="0">
                <a:latin typeface="Times New Roman" panose="02020603050405020304" pitchFamily="18" charset="0"/>
                <a:ea typeface="Times New Roman" panose="02020603050405020304" pitchFamily="18" charset="0"/>
              </a:rPr>
              <a:t>”</a:t>
            </a:r>
            <a:br>
              <a:rPr lang="en-GB" sz="1200" dirty="0">
                <a:latin typeface="Times New Roman" panose="02020603050405020304" pitchFamily="18" charset="0"/>
                <a:ea typeface="Times New Roman" panose="02020603050405020304" pitchFamily="18" charset="0"/>
              </a:rPr>
            </a:br>
            <a:br>
              <a:rPr lang="en-GB" sz="1200" dirty="0">
                <a:latin typeface="Times New Roman" panose="02020603050405020304" pitchFamily="18" charset="0"/>
                <a:ea typeface="Times New Roman" panose="02020603050405020304" pitchFamily="18" charset="0"/>
              </a:rPr>
            </a:br>
            <a:r>
              <a:rPr lang="en-GB" sz="1600" dirty="0">
                <a:latin typeface="Times New Roman" panose="02020603050405020304" pitchFamily="18" charset="0"/>
                <a:ea typeface="Times New Roman" panose="02020603050405020304" pitchFamily="18" charset="0"/>
              </a:rPr>
              <a:t>Student Name: Antonia Lupas</a:t>
            </a:r>
            <a:br>
              <a:rPr lang="en-GB" sz="1600" dirty="0">
                <a:latin typeface="Times New Roman" panose="02020603050405020304" pitchFamily="18" charset="0"/>
                <a:ea typeface="Times New Roman" panose="02020603050405020304" pitchFamily="18" charset="0"/>
              </a:rPr>
            </a:br>
            <a:r>
              <a:rPr lang="en-GB" sz="1600" dirty="0">
                <a:latin typeface="Times New Roman" panose="02020603050405020304" pitchFamily="18" charset="0"/>
                <a:ea typeface="Times New Roman" panose="02020603050405020304" pitchFamily="18" charset="0"/>
              </a:rPr>
              <a:t>Student ID: 2210502</a:t>
            </a:r>
            <a:br>
              <a:rPr lang="en-GB" sz="800" dirty="0">
                <a:latin typeface="Times New Roman" panose="02020603050405020304" pitchFamily="18" charset="0"/>
                <a:ea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565"/>
        <p:cNvGrpSpPr/>
        <p:nvPr/>
      </p:nvGrpSpPr>
      <p:grpSpPr>
        <a:xfrm>
          <a:off x="0" y="0"/>
          <a:ext cx="0" cy="0"/>
          <a:chOff x="0" y="0"/>
          <a:chExt cx="0" cy="0"/>
        </a:xfrm>
      </p:grpSpPr>
      <p:sp>
        <p:nvSpPr>
          <p:cNvPr id="566" name="Google Shape;566;p42"/>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r>
              <a:rPr lang="en-GB" sz="3000" b="1" dirty="0">
                <a:effectLst/>
                <a:latin typeface="Times New Roman" panose="02020603050405020304" pitchFamily="18" charset="0"/>
                <a:ea typeface="Times New Roman" panose="02020603050405020304" pitchFamily="18" charset="0"/>
              </a:rPr>
              <a:t>Introduction</a:t>
            </a:r>
            <a:br>
              <a:rPr lang="en-IN" sz="1800" dirty="0">
                <a:effectLst/>
                <a:latin typeface="Arial" panose="020B0604020202020204" pitchFamily="34" charset="0"/>
                <a:ea typeface="Arial" panose="020B0604020202020204" pitchFamily="34" charset="0"/>
              </a:rPr>
            </a:br>
            <a:endParaRPr sz="200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4F2ADA3C-5952-A527-744F-C7346497A620}"/>
              </a:ext>
            </a:extLst>
          </p:cNvPr>
          <p:cNvGraphicFramePr/>
          <p:nvPr>
            <p:extLst>
              <p:ext uri="{D42A27DB-BD31-4B8C-83A1-F6EECF244321}">
                <p14:modId xmlns:p14="http://schemas.microsoft.com/office/powerpoint/2010/main" val="1724424241"/>
              </p:ext>
            </p:extLst>
          </p:nvPr>
        </p:nvGraphicFramePr>
        <p:xfrm>
          <a:off x="0" y="1995854"/>
          <a:ext cx="5947000" cy="2511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91E56FF-B646-352A-7720-696FBB1CE0F2}"/>
              </a:ext>
            </a:extLst>
          </p:cNvPr>
          <p:cNvSpPr txBox="1"/>
          <p:nvPr/>
        </p:nvSpPr>
        <p:spPr>
          <a:xfrm>
            <a:off x="130629" y="1643234"/>
            <a:ext cx="5947000" cy="32162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Sustainability is important in the hospitality industry as it helps achieve “Net Zero” emission targets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UK government implemented “the Net-Zero” target, which aims to achieve a zero-emission target by 2050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Thomas Cook is working actively to reduce its emissions and achieve “Net Zero” goals aligned strongly with the UN sustainable development goals (</a:t>
            </a:r>
            <a:r>
              <a:rPr lang="en-GB" sz="1800" u="none" strike="noStrike" dirty="0" err="1">
                <a:effectLst/>
                <a:latin typeface="Times New Roman" panose="02020603050405020304" pitchFamily="18" charset="0"/>
                <a:ea typeface="Times New Roman" panose="02020603050405020304" pitchFamily="18" charset="0"/>
              </a:rPr>
              <a:t>Thomascook</a:t>
            </a:r>
            <a:r>
              <a:rPr lang="en-GB" sz="1800" u="none" strike="noStrike" dirty="0">
                <a:effectLst/>
                <a:latin typeface="Times New Roman" panose="02020603050405020304" pitchFamily="18" charset="0"/>
                <a:ea typeface="Times New Roman" panose="02020603050405020304" pitchFamily="18" charset="0"/>
              </a:rPr>
              <a:t>, 2025)</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2052" name="Picture 4" descr="Net Zero Pathway | The Consultus International Group Limited">
            <a:extLst>
              <a:ext uri="{FF2B5EF4-FFF2-40B4-BE49-F238E27FC236}">
                <a16:creationId xmlns:a16="http://schemas.microsoft.com/office/drawing/2014/main" id="{AEE51F57-8366-16C8-54E7-407B9257A0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42943" y="1765414"/>
            <a:ext cx="2935742" cy="3094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077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7BB9F5D4-6DB6-57F4-B38B-2C8816949F07}"/>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D419F72E-7D42-6595-F810-A67AAA31AAD9}"/>
              </a:ext>
            </a:extLst>
          </p:cNvPr>
          <p:cNvSpPr txBox="1">
            <a:spLocks noGrp="1"/>
          </p:cNvSpPr>
          <p:nvPr>
            <p:ph type="title"/>
          </p:nvPr>
        </p:nvSpPr>
        <p:spPr>
          <a:xfrm>
            <a:off x="1498294" y="264405"/>
            <a:ext cx="6224530" cy="716095"/>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br>
              <a:rPr lang="en-GB" sz="3000" b="1" dirty="0">
                <a:effectLst/>
                <a:latin typeface="Times New Roman" panose="02020603050405020304" pitchFamily="18" charset="0"/>
                <a:cs typeface="Arial" panose="020B0604020202020204" pitchFamily="34" charset="0"/>
              </a:rPr>
            </a:br>
            <a:br>
              <a:rPr lang="en-GB" sz="3000" b="1" dirty="0">
                <a:effectLst/>
                <a:latin typeface="Times New Roman" panose="02020603050405020304" pitchFamily="18" charset="0"/>
                <a:cs typeface="Arial" panose="020B0604020202020204" pitchFamily="34" charset="0"/>
              </a:rPr>
            </a:br>
            <a:br>
              <a:rPr lang="en-GB" sz="3000" b="1" dirty="0">
                <a:effectLst/>
                <a:latin typeface="Times New Roman" panose="02020603050405020304" pitchFamily="18" charset="0"/>
                <a:cs typeface="Arial" panose="020B0604020202020204" pitchFamily="34" charset="0"/>
              </a:rPr>
            </a:br>
            <a:r>
              <a:rPr lang="en-GB" sz="1800" b="1" dirty="0">
                <a:effectLst/>
                <a:latin typeface="Times New Roman" panose="02020603050405020304" pitchFamily="18" charset="0"/>
                <a:cs typeface="Arial" panose="020B0604020202020204" pitchFamily="34" charset="0"/>
              </a:rPr>
              <a:t>Problem Statement </a:t>
            </a:r>
            <a:br>
              <a:rPr lang="en-IN" sz="1800" b="1" dirty="0">
                <a:effectLst/>
                <a:latin typeface="Times New Roman" panose="02020603050405020304" pitchFamily="18" charset="0"/>
                <a:cs typeface="Arial" panose="020B0604020202020204" pitchFamily="34" charset="0"/>
              </a:rPr>
            </a:br>
            <a:br>
              <a:rPr lang="en-IN" sz="1800" b="1" dirty="0">
                <a:effectLst/>
                <a:latin typeface="Times New Roman" panose="02020603050405020304" pitchFamily="18" charset="0"/>
                <a:cs typeface="Arial" panose="020B0604020202020204" pitchFamily="34" charset="0"/>
              </a:rPr>
            </a:br>
            <a:br>
              <a:rPr lang="en-IN" sz="3000" dirty="0">
                <a:effectLst/>
                <a:latin typeface="Arial" panose="020B0604020202020204" pitchFamily="34" charset="0"/>
                <a:ea typeface="Arial" panose="020B0604020202020204" pitchFamily="34" charset="0"/>
              </a:rPr>
            </a:br>
            <a:endParaRPr sz="3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EB6025D-F369-C0E5-F066-439619E06857}"/>
              </a:ext>
            </a:extLst>
          </p:cNvPr>
          <p:cNvSpPr txBox="1"/>
          <p:nvPr/>
        </p:nvSpPr>
        <p:spPr>
          <a:xfrm>
            <a:off x="352540" y="1222872"/>
            <a:ext cx="4384713" cy="378565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marL="342900" lvl="0" indent="-342900" algn="jus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The hospitality industry of the UK is responsible for generating huge gas emissions, which are estimated to be 15% of the total greenhouse gas generated by the UK</a:t>
            </a:r>
            <a:endParaRPr lang="en-IN" sz="15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More than 1.3 billion energy costs by the sector, resulting in 8 million tonnes of CO2 emissions annually (</a:t>
            </a:r>
            <a:r>
              <a:rPr lang="en-GB" sz="1500" u="none" strike="noStrike" dirty="0" err="1">
                <a:effectLst/>
                <a:latin typeface="Times New Roman" panose="02020603050405020304" pitchFamily="18" charset="0"/>
                <a:ea typeface="Times New Roman" panose="02020603050405020304" pitchFamily="18" charset="0"/>
              </a:rPr>
              <a:t>Arsawan</a:t>
            </a:r>
            <a:r>
              <a:rPr lang="en-GB" sz="1500" u="none" strike="noStrike" dirty="0">
                <a:effectLst/>
                <a:latin typeface="Times New Roman" panose="02020603050405020304" pitchFamily="18" charset="0"/>
                <a:ea typeface="Times New Roman" panose="02020603050405020304" pitchFamily="18" charset="0"/>
              </a:rPr>
              <a:t> </a:t>
            </a:r>
            <a:r>
              <a:rPr lang="en-GB" sz="1500" i="1" u="none" strike="noStrike" dirty="0">
                <a:effectLst/>
                <a:latin typeface="Times New Roman" panose="02020603050405020304" pitchFamily="18" charset="0"/>
                <a:ea typeface="Times New Roman" panose="02020603050405020304" pitchFamily="18" charset="0"/>
              </a:rPr>
              <a:t>et. al.,</a:t>
            </a:r>
            <a:r>
              <a:rPr lang="en-GB" sz="1500" u="none" strike="noStrike" dirty="0">
                <a:effectLst/>
                <a:latin typeface="Times New Roman" panose="02020603050405020304" pitchFamily="18" charset="0"/>
                <a:ea typeface="Times New Roman" panose="02020603050405020304" pitchFamily="18" charset="0"/>
              </a:rPr>
              <a:t> 2021)</a:t>
            </a:r>
            <a:endParaRPr lang="en-IN" sz="15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Furthermore, the hospitality sector is responsible for generating 1% of the global CO2 emissions, with rising demand for hospitality services, including residents and offices </a:t>
            </a:r>
            <a:endParaRPr lang="en-IN" sz="15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Due to a lack of policies, increased energy usage, increased awareness among tourists and skill gaps, the hospitality sector of the UK, including Thomas Cook, is facing obstacles while minimising the emissions (Ho </a:t>
            </a:r>
            <a:r>
              <a:rPr lang="en-GB" sz="1500" i="1" u="none" strike="noStrike" dirty="0">
                <a:effectLst/>
                <a:latin typeface="Times New Roman" panose="02020603050405020304" pitchFamily="18" charset="0"/>
                <a:ea typeface="Times New Roman" panose="02020603050405020304" pitchFamily="18" charset="0"/>
              </a:rPr>
              <a:t>et. al.,</a:t>
            </a:r>
            <a:r>
              <a:rPr lang="en-GB" sz="1500" u="none" strike="noStrike" dirty="0">
                <a:effectLst/>
                <a:latin typeface="Times New Roman" panose="02020603050405020304" pitchFamily="18" charset="0"/>
                <a:ea typeface="Times New Roman" panose="02020603050405020304" pitchFamily="18" charset="0"/>
              </a:rPr>
              <a:t> 2021)</a:t>
            </a:r>
            <a:endParaRPr lang="en-IN" sz="1500" u="none" strike="noStrike" dirty="0">
              <a:effectLst/>
              <a:latin typeface="Arial" panose="020B0604020202020204" pitchFamily="34" charset="0"/>
              <a:ea typeface="Arial" panose="020B0604020202020204" pitchFamily="34" charset="0"/>
            </a:endParaRPr>
          </a:p>
        </p:txBody>
      </p:sp>
      <p:pic>
        <p:nvPicPr>
          <p:cNvPr id="3074" name="Picture 2" descr="Carbon Footprint of Tourism - Sustainable Travel International">
            <a:extLst>
              <a:ext uri="{FF2B5EF4-FFF2-40B4-BE49-F238E27FC236}">
                <a16:creationId xmlns:a16="http://schemas.microsoft.com/office/drawing/2014/main" id="{DB1D7CC5-9BD4-19F7-C564-0BD6BA66A4F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4946574" y="1370564"/>
            <a:ext cx="4200432" cy="3289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0339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8CE68F7F-2F3A-248F-0F1E-6D83E593242B}"/>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549F308C-7C01-7AC0-6420-7DE9D1A873ED}"/>
              </a:ext>
            </a:extLst>
          </p:cNvPr>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br>
              <a:rPr lang="en-GB" sz="3000" b="1" dirty="0">
                <a:effectLst/>
                <a:latin typeface="Times New Roman" panose="02020603050405020304" pitchFamily="18" charset="0"/>
                <a:cs typeface="Arial" panose="020B0604020202020204" pitchFamily="34" charset="0"/>
              </a:rPr>
            </a:br>
            <a:r>
              <a:rPr lang="en-GB" sz="3000" b="1" dirty="0">
                <a:effectLst/>
                <a:latin typeface="Times New Roman" panose="02020603050405020304" pitchFamily="18" charset="0"/>
                <a:cs typeface="Arial" panose="020B0604020202020204" pitchFamily="34" charset="0"/>
              </a:rPr>
              <a:t>Literature Review </a:t>
            </a:r>
            <a:br>
              <a:rPr lang="en-IN" sz="18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sp>
        <p:nvSpPr>
          <p:cNvPr id="4" name="TextBox 3">
            <a:extLst>
              <a:ext uri="{FF2B5EF4-FFF2-40B4-BE49-F238E27FC236}">
                <a16:creationId xmlns:a16="http://schemas.microsoft.com/office/drawing/2014/main" id="{7137D02F-53E5-8DA5-ED95-5F5D9A80F63C}"/>
              </a:ext>
            </a:extLst>
          </p:cNvPr>
          <p:cNvSpPr txBox="1"/>
          <p:nvPr/>
        </p:nvSpPr>
        <p:spPr>
          <a:xfrm>
            <a:off x="164900" y="1529890"/>
            <a:ext cx="6319876" cy="3417539"/>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just">
              <a:lnSpc>
                <a:spcPct val="150000"/>
              </a:lnSpc>
              <a:spcBef>
                <a:spcPts val="1600"/>
              </a:spcBef>
              <a:spcAft>
                <a:spcPts val="400"/>
              </a:spcAft>
              <a:buNone/>
            </a:pPr>
            <a:r>
              <a:rPr lang="en-GB" sz="1800" b="1" dirty="0">
                <a:effectLst/>
                <a:latin typeface="Times New Roman" panose="02020603050405020304" pitchFamily="18" charset="0"/>
                <a:cs typeface="Arial" panose="020B0604020202020204" pitchFamily="34" charset="0"/>
              </a:rPr>
              <a:t>Relationship between Net Zero and Sustainability </a:t>
            </a:r>
            <a:endParaRPr lang="en-IN" sz="1800" b="1" dirty="0">
              <a:effectLst/>
              <a:latin typeface="Times New Roman" panose="02020603050405020304" pitchFamily="18"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“Net Zero” and sustainability are deeply interlinked within the hospitality sector of the UK</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Achieving Net Zero emissions within the tourism sector ensures long-term sustainability (</a:t>
            </a:r>
            <a:r>
              <a:rPr lang="en-GB" sz="1800" u="none" strike="noStrike" dirty="0" err="1">
                <a:effectLst/>
                <a:latin typeface="Times New Roman" panose="02020603050405020304" pitchFamily="18" charset="0"/>
                <a:ea typeface="Times New Roman" panose="02020603050405020304" pitchFamily="18" charset="0"/>
              </a:rPr>
              <a:t>Goffi</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Furthermore, “Net Zero” is associated with balancing greenhouse gas emissions and minimising the adverse impacts of the tourism industry </a:t>
            </a:r>
            <a:endParaRPr lang="en-IN" sz="1800" u="none" strike="noStrike" dirty="0">
              <a:effectLst/>
              <a:latin typeface="Arial" panose="020B0604020202020204" pitchFamily="34" charset="0"/>
              <a:ea typeface="Arial" panose="020B0604020202020204" pitchFamily="34" charset="0"/>
            </a:endParaRPr>
          </a:p>
        </p:txBody>
      </p:sp>
      <p:pic>
        <p:nvPicPr>
          <p:cNvPr id="1030" name="Picture 6" descr="What is net zero, SBTI and why do they matter?">
            <a:extLst>
              <a:ext uri="{FF2B5EF4-FFF2-40B4-BE49-F238E27FC236}">
                <a16:creationId xmlns:a16="http://schemas.microsoft.com/office/drawing/2014/main" id="{94CD8738-F49D-7E34-0789-AC94500F7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9676" y="2313542"/>
            <a:ext cx="2494324" cy="1553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904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0863F521-402F-05AE-6604-A8753CBF93B4}"/>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8294DA8E-67A0-7DD8-E09D-4EDB119F7CB9}"/>
              </a:ext>
            </a:extLst>
          </p:cNvPr>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Challenges faced by Thomas Cook while achieving Net Zero</a:t>
            </a:r>
            <a:br>
              <a:rPr lang="en-IN" sz="18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C58050D7-4CE8-7A9C-E594-45C954DD68CE}"/>
              </a:ext>
            </a:extLst>
          </p:cNvPr>
          <p:cNvGraphicFramePr/>
          <p:nvPr>
            <p:extLst>
              <p:ext uri="{D42A27DB-BD31-4B8C-83A1-F6EECF244321}">
                <p14:modId xmlns:p14="http://schemas.microsoft.com/office/powerpoint/2010/main" val="406358975"/>
              </p:ext>
            </p:extLst>
          </p:nvPr>
        </p:nvGraphicFramePr>
        <p:xfrm>
          <a:off x="871189" y="1735493"/>
          <a:ext cx="7414727" cy="2886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9480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BD0DB8B4-F05A-E869-CE97-1F83B681BB68}"/>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F52EBA20-4BCC-1263-C378-13ADDBC8FB70}"/>
              </a:ext>
            </a:extLst>
          </p:cNvPr>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r>
              <a:rPr lang="en-GB" sz="3000" b="1" dirty="0">
                <a:effectLst/>
                <a:latin typeface="Times New Roman" panose="02020603050405020304" pitchFamily="18" charset="0"/>
                <a:cs typeface="Arial" panose="020B0604020202020204" pitchFamily="34" charset="0"/>
              </a:rPr>
              <a:t>Theoretical Framework</a:t>
            </a:r>
            <a:br>
              <a:rPr lang="en-IN" sz="30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2B3FD33C-6979-B4D2-4B11-9B5D87E8C01D}"/>
              </a:ext>
            </a:extLst>
          </p:cNvPr>
          <p:cNvGraphicFramePr/>
          <p:nvPr>
            <p:extLst>
              <p:ext uri="{D42A27DB-BD31-4B8C-83A1-F6EECF244321}">
                <p14:modId xmlns:p14="http://schemas.microsoft.com/office/powerpoint/2010/main" val="1339326919"/>
              </p:ext>
            </p:extLst>
          </p:nvPr>
        </p:nvGraphicFramePr>
        <p:xfrm>
          <a:off x="153702" y="1383057"/>
          <a:ext cx="6105331" cy="3653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Mastering the Triple Bottom Line - SM Insight">
            <a:extLst>
              <a:ext uri="{FF2B5EF4-FFF2-40B4-BE49-F238E27FC236}">
                <a16:creationId xmlns:a16="http://schemas.microsoft.com/office/drawing/2014/main" id="{38B6D259-2D3E-D75B-EC0D-3D6E7B7CD9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86493" y="1928037"/>
            <a:ext cx="2757507" cy="2714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515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F8287381-7346-7212-F0AC-BC15A7B9A899}"/>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9B05CAF1-B965-F5EE-868B-7676A2BF5A47}"/>
              </a:ext>
            </a:extLst>
          </p:cNvPr>
          <p:cNvSpPr txBox="1">
            <a:spLocks noGrp="1"/>
          </p:cNvSpPr>
          <p:nvPr>
            <p:ph type="title"/>
          </p:nvPr>
        </p:nvSpPr>
        <p:spPr>
          <a:xfrm>
            <a:off x="1536192" y="275422"/>
            <a:ext cx="6197649" cy="716096"/>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br>
              <a:rPr lang="en-GB" sz="3000" b="1" dirty="0">
                <a:effectLst/>
                <a:latin typeface="Times New Roman" panose="02020603050405020304" pitchFamily="18" charset="0"/>
                <a:cs typeface="Arial" panose="020B0604020202020204" pitchFamily="34" charset="0"/>
              </a:rPr>
            </a:br>
            <a:r>
              <a:rPr lang="en-GB" sz="3000" b="1" dirty="0">
                <a:effectLst/>
                <a:latin typeface="Times New Roman" panose="02020603050405020304" pitchFamily="18" charset="0"/>
                <a:cs typeface="Arial" panose="020B0604020202020204" pitchFamily="34" charset="0"/>
              </a:rPr>
              <a:t>Methods </a:t>
            </a:r>
            <a:br>
              <a:rPr lang="en-IN" sz="30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7DE2812C-55BA-7C9E-09BD-74DB04ABFCAE}"/>
              </a:ext>
            </a:extLst>
          </p:cNvPr>
          <p:cNvGraphicFramePr/>
          <p:nvPr>
            <p:extLst>
              <p:ext uri="{D42A27DB-BD31-4B8C-83A1-F6EECF244321}">
                <p14:modId xmlns:p14="http://schemas.microsoft.com/office/powerpoint/2010/main" val="500566894"/>
              </p:ext>
            </p:extLst>
          </p:nvPr>
        </p:nvGraphicFramePr>
        <p:xfrm>
          <a:off x="152400" y="1861585"/>
          <a:ext cx="4904342" cy="2633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PESTLE Analysis — Impact Innovation &amp; Growth Services Ltd. Business  Management Consultants in Wales. Tel: 01633 215545">
            <a:extLst>
              <a:ext uri="{FF2B5EF4-FFF2-40B4-BE49-F238E27FC236}">
                <a16:creationId xmlns:a16="http://schemas.microsoft.com/office/drawing/2014/main" id="{955B228E-0F05-DC5E-1EDF-4307841074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99961" y="1498295"/>
            <a:ext cx="3944039" cy="3604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420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6E18860C-F79E-70FE-482C-FC11E0C16D33}"/>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DC0E5F80-4AAD-8382-4B49-5AFB097DF5F5}"/>
              </a:ext>
            </a:extLst>
          </p:cNvPr>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r>
              <a:rPr lang="en-GB" sz="3000" b="1" dirty="0">
                <a:effectLst/>
                <a:latin typeface="Times New Roman" panose="02020603050405020304" pitchFamily="18" charset="0"/>
                <a:cs typeface="Arial" panose="020B0604020202020204" pitchFamily="34" charset="0"/>
              </a:rPr>
              <a:t>CONTD. </a:t>
            </a:r>
            <a:br>
              <a:rPr lang="en-IN" sz="30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18DAFBDF-DB88-061A-C611-8A1DF7B9B375}"/>
              </a:ext>
            </a:extLst>
          </p:cNvPr>
          <p:cNvGraphicFramePr/>
          <p:nvPr>
            <p:extLst>
              <p:ext uri="{D42A27DB-BD31-4B8C-83A1-F6EECF244321}">
                <p14:modId xmlns:p14="http://schemas.microsoft.com/office/powerpoint/2010/main" val="3421314732"/>
              </p:ext>
            </p:extLst>
          </p:nvPr>
        </p:nvGraphicFramePr>
        <p:xfrm>
          <a:off x="328126" y="1408922"/>
          <a:ext cx="8487747" cy="2887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018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584411AE-0563-4A2B-9148-D4B583598FCF}"/>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7FCE8689-74FE-B464-FDE4-73797047F8B9}"/>
              </a:ext>
            </a:extLst>
          </p:cNvPr>
          <p:cNvSpPr txBox="1">
            <a:spLocks noGrp="1"/>
          </p:cNvSpPr>
          <p:nvPr>
            <p:ph type="title"/>
          </p:nvPr>
        </p:nvSpPr>
        <p:spPr>
          <a:xfrm>
            <a:off x="1536192" y="356616"/>
            <a:ext cx="6749724" cy="911084"/>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r>
              <a:rPr lang="en-GB" sz="3000" b="1" dirty="0">
                <a:effectLst/>
                <a:latin typeface="Times New Roman" panose="02020603050405020304" pitchFamily="18" charset="0"/>
                <a:cs typeface="Arial" panose="020B0604020202020204" pitchFamily="34" charset="0"/>
              </a:rPr>
              <a:t>Conclusion </a:t>
            </a:r>
            <a:br>
              <a:rPr lang="en-IN" sz="30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sp>
        <p:nvSpPr>
          <p:cNvPr id="4" name="TextBox 3">
            <a:extLst>
              <a:ext uri="{FF2B5EF4-FFF2-40B4-BE49-F238E27FC236}">
                <a16:creationId xmlns:a16="http://schemas.microsoft.com/office/drawing/2014/main" id="{3FD88AC7-CCC2-D6B9-13DA-56D391322AB3}"/>
              </a:ext>
            </a:extLst>
          </p:cNvPr>
          <p:cNvSpPr txBox="1"/>
          <p:nvPr/>
        </p:nvSpPr>
        <p:spPr>
          <a:xfrm>
            <a:off x="192892" y="1361759"/>
            <a:ext cx="4603042" cy="37817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be summarised from the above findings that incorporating sustainable practices is one of the key ways to achieve the Net Zero target set by the Government of the UK</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Incorporating sustainable practices within the hospitality industry required skilled labour, adequate investment opportunities and support from the local partners</a:t>
            </a:r>
            <a:endParaRPr lang="en-IN" sz="1800" u="none" strike="noStrike" dirty="0">
              <a:effectLst/>
              <a:latin typeface="Arial" panose="020B0604020202020204" pitchFamily="34" charset="0"/>
              <a:ea typeface="Arial" panose="020B0604020202020204" pitchFamily="34" charset="0"/>
            </a:endParaRPr>
          </a:p>
        </p:txBody>
      </p:sp>
      <p:pic>
        <p:nvPicPr>
          <p:cNvPr id="4098" name="Picture 2" descr="Sustainable Tourism">
            <a:extLst>
              <a:ext uri="{FF2B5EF4-FFF2-40B4-BE49-F238E27FC236}">
                <a16:creationId xmlns:a16="http://schemas.microsoft.com/office/drawing/2014/main" id="{FE61205A-3998-3899-4757-7EE0E8C54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1054" y="1553378"/>
            <a:ext cx="4082208" cy="3470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775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565">
          <a:extLst>
            <a:ext uri="{FF2B5EF4-FFF2-40B4-BE49-F238E27FC236}">
              <a16:creationId xmlns:a16="http://schemas.microsoft.com/office/drawing/2014/main" id="{B918377C-23C0-5C75-056A-323FBF80FC93}"/>
            </a:ext>
          </a:extLst>
        </p:cNvPr>
        <p:cNvGrpSpPr/>
        <p:nvPr/>
      </p:nvGrpSpPr>
      <p:grpSpPr>
        <a:xfrm>
          <a:off x="0" y="0"/>
          <a:ext cx="0" cy="0"/>
          <a:chOff x="0" y="0"/>
          <a:chExt cx="0" cy="0"/>
        </a:xfrm>
      </p:grpSpPr>
      <p:sp>
        <p:nvSpPr>
          <p:cNvPr id="566" name="Google Shape;566;p42">
            <a:extLst>
              <a:ext uri="{FF2B5EF4-FFF2-40B4-BE49-F238E27FC236}">
                <a16:creationId xmlns:a16="http://schemas.microsoft.com/office/drawing/2014/main" id="{B071BDF5-BB17-2C67-9884-7BBF3EABF919}"/>
              </a:ext>
            </a:extLst>
          </p:cNvPr>
          <p:cNvSpPr txBox="1">
            <a:spLocks noGrp="1"/>
          </p:cNvSpPr>
          <p:nvPr>
            <p:ph type="title"/>
          </p:nvPr>
        </p:nvSpPr>
        <p:spPr>
          <a:xfrm>
            <a:off x="1536192" y="275422"/>
            <a:ext cx="6749724" cy="870332"/>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algn="ctr">
              <a:lnSpc>
                <a:spcPct val="150000"/>
              </a:lnSpc>
              <a:spcBef>
                <a:spcPts val="1800"/>
              </a:spcBef>
              <a:spcAft>
                <a:spcPts val="600"/>
              </a:spcAft>
            </a:pPr>
            <a:br>
              <a:rPr lang="en-GB" sz="3000" b="1" dirty="0">
                <a:effectLst/>
                <a:latin typeface="Times New Roman" panose="02020603050405020304" pitchFamily="18" charset="0"/>
                <a:cs typeface="Arial" panose="020B0604020202020204" pitchFamily="34" charset="0"/>
              </a:rPr>
            </a:br>
            <a:r>
              <a:rPr lang="en-GB" sz="3000" b="1" dirty="0">
                <a:effectLst/>
                <a:latin typeface="Times New Roman" panose="02020603050405020304" pitchFamily="18" charset="0"/>
                <a:cs typeface="Arial" panose="020B0604020202020204" pitchFamily="34" charset="0"/>
              </a:rPr>
              <a:t>Recommendation</a:t>
            </a:r>
            <a:br>
              <a:rPr lang="en-IN" sz="3000" b="1" dirty="0">
                <a:effectLst/>
                <a:latin typeface="Times New Roman" panose="02020603050405020304" pitchFamily="18" charset="0"/>
                <a:cs typeface="Arial" panose="020B0604020202020204" pitchFamily="34" charset="0"/>
              </a:rPr>
            </a:br>
            <a:endParaRPr lang="en-IN" sz="3000" b="1" dirty="0">
              <a:effectLst/>
              <a:latin typeface="Times New Roman" panose="02020603050405020304" pitchFamily="18"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0F8052D4-988C-F841-D851-9752F2469B24}"/>
              </a:ext>
            </a:extLst>
          </p:cNvPr>
          <p:cNvGraphicFramePr/>
          <p:nvPr>
            <p:extLst>
              <p:ext uri="{D42A27DB-BD31-4B8C-83A1-F6EECF244321}">
                <p14:modId xmlns:p14="http://schemas.microsoft.com/office/powerpoint/2010/main" val="4163286070"/>
              </p:ext>
            </p:extLst>
          </p:nvPr>
        </p:nvGraphicFramePr>
        <p:xfrm>
          <a:off x="220337" y="1474236"/>
          <a:ext cx="8746381" cy="3669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8405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642F4F6-2FFE-3968-A42B-04AE0EEE042E}"/>
              </a:ext>
            </a:extLst>
          </p:cNvPr>
          <p:cNvSpPr>
            <a:spLocks noGrp="1"/>
          </p:cNvSpPr>
          <p:nvPr>
            <p:ph type="body" idx="1"/>
          </p:nvPr>
        </p:nvSpPr>
        <p:spPr>
          <a:xfrm>
            <a:off x="325620" y="1123314"/>
            <a:ext cx="8323416" cy="3841877"/>
          </a:xfrm>
        </p:spPr>
        <p:style>
          <a:lnRef idx="2">
            <a:schemeClr val="accent6"/>
          </a:lnRef>
          <a:fillRef idx="1">
            <a:schemeClr val="lt1"/>
          </a:fillRef>
          <a:effectRef idx="0">
            <a:schemeClr val="accent6"/>
          </a:effectRef>
          <a:fontRef idx="minor">
            <a:schemeClr val="dk1"/>
          </a:fontRef>
        </p:style>
        <p:txBody>
          <a:bodyPr/>
          <a:lstStyle/>
          <a:p>
            <a:pPr algn="just">
              <a:buNone/>
            </a:pPr>
            <a:r>
              <a:rPr lang="en-GB" sz="1000" dirty="0">
                <a:effectLst/>
                <a:latin typeface="Times New Roman" panose="02020603050405020304" pitchFamily="18" charset="0"/>
                <a:ea typeface="Arial" panose="020B0604020202020204" pitchFamily="34" charset="0"/>
              </a:rPr>
              <a:t>Aksoy, L., Choi, S., </a:t>
            </a:r>
            <a:r>
              <a:rPr lang="en-GB" sz="1000" dirty="0" err="1">
                <a:effectLst/>
                <a:latin typeface="Times New Roman" panose="02020603050405020304" pitchFamily="18" charset="0"/>
                <a:ea typeface="Arial" panose="020B0604020202020204" pitchFamily="34" charset="0"/>
              </a:rPr>
              <a:t>Dogru</a:t>
            </a:r>
            <a:r>
              <a:rPr lang="en-GB" sz="1000" dirty="0">
                <a:effectLst/>
                <a:latin typeface="Times New Roman" panose="02020603050405020304" pitchFamily="18" charset="0"/>
                <a:ea typeface="Arial" panose="020B0604020202020204" pitchFamily="34" charset="0"/>
              </a:rPr>
              <a:t>, T., </a:t>
            </a:r>
            <a:r>
              <a:rPr lang="en-GB" sz="1000" dirty="0" err="1">
                <a:effectLst/>
                <a:latin typeface="Times New Roman" panose="02020603050405020304" pitchFamily="18" charset="0"/>
                <a:ea typeface="Arial" panose="020B0604020202020204" pitchFamily="34" charset="0"/>
              </a:rPr>
              <a:t>Keiningham</a:t>
            </a:r>
            <a:r>
              <a:rPr lang="en-GB" sz="1000" dirty="0">
                <a:effectLst/>
                <a:latin typeface="Times New Roman" panose="02020603050405020304" pitchFamily="18" charset="0"/>
                <a:ea typeface="Arial" panose="020B0604020202020204" pitchFamily="34" charset="0"/>
              </a:rPr>
              <a:t>, T., Lorenz, M., Rubin, D. and Tracey, J.B., (2022). Global trends in hospitality. </a:t>
            </a:r>
            <a:r>
              <a:rPr lang="en-GB" sz="1000" i="1" dirty="0">
                <a:effectLst/>
                <a:latin typeface="Times New Roman" panose="02020603050405020304" pitchFamily="18" charset="0"/>
                <a:ea typeface="Arial" panose="020B0604020202020204" pitchFamily="34" charset="0"/>
              </a:rPr>
              <a:t>Journal of Business Research</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142</a:t>
            </a:r>
            <a:r>
              <a:rPr lang="en-GB" sz="1000" dirty="0">
                <a:effectLst/>
                <a:latin typeface="Times New Roman" panose="02020603050405020304" pitchFamily="18" charset="0"/>
                <a:ea typeface="Arial" panose="020B0604020202020204" pitchFamily="34" charset="0"/>
              </a:rPr>
              <a:t>, pp.957-973.</a:t>
            </a:r>
            <a:endParaRPr lang="en-IN" sz="1000" dirty="0">
              <a:effectLst/>
              <a:latin typeface="Arial" panose="020B0604020202020204" pitchFamily="34" charset="0"/>
              <a:ea typeface="Arial" panose="020B0604020202020204" pitchFamily="34" charset="0"/>
            </a:endParaRPr>
          </a:p>
          <a:p>
            <a:pPr algn="just">
              <a:buNone/>
            </a:pPr>
            <a:r>
              <a:rPr lang="en-GB" sz="1000" dirty="0" err="1">
                <a:effectLst/>
                <a:latin typeface="Times New Roman" panose="02020603050405020304" pitchFamily="18" charset="0"/>
                <a:ea typeface="Arial" panose="020B0604020202020204" pitchFamily="34" charset="0"/>
              </a:rPr>
              <a:t>Arsawan</a:t>
            </a:r>
            <a:r>
              <a:rPr lang="en-GB" sz="1000" dirty="0">
                <a:effectLst/>
                <a:latin typeface="Times New Roman" panose="02020603050405020304" pitchFamily="18" charset="0"/>
                <a:ea typeface="Arial" panose="020B0604020202020204" pitchFamily="34" charset="0"/>
              </a:rPr>
              <a:t>, </a:t>
            </a:r>
            <a:r>
              <a:rPr lang="en-GB" sz="1000" dirty="0" err="1">
                <a:effectLst/>
                <a:latin typeface="Times New Roman" panose="02020603050405020304" pitchFamily="18" charset="0"/>
                <a:ea typeface="Arial" panose="020B0604020202020204" pitchFamily="34" charset="0"/>
              </a:rPr>
              <a:t>I.W.E</a:t>
            </a:r>
            <a:r>
              <a:rPr lang="en-GB" sz="1000" dirty="0">
                <a:effectLst/>
                <a:latin typeface="Times New Roman" panose="02020603050405020304" pitchFamily="18" charset="0"/>
                <a:ea typeface="Arial" panose="020B0604020202020204" pitchFamily="34" charset="0"/>
              </a:rPr>
              <a:t>., Koval, V., </a:t>
            </a:r>
            <a:r>
              <a:rPr lang="en-GB" sz="1000" dirty="0" err="1">
                <a:effectLst/>
                <a:latin typeface="Times New Roman" panose="02020603050405020304" pitchFamily="18" charset="0"/>
                <a:ea typeface="Arial" panose="020B0604020202020204" pitchFamily="34" charset="0"/>
              </a:rPr>
              <a:t>Suryantini</a:t>
            </a:r>
            <a:r>
              <a:rPr lang="en-GB" sz="1000" dirty="0">
                <a:effectLst/>
                <a:latin typeface="Times New Roman" panose="02020603050405020304" pitchFamily="18" charset="0"/>
                <a:ea typeface="Arial" panose="020B0604020202020204" pitchFamily="34" charset="0"/>
              </a:rPr>
              <a:t>, N.P.S. and </a:t>
            </a:r>
            <a:r>
              <a:rPr lang="en-GB" sz="1000" dirty="0" err="1">
                <a:effectLst/>
                <a:latin typeface="Times New Roman" panose="02020603050405020304" pitchFamily="18" charset="0"/>
                <a:ea typeface="Arial" panose="020B0604020202020204" pitchFamily="34" charset="0"/>
              </a:rPr>
              <a:t>Polyezhayev</a:t>
            </a:r>
            <a:r>
              <a:rPr lang="en-GB" sz="1000" dirty="0">
                <a:effectLst/>
                <a:latin typeface="Times New Roman" panose="02020603050405020304" pitchFamily="18" charset="0"/>
                <a:ea typeface="Arial" panose="020B0604020202020204" pitchFamily="34" charset="0"/>
              </a:rPr>
              <a:t>, Y., (2021). Shifting consumers’ sustainable </a:t>
            </a:r>
            <a:r>
              <a:rPr lang="en-GB" sz="1000" dirty="0" err="1">
                <a:effectLst/>
                <a:latin typeface="Times New Roman" panose="02020603050405020304" pitchFamily="18" charset="0"/>
                <a:ea typeface="Arial" panose="020B0604020202020204" pitchFamily="34" charset="0"/>
              </a:rPr>
              <a:t>behavior</a:t>
            </a:r>
            <a:r>
              <a:rPr lang="en-GB" sz="1000" dirty="0">
                <a:effectLst/>
                <a:latin typeface="Times New Roman" panose="02020603050405020304" pitchFamily="18" charset="0"/>
                <a:ea typeface="Arial" panose="020B0604020202020204" pitchFamily="34" charset="0"/>
              </a:rPr>
              <a:t> in the hospitality industry. In </a:t>
            </a:r>
            <a:r>
              <a:rPr lang="en-GB" sz="1000" i="1" dirty="0">
                <a:effectLst/>
                <a:latin typeface="Times New Roman" panose="02020603050405020304" pitchFamily="18" charset="0"/>
                <a:ea typeface="Arial" panose="020B0604020202020204" pitchFamily="34" charset="0"/>
              </a:rPr>
              <a:t>E3S Web of Conferences</a:t>
            </a:r>
            <a:r>
              <a:rPr lang="en-GB" sz="1000" dirty="0">
                <a:effectLst/>
                <a:latin typeface="Times New Roman" panose="02020603050405020304" pitchFamily="18" charset="0"/>
                <a:ea typeface="Arial" panose="020B0604020202020204" pitchFamily="34" charset="0"/>
              </a:rPr>
              <a:t> (Vol. 280, p. 02001). EDP Sciences.</a:t>
            </a:r>
            <a:endParaRPr lang="en-IN" sz="1000" dirty="0">
              <a:effectLst/>
              <a:latin typeface="Arial" panose="020B0604020202020204" pitchFamily="34" charset="0"/>
              <a:ea typeface="Arial" panose="020B0604020202020204" pitchFamily="34" charset="0"/>
            </a:endParaRPr>
          </a:p>
          <a:p>
            <a:pPr algn="just">
              <a:buNone/>
            </a:pPr>
            <a:r>
              <a:rPr lang="en-GB" sz="1000" dirty="0">
                <a:effectLst/>
                <a:latin typeface="Times New Roman" panose="02020603050405020304" pitchFamily="18" charset="0"/>
                <a:ea typeface="Arial" panose="020B0604020202020204" pitchFamily="34" charset="0"/>
              </a:rPr>
              <a:t>de Visser-Amundson, A., (2022). A multi-stakeholder partnership to fight food waste in the hospitality industry: A contribution to the United Nations Sustainable Development Goals 12 and 17. </a:t>
            </a:r>
            <a:r>
              <a:rPr lang="en-GB" sz="1000" i="1" dirty="0">
                <a:effectLst/>
                <a:latin typeface="Times New Roman" panose="02020603050405020304" pitchFamily="18" charset="0"/>
                <a:ea typeface="Arial" panose="020B0604020202020204" pitchFamily="34" charset="0"/>
              </a:rPr>
              <a:t>Journal of sustainable tourism</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30</a:t>
            </a:r>
            <a:r>
              <a:rPr lang="en-GB" sz="1000" dirty="0">
                <a:effectLst/>
                <a:latin typeface="Times New Roman" panose="02020603050405020304" pitchFamily="18" charset="0"/>
                <a:ea typeface="Arial" panose="020B0604020202020204" pitchFamily="34" charset="0"/>
              </a:rPr>
              <a:t>(10), pp.2448-2475.</a:t>
            </a:r>
            <a:endParaRPr lang="en-IN" sz="1000" dirty="0">
              <a:effectLst/>
              <a:latin typeface="Arial" panose="020B0604020202020204" pitchFamily="34" charset="0"/>
              <a:ea typeface="Arial" panose="020B0604020202020204" pitchFamily="34" charset="0"/>
            </a:endParaRPr>
          </a:p>
          <a:p>
            <a:pPr algn="just">
              <a:buNone/>
            </a:pPr>
            <a:r>
              <a:rPr lang="en-GB" sz="1000" dirty="0">
                <a:effectLst/>
                <a:latin typeface="Times New Roman" panose="02020603050405020304" pitchFamily="18" charset="0"/>
                <a:ea typeface="Arial" panose="020B0604020202020204" pitchFamily="34" charset="0"/>
              </a:rPr>
              <a:t>Freire, C. and Gonçalves, J., (2021). The relationship between responsible leadership and organizational citizenship </a:t>
            </a:r>
            <a:r>
              <a:rPr lang="en-GB" sz="1000" dirty="0" err="1">
                <a:effectLst/>
                <a:latin typeface="Times New Roman" panose="02020603050405020304" pitchFamily="18" charset="0"/>
                <a:ea typeface="Arial" panose="020B0604020202020204" pitchFamily="34" charset="0"/>
              </a:rPr>
              <a:t>behavior</a:t>
            </a:r>
            <a:r>
              <a:rPr lang="en-GB" sz="1000" dirty="0">
                <a:effectLst/>
                <a:latin typeface="Times New Roman" panose="02020603050405020304" pitchFamily="18" charset="0"/>
                <a:ea typeface="Arial" panose="020B0604020202020204" pitchFamily="34" charset="0"/>
              </a:rPr>
              <a:t> in the hospitality industry. </a:t>
            </a:r>
            <a:r>
              <a:rPr lang="en-GB" sz="1000" i="1" dirty="0">
                <a:effectLst/>
                <a:latin typeface="Times New Roman" panose="02020603050405020304" pitchFamily="18" charset="0"/>
                <a:ea typeface="Arial" panose="020B0604020202020204" pitchFamily="34" charset="0"/>
              </a:rPr>
              <a:t>Sustainability</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13</a:t>
            </a:r>
            <a:r>
              <a:rPr lang="en-GB" sz="1000" dirty="0">
                <a:effectLst/>
                <a:latin typeface="Times New Roman" panose="02020603050405020304" pitchFamily="18" charset="0"/>
                <a:ea typeface="Arial" panose="020B0604020202020204" pitchFamily="34" charset="0"/>
              </a:rPr>
              <a:t>(9), p.4705.</a:t>
            </a:r>
            <a:endParaRPr lang="en-IN" sz="1000" dirty="0">
              <a:effectLst/>
              <a:latin typeface="Arial" panose="020B0604020202020204" pitchFamily="34" charset="0"/>
              <a:ea typeface="Arial" panose="020B0604020202020204" pitchFamily="34" charset="0"/>
            </a:endParaRPr>
          </a:p>
          <a:p>
            <a:pPr algn="just">
              <a:buNone/>
            </a:pPr>
            <a:r>
              <a:rPr lang="en-GB" sz="1000" dirty="0">
                <a:effectLst/>
                <a:latin typeface="Times New Roman" panose="02020603050405020304" pitchFamily="18" charset="0"/>
                <a:ea typeface="Arial" panose="020B0604020202020204" pitchFamily="34" charset="0"/>
              </a:rPr>
              <a:t>Ghani, B., Zada, M., Memon, </a:t>
            </a:r>
            <a:r>
              <a:rPr lang="en-GB" sz="1000" dirty="0" err="1">
                <a:effectLst/>
                <a:latin typeface="Times New Roman" panose="02020603050405020304" pitchFamily="18" charset="0"/>
                <a:ea typeface="Arial" panose="020B0604020202020204" pitchFamily="34" charset="0"/>
              </a:rPr>
              <a:t>K.R</a:t>
            </a:r>
            <a:r>
              <a:rPr lang="en-GB" sz="1000" dirty="0">
                <a:effectLst/>
                <a:latin typeface="Times New Roman" panose="02020603050405020304" pitchFamily="18" charset="0"/>
                <a:ea typeface="Arial" panose="020B0604020202020204" pitchFamily="34" charset="0"/>
              </a:rPr>
              <a:t>., Ullah, R., Khattak, A., Han, H., Ariza-Montes, A. and Araya-Castillo, L., (2022). Challenges and strategies for employee retention in the hospitality industry: A review. </a:t>
            </a:r>
            <a:r>
              <a:rPr lang="en-GB" sz="1000" i="1" dirty="0">
                <a:effectLst/>
                <a:latin typeface="Times New Roman" panose="02020603050405020304" pitchFamily="18" charset="0"/>
                <a:ea typeface="Arial" panose="020B0604020202020204" pitchFamily="34" charset="0"/>
              </a:rPr>
              <a:t>Sustainability</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14</a:t>
            </a:r>
            <a:r>
              <a:rPr lang="en-GB" sz="1000" dirty="0">
                <a:effectLst/>
                <a:latin typeface="Times New Roman" panose="02020603050405020304" pitchFamily="18" charset="0"/>
                <a:ea typeface="Arial" panose="020B0604020202020204" pitchFamily="34" charset="0"/>
              </a:rPr>
              <a:t>(5), p.2885.</a:t>
            </a:r>
            <a:endParaRPr lang="en-IN" sz="1000" dirty="0">
              <a:effectLst/>
              <a:latin typeface="Arial" panose="020B0604020202020204" pitchFamily="34" charset="0"/>
              <a:ea typeface="Arial" panose="020B0604020202020204" pitchFamily="34" charset="0"/>
            </a:endParaRPr>
          </a:p>
          <a:p>
            <a:pPr algn="just">
              <a:buNone/>
            </a:pPr>
            <a:r>
              <a:rPr lang="en-GB" sz="1000" dirty="0" err="1">
                <a:effectLst/>
                <a:latin typeface="Times New Roman" panose="02020603050405020304" pitchFamily="18" charset="0"/>
                <a:ea typeface="Arial" panose="020B0604020202020204" pitchFamily="34" charset="0"/>
              </a:rPr>
              <a:t>Goffi</a:t>
            </a:r>
            <a:r>
              <a:rPr lang="en-GB" sz="1000" dirty="0">
                <a:effectLst/>
                <a:latin typeface="Times New Roman" panose="02020603050405020304" pitchFamily="18" charset="0"/>
                <a:ea typeface="Arial" panose="020B0604020202020204" pitchFamily="34" charset="0"/>
              </a:rPr>
              <a:t>, G., Masiero, L. and </a:t>
            </a:r>
            <a:r>
              <a:rPr lang="en-GB" sz="1000" dirty="0" err="1">
                <a:effectLst/>
                <a:latin typeface="Times New Roman" panose="02020603050405020304" pitchFamily="18" charset="0"/>
                <a:ea typeface="Arial" panose="020B0604020202020204" pitchFamily="34" charset="0"/>
              </a:rPr>
              <a:t>Pencarelli</a:t>
            </a:r>
            <a:r>
              <a:rPr lang="en-GB" sz="1000" dirty="0">
                <a:effectLst/>
                <a:latin typeface="Times New Roman" panose="02020603050405020304" pitchFamily="18" charset="0"/>
                <a:ea typeface="Arial" panose="020B0604020202020204" pitchFamily="34" charset="0"/>
              </a:rPr>
              <a:t>, T., (2022). Corporate social responsibility and performances of firms operating in the tourism and hospitality industry. </a:t>
            </a:r>
            <a:r>
              <a:rPr lang="en-GB" sz="1000" i="1" dirty="0">
                <a:effectLst/>
                <a:latin typeface="Times New Roman" panose="02020603050405020304" pitchFamily="18" charset="0"/>
                <a:ea typeface="Arial" panose="020B0604020202020204" pitchFamily="34" charset="0"/>
              </a:rPr>
              <a:t>The TQM Journal</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34</a:t>
            </a:r>
            <a:r>
              <a:rPr lang="en-GB" sz="1000" dirty="0">
                <a:effectLst/>
                <a:latin typeface="Times New Roman" panose="02020603050405020304" pitchFamily="18" charset="0"/>
                <a:ea typeface="Arial" panose="020B0604020202020204" pitchFamily="34" charset="0"/>
              </a:rPr>
              <a:t>(6), pp.1626-1647.</a:t>
            </a:r>
            <a:endParaRPr lang="en-IN" sz="1000" dirty="0">
              <a:effectLst/>
              <a:latin typeface="Arial" panose="020B0604020202020204" pitchFamily="34" charset="0"/>
              <a:ea typeface="Arial" panose="020B0604020202020204" pitchFamily="34" charset="0"/>
            </a:endParaRPr>
          </a:p>
          <a:p>
            <a:pPr algn="just">
              <a:buNone/>
            </a:pPr>
            <a:r>
              <a:rPr lang="en-GB" sz="1000" dirty="0">
                <a:effectLst/>
                <a:latin typeface="Times New Roman" panose="02020603050405020304" pitchFamily="18" charset="0"/>
                <a:ea typeface="Arial" panose="020B0604020202020204" pitchFamily="34" charset="0"/>
              </a:rPr>
              <a:t>Han, H., (2021). Consumer </a:t>
            </a:r>
            <a:r>
              <a:rPr lang="en-GB" sz="1000" dirty="0" err="1">
                <a:effectLst/>
                <a:latin typeface="Times New Roman" panose="02020603050405020304" pitchFamily="18" charset="0"/>
                <a:ea typeface="Arial" panose="020B0604020202020204" pitchFamily="34" charset="0"/>
              </a:rPr>
              <a:t>behavior</a:t>
            </a:r>
            <a:r>
              <a:rPr lang="en-GB" sz="1000" dirty="0">
                <a:effectLst/>
                <a:latin typeface="Times New Roman" panose="02020603050405020304" pitchFamily="18" charset="0"/>
                <a:ea typeface="Arial" panose="020B0604020202020204" pitchFamily="34" charset="0"/>
              </a:rPr>
              <a:t> and environmental sustainability in tourism and hospitality: A review of theories, concepts, and latest research. </a:t>
            </a:r>
            <a:r>
              <a:rPr lang="en-GB" sz="1000" i="1" dirty="0">
                <a:effectLst/>
                <a:latin typeface="Times New Roman" panose="02020603050405020304" pitchFamily="18" charset="0"/>
                <a:ea typeface="Arial" panose="020B0604020202020204" pitchFamily="34" charset="0"/>
              </a:rPr>
              <a:t>Sustainable consumer behaviour and the environment</a:t>
            </a:r>
            <a:r>
              <a:rPr lang="en-GB" sz="1000" dirty="0">
                <a:effectLst/>
                <a:latin typeface="Times New Roman" panose="02020603050405020304" pitchFamily="18" charset="0"/>
                <a:ea typeface="Arial" panose="020B0604020202020204" pitchFamily="34" charset="0"/>
              </a:rPr>
              <a:t>, pp.1-22.</a:t>
            </a:r>
            <a:endParaRPr lang="en-IN" sz="1000" dirty="0">
              <a:effectLst/>
              <a:latin typeface="Arial" panose="020B0604020202020204" pitchFamily="34" charset="0"/>
              <a:ea typeface="Arial" panose="020B0604020202020204" pitchFamily="34" charset="0"/>
            </a:endParaRPr>
          </a:p>
          <a:p>
            <a:pPr algn="just">
              <a:buNone/>
            </a:pPr>
            <a:r>
              <a:rPr lang="en-GB" sz="1000" dirty="0">
                <a:effectLst/>
                <a:latin typeface="Times New Roman" panose="02020603050405020304" pitchFamily="18" charset="0"/>
                <a:ea typeface="Arial" panose="020B0604020202020204" pitchFamily="34" charset="0"/>
              </a:rPr>
              <a:t>Ho, C.Y., Tsai, </a:t>
            </a:r>
            <a:r>
              <a:rPr lang="en-GB" sz="1000" dirty="0" err="1">
                <a:effectLst/>
                <a:latin typeface="Times New Roman" panose="02020603050405020304" pitchFamily="18" charset="0"/>
                <a:ea typeface="Arial" panose="020B0604020202020204" pitchFamily="34" charset="0"/>
              </a:rPr>
              <a:t>B.H</a:t>
            </a:r>
            <a:r>
              <a:rPr lang="en-GB" sz="1000" dirty="0">
                <a:effectLst/>
                <a:latin typeface="Times New Roman" panose="02020603050405020304" pitchFamily="18" charset="0"/>
                <a:ea typeface="Arial" panose="020B0604020202020204" pitchFamily="34" charset="0"/>
              </a:rPr>
              <a:t>., Chen, </a:t>
            </a:r>
            <a:r>
              <a:rPr lang="en-GB" sz="1000" dirty="0" err="1">
                <a:effectLst/>
                <a:latin typeface="Times New Roman" panose="02020603050405020304" pitchFamily="18" charset="0"/>
                <a:ea typeface="Arial" panose="020B0604020202020204" pitchFamily="34" charset="0"/>
              </a:rPr>
              <a:t>C.S</a:t>
            </a:r>
            <a:r>
              <a:rPr lang="en-GB" sz="1000" dirty="0">
                <a:effectLst/>
                <a:latin typeface="Times New Roman" panose="02020603050405020304" pitchFamily="18" charset="0"/>
                <a:ea typeface="Arial" panose="020B0604020202020204" pitchFamily="34" charset="0"/>
              </a:rPr>
              <a:t>. and Lu, M.T., (2021). Exploring green marketing orientations toward sustainability the hospitality industry in the COVID-19 pandemic. </a:t>
            </a:r>
            <a:r>
              <a:rPr lang="en-GB" sz="1000" i="1" dirty="0">
                <a:effectLst/>
                <a:latin typeface="Times New Roman" panose="02020603050405020304" pitchFamily="18" charset="0"/>
                <a:ea typeface="Arial" panose="020B0604020202020204" pitchFamily="34" charset="0"/>
              </a:rPr>
              <a:t>Sustainability</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13</a:t>
            </a:r>
            <a:r>
              <a:rPr lang="en-GB" sz="1000" dirty="0">
                <a:effectLst/>
                <a:latin typeface="Times New Roman" panose="02020603050405020304" pitchFamily="18" charset="0"/>
                <a:ea typeface="Arial" panose="020B0604020202020204" pitchFamily="34" charset="0"/>
              </a:rPr>
              <a:t>(8), p.4348.</a:t>
            </a:r>
            <a:endParaRPr lang="en-IN" sz="1000" dirty="0">
              <a:effectLst/>
              <a:latin typeface="Arial" panose="020B0604020202020204" pitchFamily="34" charset="0"/>
              <a:ea typeface="Arial" panose="020B0604020202020204" pitchFamily="34" charset="0"/>
            </a:endParaRPr>
          </a:p>
          <a:p>
            <a:pPr algn="just">
              <a:buNone/>
            </a:pPr>
            <a:r>
              <a:rPr lang="en-GB" sz="1000" dirty="0" err="1">
                <a:effectLst/>
                <a:latin typeface="Times New Roman" panose="02020603050405020304" pitchFamily="18" charset="0"/>
                <a:ea typeface="Arial" panose="020B0604020202020204" pitchFamily="34" charset="0"/>
              </a:rPr>
              <a:t>Satghare</a:t>
            </a:r>
            <a:r>
              <a:rPr lang="en-GB" sz="1000" dirty="0">
                <a:effectLst/>
                <a:latin typeface="Times New Roman" panose="02020603050405020304" pitchFamily="18" charset="0"/>
                <a:ea typeface="Arial" panose="020B0604020202020204" pitchFamily="34" charset="0"/>
              </a:rPr>
              <a:t>, H., </a:t>
            </a:r>
            <a:r>
              <a:rPr lang="en-GB" sz="1000" dirty="0" err="1">
                <a:effectLst/>
                <a:latin typeface="Times New Roman" panose="02020603050405020304" pitchFamily="18" charset="0"/>
                <a:ea typeface="Arial" panose="020B0604020202020204" pitchFamily="34" charset="0"/>
              </a:rPr>
              <a:t>Kanchale</a:t>
            </a:r>
            <a:r>
              <a:rPr lang="en-GB" sz="1000" dirty="0">
                <a:effectLst/>
                <a:latin typeface="Times New Roman" panose="02020603050405020304" pitchFamily="18" charset="0"/>
                <a:ea typeface="Arial" panose="020B0604020202020204" pitchFamily="34" charset="0"/>
              </a:rPr>
              <a:t>, S. and Kapse, S., (2024). Perceptions of hospitality employees towards Sustainability practices of the industry. </a:t>
            </a:r>
            <a:r>
              <a:rPr lang="en-GB" sz="1000" i="1" dirty="0">
                <a:effectLst/>
                <a:latin typeface="Times New Roman" panose="02020603050405020304" pitchFamily="18" charset="0"/>
                <a:ea typeface="Arial" panose="020B0604020202020204" pitchFamily="34" charset="0"/>
              </a:rPr>
              <a:t>Ecol. Environ. </a:t>
            </a:r>
            <a:r>
              <a:rPr lang="en-GB" sz="1000" i="1" dirty="0" err="1">
                <a:effectLst/>
                <a:latin typeface="Times New Roman" panose="02020603050405020304" pitchFamily="18" charset="0"/>
                <a:ea typeface="Arial" panose="020B0604020202020204" pitchFamily="34" charset="0"/>
              </a:rPr>
              <a:t>Conserv</a:t>
            </a:r>
            <a:r>
              <a:rPr lang="en-GB" sz="1000" i="1" dirty="0">
                <a:effectLst/>
                <a:latin typeface="Times New Roman" panose="02020603050405020304" pitchFamily="18" charset="0"/>
                <a:ea typeface="Arial" panose="020B0604020202020204" pitchFamily="34" charset="0"/>
              </a:rPr>
              <a:t>.</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30</a:t>
            </a:r>
            <a:r>
              <a:rPr lang="en-GB" sz="1000" dirty="0">
                <a:effectLst/>
                <a:latin typeface="Times New Roman" panose="02020603050405020304" pitchFamily="18" charset="0"/>
                <a:ea typeface="Arial" panose="020B0604020202020204" pitchFamily="34" charset="0"/>
              </a:rPr>
              <a:t>, pp.334-340.</a:t>
            </a:r>
            <a:endParaRPr lang="en-IN" sz="1000" dirty="0">
              <a:effectLst/>
              <a:latin typeface="Arial" panose="020B0604020202020204" pitchFamily="34" charset="0"/>
              <a:ea typeface="Arial" panose="020B0604020202020204" pitchFamily="34" charset="0"/>
            </a:endParaRPr>
          </a:p>
          <a:p>
            <a:pPr algn="just">
              <a:buNone/>
            </a:pPr>
            <a:r>
              <a:rPr lang="en-GB" sz="1000" dirty="0" err="1">
                <a:effectLst/>
                <a:latin typeface="Times New Roman" panose="02020603050405020304" pitchFamily="18" charset="0"/>
                <a:ea typeface="Arial" panose="020B0604020202020204" pitchFamily="34" charset="0"/>
              </a:rPr>
              <a:t>Thomascook</a:t>
            </a:r>
            <a:r>
              <a:rPr lang="en-GB" sz="1000" dirty="0">
                <a:effectLst/>
                <a:latin typeface="Times New Roman" panose="02020603050405020304" pitchFamily="18" charset="0"/>
                <a:ea typeface="Arial" panose="020B0604020202020204" pitchFamily="34" charset="0"/>
              </a:rPr>
              <a:t>, (2025) Thomas Cook Travels UK [Online] Available at: </a:t>
            </a:r>
            <a:r>
              <a:rPr lang="en-GB" sz="1000" u="sng" dirty="0">
                <a:solidFill>
                  <a:srgbClr val="0000FF"/>
                </a:solidFill>
                <a:effectLst/>
                <a:latin typeface="Times New Roman" panose="02020603050405020304" pitchFamily="18" charset="0"/>
                <a:ea typeface="Arial" panose="020B0604020202020204" pitchFamily="34" charset="0"/>
                <a:hlinkClick r:id="rId2"/>
              </a:rPr>
              <a:t>https://www.thomascook.com/</a:t>
            </a:r>
            <a:r>
              <a:rPr lang="en-GB" sz="1000" dirty="0">
                <a:effectLst/>
                <a:latin typeface="Times New Roman" panose="02020603050405020304" pitchFamily="18" charset="0"/>
                <a:ea typeface="Arial" panose="020B0604020202020204" pitchFamily="34" charset="0"/>
              </a:rPr>
              <a:t> [Accessed on 2nd May 2025]</a:t>
            </a:r>
            <a:endParaRPr lang="en-IN" sz="1000" dirty="0">
              <a:effectLst/>
              <a:latin typeface="Arial" panose="020B0604020202020204" pitchFamily="34" charset="0"/>
              <a:ea typeface="Arial" panose="020B0604020202020204" pitchFamily="34" charset="0"/>
            </a:endParaRPr>
          </a:p>
          <a:p>
            <a:pPr algn="just"/>
            <a:r>
              <a:rPr lang="en-GB" sz="1000" dirty="0" err="1">
                <a:effectLst/>
                <a:latin typeface="Times New Roman" panose="02020603050405020304" pitchFamily="18" charset="0"/>
                <a:ea typeface="Arial" panose="020B0604020202020204" pitchFamily="34" charset="0"/>
              </a:rPr>
              <a:t>Thommandru</a:t>
            </a:r>
            <a:r>
              <a:rPr lang="en-GB" sz="1000" dirty="0">
                <a:effectLst/>
                <a:latin typeface="Times New Roman" panose="02020603050405020304" pitchFamily="18" charset="0"/>
                <a:ea typeface="Arial" panose="020B0604020202020204" pitchFamily="34" charset="0"/>
              </a:rPr>
              <a:t>, A., Espinoza-</a:t>
            </a:r>
            <a:r>
              <a:rPr lang="en-GB" sz="1000" dirty="0" err="1">
                <a:effectLst/>
                <a:latin typeface="Times New Roman" panose="02020603050405020304" pitchFamily="18" charset="0"/>
                <a:ea typeface="Arial" panose="020B0604020202020204" pitchFamily="34" charset="0"/>
              </a:rPr>
              <a:t>Maguiña</a:t>
            </a:r>
            <a:r>
              <a:rPr lang="en-GB" sz="1000" dirty="0">
                <a:effectLst/>
                <a:latin typeface="Times New Roman" panose="02020603050405020304" pitchFamily="18" charset="0"/>
                <a:ea typeface="Arial" panose="020B0604020202020204" pitchFamily="34" charset="0"/>
              </a:rPr>
              <a:t>, M., Ramirez-Asis, E., Ray, S., Naved, M. and Guzman-Avalos, M., (2023). Role of tourism and hospitality business in economic development. </a:t>
            </a:r>
            <a:r>
              <a:rPr lang="en-GB" sz="1000" i="1" dirty="0">
                <a:effectLst/>
                <a:latin typeface="Times New Roman" panose="02020603050405020304" pitchFamily="18" charset="0"/>
                <a:ea typeface="Arial" panose="020B0604020202020204" pitchFamily="34" charset="0"/>
              </a:rPr>
              <a:t>Materials Today: Proceedings</a:t>
            </a:r>
            <a:r>
              <a:rPr lang="en-GB" sz="1000" dirty="0">
                <a:effectLst/>
                <a:latin typeface="Times New Roman" panose="02020603050405020304" pitchFamily="18" charset="0"/>
                <a:ea typeface="Arial" panose="020B0604020202020204" pitchFamily="34" charset="0"/>
              </a:rPr>
              <a:t>, </a:t>
            </a:r>
            <a:r>
              <a:rPr lang="en-GB" sz="1000" i="1" dirty="0">
                <a:effectLst/>
                <a:latin typeface="Times New Roman" panose="02020603050405020304" pitchFamily="18" charset="0"/>
                <a:ea typeface="Arial" panose="020B0604020202020204" pitchFamily="34" charset="0"/>
              </a:rPr>
              <a:t>80</a:t>
            </a:r>
            <a:r>
              <a:rPr lang="en-GB" sz="1000" dirty="0">
                <a:effectLst/>
                <a:latin typeface="Times New Roman" panose="02020603050405020304" pitchFamily="18" charset="0"/>
                <a:ea typeface="Arial" panose="020B0604020202020204" pitchFamily="34" charset="0"/>
              </a:rPr>
              <a:t>, pp.2901-2904.</a:t>
            </a:r>
            <a:endParaRPr lang="en-IN" sz="1000" dirty="0">
              <a:effectLst/>
              <a:latin typeface="Arial" panose="020B0604020202020204" pitchFamily="34" charset="0"/>
              <a:ea typeface="Arial" panose="020B0604020202020204" pitchFamily="34" charset="0"/>
            </a:endParaRPr>
          </a:p>
          <a:p>
            <a:endParaRPr lang="en-IN" dirty="0"/>
          </a:p>
        </p:txBody>
      </p:sp>
      <p:sp>
        <p:nvSpPr>
          <p:cNvPr id="3" name="Title 2">
            <a:extLst>
              <a:ext uri="{FF2B5EF4-FFF2-40B4-BE49-F238E27FC236}">
                <a16:creationId xmlns:a16="http://schemas.microsoft.com/office/drawing/2014/main" id="{6DD5ECAC-AA24-1069-BF06-806FAE3FA65F}"/>
              </a:ext>
            </a:extLst>
          </p:cNvPr>
          <p:cNvSpPr>
            <a:spLocks noGrp="1"/>
          </p:cNvSpPr>
          <p:nvPr>
            <p:ph type="title"/>
          </p:nvPr>
        </p:nvSpPr>
        <p:spPr>
          <a:xfrm>
            <a:off x="635328" y="256088"/>
            <a:ext cx="7704000" cy="731969"/>
          </a:xfrm>
        </p:spPr>
        <p:style>
          <a:lnRef idx="2">
            <a:schemeClr val="accent6"/>
          </a:lnRef>
          <a:fillRef idx="1">
            <a:schemeClr val="lt1"/>
          </a:fillRef>
          <a:effectRef idx="0">
            <a:schemeClr val="accent6"/>
          </a:effectRef>
          <a:fontRef idx="minor">
            <a:schemeClr val="dk1"/>
          </a:fontRef>
        </p:style>
        <p:txBody>
          <a:bodyPr/>
          <a:lstStyle/>
          <a:p>
            <a:pPr algn="ctr"/>
            <a:r>
              <a:rPr lang="en-GB" sz="1800" b="1" kern="0" dirty="0">
                <a:effectLst/>
                <a:latin typeface="Times New Roman" panose="02020603050405020304" pitchFamily="18" charset="0"/>
                <a:cs typeface="Arial" panose="020B0604020202020204" pitchFamily="34" charset="0"/>
              </a:rPr>
              <a:t>References</a:t>
            </a:r>
            <a:br>
              <a:rPr lang="en-IN" sz="1800" b="1" kern="0" dirty="0">
                <a:effectLst/>
                <a:latin typeface="Times New Roman" panose="02020603050405020304" pitchFamily="18" charset="0"/>
                <a:cs typeface="Arial" panose="020B0604020202020204" pitchFamily="34" charset="0"/>
              </a:rPr>
            </a:br>
            <a:endParaRPr lang="en-IN" dirty="0"/>
          </a:p>
        </p:txBody>
      </p:sp>
    </p:spTree>
    <p:extLst>
      <p:ext uri="{BB962C8B-B14F-4D97-AF65-F5344CB8AC3E}">
        <p14:creationId xmlns:p14="http://schemas.microsoft.com/office/powerpoint/2010/main" val="458824325"/>
      </p:ext>
    </p:extLst>
  </p:cSld>
  <p:clrMapOvr>
    <a:masterClrMapping/>
  </p:clrMapOvr>
</p:sld>
</file>

<file path=ppt/theme/theme1.xml><?xml version="1.0" encoding="utf-8"?>
<a:theme xmlns:a="http://schemas.openxmlformats.org/drawingml/2006/main" name="Leadership Behavior for Business by Slidesgo">
  <a:themeElements>
    <a:clrScheme name="Simple Light">
      <a:dk1>
        <a:srgbClr val="F7F7FF"/>
      </a:dk1>
      <a:lt1>
        <a:srgbClr val="05001F"/>
      </a:lt1>
      <a:dk2>
        <a:srgbClr val="C9C8D0"/>
      </a:dk2>
      <a:lt2>
        <a:srgbClr val="FFFFFF"/>
      </a:lt2>
      <a:accent1>
        <a:srgbClr val="F5B680"/>
      </a:accent1>
      <a:accent2>
        <a:srgbClr val="25A8E2"/>
      </a:accent2>
      <a:accent3>
        <a:srgbClr val="FFFFFF"/>
      </a:accent3>
      <a:accent4>
        <a:srgbClr val="FFFFFF"/>
      </a:accent4>
      <a:accent5>
        <a:srgbClr val="FFFFFF"/>
      </a:accent5>
      <a:accent6>
        <a:srgbClr val="FFFFFF"/>
      </a:accent6>
      <a:hlink>
        <a:srgbClr val="F7F7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140</TotalTime>
  <Words>2329</Words>
  <Application>Microsoft Macintosh PowerPoint</Application>
  <PresentationFormat>On-screen Show (16:9)</PresentationFormat>
  <Paragraphs>69</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Times New Roman</vt:lpstr>
      <vt:lpstr>IBM Plex Mono</vt:lpstr>
      <vt:lpstr>Roboto Condensed Light</vt:lpstr>
      <vt:lpstr>Dosis</vt:lpstr>
      <vt:lpstr>Leadership Behavior for Business by Slidesgo</vt:lpstr>
      <vt:lpstr>“Role Of Sustainability In Achieving The Net Zero Target Within The Hospitality Industry Of The Uk: The Case Study Of Thomas Cook”  Student Name: Antonia Lupas Student ID: 2210502 </vt:lpstr>
      <vt:lpstr>Introduction </vt:lpstr>
      <vt:lpstr>   Problem Statement    </vt:lpstr>
      <vt:lpstr> Literature Review  </vt:lpstr>
      <vt:lpstr>Challenges faced by Thomas Cook while achieving Net Zero </vt:lpstr>
      <vt:lpstr>Theoretical Framework </vt:lpstr>
      <vt:lpstr> Methods  </vt:lpstr>
      <vt:lpstr>CONTD.  </vt:lpstr>
      <vt:lpstr>Conclusion  </vt:lpstr>
      <vt:lpstr> Recommendation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Antonia Luminita Lupas (2210502)</cp:lastModifiedBy>
  <cp:revision>115</cp:revision>
  <dcterms:modified xsi:type="dcterms:W3CDTF">2025-06-08T08:20:38Z</dcterms:modified>
</cp:coreProperties>
</file>