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EDFFEE-6DA6-306C-95A7-758A5E1C9CA0}" v="7" dt="2022-07-14T19:49:01.099"/>
    <p1510:client id="{AC1BC7A4-2993-4C63-9D1C-859CF4CD2651}" v="46" dt="2022-07-10T13:30:00.3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lentin Rizea (2120085)" userId="S::2120085@student.uwtsd.ac.uk::2079b704-9a2d-4d1e-8252-1cdd9918551e" providerId="AD" clId="Web-{AC1BC7A4-2993-4C63-9D1C-859CF4CD2651}"/>
    <pc:docChg chg="modSld">
      <pc:chgData name="Valentin Rizea (2120085)" userId="S::2120085@student.uwtsd.ac.uk::2079b704-9a2d-4d1e-8252-1cdd9918551e" providerId="AD" clId="Web-{AC1BC7A4-2993-4C63-9D1C-859CF4CD2651}" dt="2022-07-10T13:30:00.374" v="24" actId="20577"/>
      <pc:docMkLst>
        <pc:docMk/>
      </pc:docMkLst>
      <pc:sldChg chg="modSp">
        <pc:chgData name="Valentin Rizea (2120085)" userId="S::2120085@student.uwtsd.ac.uk::2079b704-9a2d-4d1e-8252-1cdd9918551e" providerId="AD" clId="Web-{AC1BC7A4-2993-4C63-9D1C-859CF4CD2651}" dt="2022-07-10T13:28:46.619" v="19" actId="20577"/>
        <pc:sldMkLst>
          <pc:docMk/>
          <pc:sldMk cId="109857222" sldId="256"/>
        </pc:sldMkLst>
        <pc:spChg chg="mod">
          <ac:chgData name="Valentin Rizea (2120085)" userId="S::2120085@student.uwtsd.ac.uk::2079b704-9a2d-4d1e-8252-1cdd9918551e" providerId="AD" clId="Web-{AC1BC7A4-2993-4C63-9D1C-859CF4CD2651}" dt="2022-07-10T13:28:46.619" v="19" actId="20577"/>
          <ac:spMkLst>
            <pc:docMk/>
            <pc:sldMk cId="109857222" sldId="256"/>
            <ac:spMk id="4" creationId="{00000000-0000-0000-0000-000000000000}"/>
          </ac:spMkLst>
        </pc:spChg>
      </pc:sldChg>
      <pc:sldChg chg="modSp">
        <pc:chgData name="Valentin Rizea (2120085)" userId="S::2120085@student.uwtsd.ac.uk::2079b704-9a2d-4d1e-8252-1cdd9918551e" providerId="AD" clId="Web-{AC1BC7A4-2993-4C63-9D1C-859CF4CD2651}" dt="2022-07-10T13:30:00.374" v="24" actId="20577"/>
        <pc:sldMkLst>
          <pc:docMk/>
          <pc:sldMk cId="2246451903" sldId="258"/>
        </pc:sldMkLst>
        <pc:spChg chg="mod">
          <ac:chgData name="Valentin Rizea (2120085)" userId="S::2120085@student.uwtsd.ac.uk::2079b704-9a2d-4d1e-8252-1cdd9918551e" providerId="AD" clId="Web-{AC1BC7A4-2993-4C63-9D1C-859CF4CD2651}" dt="2022-07-10T13:30:00.374" v="24" actId="20577"/>
          <ac:spMkLst>
            <pc:docMk/>
            <pc:sldMk cId="2246451903" sldId="258"/>
            <ac:spMk id="3" creationId="{6D31DD62-9DB3-FEDA-9F0D-27CEA0BFE96E}"/>
          </ac:spMkLst>
        </pc:spChg>
      </pc:sldChg>
    </pc:docChg>
  </pc:docChgLst>
  <pc:docChgLst>
    <pc:chgData name="Valentin Rizea (2120085)" userId="S::2120085@student.uwtsd.ac.uk::2079b704-9a2d-4d1e-8252-1cdd9918551e" providerId="AD" clId="Web-{7EEDFFEE-6DA6-306C-95A7-758A5E1C9CA0}"/>
    <pc:docChg chg="modSld">
      <pc:chgData name="Valentin Rizea (2120085)" userId="S::2120085@student.uwtsd.ac.uk::2079b704-9a2d-4d1e-8252-1cdd9918551e" providerId="AD" clId="Web-{7EEDFFEE-6DA6-306C-95A7-758A5E1C9CA0}" dt="2022-07-14T19:48:42.536" v="2" actId="20577"/>
      <pc:docMkLst>
        <pc:docMk/>
      </pc:docMkLst>
      <pc:sldChg chg="modSp">
        <pc:chgData name="Valentin Rizea (2120085)" userId="S::2120085@student.uwtsd.ac.uk::2079b704-9a2d-4d1e-8252-1cdd9918551e" providerId="AD" clId="Web-{7EEDFFEE-6DA6-306C-95A7-758A5E1C9CA0}" dt="2022-07-14T19:48:42.536" v="2" actId="20577"/>
        <pc:sldMkLst>
          <pc:docMk/>
          <pc:sldMk cId="3318922755" sldId="259"/>
        </pc:sldMkLst>
        <pc:spChg chg="mod">
          <ac:chgData name="Valentin Rizea (2120085)" userId="S::2120085@student.uwtsd.ac.uk::2079b704-9a2d-4d1e-8252-1cdd9918551e" providerId="AD" clId="Web-{7EEDFFEE-6DA6-306C-95A7-758A5E1C9CA0}" dt="2022-07-14T19:48:42.536" v="2" actId="20577"/>
          <ac:spMkLst>
            <pc:docMk/>
            <pc:sldMk cId="3318922755" sldId="259"/>
            <ac:spMk id="3" creationId="{3D90FEB7-A79B-93A2-B9B3-3496BD8090A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1DACFE-3D08-426A-A44C-DEF0FA005981}" type="datetimeFigureOut">
              <a:t>7/14/2022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D202B5-1663-47F8-B10E-F6E8D43614BD}" type="slidenum">
              <a:t>‹#›</a:t>
            </a:fld>
            <a:endParaRPr lang="en-US"/>
          </a:p>
        </p:txBody>
      </p:sp>
    </p:spTree>
    <p:extLst>
      <p:ext uri="{BB962C8B-B14F-4D97-AF65-F5344CB8AC3E}">
        <p14:creationId xmlns:p14="http://schemas.microsoft.com/office/powerpoint/2010/main" val="4043766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Introduction      </a:t>
            </a:r>
          </a:p>
          <a:p>
            <a:r>
              <a:rPr lang="en-US"/>
              <a:t>Currently the world of healthcare and proper care has been impacted by the prevalent issue of staff shortage, this problem has adversely altered the entire landscape of the healthcare industry in the UK. Thus, the following report centers around the prominent issue of staff shortage in proper care within the UK. The problem has been provided in context with the staff shortage being experienced in the hospitals of NHS and other mental health community providers. The report aids to consult the issue in order to understand the issue and its effects along with understanding the main reasons which cause this problem. In order to solve this problem, solutions will be stated and explained, from these solutions one will be selected in accordance with relevant indicators of success. The implementation of this solution in accordance with the problem will be also be explained. </a:t>
            </a:r>
            <a:endParaRPr lang="en-US">
              <a:cs typeface="Calibri"/>
            </a:endParaRPr>
          </a:p>
        </p:txBody>
      </p:sp>
      <p:sp>
        <p:nvSpPr>
          <p:cNvPr id="4" name="Slide Number Placeholder 3"/>
          <p:cNvSpPr>
            <a:spLocks noGrp="1"/>
          </p:cNvSpPr>
          <p:nvPr>
            <p:ph type="sldNum" sz="quarter" idx="5"/>
          </p:nvPr>
        </p:nvSpPr>
        <p:spPr/>
        <p:txBody>
          <a:bodyPr/>
          <a:lstStyle/>
          <a:p>
            <a:fld id="{6CD202B5-1663-47F8-B10E-F6E8D43614BD}" type="slidenum">
              <a:t>2</a:t>
            </a:fld>
            <a:endParaRPr lang="en-US"/>
          </a:p>
        </p:txBody>
      </p:sp>
    </p:spTree>
    <p:extLst>
      <p:ext uri="{BB962C8B-B14F-4D97-AF65-F5344CB8AC3E}">
        <p14:creationId xmlns:p14="http://schemas.microsoft.com/office/powerpoint/2010/main" val="546713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Nature and Impact of The Problem   </a:t>
            </a:r>
          </a:p>
          <a:p>
            <a:r>
              <a:rPr lang="en-US"/>
              <a:t>Nature </a:t>
            </a:r>
            <a:endParaRPr lang="en-US">
              <a:cs typeface="Calibri"/>
            </a:endParaRPr>
          </a:p>
          <a:p>
            <a:r>
              <a:rPr lang="en-US"/>
              <a:t>The need for proper care has experienced an upsurge in recent times which in turn has demanded a greater number of available staff so as to tend to patients inflicted with life threatening diseases as was the case in the recent pandemic. However, the healthcare industry has experienced a prominent issue of staff shortage which added with the decrease in labor supply has resulted in limited staff having to work for prolonged hours causing them increases stress and burnout (Gohar et al., 2020). In addition to this hospitals and healthcare firms are unable to effectively mentor and support new healthcare personnel due to the perceived overall dissatisfaction with the healthcare jobs. Thus, the problem is multi natured having an adverse effect on the firms as well as the patients. Furthermore, this staff shortage issue is expected to increase in the coming 10 years which can cause massive issue for the entire healthcare industry. </a:t>
            </a:r>
            <a:endParaRPr lang="en-US">
              <a:cs typeface="Calibri"/>
            </a:endParaRPr>
          </a:p>
        </p:txBody>
      </p:sp>
      <p:sp>
        <p:nvSpPr>
          <p:cNvPr id="4" name="Slide Number Placeholder 3"/>
          <p:cNvSpPr>
            <a:spLocks noGrp="1"/>
          </p:cNvSpPr>
          <p:nvPr>
            <p:ph type="sldNum" sz="quarter" idx="5"/>
          </p:nvPr>
        </p:nvSpPr>
        <p:spPr/>
        <p:txBody>
          <a:bodyPr/>
          <a:lstStyle/>
          <a:p>
            <a:fld id="{6CD202B5-1663-47F8-B10E-F6E8D43614BD}" type="slidenum">
              <a:t>3</a:t>
            </a:fld>
            <a:endParaRPr lang="en-US"/>
          </a:p>
        </p:txBody>
      </p:sp>
    </p:spTree>
    <p:extLst>
      <p:ext uri="{BB962C8B-B14F-4D97-AF65-F5344CB8AC3E}">
        <p14:creationId xmlns:p14="http://schemas.microsoft.com/office/powerpoint/2010/main" val="1542309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Impact </a:t>
            </a:r>
          </a:p>
          <a:p>
            <a:r>
              <a:rPr lang="en-US"/>
              <a:t>Crisis Pay </a:t>
            </a:r>
          </a:p>
          <a:p>
            <a:r>
              <a:rPr lang="en-US"/>
              <a:t>Healthcare firms and hospitals have been adversely impacted in their financial operations mainly due to the staff shortage problem. The demand of healthcare staff is high while the availability of these professionals is scarce. In order to stay operational healthcare firms have started to provide increased amounts of salary so that they can stay competitive in staff retention and to comply with the influx of patients they are experiencing. Other than this healthcare professionals often have to work double time and have to tend multiple patients at the same time due to which healthcare firms have to provide them with added pay, bonuses and even benefit packages so that they can be retained.   </a:t>
            </a:r>
          </a:p>
          <a:p>
            <a:r>
              <a:rPr lang="en-US"/>
              <a:t>  </a:t>
            </a:r>
          </a:p>
          <a:p>
            <a:r>
              <a:rPr lang="en-US"/>
              <a:t>Increase in Burnout and Stress of Remaining Staff </a:t>
            </a:r>
          </a:p>
          <a:p>
            <a:r>
              <a:rPr lang="en-US"/>
              <a:t>More and more healthcare professionals are leaving healthcare firms which in turn negatively impacts those personnel which are still working within those firms. Less healthcare workers mean more amount of work and responsibilities being left unattended, these responsibilities and work subsequently fall under the available staff within the firms. The daily increase in the number of patients adds to the worries of available staff and thus they are left with little to no breathing room between their work lives and personal lives (Johnson et al., 2018). This increased amount of effort and work leads to the deterioration of physical and mental health of the staff and can even become a major cause for certain chronic illnesses for the staff especially nurses and healthcare practitioners. The increase of patients along with the decrease of available is a combination which leads healthcare staff stressed, ill and dissatisfied with their job roles which further adds fuel to the fire of staff shortage.         </a:t>
            </a:r>
          </a:p>
          <a:p>
            <a:r>
              <a:rPr lang="en-US"/>
              <a:t>  </a:t>
            </a:r>
          </a:p>
          <a:p>
            <a:r>
              <a:rPr lang="en-US"/>
              <a:t>Increase in Patient Mortality </a:t>
            </a:r>
          </a:p>
          <a:p>
            <a:r>
              <a:rPr lang="en-US"/>
              <a:t>The lack of available healthcare personnel and shortage of staff have led to may dire consequences but none are as detrimental to the healthcare industry than the dramatic increase in the patient mortality rate. Shortage of staff directly results in several problems including mismanagement of patients and mismanagement of proper medication along with lone waiting times for individuals to receive treatment for deadly diseases due to overcrowded emergency rooms and slow treatment of patients. Thus, the overall rate of patient deaths has increased which has served as a severe blow to healthcare firms and the families of patients (Griffiths et al., 2019). </a:t>
            </a:r>
          </a:p>
        </p:txBody>
      </p:sp>
      <p:sp>
        <p:nvSpPr>
          <p:cNvPr id="4" name="Slide Number Placeholder 3"/>
          <p:cNvSpPr>
            <a:spLocks noGrp="1"/>
          </p:cNvSpPr>
          <p:nvPr>
            <p:ph type="sldNum" sz="quarter" idx="5"/>
          </p:nvPr>
        </p:nvSpPr>
        <p:spPr/>
        <p:txBody>
          <a:bodyPr/>
          <a:lstStyle/>
          <a:p>
            <a:fld id="{6CD202B5-1663-47F8-B10E-F6E8D43614BD}" type="slidenum">
              <a:t>4</a:t>
            </a:fld>
            <a:endParaRPr lang="en-US"/>
          </a:p>
        </p:txBody>
      </p:sp>
    </p:spTree>
    <p:extLst>
      <p:ext uri="{BB962C8B-B14F-4D97-AF65-F5344CB8AC3E}">
        <p14:creationId xmlns:p14="http://schemas.microsoft.com/office/powerpoint/2010/main" val="15362630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PESTLE </a:t>
            </a:r>
          </a:p>
          <a:p>
            <a:r>
              <a:rPr lang="en-US"/>
              <a:t>Political   </a:t>
            </a:r>
          </a:p>
          <a:p>
            <a:r>
              <a:rPr lang="en-US"/>
              <a:t>Healthcare professionals can experience a plethora of adverse political scenarios within healthcare firms and their jobs. The factors which contribute to this include internal political conflicts amongst the staff and management in accordance with patient care, personal views and differing job roles within the context of the healthcare firm. These kinds of conflicts result in ethical tension for healthcare staff, the staff also have limited power when it comes to challenging these political structures and systems within the healthcare firm which in turn causes them despair and dissatisfaction. Thus, the tensions amongst healthcare staff tends to increase and they opt for resignation. </a:t>
            </a:r>
          </a:p>
          <a:p>
            <a:r>
              <a:rPr lang="en-US"/>
              <a:t>  </a:t>
            </a:r>
          </a:p>
          <a:p>
            <a:r>
              <a:rPr lang="en-US"/>
              <a:t>Economic   </a:t>
            </a:r>
          </a:p>
          <a:p>
            <a:r>
              <a:rPr lang="en-US"/>
              <a:t>Healthcare firms have been facing serve changes in terms of reimbursement rates and medical inflation as they are increasing at quick and alarming rates. These adverse economic changes are causing an insane amount of inflationary pressure on healthcare firms which has caused them to take drastic actions such as reducing the salaries and benefits of the staff (Dunn et al., 2018). The staff’s reaction to these actions is obviously negative and they are thus leaving the hospital industries as a whole as these economic situations have been stated to worsen in the next two to three years.   </a:t>
            </a:r>
          </a:p>
          <a:p>
            <a:r>
              <a:rPr lang="en-US"/>
              <a:t>  </a:t>
            </a:r>
            <a:endParaRPr lang="en-US">
              <a:cs typeface="Calibri"/>
            </a:endParaRPr>
          </a:p>
          <a:p>
            <a:r>
              <a:rPr lang="en-US"/>
              <a:t>Social </a:t>
            </a:r>
            <a:endParaRPr lang="en-US">
              <a:cs typeface="Calibri"/>
            </a:endParaRPr>
          </a:p>
          <a:p>
            <a:r>
              <a:rPr lang="en-US"/>
              <a:t>One of the first and foremost social factors is of the healthcare industry and firms being considered to have a patriarchal system, the staff of which is dominated mostly by women especially in the case of nurses. Many individuals thus view the healthcare industry as having a disempowering effect which is further fueled by the negative connotations and stereotypical image associated with healthcare staff. Thus, society often tends to perceive these healthcare professionals in a negative manner and consider relate them with having low social prestige. This kinds of perspective from the society is able to effect healthcare staff on a mental level and thus they tend to leave their job roles to avoid this kind of societal pressure. </a:t>
            </a:r>
          </a:p>
          <a:p>
            <a:r>
              <a:rPr lang="en-US"/>
              <a:t>  </a:t>
            </a:r>
            <a:endParaRPr lang="en-US">
              <a:cs typeface="Calibri"/>
            </a:endParaRPr>
          </a:p>
          <a:p>
            <a:r>
              <a:rPr lang="en-US"/>
              <a:t>Technological   </a:t>
            </a:r>
          </a:p>
          <a:p>
            <a:r>
              <a:rPr lang="en-US"/>
              <a:t>The overall acceptance and uptake of technological advancements has been slow in UK healthcare industry, this mainly associated with the staff lacking relevant ability and skills of using these technologies along with the technology’s perceived irrelevance towards patients care by healthcare staff and the difficulty of personnel in properly using these technologies effectively (Kuek and </a:t>
            </a:r>
            <a:r>
              <a:rPr lang="en-US" err="1"/>
              <a:t>Hakkennes</a:t>
            </a:r>
            <a:r>
              <a:rPr lang="en-US"/>
              <a:t>, 2020). The rapid advancements in the world require the healthcare firms of UK to advance as well and although advancements have been placed, they have not brought forth substantial advantages for healthcare firms as they have not trained the staff with the proper use of these technologies. In turn staff are considered as the week point due to their lack of understanding, this along with no available training causes healthcare staff to leave their job roles as they feel irrelevant and under trained which is not their own fault rather the healthcare firms are in fault as they are unable to educate and train their personnel with the addition of these advancements. </a:t>
            </a:r>
          </a:p>
          <a:p>
            <a:r>
              <a:rPr lang="en-US"/>
              <a:t>  </a:t>
            </a:r>
            <a:endParaRPr lang="en-US">
              <a:cs typeface="Calibri"/>
            </a:endParaRPr>
          </a:p>
          <a:p>
            <a:r>
              <a:rPr lang="en-US"/>
              <a:t>Legal   </a:t>
            </a:r>
          </a:p>
          <a:p>
            <a:r>
              <a:rPr lang="en-US"/>
              <a:t>The legal problems faced by medical personal are mainly related to how a patient can potentially be harmed. An example of such a case is of active euthanasia which can cause severe legal issues for healthcare staff in which they can be labeled a murderer. Other issues can include documentation failure, failure to provide accurate reports and medication error all of which can send healthcare staff direct to court or even jail. These problems create a sense of fear which causes staff to resign from healthcare firms. </a:t>
            </a:r>
          </a:p>
          <a:p>
            <a:r>
              <a:rPr lang="en-US"/>
              <a:t>  </a:t>
            </a:r>
            <a:endParaRPr lang="en-US">
              <a:cs typeface="Calibri"/>
            </a:endParaRPr>
          </a:p>
          <a:p>
            <a:r>
              <a:rPr lang="en-US"/>
              <a:t>  </a:t>
            </a:r>
            <a:endParaRPr lang="en-US">
              <a:cs typeface="Calibri"/>
            </a:endParaRPr>
          </a:p>
          <a:p>
            <a:r>
              <a:rPr lang="en-US"/>
              <a:t>Environmental   </a:t>
            </a:r>
          </a:p>
          <a:p>
            <a:r>
              <a:rPr lang="en-US"/>
              <a:t>The healthcare firm’s environment can be quite ambiguous such that violent activities and violence within staff members and even patients can be experienced by healthcare staff. There is always a looming threat of physical, emotional and mental abuse which can cause the work environment to be enveloped in stress and negativity. These adverse impacts can take their toll on healthcare staff and thus staff can also risk being physically hurt and mentally disturbed (Choi, 2018).    </a:t>
            </a:r>
          </a:p>
        </p:txBody>
      </p:sp>
      <p:sp>
        <p:nvSpPr>
          <p:cNvPr id="4" name="Slide Number Placeholder 3"/>
          <p:cNvSpPr>
            <a:spLocks noGrp="1"/>
          </p:cNvSpPr>
          <p:nvPr>
            <p:ph type="sldNum" sz="quarter" idx="5"/>
          </p:nvPr>
        </p:nvSpPr>
        <p:spPr/>
        <p:txBody>
          <a:bodyPr/>
          <a:lstStyle/>
          <a:p>
            <a:fld id="{6CD202B5-1663-47F8-B10E-F6E8D43614BD}" type="slidenum">
              <a:t>5</a:t>
            </a:fld>
            <a:endParaRPr lang="en-US"/>
          </a:p>
        </p:txBody>
      </p:sp>
    </p:spTree>
    <p:extLst>
      <p:ext uri="{BB962C8B-B14F-4D97-AF65-F5344CB8AC3E}">
        <p14:creationId xmlns:p14="http://schemas.microsoft.com/office/powerpoint/2010/main" val="3938537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Alternative Solutions   </a:t>
            </a:r>
          </a:p>
          <a:p>
            <a:r>
              <a:rPr lang="en-US"/>
              <a:t>Proving Benefits to Healthcare Staff   </a:t>
            </a:r>
          </a:p>
          <a:p>
            <a:r>
              <a:rPr lang="en-US"/>
              <a:t>The healthcare firms, managers and their employers have to create new and innovative strategies to increase the rate of employee retention. One of the main ideas which can be incorporated into these strategies is that of proving benefits and monetary incentives to their available staff which can also attract new and experienced recruits. The benefits can include the payment of student loans, paid vacation leave and referral bonuses (Elsafty and Ragheb, 2020). This can lead to the creation of a strong pipeline of new staff members and can cause available staff to feel more appreciated and respected in terms of their efforts even in face of the low staffing issues.   </a:t>
            </a:r>
          </a:p>
          <a:p>
            <a:r>
              <a:rPr lang="en-US"/>
              <a:t>  </a:t>
            </a:r>
          </a:p>
          <a:p>
            <a:r>
              <a:rPr lang="en-US"/>
              <a:t>Targeting Specific Groups for Recruitment  </a:t>
            </a:r>
            <a:endParaRPr lang="en-US">
              <a:cs typeface="Calibri"/>
            </a:endParaRPr>
          </a:p>
          <a:p>
            <a:r>
              <a:rPr lang="en-US"/>
              <a:t>There are great opportunities in the case of new recruits if healthcare firms tend to target individuals that are from seemingly unpresented backgrounds and thus beyond the conventional groups and communities which are targeted for healthcare staff recruitment. This can allow new talent to be reognised which can end up lessening the staff shortage problem, while also making the workforce much more diverse.   </a:t>
            </a:r>
          </a:p>
          <a:p>
            <a:r>
              <a:rPr lang="en-US"/>
              <a:t>  </a:t>
            </a:r>
            <a:endParaRPr lang="en-US">
              <a:cs typeface="Calibri"/>
            </a:endParaRPr>
          </a:p>
          <a:p>
            <a:r>
              <a:rPr lang="en-US"/>
              <a:t>Seasonal Hiring     </a:t>
            </a:r>
            <a:endParaRPr lang="en-US">
              <a:cs typeface="Calibri"/>
            </a:endParaRPr>
          </a:p>
          <a:p>
            <a:r>
              <a:rPr lang="en-US"/>
              <a:t>Healthcare firms can opt to make use of a seasonal hiring system in which they can hire healthcare staff on a temporary basis when needed in cases such as an upsurge of patients or in the case of a pandemic. As the healthcare industry in UK experiences seasonal diseases then this method of hiring staff can be beneficial. This can end up reducing delays in patient care and can allow better management of patients along with their reports, documentation and medication. </a:t>
            </a:r>
          </a:p>
          <a:p>
            <a:r>
              <a:rPr lang="en-US"/>
              <a:t>  </a:t>
            </a:r>
            <a:endParaRPr lang="en-US">
              <a:cs typeface="Calibri"/>
            </a:endParaRPr>
          </a:p>
          <a:p>
            <a:r>
              <a:rPr lang="en-US"/>
              <a:t>Educating and training Healthcare Staff    </a:t>
            </a:r>
          </a:p>
          <a:p>
            <a:r>
              <a:rPr lang="en-US"/>
              <a:t>Healthcare firms can retain their valued and experienced personnel by means of providing programs for improved training and education which aim towards the creation of better career opportunities for the professional growth of healthcare staff. The professional development achieved through these programs can result in the staff gaining immaculate ability of handling multiple patients and working under stressful conditions. Furthermore, these programs can create a sense of trust and loyalty within the healthcare staff in accordance with the healthcare firms which can result in the staff being retained easily.   </a:t>
            </a:r>
          </a:p>
        </p:txBody>
      </p:sp>
      <p:sp>
        <p:nvSpPr>
          <p:cNvPr id="4" name="Slide Number Placeholder 3"/>
          <p:cNvSpPr>
            <a:spLocks noGrp="1"/>
          </p:cNvSpPr>
          <p:nvPr>
            <p:ph type="sldNum" sz="quarter" idx="5"/>
          </p:nvPr>
        </p:nvSpPr>
        <p:spPr/>
        <p:txBody>
          <a:bodyPr/>
          <a:lstStyle/>
          <a:p>
            <a:fld id="{6CD202B5-1663-47F8-B10E-F6E8D43614BD}" type="slidenum">
              <a:t>7</a:t>
            </a:fld>
            <a:endParaRPr lang="en-US"/>
          </a:p>
        </p:txBody>
      </p:sp>
    </p:spTree>
    <p:extLst>
      <p:ext uri="{BB962C8B-B14F-4D97-AF65-F5344CB8AC3E}">
        <p14:creationId xmlns:p14="http://schemas.microsoft.com/office/powerpoint/2010/main" val="3656108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Selection and Implementation of Appropriate Solution   </a:t>
            </a:r>
          </a:p>
          <a:p>
            <a:r>
              <a:rPr lang="en-US"/>
              <a:t>The selection of the appropriate solution has been done through the use of PMI, from which the most effective solutions has been recognized to be that of “providing benefits to the healthcare staff”. The success indicator which is the PMI of this solution is provided as follows (SHARMA, 2020); </a:t>
            </a:r>
          </a:p>
        </p:txBody>
      </p:sp>
      <p:sp>
        <p:nvSpPr>
          <p:cNvPr id="4" name="Slide Number Placeholder 3"/>
          <p:cNvSpPr>
            <a:spLocks noGrp="1"/>
          </p:cNvSpPr>
          <p:nvPr>
            <p:ph type="sldNum" sz="quarter" idx="5"/>
          </p:nvPr>
        </p:nvSpPr>
        <p:spPr/>
        <p:txBody>
          <a:bodyPr/>
          <a:lstStyle/>
          <a:p>
            <a:fld id="{6CD202B5-1663-47F8-B10E-F6E8D43614BD}" type="slidenum">
              <a:t>8</a:t>
            </a:fld>
            <a:endParaRPr lang="en-US"/>
          </a:p>
        </p:txBody>
      </p:sp>
    </p:spTree>
    <p:extLst>
      <p:ext uri="{BB962C8B-B14F-4D97-AF65-F5344CB8AC3E}">
        <p14:creationId xmlns:p14="http://schemas.microsoft.com/office/powerpoint/2010/main" val="4265731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increased benefit of this solution is shown with the high number of positives in the plus section of the PMI which is why “providing benefits to the healthcare staff” can be selected as the solution. </a:t>
            </a:r>
          </a:p>
        </p:txBody>
      </p:sp>
      <p:sp>
        <p:nvSpPr>
          <p:cNvPr id="4" name="Slide Number Placeholder 3"/>
          <p:cNvSpPr>
            <a:spLocks noGrp="1"/>
          </p:cNvSpPr>
          <p:nvPr>
            <p:ph type="sldNum" sz="quarter" idx="5"/>
          </p:nvPr>
        </p:nvSpPr>
        <p:spPr/>
        <p:txBody>
          <a:bodyPr/>
          <a:lstStyle/>
          <a:p>
            <a:fld id="{6CD202B5-1663-47F8-B10E-F6E8D43614BD}" type="slidenum">
              <a:t>9</a:t>
            </a:fld>
            <a:endParaRPr lang="en-US"/>
          </a:p>
        </p:txBody>
      </p:sp>
    </p:spTree>
    <p:extLst>
      <p:ext uri="{BB962C8B-B14F-4D97-AF65-F5344CB8AC3E}">
        <p14:creationId xmlns:p14="http://schemas.microsoft.com/office/powerpoint/2010/main" val="2898082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Implementation of Solution </a:t>
            </a:r>
          </a:p>
          <a:p>
            <a:r>
              <a:rPr lang="en-US"/>
              <a:t>In order to implement the solution of providing benefits to healthcare workers the healthcare firms can firstly provide financial allowances in order to retain and attract employees, the benefits included in this can be of accommodation allowance, public sector retention allowance and hardship allowance as well. Healthcare firms can provide further benefits for their staff along the lines of transportation facilities, life insurance contracts, pension plans, overtime pay and paid leave for family vacations. These benefits will result in better mental and physical health of staff along with an improved work life balance. The healthcare firms can use these financial benefits and incentives for motivating and retaining the experienced staff, as time progresses these allowances and benefits can be refined and improved in order to secure the staff for the better future of healthcare firms so that cases of staff shortage as mentioned in the case scenario of NHS hospitals within the UK can be avoided (Zhu et al., 2019). </a:t>
            </a:r>
            <a:endParaRPr lang="en-US">
              <a:cs typeface="Calibri"/>
            </a:endParaRPr>
          </a:p>
        </p:txBody>
      </p:sp>
      <p:sp>
        <p:nvSpPr>
          <p:cNvPr id="4" name="Slide Number Placeholder 3"/>
          <p:cNvSpPr>
            <a:spLocks noGrp="1"/>
          </p:cNvSpPr>
          <p:nvPr>
            <p:ph type="sldNum" sz="quarter" idx="5"/>
          </p:nvPr>
        </p:nvSpPr>
        <p:spPr/>
        <p:txBody>
          <a:bodyPr/>
          <a:lstStyle/>
          <a:p>
            <a:fld id="{6CD202B5-1663-47F8-B10E-F6E8D43614BD}" type="slidenum">
              <a:t>10</a:t>
            </a:fld>
            <a:endParaRPr lang="en-US"/>
          </a:p>
        </p:txBody>
      </p:sp>
    </p:spTree>
    <p:extLst>
      <p:ext uri="{BB962C8B-B14F-4D97-AF65-F5344CB8AC3E}">
        <p14:creationId xmlns:p14="http://schemas.microsoft.com/office/powerpoint/2010/main" val="10942156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Conclusion   </a:t>
            </a:r>
          </a:p>
          <a:p>
            <a:r>
              <a:rPr lang="en-US"/>
              <a:t>The issue of staff shortage was discussed an explained in depth within the report which brought about the complete understanding of the issue’s nature as well the negative impacts it has had on the world of healthcare. The main causes of this prominent issue were separated and assessed in accordance with the PESTLE analysis and the supporting Cause and Effect diagram. The causes were explained in relation with the problem. In order to solve staff shortage various solutions were provided out of which the most prominent was select to be that of providing benefits for healthcare staff, the selection was based on PMI and thus deemed appropriate. With the method if implementing this solution was also provided. </a:t>
            </a:r>
            <a:endParaRPr lang="en-US">
              <a:cs typeface="Calibri"/>
            </a:endParaRPr>
          </a:p>
        </p:txBody>
      </p:sp>
      <p:sp>
        <p:nvSpPr>
          <p:cNvPr id="4" name="Slide Number Placeholder 3"/>
          <p:cNvSpPr>
            <a:spLocks noGrp="1"/>
          </p:cNvSpPr>
          <p:nvPr>
            <p:ph type="sldNum" sz="quarter" idx="5"/>
          </p:nvPr>
        </p:nvSpPr>
        <p:spPr/>
        <p:txBody>
          <a:bodyPr/>
          <a:lstStyle/>
          <a:p>
            <a:fld id="{6CD202B5-1663-47F8-B10E-F6E8D43614BD}" type="slidenum">
              <a:t>11</a:t>
            </a:fld>
            <a:endParaRPr lang="en-US"/>
          </a:p>
        </p:txBody>
      </p:sp>
    </p:spTree>
    <p:extLst>
      <p:ext uri="{BB962C8B-B14F-4D97-AF65-F5344CB8AC3E}">
        <p14:creationId xmlns:p14="http://schemas.microsoft.com/office/powerpoint/2010/main" val="40388439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US"/>
              <a:t>References   </a:t>
            </a:r>
          </a:p>
          <a:p>
            <a:pPr algn="ctr"/>
            <a:r>
              <a:rPr lang="en-US"/>
              <a:t>Choi, K., 2018. Risk of violence among healthcare staff and return-to-work outcomes (Doctoral dissertation, University of British Columbia). </a:t>
            </a:r>
          </a:p>
          <a:p>
            <a:pPr algn="ctr"/>
            <a:r>
              <a:rPr lang="en-US"/>
              <a:t>Dunn, A., Grosse, S.D. and </a:t>
            </a:r>
            <a:r>
              <a:rPr lang="en-US" err="1"/>
              <a:t>Zuvekas</a:t>
            </a:r>
            <a:r>
              <a:rPr lang="en-US"/>
              <a:t>, S.H., 2018. Adjusting health expenditures for inflation: a review of measures for health services research in the United States. Health services research, 53(1), pp.175-196. </a:t>
            </a:r>
          </a:p>
          <a:p>
            <a:pPr algn="ctr"/>
            <a:r>
              <a:rPr lang="en-US" err="1"/>
              <a:t>Elsafty</a:t>
            </a:r>
            <a:r>
              <a:rPr lang="en-US"/>
              <a:t>, A.S. and Ragheb, M., 2020. The role of human resource management towards employees retention during Covid-19 pandemic in medical supplies sector-Egypt. Business and Management Studies, 6(2), pp.5059-5059. </a:t>
            </a:r>
          </a:p>
          <a:p>
            <a:pPr algn="ctr"/>
            <a:r>
              <a:rPr lang="en-US"/>
              <a:t>Gohar, B., Larivière, M. and </a:t>
            </a:r>
            <a:r>
              <a:rPr lang="en-US" err="1"/>
              <a:t>Nowrouzi</a:t>
            </a:r>
            <a:r>
              <a:rPr lang="en-US"/>
              <a:t>-Kia, B., 2020. Sickness absence in healthcare workers during the COVID-19 pandemic. Occupational Medicine, 70(5), pp.338-342. </a:t>
            </a:r>
          </a:p>
          <a:p>
            <a:pPr algn="ctr"/>
            <a:r>
              <a:rPr lang="en-US"/>
              <a:t>Griffiths, P., </a:t>
            </a:r>
            <a:r>
              <a:rPr lang="en-US" err="1"/>
              <a:t>Maruotti</a:t>
            </a:r>
            <a:r>
              <a:rPr lang="en-US"/>
              <a:t>, A., Saucedo, A.R., Redfern, O.C., Ball, J.E., Briggs, J., </a:t>
            </a:r>
            <a:r>
              <a:rPr lang="en-US" err="1"/>
              <a:t>Dall'Ora</a:t>
            </a:r>
            <a:r>
              <a:rPr lang="en-US"/>
              <a:t>, C., Schmidt, P.E. and Smith, G.B., 2019. Nurse staffing, nursing assistants and hospital mortality: retrospective longitudinal cohort study. BMJ quality &amp; safety, 28(8), pp.609-617. </a:t>
            </a:r>
          </a:p>
          <a:p>
            <a:pPr algn="ctr"/>
            <a:r>
              <a:rPr lang="en-US"/>
              <a:t>Johnson, J., Hall, L.H., Berzins, K., Baker, J., Melling, K. and Thompson, C., 2018. Mental healthcare staff well‐being and burnout: A narrative review of trends, causes, implications, and recommendations for future interventions. International journal of mental health nursing, 27(1), pp.20-32. </a:t>
            </a:r>
          </a:p>
          <a:p>
            <a:pPr algn="ctr"/>
            <a:r>
              <a:rPr lang="en-US"/>
              <a:t>Kuek, A. and </a:t>
            </a:r>
            <a:r>
              <a:rPr lang="en-US" err="1"/>
              <a:t>Hakkennes</a:t>
            </a:r>
            <a:r>
              <a:rPr lang="en-US"/>
              <a:t>, S., 2020. Healthcare staff digital literacy levels and their attitudes towards information systems. Health informatics journal, 26(1), pp.592-612. </a:t>
            </a:r>
          </a:p>
          <a:p>
            <a:pPr algn="ctr"/>
            <a:r>
              <a:rPr lang="en-US"/>
              <a:t>SHARMA, H.L., 2020. PMI (PLUS-MINUS-INTERESTING): AN ATTENTION-DIRECTED STRATEGY FOR ENHANCING CREATIVE THINKING AMONGELEMENTARY SCHOOL STUDENTS. </a:t>
            </a:r>
          </a:p>
          <a:p>
            <a:r>
              <a:rPr lang="en-US"/>
              <a:t>Zhu, A., Tang, S., Thu, N.T.H., </a:t>
            </a:r>
            <a:r>
              <a:rPr lang="en-US" err="1"/>
              <a:t>Supheap</a:t>
            </a:r>
            <a:r>
              <a:rPr lang="en-US"/>
              <a:t>, L. and Liu, X., 2019. Analysis of strategies to attract and retain rural health workers in Cambodia, China, and Vietnam and context influencing their outcomes. Human Resources for Health, 17(1), pp.1-9. </a:t>
            </a:r>
          </a:p>
        </p:txBody>
      </p:sp>
      <p:sp>
        <p:nvSpPr>
          <p:cNvPr id="4" name="Slide Number Placeholder 3"/>
          <p:cNvSpPr>
            <a:spLocks noGrp="1"/>
          </p:cNvSpPr>
          <p:nvPr>
            <p:ph type="sldNum" sz="quarter" idx="5"/>
          </p:nvPr>
        </p:nvSpPr>
        <p:spPr/>
        <p:txBody>
          <a:bodyPr/>
          <a:lstStyle/>
          <a:p>
            <a:fld id="{6CD202B5-1663-47F8-B10E-F6E8D43614BD}" type="slidenum">
              <a:t>12</a:t>
            </a:fld>
            <a:endParaRPr lang="en-US"/>
          </a:p>
        </p:txBody>
      </p:sp>
    </p:spTree>
    <p:extLst>
      <p:ext uri="{BB962C8B-B14F-4D97-AF65-F5344CB8AC3E}">
        <p14:creationId xmlns:p14="http://schemas.microsoft.com/office/powerpoint/2010/main" val="28845799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7/14/2022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7/14/2022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7/14/2022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7/14/2022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Graphical user interface, application&#10;&#10;Description automatically generated">
            <a:extLst>
              <a:ext uri="{FF2B5EF4-FFF2-40B4-BE49-F238E27FC236}">
                <a16:creationId xmlns:a16="http://schemas.microsoft.com/office/drawing/2014/main" id="{812986F2-6A61-2A89-6AB0-C14137477DCF}"/>
              </a:ext>
            </a:extLst>
          </p:cNvPr>
          <p:cNvPicPr>
            <a:picLocks noChangeAspect="1"/>
          </p:cNvPicPr>
          <p:nvPr/>
        </p:nvPicPr>
        <p:blipFill rotWithShape="1">
          <a:blip r:embed="rId2"/>
          <a:srcRect l="5958" t="14773" r="3133"/>
          <a:stretch/>
        </p:blipFill>
        <p:spPr>
          <a:xfrm>
            <a:off x="20" y="10"/>
            <a:ext cx="12191980" cy="6857990"/>
          </a:xfrm>
          <a:prstGeom prst="rect">
            <a:avLst/>
          </a:prstGeom>
        </p:spPr>
      </p:pic>
      <p:sp>
        <p:nvSpPr>
          <p:cNvPr id="13" name="Rectangle 11">
            <a:extLst>
              <a:ext uri="{FF2B5EF4-FFF2-40B4-BE49-F238E27FC236}">
                <a16:creationId xmlns:a16="http://schemas.microsoft.com/office/drawing/2014/main" id="{ED49FE6D-E54D-4A15-9572-966ED42F8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1489"/>
            <a:ext cx="12192000" cy="2077327"/>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796815" y="4410759"/>
            <a:ext cx="6346761" cy="1327380"/>
          </a:xfrm>
        </p:spPr>
        <p:txBody>
          <a:bodyPr>
            <a:normAutofit fontScale="90000"/>
          </a:bodyPr>
          <a:lstStyle/>
          <a:p>
            <a:r>
              <a:rPr lang="en-US" b="1">
                <a:cs typeface="Calibri Light"/>
              </a:rPr>
              <a:t>Shortage of Staff in UK Healthcare</a:t>
            </a:r>
          </a:p>
        </p:txBody>
      </p:sp>
      <p:sp>
        <p:nvSpPr>
          <p:cNvPr id="3" name="Subtitle 2"/>
          <p:cNvSpPr>
            <a:spLocks noGrp="1"/>
          </p:cNvSpPr>
          <p:nvPr>
            <p:ph type="subTitle" idx="1"/>
          </p:nvPr>
        </p:nvSpPr>
        <p:spPr>
          <a:xfrm>
            <a:off x="630688" y="5750937"/>
            <a:ext cx="10918056" cy="468888"/>
          </a:xfrm>
        </p:spPr>
        <p:txBody>
          <a:bodyPr vert="horz" lIns="91440" tIns="45720" rIns="91440" bIns="45720" rtlCol="0">
            <a:normAutofit/>
          </a:bodyPr>
          <a:lstStyle/>
          <a:p>
            <a:r>
              <a:rPr lang="en-US" b="1">
                <a:cs typeface="Calibri"/>
              </a:rPr>
              <a:t>BMSW 4004</a:t>
            </a:r>
            <a:endParaRPr lang="en-US">
              <a:cs typeface="Calibri" panose="020F0502020204030204"/>
            </a:endParaRPr>
          </a:p>
        </p:txBody>
      </p:sp>
      <p:cxnSp>
        <p:nvCxnSpPr>
          <p:cNvPr id="15" name="Straight Connector 13">
            <a:extLst>
              <a:ext uri="{FF2B5EF4-FFF2-40B4-BE49-F238E27FC236}">
                <a16:creationId xmlns:a16="http://schemas.microsoft.com/office/drawing/2014/main" id="{EAFC8083-BBFA-464C-A805-4E844F66B2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4149692"/>
            <a:ext cx="12188824" cy="0"/>
          </a:xfrm>
          <a:prstGeom prst="line">
            <a:avLst/>
          </a:prstGeom>
          <a:ln w="50800">
            <a:solidFill>
              <a:schemeClr val="bg1">
                <a:alpha val="93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7DF9911-4A37-4096-BE25-0CCCFECBF6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5711486"/>
            <a:ext cx="27432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C752BC6-CDD2-4020-8DCF-B5E813CD3A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6426067"/>
            <a:ext cx="12188824" cy="0"/>
          </a:xfrm>
          <a:prstGeom prst="line">
            <a:avLst/>
          </a:prstGeom>
          <a:ln w="50800">
            <a:solidFill>
              <a:schemeClr val="bg1">
                <a:alpha val="93000"/>
              </a:schemeClr>
            </a:solidFill>
          </a:ln>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8143576" y="4482238"/>
            <a:ext cx="4679092" cy="1615827"/>
          </a:xfrm>
          <a:prstGeom prst="rect">
            <a:avLst/>
          </a:prstGeom>
        </p:spPr>
        <p:txBody>
          <a:bodyPr wrap="square" lIns="91440" tIns="45720" rIns="91440" bIns="45720" anchor="t">
            <a:spAutoFit/>
          </a:bodyPr>
          <a:lstStyle/>
          <a:p>
            <a:pPr>
              <a:lnSpc>
                <a:spcPct val="150000"/>
              </a:lnSpc>
            </a:pPr>
            <a:r>
              <a:rPr lang="en-US" b="1">
                <a:latin typeface="Arial" panose="020B0604020202020204" pitchFamily="34" charset="0"/>
                <a:ea typeface="Calibri" panose="020F0502020204030204" pitchFamily="34" charset="0"/>
                <a:cs typeface="Arial" panose="020B0604020202020204" pitchFamily="34" charset="0"/>
              </a:rPr>
              <a:t>Module Code: BMSW 4004</a:t>
            </a:r>
            <a:endParaRPr lang="en-GB">
              <a:latin typeface="Calibri" panose="020F0502020204030204" pitchFamily="34" charset="0"/>
              <a:ea typeface="Calibri" panose="020F0502020204030204" pitchFamily="34" charset="0"/>
              <a:cs typeface="Arial" panose="020B0604020202020204" pitchFamily="34" charset="0"/>
            </a:endParaRPr>
          </a:p>
          <a:p>
            <a:pPr>
              <a:lnSpc>
                <a:spcPct val="150000"/>
              </a:lnSpc>
            </a:pPr>
            <a:r>
              <a:rPr lang="en-US" b="1">
                <a:latin typeface="Arial"/>
                <a:ea typeface="Calibri"/>
                <a:cs typeface="Arial"/>
              </a:rPr>
              <a:t>Lecturer: Chijioke Uba</a:t>
            </a:r>
            <a:endParaRPr lang="en-GB">
              <a:latin typeface="Calibri" panose="020F0502020204030204" pitchFamily="34" charset="0"/>
              <a:ea typeface="Calibri" panose="020F0502020204030204" pitchFamily="34" charset="0"/>
              <a:cs typeface="Arial" panose="020B0604020202020204" pitchFamily="34" charset="0"/>
            </a:endParaRPr>
          </a:p>
          <a:p>
            <a:pPr>
              <a:lnSpc>
                <a:spcPct val="150000"/>
              </a:lnSpc>
            </a:pPr>
            <a:r>
              <a:rPr lang="en-US" b="1">
                <a:latin typeface="Arial"/>
                <a:ea typeface="Calibri"/>
                <a:cs typeface="Arial"/>
              </a:rPr>
              <a:t>Student Name: Valentin Rizea</a:t>
            </a:r>
            <a:endParaRPr lang="en-GB">
              <a:latin typeface="Arial"/>
              <a:ea typeface="Calibri"/>
              <a:cs typeface="Arial"/>
            </a:endParaRPr>
          </a:p>
          <a:p>
            <a:r>
              <a:rPr lang="en-US" b="1">
                <a:latin typeface="Arial" panose="020B0604020202020204" pitchFamily="34" charset="0"/>
                <a:ea typeface="Calibri" panose="020F0502020204030204" pitchFamily="34" charset="0"/>
              </a:rPr>
              <a:t>Student ID: 2120085</a:t>
            </a: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CFC11-68F1-DEEA-FFF7-D01FA9B356E0}"/>
              </a:ext>
            </a:extLst>
          </p:cNvPr>
          <p:cNvSpPr>
            <a:spLocks noGrp="1"/>
          </p:cNvSpPr>
          <p:nvPr>
            <p:ph type="title"/>
          </p:nvPr>
        </p:nvSpPr>
        <p:spPr>
          <a:xfrm>
            <a:off x="481013" y="3752849"/>
            <a:ext cx="3290887" cy="2452687"/>
          </a:xfrm>
        </p:spPr>
        <p:txBody>
          <a:bodyPr anchor="ctr">
            <a:normAutofit/>
          </a:bodyPr>
          <a:lstStyle/>
          <a:p>
            <a:r>
              <a:rPr lang="en-US" sz="3600">
                <a:ea typeface="+mj-lt"/>
                <a:cs typeface="+mj-lt"/>
              </a:rPr>
              <a:t>Introduction</a:t>
            </a:r>
            <a:endParaRPr lang="en-US" sz="3600"/>
          </a:p>
        </p:txBody>
      </p:sp>
      <p:pic>
        <p:nvPicPr>
          <p:cNvPr id="4" name="Picture 4" descr="A picture containing indoor, floor, toy&#10;&#10;Description automatically generated">
            <a:extLst>
              <a:ext uri="{FF2B5EF4-FFF2-40B4-BE49-F238E27FC236}">
                <a16:creationId xmlns:a16="http://schemas.microsoft.com/office/drawing/2014/main" id="{FF6FDE73-19D5-A882-3105-3D5B4B578A6B}"/>
              </a:ext>
            </a:extLst>
          </p:cNvPr>
          <p:cNvPicPr>
            <a:picLocks noChangeAspect="1"/>
          </p:cNvPicPr>
          <p:nvPr/>
        </p:nvPicPr>
        <p:blipFill rotWithShape="1">
          <a:blip r:embed="rId3"/>
          <a:srcRect t="30133" b="899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7F5725FE-E698-D963-0AF1-1D8CC0717015}"/>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800">
                <a:ea typeface="+mn-lt"/>
                <a:cs typeface="+mn-lt"/>
              </a:rPr>
              <a:t>Currently the world of healthcare and proper care has been impacted by the prevalent issue of staff shortage, this problem has adversely altered the entire landscape of the healthcare industry in the UK</a:t>
            </a:r>
            <a:endParaRPr lang="en-US" sz="1800"/>
          </a:p>
        </p:txBody>
      </p:sp>
    </p:spTree>
    <p:extLst>
      <p:ext uri="{BB962C8B-B14F-4D97-AF65-F5344CB8AC3E}">
        <p14:creationId xmlns:p14="http://schemas.microsoft.com/office/powerpoint/2010/main" val="2265903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2DACFE-BE38-65AB-8660-C2A64651A176}"/>
              </a:ext>
            </a:extLst>
          </p:cNvPr>
          <p:cNvSpPr>
            <a:spLocks noGrp="1"/>
          </p:cNvSpPr>
          <p:nvPr>
            <p:ph type="title"/>
          </p:nvPr>
        </p:nvSpPr>
        <p:spPr>
          <a:xfrm>
            <a:off x="640080" y="325369"/>
            <a:ext cx="4368602" cy="1956841"/>
          </a:xfrm>
        </p:spPr>
        <p:txBody>
          <a:bodyPr anchor="b">
            <a:normAutofit/>
          </a:bodyPr>
          <a:lstStyle/>
          <a:p>
            <a:r>
              <a:rPr lang="en-US" sz="5400" b="1">
                <a:cs typeface="Calibri Light"/>
              </a:rPr>
              <a:t>Nature of Problem</a:t>
            </a:r>
            <a:r>
              <a:rPr lang="en-US" sz="5400">
                <a:cs typeface="Calibri Light"/>
              </a:rPr>
              <a:t> </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31DD62-9DB3-FEDA-9F0D-27CEA0BFE96E}"/>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2200">
                <a:ea typeface="+mn-lt"/>
                <a:cs typeface="+mn-lt"/>
              </a:rPr>
              <a:t>The need for proper care has experienced an upsurge in recent times which in turn has demanded a greater number of available staff as to </a:t>
            </a:r>
            <a:r>
              <a:rPr lang="en-US" sz="2200" err="1">
                <a:ea typeface="+mn-lt"/>
                <a:cs typeface="+mn-lt"/>
              </a:rPr>
              <a:t>atend</a:t>
            </a:r>
            <a:r>
              <a:rPr lang="en-US" sz="2200">
                <a:ea typeface="+mn-lt"/>
                <a:cs typeface="+mn-lt"/>
              </a:rPr>
              <a:t> to patients inflicted with life threatening diseases as was the case in the recent pandemic. </a:t>
            </a:r>
            <a:endParaRPr lang="en-US" sz="2200"/>
          </a:p>
        </p:txBody>
      </p:sp>
      <p:pic>
        <p:nvPicPr>
          <p:cNvPr id="4" name="Picture 4" descr="A picture containing text, white goods, room, bedroom&#10;&#10;Description automatically generated">
            <a:extLst>
              <a:ext uri="{FF2B5EF4-FFF2-40B4-BE49-F238E27FC236}">
                <a16:creationId xmlns:a16="http://schemas.microsoft.com/office/drawing/2014/main" id="{B0695E0E-FCE0-8148-D497-A574B9261118}"/>
              </a:ext>
            </a:extLst>
          </p:cNvPr>
          <p:cNvPicPr>
            <a:picLocks noChangeAspect="1"/>
          </p:cNvPicPr>
          <p:nvPr/>
        </p:nvPicPr>
        <p:blipFill rotWithShape="1">
          <a:blip r:embed="rId3"/>
          <a:srcRect l="22980" r="1257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246451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id="{9E516655-507A-60CB-422B-AF823F35B9FE}"/>
              </a:ext>
            </a:extLst>
          </p:cNvPr>
          <p:cNvPicPr>
            <a:picLocks noChangeAspect="1"/>
          </p:cNvPicPr>
          <p:nvPr/>
        </p:nvPicPr>
        <p:blipFill rotWithShape="1">
          <a:blip r:embed="rId3"/>
          <a:srcRect l="5806" r="12414" b="-1"/>
          <a:stretch/>
        </p:blipFill>
        <p:spPr>
          <a:xfrm>
            <a:off x="1"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CD9C1-B9B2-331E-26E8-67A14D3CBA63}"/>
              </a:ext>
            </a:extLst>
          </p:cNvPr>
          <p:cNvSpPr>
            <a:spLocks noGrp="1"/>
          </p:cNvSpPr>
          <p:nvPr>
            <p:ph type="title"/>
          </p:nvPr>
        </p:nvSpPr>
        <p:spPr>
          <a:xfrm>
            <a:off x="7531610" y="365125"/>
            <a:ext cx="3822189" cy="1899912"/>
          </a:xfrm>
        </p:spPr>
        <p:txBody>
          <a:bodyPr>
            <a:normAutofit/>
          </a:bodyPr>
          <a:lstStyle/>
          <a:p>
            <a:r>
              <a:rPr lang="en-US" sz="4000" b="1">
                <a:cs typeface="Calibri Light"/>
              </a:rPr>
              <a:t>Impacts of Problem</a:t>
            </a:r>
            <a:r>
              <a:rPr lang="en-US" sz="4000">
                <a:cs typeface="Calibri Light"/>
              </a:rPr>
              <a:t> </a:t>
            </a:r>
            <a:endParaRPr lang="en-US" sz="4000"/>
          </a:p>
        </p:txBody>
      </p:sp>
      <p:sp>
        <p:nvSpPr>
          <p:cNvPr id="3" name="Content Placeholder 2">
            <a:extLst>
              <a:ext uri="{FF2B5EF4-FFF2-40B4-BE49-F238E27FC236}">
                <a16:creationId xmlns:a16="http://schemas.microsoft.com/office/drawing/2014/main" id="{3D90FEB7-A79B-93A2-B9B3-3496BD8090A3}"/>
              </a:ext>
            </a:extLst>
          </p:cNvPr>
          <p:cNvSpPr>
            <a:spLocks noGrp="1"/>
          </p:cNvSpPr>
          <p:nvPr>
            <p:ph idx="1"/>
          </p:nvPr>
        </p:nvSpPr>
        <p:spPr>
          <a:xfrm>
            <a:off x="7531610" y="2434201"/>
            <a:ext cx="3822189" cy="3742762"/>
          </a:xfrm>
        </p:spPr>
        <p:txBody>
          <a:bodyPr vert="horz" lIns="91440" tIns="45720" rIns="91440" bIns="45720" rtlCol="0" anchor="t">
            <a:normAutofit/>
          </a:bodyPr>
          <a:lstStyle/>
          <a:p>
            <a:r>
              <a:rPr lang="en-US" sz="2000" dirty="0">
                <a:ea typeface="+mn-lt"/>
                <a:cs typeface="+mn-lt"/>
              </a:rPr>
              <a:t>Crisis Pay </a:t>
            </a:r>
          </a:p>
          <a:p>
            <a:r>
              <a:rPr lang="en-US" sz="2000" dirty="0">
                <a:ea typeface="+mn-lt"/>
                <a:cs typeface="+mn-lt"/>
              </a:rPr>
              <a:t>Increase in Burnout and Stress of Remaining Staff </a:t>
            </a:r>
          </a:p>
          <a:p>
            <a:r>
              <a:rPr lang="en-US" sz="2000" dirty="0">
                <a:ea typeface="+mn-lt"/>
                <a:cs typeface="+mn-lt"/>
              </a:rPr>
              <a:t>Increase in Patient Mortality </a:t>
            </a:r>
          </a:p>
          <a:p>
            <a:r>
              <a:rPr lang="en-US" sz="2000" dirty="0">
                <a:ea typeface="+mn-lt"/>
                <a:cs typeface="+mn-lt"/>
              </a:rPr>
              <a:t>Brexit </a:t>
            </a:r>
          </a:p>
        </p:txBody>
      </p:sp>
    </p:spTree>
    <p:extLst>
      <p:ext uri="{BB962C8B-B14F-4D97-AF65-F5344CB8AC3E}">
        <p14:creationId xmlns:p14="http://schemas.microsoft.com/office/powerpoint/2010/main" val="3318922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18FB0F-F4D8-CE09-C38D-743905279469}"/>
              </a:ext>
            </a:extLst>
          </p:cNvPr>
          <p:cNvSpPr>
            <a:spLocks noGrp="1"/>
          </p:cNvSpPr>
          <p:nvPr>
            <p:ph type="title"/>
          </p:nvPr>
        </p:nvSpPr>
        <p:spPr>
          <a:xfrm>
            <a:off x="7531610" y="365125"/>
            <a:ext cx="3822189" cy="1899912"/>
          </a:xfrm>
        </p:spPr>
        <p:txBody>
          <a:bodyPr>
            <a:normAutofit/>
          </a:bodyPr>
          <a:lstStyle/>
          <a:p>
            <a:r>
              <a:rPr lang="en-US" sz="4000" b="1">
                <a:ea typeface="+mj-lt"/>
                <a:cs typeface="+mj-lt"/>
              </a:rPr>
              <a:t>PESTLE</a:t>
            </a:r>
            <a:r>
              <a:rPr lang="en-US" sz="4000">
                <a:ea typeface="+mj-lt"/>
                <a:cs typeface="+mj-lt"/>
              </a:rPr>
              <a:t> </a:t>
            </a:r>
            <a:endParaRPr lang="en-US" sz="4000"/>
          </a:p>
        </p:txBody>
      </p:sp>
      <p:pic>
        <p:nvPicPr>
          <p:cNvPr id="4" name="Picture 4" descr="Diagram&#10;&#10;Description automatically generated">
            <a:extLst>
              <a:ext uri="{FF2B5EF4-FFF2-40B4-BE49-F238E27FC236}">
                <a16:creationId xmlns:a16="http://schemas.microsoft.com/office/drawing/2014/main" id="{B8E0B44D-8C7B-7987-2B70-99C1B02E6A2E}"/>
              </a:ext>
            </a:extLst>
          </p:cNvPr>
          <p:cNvPicPr>
            <a:picLocks noChangeAspect="1"/>
          </p:cNvPicPr>
          <p:nvPr/>
        </p:nvPicPr>
        <p:blipFill rotWithShape="1">
          <a:blip r:embed="rId3"/>
          <a:srcRect t="1130"/>
          <a:stretch/>
        </p:blipFill>
        <p:spPr>
          <a:xfrm>
            <a:off x="1" y="10"/>
            <a:ext cx="6936390" cy="6857990"/>
          </a:xfrm>
          <a:prstGeom prst="rect">
            <a:avLst/>
          </a:prstGeom>
        </p:spPr>
      </p:pic>
      <p:sp>
        <p:nvSpPr>
          <p:cNvPr id="3" name="Content Placeholder 2">
            <a:extLst>
              <a:ext uri="{FF2B5EF4-FFF2-40B4-BE49-F238E27FC236}">
                <a16:creationId xmlns:a16="http://schemas.microsoft.com/office/drawing/2014/main" id="{E9465F5E-2945-38F3-FA48-C20EF32691AD}"/>
              </a:ext>
            </a:extLst>
          </p:cNvPr>
          <p:cNvSpPr>
            <a:spLocks noGrp="1"/>
          </p:cNvSpPr>
          <p:nvPr>
            <p:ph idx="1"/>
          </p:nvPr>
        </p:nvSpPr>
        <p:spPr>
          <a:xfrm>
            <a:off x="7531610" y="2434201"/>
            <a:ext cx="3822189" cy="3742762"/>
          </a:xfrm>
        </p:spPr>
        <p:txBody>
          <a:bodyPr vert="horz" lIns="91440" tIns="45720" rIns="91440" bIns="45720" rtlCol="0" anchor="t">
            <a:normAutofit/>
          </a:bodyPr>
          <a:lstStyle/>
          <a:p>
            <a:r>
              <a:rPr lang="en-US" sz="2000" b="1">
                <a:cs typeface="Calibri"/>
              </a:rPr>
              <a:t>Political Causes</a:t>
            </a:r>
          </a:p>
          <a:p>
            <a:r>
              <a:rPr lang="en-US" sz="2000" b="1">
                <a:cs typeface="Calibri"/>
              </a:rPr>
              <a:t>Economic Causes </a:t>
            </a:r>
          </a:p>
          <a:p>
            <a:r>
              <a:rPr lang="en-US" sz="2000" b="1">
                <a:cs typeface="Calibri"/>
              </a:rPr>
              <a:t>Social Causes</a:t>
            </a:r>
          </a:p>
          <a:p>
            <a:r>
              <a:rPr lang="en-US" sz="2000" b="1">
                <a:cs typeface="Calibri"/>
              </a:rPr>
              <a:t>Technological Causes</a:t>
            </a:r>
          </a:p>
          <a:p>
            <a:r>
              <a:rPr lang="en-US" sz="2000" b="1">
                <a:cs typeface="Calibri"/>
              </a:rPr>
              <a:t>Legal Causes</a:t>
            </a:r>
          </a:p>
          <a:p>
            <a:r>
              <a:rPr lang="en-US" sz="2000" b="1">
                <a:cs typeface="Calibri"/>
              </a:rPr>
              <a:t>Environnmental Causes</a:t>
            </a:r>
          </a:p>
        </p:txBody>
      </p:sp>
    </p:spTree>
    <p:extLst>
      <p:ext uri="{BB962C8B-B14F-4D97-AF65-F5344CB8AC3E}">
        <p14:creationId xmlns:p14="http://schemas.microsoft.com/office/powerpoint/2010/main" val="2421602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892BE0-81D8-E30D-0298-5CE7566EA854}"/>
              </a:ext>
            </a:extLst>
          </p:cNvPr>
          <p:cNvSpPr>
            <a:spLocks noGrp="1"/>
          </p:cNvSpPr>
          <p:nvPr>
            <p:ph type="title"/>
          </p:nvPr>
        </p:nvSpPr>
        <p:spPr>
          <a:xfrm>
            <a:off x="643467" y="321734"/>
            <a:ext cx="10905066" cy="1135737"/>
          </a:xfrm>
        </p:spPr>
        <p:txBody>
          <a:bodyPr>
            <a:normAutofit/>
          </a:bodyPr>
          <a:lstStyle/>
          <a:p>
            <a:r>
              <a:rPr lang="en-US" sz="3600" b="1"/>
              <a:t>Cause and Effect Diagram</a:t>
            </a:r>
            <a:r>
              <a:rPr lang="en-US" sz="3600"/>
              <a:t>     </a:t>
            </a:r>
          </a:p>
        </p:txBody>
      </p:sp>
      <p:grpSp>
        <p:nvGrpSpPr>
          <p:cNvPr id="13" name="Group 1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Diagram&#10;&#10;Description automatically generated">
            <a:extLst>
              <a:ext uri="{FF2B5EF4-FFF2-40B4-BE49-F238E27FC236}">
                <a16:creationId xmlns:a16="http://schemas.microsoft.com/office/drawing/2014/main" id="{7EF9B755-53C5-6915-7873-1BCDD7A339DA}"/>
              </a:ext>
            </a:extLst>
          </p:cNvPr>
          <p:cNvPicPr>
            <a:picLocks noChangeAspect="1"/>
          </p:cNvPicPr>
          <p:nvPr/>
        </p:nvPicPr>
        <p:blipFill>
          <a:blip r:embed="rId2"/>
          <a:stretch>
            <a:fillRect/>
          </a:stretch>
        </p:blipFill>
        <p:spPr>
          <a:xfrm>
            <a:off x="1327170" y="1227834"/>
            <a:ext cx="10278871" cy="5615961"/>
          </a:xfrm>
          <a:prstGeom prst="rect">
            <a:avLst/>
          </a:prstGeom>
        </p:spPr>
      </p:pic>
      <p:grpSp>
        <p:nvGrpSpPr>
          <p:cNvPr id="17" name="Group 1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8" name="Rectangle 1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87860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oy, vector graphics, doll&#10;&#10;Description automatically generated">
            <a:extLst>
              <a:ext uri="{FF2B5EF4-FFF2-40B4-BE49-F238E27FC236}">
                <a16:creationId xmlns:a16="http://schemas.microsoft.com/office/drawing/2014/main" id="{F1F7AD27-2757-820E-4F70-25A6D7219D67}"/>
              </a:ext>
            </a:extLst>
          </p:cNvPr>
          <p:cNvPicPr>
            <a:picLocks noChangeAspect="1"/>
          </p:cNvPicPr>
          <p:nvPr/>
        </p:nvPicPr>
        <p:blipFill rotWithShape="1">
          <a:blip r:embed="rId3">
            <a:alphaModFix amt="35000"/>
          </a:blip>
          <a:srcRect l="20707" r="12627"/>
          <a:stretch/>
        </p:blipFill>
        <p:spPr>
          <a:xfrm>
            <a:off x="20" y="1"/>
            <a:ext cx="12191980" cy="6857999"/>
          </a:xfrm>
          <a:prstGeom prst="rect">
            <a:avLst/>
          </a:prstGeom>
        </p:spPr>
      </p:pic>
      <p:sp>
        <p:nvSpPr>
          <p:cNvPr id="2" name="Title 1">
            <a:extLst>
              <a:ext uri="{FF2B5EF4-FFF2-40B4-BE49-F238E27FC236}">
                <a16:creationId xmlns:a16="http://schemas.microsoft.com/office/drawing/2014/main" id="{C9386592-E91C-0E0E-8061-602A0979DEB1}"/>
              </a:ext>
            </a:extLst>
          </p:cNvPr>
          <p:cNvSpPr>
            <a:spLocks noGrp="1"/>
          </p:cNvSpPr>
          <p:nvPr>
            <p:ph type="title"/>
          </p:nvPr>
        </p:nvSpPr>
        <p:spPr>
          <a:xfrm>
            <a:off x="838201" y="1065862"/>
            <a:ext cx="3313164" cy="4726276"/>
          </a:xfrm>
        </p:spPr>
        <p:txBody>
          <a:bodyPr>
            <a:normAutofit/>
          </a:bodyPr>
          <a:lstStyle/>
          <a:p>
            <a:pPr algn="r"/>
            <a:r>
              <a:rPr lang="en-US" sz="4000">
                <a:solidFill>
                  <a:srgbClr val="FFFFFF"/>
                </a:solidFill>
                <a:ea typeface="+mj-lt"/>
                <a:cs typeface="+mj-lt"/>
              </a:rPr>
              <a:t>Alternative Solutions </a:t>
            </a:r>
            <a:endParaRPr lang="en-US" sz="4000">
              <a:solidFill>
                <a:srgbClr val="FFFFFF"/>
              </a:solidFill>
            </a:endParaRPr>
          </a:p>
        </p:txBody>
      </p:sp>
      <p:cxnSp>
        <p:nvCxnSpPr>
          <p:cNvPr id="11" name="Straight Connector 10">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4CF6408-851B-879C-8857-8E5A916410AA}"/>
              </a:ext>
            </a:extLst>
          </p:cNvPr>
          <p:cNvSpPr>
            <a:spLocks noGrp="1"/>
          </p:cNvSpPr>
          <p:nvPr>
            <p:ph idx="1"/>
          </p:nvPr>
        </p:nvSpPr>
        <p:spPr>
          <a:xfrm>
            <a:off x="5155379" y="1065862"/>
            <a:ext cx="5744685" cy="4726276"/>
          </a:xfrm>
        </p:spPr>
        <p:txBody>
          <a:bodyPr vert="horz" lIns="91440" tIns="45720" rIns="91440" bIns="45720" rtlCol="0" anchor="ctr">
            <a:normAutofit/>
          </a:bodyPr>
          <a:lstStyle/>
          <a:p>
            <a:r>
              <a:rPr lang="en-US" sz="2000">
                <a:solidFill>
                  <a:srgbClr val="FFFFFF"/>
                </a:solidFill>
                <a:ea typeface="+mn-lt"/>
                <a:cs typeface="+mn-lt"/>
              </a:rPr>
              <a:t>Proving Benefits to Healthcare Staff   </a:t>
            </a:r>
          </a:p>
          <a:p>
            <a:pPr>
              <a:spcBef>
                <a:spcPts val="0"/>
              </a:spcBef>
            </a:pPr>
            <a:r>
              <a:rPr lang="en-US" sz="2000">
                <a:solidFill>
                  <a:srgbClr val="FFFFFF"/>
                </a:solidFill>
                <a:ea typeface="+mn-lt"/>
                <a:cs typeface="+mn-lt"/>
              </a:rPr>
              <a:t>Targeting Specific Groups for Recruitment  </a:t>
            </a:r>
          </a:p>
          <a:p>
            <a:pPr>
              <a:spcBef>
                <a:spcPts val="0"/>
              </a:spcBef>
            </a:pPr>
            <a:r>
              <a:rPr lang="en-US" sz="2000">
                <a:solidFill>
                  <a:srgbClr val="FFFFFF"/>
                </a:solidFill>
                <a:ea typeface="+mn-lt"/>
                <a:cs typeface="+mn-lt"/>
              </a:rPr>
              <a:t>Educating and training Healthcare Staff </a:t>
            </a:r>
          </a:p>
          <a:p>
            <a:pPr>
              <a:spcBef>
                <a:spcPts val="0"/>
              </a:spcBef>
            </a:pPr>
            <a:r>
              <a:rPr lang="en-US" sz="2000">
                <a:solidFill>
                  <a:srgbClr val="FFFFFF"/>
                </a:solidFill>
                <a:ea typeface="+mn-lt"/>
                <a:cs typeface="+mn-lt"/>
              </a:rPr>
              <a:t>Seasonal Hiring </a:t>
            </a:r>
          </a:p>
        </p:txBody>
      </p:sp>
    </p:spTree>
    <p:extLst>
      <p:ext uri="{BB962C8B-B14F-4D97-AF65-F5344CB8AC3E}">
        <p14:creationId xmlns:p14="http://schemas.microsoft.com/office/powerpoint/2010/main" val="100446006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LEGO, toy&#10;&#10;Description automatically generated">
            <a:extLst>
              <a:ext uri="{FF2B5EF4-FFF2-40B4-BE49-F238E27FC236}">
                <a16:creationId xmlns:a16="http://schemas.microsoft.com/office/drawing/2014/main" id="{B214412E-3C66-5213-15A1-2F8D9E6043B9}"/>
              </a:ext>
            </a:extLst>
          </p:cNvPr>
          <p:cNvPicPr>
            <a:picLocks noChangeAspect="1"/>
          </p:cNvPicPr>
          <p:nvPr/>
        </p:nvPicPr>
        <p:blipFill rotWithShape="1">
          <a:blip r:embed="rId3"/>
          <a:srcRect l="4066" r="4390" b="-2"/>
          <a:stretch/>
        </p:blipFill>
        <p:spPr>
          <a:xfrm>
            <a:off x="4117521" y="10"/>
            <a:ext cx="8074479" cy="6857990"/>
          </a:xfrm>
          <a:prstGeom prst="rect">
            <a:avLst/>
          </a:prstGeom>
        </p:spPr>
      </p:pic>
      <p:sp>
        <p:nvSpPr>
          <p:cNvPr id="9" name="Freeform: Shape 8">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D3D9C7-3A6A-B380-A004-E184889F5122}"/>
              </a:ext>
            </a:extLst>
          </p:cNvPr>
          <p:cNvSpPr>
            <a:spLocks noGrp="1"/>
          </p:cNvSpPr>
          <p:nvPr>
            <p:ph type="title"/>
          </p:nvPr>
        </p:nvSpPr>
        <p:spPr>
          <a:xfrm>
            <a:off x="804672" y="365125"/>
            <a:ext cx="5266155" cy="1325563"/>
          </a:xfrm>
        </p:spPr>
        <p:txBody>
          <a:bodyPr>
            <a:normAutofit/>
          </a:bodyPr>
          <a:lstStyle/>
          <a:p>
            <a:r>
              <a:rPr lang="en-US" b="1">
                <a:ea typeface="+mj-lt"/>
                <a:cs typeface="+mj-lt"/>
              </a:rPr>
              <a:t>Selection  of Appropriate Solution</a:t>
            </a:r>
            <a:endParaRPr lang="en-US">
              <a:cs typeface="Calibri Light" panose="020F0302020204030204"/>
            </a:endParaRPr>
          </a:p>
        </p:txBody>
      </p:sp>
      <p:sp>
        <p:nvSpPr>
          <p:cNvPr id="3" name="Content Placeholder 2">
            <a:extLst>
              <a:ext uri="{FF2B5EF4-FFF2-40B4-BE49-F238E27FC236}">
                <a16:creationId xmlns:a16="http://schemas.microsoft.com/office/drawing/2014/main" id="{47850B3F-6D83-D98B-5406-92BE8A504FA5}"/>
              </a:ext>
            </a:extLst>
          </p:cNvPr>
          <p:cNvSpPr>
            <a:spLocks noGrp="1"/>
          </p:cNvSpPr>
          <p:nvPr>
            <p:ph idx="1"/>
          </p:nvPr>
        </p:nvSpPr>
        <p:spPr>
          <a:xfrm>
            <a:off x="804672" y="2022601"/>
            <a:ext cx="3941499" cy="4154361"/>
          </a:xfrm>
        </p:spPr>
        <p:txBody>
          <a:bodyPr vert="horz" lIns="91440" tIns="45720" rIns="91440" bIns="45720" rtlCol="0">
            <a:normAutofit/>
          </a:bodyPr>
          <a:lstStyle/>
          <a:p>
            <a:r>
              <a:rPr lang="en-US" sz="2000">
                <a:ea typeface="+mn-lt"/>
                <a:cs typeface="+mn-lt"/>
              </a:rPr>
              <a:t>The selection of the appropriate solution has been done through the use of PMI, from which the most effective solutions has been recognized to be that of “providing benefits to the healthcare staff”. The success indicator which is the PMI of this solution is provided as follows (SHARMA, 2020); </a:t>
            </a:r>
          </a:p>
          <a:p>
            <a:endParaRPr lang="en-US" sz="2000">
              <a:cs typeface="Calibri"/>
            </a:endParaRPr>
          </a:p>
        </p:txBody>
      </p:sp>
    </p:spTree>
    <p:extLst>
      <p:ext uri="{BB962C8B-B14F-4D97-AF65-F5344CB8AC3E}">
        <p14:creationId xmlns:p14="http://schemas.microsoft.com/office/powerpoint/2010/main" val="360489025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7C7FB0-AE11-1AF0-BEA3-D5019E80607D}"/>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Success Indicator PMI </a:t>
            </a:r>
          </a:p>
        </p:txBody>
      </p:sp>
      <p:pic>
        <p:nvPicPr>
          <p:cNvPr id="4" name="Picture 4" descr="Table&#10;&#10;Description automatically generated">
            <a:extLst>
              <a:ext uri="{FF2B5EF4-FFF2-40B4-BE49-F238E27FC236}">
                <a16:creationId xmlns:a16="http://schemas.microsoft.com/office/drawing/2014/main" id="{2CC47E62-11AF-130E-3339-381D922C46B7}"/>
              </a:ext>
            </a:extLst>
          </p:cNvPr>
          <p:cNvPicPr>
            <a:picLocks noGrp="1" noChangeAspect="1"/>
          </p:cNvPicPr>
          <p:nvPr>
            <p:ph idx="1"/>
          </p:nvPr>
        </p:nvPicPr>
        <p:blipFill>
          <a:blip r:embed="rId3"/>
          <a:stretch>
            <a:fillRect/>
          </a:stretch>
        </p:blipFill>
        <p:spPr>
          <a:xfrm>
            <a:off x="3492261" y="886255"/>
            <a:ext cx="8309632" cy="5441534"/>
          </a:xfrm>
          <a:prstGeom prst="rect">
            <a:avLst/>
          </a:prstGeom>
        </p:spPr>
      </p:pic>
    </p:spTree>
    <p:extLst>
      <p:ext uri="{BB962C8B-B14F-4D97-AF65-F5344CB8AC3E}">
        <p14:creationId xmlns:p14="http://schemas.microsoft.com/office/powerpoint/2010/main" val="3617500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AD2577C-1D99-9710-D01B-52073280E67D}"/>
              </a:ext>
            </a:extLst>
          </p:cNvPr>
          <p:cNvPicPr>
            <a:picLocks noChangeAspect="1"/>
          </p:cNvPicPr>
          <p:nvPr/>
        </p:nvPicPr>
        <p:blipFill rotWithShape="1">
          <a:blip r:embed="rId3"/>
          <a:srcRect l="9056"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B71053-6559-2FC0-4867-AD6042F593D3}"/>
              </a:ext>
            </a:extLst>
          </p:cNvPr>
          <p:cNvSpPr>
            <a:spLocks noGrp="1"/>
          </p:cNvSpPr>
          <p:nvPr>
            <p:ph type="title"/>
          </p:nvPr>
        </p:nvSpPr>
        <p:spPr>
          <a:xfrm>
            <a:off x="7531610" y="365125"/>
            <a:ext cx="3822189" cy="1899912"/>
          </a:xfrm>
        </p:spPr>
        <p:txBody>
          <a:bodyPr>
            <a:normAutofit/>
          </a:bodyPr>
          <a:lstStyle/>
          <a:p>
            <a:r>
              <a:rPr lang="en-US" sz="4000" b="1">
                <a:ea typeface="+mj-lt"/>
                <a:cs typeface="+mj-lt"/>
              </a:rPr>
              <a:t>Implementation of Solution </a:t>
            </a:r>
            <a:endParaRPr lang="en-US" sz="4000" b="1"/>
          </a:p>
        </p:txBody>
      </p:sp>
      <p:sp>
        <p:nvSpPr>
          <p:cNvPr id="3" name="Content Placeholder 2">
            <a:extLst>
              <a:ext uri="{FF2B5EF4-FFF2-40B4-BE49-F238E27FC236}">
                <a16:creationId xmlns:a16="http://schemas.microsoft.com/office/drawing/2014/main" id="{DB654B2D-B5EB-D89A-D4FC-FEC5BB03C712}"/>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2000">
                <a:ea typeface="+mn-lt"/>
                <a:cs typeface="+mn-lt"/>
              </a:rPr>
              <a:t>In order to implement the solution of providing benefits to healthcare workers the healthcare firms can firstly provide financial allowances in order to retain and attract employees, the benefits included in this can be of accommodation allowance, public sector retention allowance and hardship allowance as well</a:t>
            </a:r>
            <a:endParaRPr lang="en-US" sz="2000"/>
          </a:p>
        </p:txBody>
      </p:sp>
    </p:spTree>
    <p:extLst>
      <p:ext uri="{BB962C8B-B14F-4D97-AF65-F5344CB8AC3E}">
        <p14:creationId xmlns:p14="http://schemas.microsoft.com/office/powerpoint/2010/main" val="34768370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6CBFFE28-0645-2AFA-4AC8-F920C396EE2C}"/>
              </a:ext>
            </a:extLst>
          </p:cNvPr>
          <p:cNvPicPr>
            <a:picLocks noChangeAspect="1"/>
          </p:cNvPicPr>
          <p:nvPr/>
        </p:nvPicPr>
        <p:blipFill rotWithShape="1">
          <a:blip r:embed="rId3">
            <a:alphaModFix amt="80000"/>
          </a:blip>
          <a:srcRect b="17643"/>
          <a:stretch/>
        </p:blipFill>
        <p:spPr>
          <a:xfrm>
            <a:off x="180975" y="182880"/>
            <a:ext cx="11823637" cy="6499784"/>
          </a:xfrm>
          <a:prstGeom prst="rect">
            <a:avLst/>
          </a:prstGeom>
        </p:spPr>
      </p:pic>
      <p:sp>
        <p:nvSpPr>
          <p:cNvPr id="2" name="Title 1">
            <a:extLst>
              <a:ext uri="{FF2B5EF4-FFF2-40B4-BE49-F238E27FC236}">
                <a16:creationId xmlns:a16="http://schemas.microsoft.com/office/drawing/2014/main" id="{D2971AE4-5FFD-A4DD-13DC-8BBB5EF1C940}"/>
              </a:ext>
            </a:extLst>
          </p:cNvPr>
          <p:cNvSpPr>
            <a:spLocks noGrp="1"/>
          </p:cNvSpPr>
          <p:nvPr>
            <p:ph type="title"/>
          </p:nvPr>
        </p:nvSpPr>
        <p:spPr>
          <a:xfrm>
            <a:off x="838200" y="525195"/>
            <a:ext cx="10165218" cy="2806506"/>
          </a:xfrm>
        </p:spPr>
        <p:txBody>
          <a:bodyPr anchor="b">
            <a:normAutofit/>
          </a:bodyPr>
          <a:lstStyle/>
          <a:p>
            <a:r>
              <a:rPr lang="en-US" sz="4000" b="1">
                <a:solidFill>
                  <a:srgbClr val="000000"/>
                </a:solidFill>
                <a:ea typeface="+mj-lt"/>
                <a:cs typeface="+mj-lt"/>
              </a:rPr>
              <a:t>Conclusion   </a:t>
            </a:r>
          </a:p>
        </p:txBody>
      </p:sp>
      <p:sp>
        <p:nvSpPr>
          <p:cNvPr id="3" name="Content Placeholder 2">
            <a:extLst>
              <a:ext uri="{FF2B5EF4-FFF2-40B4-BE49-F238E27FC236}">
                <a16:creationId xmlns:a16="http://schemas.microsoft.com/office/drawing/2014/main" id="{E4C167B4-0D04-F29F-D9EC-92CA9DFDFC48}"/>
              </a:ext>
            </a:extLst>
          </p:cNvPr>
          <p:cNvSpPr>
            <a:spLocks noGrp="1"/>
          </p:cNvSpPr>
          <p:nvPr>
            <p:ph idx="1"/>
          </p:nvPr>
        </p:nvSpPr>
        <p:spPr>
          <a:xfrm>
            <a:off x="838200" y="3526300"/>
            <a:ext cx="10165218" cy="2588458"/>
          </a:xfrm>
        </p:spPr>
        <p:txBody>
          <a:bodyPr vert="horz" lIns="91440" tIns="45720" rIns="91440" bIns="45720" rtlCol="0">
            <a:normAutofit/>
          </a:bodyPr>
          <a:lstStyle/>
          <a:p>
            <a:r>
              <a:rPr lang="en-US" sz="2000">
                <a:solidFill>
                  <a:srgbClr val="000000"/>
                </a:solidFill>
                <a:ea typeface="+mn-lt"/>
                <a:cs typeface="+mn-lt"/>
              </a:rPr>
              <a:t>The issue of staff shortage was discussed an explained in depth within the report which brought about the complete understanding of the issue’s nature as well the negative impacts it has had on the world of healthcare.</a:t>
            </a:r>
            <a:endParaRPr lang="en-US" sz="2000">
              <a:solidFill>
                <a:srgbClr val="000000"/>
              </a:solidFill>
            </a:endParaRPr>
          </a:p>
        </p:txBody>
      </p:sp>
    </p:spTree>
    <p:extLst>
      <p:ext uri="{BB962C8B-B14F-4D97-AF65-F5344CB8AC3E}">
        <p14:creationId xmlns:p14="http://schemas.microsoft.com/office/powerpoint/2010/main" val="5039853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5" descr="A picture containing text, shelf, book, indoor&#10;&#10;Description automatically generated">
            <a:extLst>
              <a:ext uri="{FF2B5EF4-FFF2-40B4-BE49-F238E27FC236}">
                <a16:creationId xmlns:a16="http://schemas.microsoft.com/office/drawing/2014/main" id="{A1C52980-94DE-0005-94E1-293C7A024755}"/>
              </a:ext>
            </a:extLst>
          </p:cNvPr>
          <p:cNvPicPr>
            <a:picLocks noChangeAspect="1"/>
          </p:cNvPicPr>
          <p:nvPr/>
        </p:nvPicPr>
        <p:blipFill rotWithShape="1">
          <a:blip r:embed="rId3">
            <a:alphaModFix amt="60000"/>
          </a:blip>
          <a:srcRect t="9107" b="6623"/>
          <a:stretch/>
        </p:blipFill>
        <p:spPr>
          <a:xfrm>
            <a:off x="-1" y="10"/>
            <a:ext cx="12192001" cy="6857990"/>
          </a:xfrm>
          <a:prstGeom prst="rect">
            <a:avLst/>
          </a:prstGeom>
        </p:spPr>
      </p:pic>
      <p:sp>
        <p:nvSpPr>
          <p:cNvPr id="2" name="Title 1">
            <a:extLst>
              <a:ext uri="{FF2B5EF4-FFF2-40B4-BE49-F238E27FC236}">
                <a16:creationId xmlns:a16="http://schemas.microsoft.com/office/drawing/2014/main" id="{BA52B55D-C923-CA78-A5C1-D9B07CCD7885}"/>
              </a:ext>
            </a:extLst>
          </p:cNvPr>
          <p:cNvSpPr>
            <a:spLocks noGrp="1"/>
          </p:cNvSpPr>
          <p:nvPr>
            <p:ph type="title"/>
          </p:nvPr>
        </p:nvSpPr>
        <p:spPr>
          <a:xfrm>
            <a:off x="838199" y="1671570"/>
            <a:ext cx="5155261" cy="4072044"/>
          </a:xfrm>
        </p:spPr>
        <p:txBody>
          <a:bodyPr anchor="t">
            <a:normAutofit/>
          </a:bodyPr>
          <a:lstStyle/>
          <a:p>
            <a:r>
              <a:rPr lang="en-US" b="1">
                <a:solidFill>
                  <a:srgbClr val="FFFFFF"/>
                </a:solidFill>
                <a:ea typeface="+mj-lt"/>
                <a:cs typeface="+mj-lt"/>
              </a:rPr>
              <a:t>References</a:t>
            </a:r>
            <a:r>
              <a:rPr lang="en-US">
                <a:solidFill>
                  <a:srgbClr val="FFFFFF"/>
                </a:solidFill>
                <a:ea typeface="+mj-lt"/>
                <a:cs typeface="+mj-lt"/>
              </a:rPr>
              <a:t>   </a:t>
            </a:r>
            <a:endParaRPr lang="en-US">
              <a:solidFill>
                <a:srgbClr val="FFFFFF"/>
              </a:solidFill>
            </a:endParaRPr>
          </a:p>
        </p:txBody>
      </p:sp>
      <p:sp>
        <p:nvSpPr>
          <p:cNvPr id="3" name="Content Placeholder 2">
            <a:extLst>
              <a:ext uri="{FF2B5EF4-FFF2-40B4-BE49-F238E27FC236}">
                <a16:creationId xmlns:a16="http://schemas.microsoft.com/office/drawing/2014/main" id="{6DB12B0F-6D5E-9252-0AE8-422014563E9B}"/>
              </a:ext>
            </a:extLst>
          </p:cNvPr>
          <p:cNvSpPr>
            <a:spLocks noGrp="1"/>
          </p:cNvSpPr>
          <p:nvPr>
            <p:ph idx="1"/>
          </p:nvPr>
        </p:nvSpPr>
        <p:spPr>
          <a:xfrm>
            <a:off x="6185986" y="1671566"/>
            <a:ext cx="5170861" cy="4072043"/>
          </a:xfrm>
        </p:spPr>
        <p:txBody>
          <a:bodyPr vert="horz" lIns="91440" tIns="45720" rIns="91440" bIns="45720" rtlCol="0">
            <a:normAutofit/>
          </a:bodyPr>
          <a:lstStyle/>
          <a:p>
            <a:r>
              <a:rPr lang="en-US" sz="2000">
                <a:solidFill>
                  <a:srgbClr val="FFFFFF"/>
                </a:solidFill>
                <a:ea typeface="+mn-lt"/>
                <a:cs typeface="+mn-lt"/>
              </a:rPr>
              <a:t>Choi, K., 2018. Risk of violence among healthcare staff and return-to-work outcomes (Doctoral dissertation, University of British Columbia). </a:t>
            </a:r>
            <a:endParaRPr lang="en-US" sz="2000">
              <a:solidFill>
                <a:srgbClr val="FFFFFF"/>
              </a:solidFill>
              <a:cs typeface="Calibri" panose="020F0502020204030204"/>
            </a:endParaRPr>
          </a:p>
          <a:p>
            <a:r>
              <a:rPr lang="en-US" sz="2000">
                <a:solidFill>
                  <a:srgbClr val="FFFFFF"/>
                </a:solidFill>
                <a:ea typeface="+mn-lt"/>
                <a:cs typeface="+mn-lt"/>
              </a:rPr>
              <a:t>Dunn, A., Grosse, S.D. and Zuvekas, S.H., 2018. Adjusting health expenditures for inflation: a review of measures for health services research in the United States. Health services research, 53(1), pp.175-196. </a:t>
            </a:r>
            <a:endParaRPr lang="en-US" sz="2000">
              <a:solidFill>
                <a:srgbClr val="FFFFFF"/>
              </a:solidFill>
            </a:endParaRPr>
          </a:p>
        </p:txBody>
      </p:sp>
    </p:spTree>
    <p:extLst>
      <p:ext uri="{BB962C8B-B14F-4D97-AF65-F5344CB8AC3E}">
        <p14:creationId xmlns:p14="http://schemas.microsoft.com/office/powerpoint/2010/main" val="101498771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10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Shortage of Staff in UK Healthcare</vt:lpstr>
      <vt:lpstr>Introduction</vt:lpstr>
      <vt:lpstr>Nature of Problem </vt:lpstr>
      <vt:lpstr>Impacts of Problem </vt:lpstr>
      <vt:lpstr>PESTLE </vt:lpstr>
      <vt:lpstr>Cause and Effect Diagram     </vt:lpstr>
      <vt:lpstr>Alternative Solutions </vt:lpstr>
      <vt:lpstr>Selection  of Appropriate Solution</vt:lpstr>
      <vt:lpstr>Success Indicator PMI </vt:lpstr>
      <vt:lpstr>Implementation of Solution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Shortage of Staff in UK Healthcare</dc:title>
  <dc:creator/>
  <cp:revision>5</cp:revision>
  <dcterms:created xsi:type="dcterms:W3CDTF">2013-07-15T20:26:40Z</dcterms:created>
  <dcterms:modified xsi:type="dcterms:W3CDTF">2022-07-14T19:49:06Z</dcterms:modified>
</cp:coreProperties>
</file>