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8" r:id="rId3"/>
    <p:sldId id="259" r:id="rId4"/>
    <p:sldId id="264" r:id="rId5"/>
    <p:sldId id="260" r:id="rId6"/>
    <p:sldId id="261" r:id="rId7"/>
    <p:sldId id="262" r:id="rId8"/>
    <p:sldId id="269" r:id="rId9"/>
    <p:sldId id="265" r:id="rId10"/>
    <p:sldId id="270" r:id="rId11"/>
    <p:sldId id="272" r:id="rId12"/>
    <p:sldId id="277" r:id="rId13"/>
    <p:sldId id="275" r:id="rId14"/>
    <p:sldId id="271" r:id="rId15"/>
    <p:sldId id="267" r:id="rId16"/>
    <p:sldId id="273" r:id="rId17"/>
    <p:sldId id="278" r:id="rId18"/>
    <p:sldId id="263"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1E8BD-2ED4-431A-A959-4C10AE758FB1}" v="96" dt="2025-11-05T21:50:36.247"/>
    <p1510:client id="{B99475C7-3A18-47F8-91D5-5BCD0135FEEC}" v="42" dt="2025-11-06T01:50:58.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69" autoAdjust="0"/>
    <p:restoredTop sz="94660"/>
  </p:normalViewPr>
  <p:slideViewPr>
    <p:cSldViewPr snapToGrid="0">
      <p:cViewPr varScale="1">
        <p:scale>
          <a:sx n="78" d="100"/>
          <a:sy n="78" d="100"/>
        </p:scale>
        <p:origin x="113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9078F6-9C93-44B3-B62F-4FDA7F4D344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5B5D760C-016D-4665-BBCA-7BD8BF88B51F}">
      <dgm:prSet/>
      <dgm:spPr/>
      <dgm:t>
        <a:bodyPr/>
        <a:lstStyle/>
        <a:p>
          <a:r>
            <a:rPr lang="en-GB" b="1" dirty="0"/>
            <a:t>How WYSA changed the practice </a:t>
          </a:r>
          <a:endParaRPr lang="en-US" dirty="0"/>
        </a:p>
      </dgm:t>
    </dgm:pt>
    <dgm:pt modelId="{5EB41F86-F2A7-4BAB-BE23-8FA33AF53C1D}" type="parTrans" cxnId="{0C0856C9-2BE3-4809-B449-38D7B4D43633}">
      <dgm:prSet/>
      <dgm:spPr/>
      <dgm:t>
        <a:bodyPr/>
        <a:lstStyle/>
        <a:p>
          <a:endParaRPr lang="en-US"/>
        </a:p>
      </dgm:t>
    </dgm:pt>
    <dgm:pt modelId="{507747B0-8533-4482-B2CB-5D142DF184D6}" type="sibTrans" cxnId="{0C0856C9-2BE3-4809-B449-38D7B4D43633}">
      <dgm:prSet/>
      <dgm:spPr/>
      <dgm:t>
        <a:bodyPr/>
        <a:lstStyle/>
        <a:p>
          <a:endParaRPr lang="en-US"/>
        </a:p>
      </dgm:t>
    </dgm:pt>
    <dgm:pt modelId="{CA7A38BD-98C9-4E1F-8490-49CEB5E57646}">
      <dgm:prSet/>
      <dgm:spPr/>
      <dgm:t>
        <a:bodyPr/>
        <a:lstStyle/>
        <a:p>
          <a:r>
            <a:rPr lang="en-GB"/>
            <a:t>The use of digital triage, app-based progress tracking, and virtual oversight by mental health practitioners has replaced traditional in-person interventions with hybrid care models (NHS England, 2023).Digital care coordination and outcome tracking have become part of staff tasks, necessitating the acquisition of new skills in data analysis and ethical supervision (Department of Health, 2019).</a:t>
          </a:r>
          <a:endParaRPr lang="en-US"/>
        </a:p>
      </dgm:t>
    </dgm:pt>
    <dgm:pt modelId="{15468D25-3201-4F34-8CF3-0C7736487346}" type="parTrans" cxnId="{B9A20830-903E-4B02-BCF3-2CDB771A7EF2}">
      <dgm:prSet/>
      <dgm:spPr/>
      <dgm:t>
        <a:bodyPr/>
        <a:lstStyle/>
        <a:p>
          <a:endParaRPr lang="en-US"/>
        </a:p>
      </dgm:t>
    </dgm:pt>
    <dgm:pt modelId="{4823A7B7-E3D8-4433-9FE4-919255D0041E}" type="sibTrans" cxnId="{B9A20830-903E-4B02-BCF3-2CDB771A7EF2}">
      <dgm:prSet/>
      <dgm:spPr/>
      <dgm:t>
        <a:bodyPr/>
        <a:lstStyle/>
        <a:p>
          <a:endParaRPr lang="en-US"/>
        </a:p>
      </dgm:t>
    </dgm:pt>
    <dgm:pt modelId="{F90101CA-E42A-42FF-BE45-06277DC3D579}">
      <dgm:prSet/>
      <dgm:spPr/>
      <dgm:t>
        <a:bodyPr/>
        <a:lstStyle/>
        <a:p>
          <a:r>
            <a:rPr lang="en-GB" b="1" u="sng" dirty="0"/>
            <a:t>How WYSA has improved  access </a:t>
          </a:r>
          <a:endParaRPr lang="en-US" dirty="0"/>
        </a:p>
      </dgm:t>
    </dgm:pt>
    <dgm:pt modelId="{06671B2F-1C9A-4984-9DC7-619B6BC8E328}" type="parTrans" cxnId="{FBB62556-562C-4312-8DF1-459B1AFE5230}">
      <dgm:prSet/>
      <dgm:spPr/>
      <dgm:t>
        <a:bodyPr/>
        <a:lstStyle/>
        <a:p>
          <a:endParaRPr lang="en-US"/>
        </a:p>
      </dgm:t>
    </dgm:pt>
    <dgm:pt modelId="{AA6195A4-91E0-4402-AEB6-FAB780C268FC}" type="sibTrans" cxnId="{FBB62556-562C-4312-8DF1-459B1AFE5230}">
      <dgm:prSet/>
      <dgm:spPr/>
      <dgm:t>
        <a:bodyPr/>
        <a:lstStyle/>
        <a:p>
          <a:endParaRPr lang="en-US"/>
        </a:p>
      </dgm:t>
    </dgm:pt>
    <dgm:pt modelId="{AFFC51F8-FD52-4137-B2EB-C29D0E7C5E1E}">
      <dgm:prSet/>
      <dgm:spPr/>
      <dgm:t>
        <a:bodyPr/>
        <a:lstStyle/>
        <a:p>
          <a:r>
            <a:rPr lang="en-GB"/>
            <a:t>Early intervention and ongoing support are made possible by WYSA's round-the-clock availability, particularly for users who might be discouraged from seeking traditional therapy because of stigma or accessibility concerns (WHO, 2024).It enables self-directed cognitive behavioural therapy, increasing the scope and inclusion of mental health services.</a:t>
          </a:r>
          <a:endParaRPr lang="en-US"/>
        </a:p>
      </dgm:t>
    </dgm:pt>
    <dgm:pt modelId="{DF67839E-7EAD-4C32-81A6-4DB931771A26}" type="parTrans" cxnId="{41E7ED89-3547-452B-9279-329EB3C4ABD1}">
      <dgm:prSet/>
      <dgm:spPr/>
      <dgm:t>
        <a:bodyPr/>
        <a:lstStyle/>
        <a:p>
          <a:endParaRPr lang="en-US"/>
        </a:p>
      </dgm:t>
    </dgm:pt>
    <dgm:pt modelId="{354523F5-A96A-48C4-9DF0-1F9BE2758CF3}" type="sibTrans" cxnId="{41E7ED89-3547-452B-9279-329EB3C4ABD1}">
      <dgm:prSet/>
      <dgm:spPr/>
      <dgm:t>
        <a:bodyPr/>
        <a:lstStyle/>
        <a:p>
          <a:endParaRPr lang="en-US"/>
        </a:p>
      </dgm:t>
    </dgm:pt>
    <dgm:pt modelId="{1EC7C1A6-6DFA-4C0D-B058-E05B1860D111}">
      <dgm:prSet/>
      <dgm:spPr/>
      <dgm:t>
        <a:bodyPr/>
        <a:lstStyle/>
        <a:p>
          <a:r>
            <a:rPr lang="en-GB" b="1" u="sng"/>
            <a:t>WAYA outcome </a:t>
          </a:r>
          <a:endParaRPr lang="en-US"/>
        </a:p>
      </dgm:t>
    </dgm:pt>
    <dgm:pt modelId="{4F6A49F2-994F-4A0A-91BB-220CA9976E7C}" type="parTrans" cxnId="{FDE1F447-7DBA-479C-9339-AEF07097D330}">
      <dgm:prSet/>
      <dgm:spPr/>
      <dgm:t>
        <a:bodyPr/>
        <a:lstStyle/>
        <a:p>
          <a:endParaRPr lang="en-US"/>
        </a:p>
      </dgm:t>
    </dgm:pt>
    <dgm:pt modelId="{E130CB4B-93CF-4EAD-B78C-597E0AECD15F}" type="sibTrans" cxnId="{FDE1F447-7DBA-479C-9339-AEF07097D330}">
      <dgm:prSet/>
      <dgm:spPr/>
      <dgm:t>
        <a:bodyPr/>
        <a:lstStyle/>
        <a:p>
          <a:endParaRPr lang="en-US"/>
        </a:p>
      </dgm:t>
    </dgm:pt>
    <dgm:pt modelId="{A562BF1B-A3F3-4102-B6BA-4542FBA504FE}">
      <dgm:prSet/>
      <dgm:spPr/>
      <dgm:t>
        <a:bodyPr/>
        <a:lstStyle/>
        <a:p>
          <a:r>
            <a:rPr lang="en-GB"/>
            <a:t>Standards and real-time data tracking improve decision-making and reduce clinical errors (WHO, 2024).While routine support is handled digitally, improving service efficiency, clinicians can concentrate on challenging cases.</a:t>
          </a:r>
          <a:endParaRPr lang="en-US"/>
        </a:p>
      </dgm:t>
    </dgm:pt>
    <dgm:pt modelId="{0984D40A-D5BE-45F0-91BE-A22E98BE729A}" type="parTrans" cxnId="{604EE0AF-CC01-4A4A-B2DD-1285EF91D816}">
      <dgm:prSet/>
      <dgm:spPr/>
      <dgm:t>
        <a:bodyPr/>
        <a:lstStyle/>
        <a:p>
          <a:endParaRPr lang="en-US"/>
        </a:p>
      </dgm:t>
    </dgm:pt>
    <dgm:pt modelId="{F094C567-B504-42B3-827B-5FEC099C4D1D}" type="sibTrans" cxnId="{604EE0AF-CC01-4A4A-B2DD-1285EF91D816}">
      <dgm:prSet/>
      <dgm:spPr/>
      <dgm:t>
        <a:bodyPr/>
        <a:lstStyle/>
        <a:p>
          <a:endParaRPr lang="en-US"/>
        </a:p>
      </dgm:t>
    </dgm:pt>
    <dgm:pt modelId="{8939D53B-7B32-4028-AB15-0E5B58EFD919}" type="pres">
      <dgm:prSet presAssocID="{009078F6-9C93-44B3-B62F-4FDA7F4D344D}" presName="Name0" presStyleCnt="0">
        <dgm:presLayoutVars>
          <dgm:dir/>
          <dgm:resizeHandles val="exact"/>
        </dgm:presLayoutVars>
      </dgm:prSet>
      <dgm:spPr/>
    </dgm:pt>
    <dgm:pt modelId="{F9CFB790-30B8-42F9-BCF1-BF8E7DB9E633}" type="pres">
      <dgm:prSet presAssocID="{5B5D760C-016D-4665-BBCA-7BD8BF88B51F}" presName="node" presStyleLbl="node1" presStyleIdx="0" presStyleCnt="6">
        <dgm:presLayoutVars>
          <dgm:bulletEnabled val="1"/>
        </dgm:presLayoutVars>
      </dgm:prSet>
      <dgm:spPr/>
    </dgm:pt>
    <dgm:pt modelId="{26DE79E2-517E-4933-ADC3-E196B705DB79}" type="pres">
      <dgm:prSet presAssocID="{507747B0-8533-4482-B2CB-5D142DF184D6}" presName="sibTrans" presStyleLbl="sibTrans1D1" presStyleIdx="0" presStyleCnt="5"/>
      <dgm:spPr/>
    </dgm:pt>
    <dgm:pt modelId="{4F50A86A-B723-4D32-9078-BE1D78DA2352}" type="pres">
      <dgm:prSet presAssocID="{507747B0-8533-4482-B2CB-5D142DF184D6}" presName="connectorText" presStyleLbl="sibTrans1D1" presStyleIdx="0" presStyleCnt="5"/>
      <dgm:spPr/>
    </dgm:pt>
    <dgm:pt modelId="{AC75930C-9403-4150-8B68-B0E400958D69}" type="pres">
      <dgm:prSet presAssocID="{CA7A38BD-98C9-4E1F-8490-49CEB5E57646}" presName="node" presStyleLbl="node1" presStyleIdx="1" presStyleCnt="6">
        <dgm:presLayoutVars>
          <dgm:bulletEnabled val="1"/>
        </dgm:presLayoutVars>
      </dgm:prSet>
      <dgm:spPr/>
    </dgm:pt>
    <dgm:pt modelId="{57FAE7CF-3FFA-453B-964D-5F73BDF04D61}" type="pres">
      <dgm:prSet presAssocID="{4823A7B7-E3D8-4433-9FE4-919255D0041E}" presName="sibTrans" presStyleLbl="sibTrans1D1" presStyleIdx="1" presStyleCnt="5"/>
      <dgm:spPr/>
    </dgm:pt>
    <dgm:pt modelId="{D752C9A0-2756-401B-B281-2DCE8B838A78}" type="pres">
      <dgm:prSet presAssocID="{4823A7B7-E3D8-4433-9FE4-919255D0041E}" presName="connectorText" presStyleLbl="sibTrans1D1" presStyleIdx="1" presStyleCnt="5"/>
      <dgm:spPr/>
    </dgm:pt>
    <dgm:pt modelId="{68907AE0-6428-4F2D-9F9C-ECF52C97C1A5}" type="pres">
      <dgm:prSet presAssocID="{F90101CA-E42A-42FF-BE45-06277DC3D579}" presName="node" presStyleLbl="node1" presStyleIdx="2" presStyleCnt="6">
        <dgm:presLayoutVars>
          <dgm:bulletEnabled val="1"/>
        </dgm:presLayoutVars>
      </dgm:prSet>
      <dgm:spPr/>
    </dgm:pt>
    <dgm:pt modelId="{487B344A-492F-4CD4-AF1B-D91F511BDDC6}" type="pres">
      <dgm:prSet presAssocID="{AA6195A4-91E0-4402-AEB6-FAB780C268FC}" presName="sibTrans" presStyleLbl="sibTrans1D1" presStyleIdx="2" presStyleCnt="5"/>
      <dgm:spPr/>
    </dgm:pt>
    <dgm:pt modelId="{47D0E01D-377D-428A-AD57-E407EFBF728C}" type="pres">
      <dgm:prSet presAssocID="{AA6195A4-91E0-4402-AEB6-FAB780C268FC}" presName="connectorText" presStyleLbl="sibTrans1D1" presStyleIdx="2" presStyleCnt="5"/>
      <dgm:spPr/>
    </dgm:pt>
    <dgm:pt modelId="{580BD4C6-9BB3-4BDF-B790-8DFC1D12CD20}" type="pres">
      <dgm:prSet presAssocID="{AFFC51F8-FD52-4137-B2EB-C29D0E7C5E1E}" presName="node" presStyleLbl="node1" presStyleIdx="3" presStyleCnt="6">
        <dgm:presLayoutVars>
          <dgm:bulletEnabled val="1"/>
        </dgm:presLayoutVars>
      </dgm:prSet>
      <dgm:spPr/>
    </dgm:pt>
    <dgm:pt modelId="{DA6E8535-4961-4D98-A1B8-C31256DF2023}" type="pres">
      <dgm:prSet presAssocID="{354523F5-A96A-48C4-9DF0-1F9BE2758CF3}" presName="sibTrans" presStyleLbl="sibTrans1D1" presStyleIdx="3" presStyleCnt="5"/>
      <dgm:spPr/>
    </dgm:pt>
    <dgm:pt modelId="{395EC793-75B4-42FD-95CC-71BCED717C1C}" type="pres">
      <dgm:prSet presAssocID="{354523F5-A96A-48C4-9DF0-1F9BE2758CF3}" presName="connectorText" presStyleLbl="sibTrans1D1" presStyleIdx="3" presStyleCnt="5"/>
      <dgm:spPr/>
    </dgm:pt>
    <dgm:pt modelId="{36CFD8A9-9297-40A9-9AE9-7DAE75A967D8}" type="pres">
      <dgm:prSet presAssocID="{1EC7C1A6-6DFA-4C0D-B058-E05B1860D111}" presName="node" presStyleLbl="node1" presStyleIdx="4" presStyleCnt="6">
        <dgm:presLayoutVars>
          <dgm:bulletEnabled val="1"/>
        </dgm:presLayoutVars>
      </dgm:prSet>
      <dgm:spPr/>
    </dgm:pt>
    <dgm:pt modelId="{D1F19270-6FAA-47B9-8737-4935E21E960C}" type="pres">
      <dgm:prSet presAssocID="{E130CB4B-93CF-4EAD-B78C-597E0AECD15F}" presName="sibTrans" presStyleLbl="sibTrans1D1" presStyleIdx="4" presStyleCnt="5"/>
      <dgm:spPr/>
    </dgm:pt>
    <dgm:pt modelId="{A18FCF1F-4DC9-460C-A5E1-36264ECCFBC3}" type="pres">
      <dgm:prSet presAssocID="{E130CB4B-93CF-4EAD-B78C-597E0AECD15F}" presName="connectorText" presStyleLbl="sibTrans1D1" presStyleIdx="4" presStyleCnt="5"/>
      <dgm:spPr/>
    </dgm:pt>
    <dgm:pt modelId="{9779A527-8B97-4800-B672-D9B7ABBBDB96}" type="pres">
      <dgm:prSet presAssocID="{A562BF1B-A3F3-4102-B6BA-4542FBA504FE}" presName="node" presStyleLbl="node1" presStyleIdx="5" presStyleCnt="6">
        <dgm:presLayoutVars>
          <dgm:bulletEnabled val="1"/>
        </dgm:presLayoutVars>
      </dgm:prSet>
      <dgm:spPr/>
    </dgm:pt>
  </dgm:ptLst>
  <dgm:cxnLst>
    <dgm:cxn modelId="{80AFBC13-5838-4A43-87C5-0BEE2589A73A}" type="presOf" srcId="{4823A7B7-E3D8-4433-9FE4-919255D0041E}" destId="{57FAE7CF-3FFA-453B-964D-5F73BDF04D61}" srcOrd="0" destOrd="0" presId="urn:microsoft.com/office/officeart/2016/7/layout/RepeatingBendingProcessNew"/>
    <dgm:cxn modelId="{1D46EE1A-4A9B-43B6-9DCD-889FCB448B98}" type="presOf" srcId="{CA7A38BD-98C9-4E1F-8490-49CEB5E57646}" destId="{AC75930C-9403-4150-8B68-B0E400958D69}" srcOrd="0" destOrd="0" presId="urn:microsoft.com/office/officeart/2016/7/layout/RepeatingBendingProcessNew"/>
    <dgm:cxn modelId="{B9A20830-903E-4B02-BCF3-2CDB771A7EF2}" srcId="{009078F6-9C93-44B3-B62F-4FDA7F4D344D}" destId="{CA7A38BD-98C9-4E1F-8490-49CEB5E57646}" srcOrd="1" destOrd="0" parTransId="{15468D25-3201-4F34-8CF3-0C7736487346}" sibTransId="{4823A7B7-E3D8-4433-9FE4-919255D0041E}"/>
    <dgm:cxn modelId="{02BC3360-B5CC-4E9D-AC8A-F472D066A20F}" type="presOf" srcId="{1EC7C1A6-6DFA-4C0D-B058-E05B1860D111}" destId="{36CFD8A9-9297-40A9-9AE9-7DAE75A967D8}" srcOrd="0" destOrd="0" presId="urn:microsoft.com/office/officeart/2016/7/layout/RepeatingBendingProcessNew"/>
    <dgm:cxn modelId="{E921C060-E4D3-4027-BD81-DC0091354F09}" type="presOf" srcId="{507747B0-8533-4482-B2CB-5D142DF184D6}" destId="{26DE79E2-517E-4933-ADC3-E196B705DB79}" srcOrd="0" destOrd="0" presId="urn:microsoft.com/office/officeart/2016/7/layout/RepeatingBendingProcessNew"/>
    <dgm:cxn modelId="{FDE1F447-7DBA-479C-9339-AEF07097D330}" srcId="{009078F6-9C93-44B3-B62F-4FDA7F4D344D}" destId="{1EC7C1A6-6DFA-4C0D-B058-E05B1860D111}" srcOrd="4" destOrd="0" parTransId="{4F6A49F2-994F-4A0A-91BB-220CA9976E7C}" sibTransId="{E130CB4B-93CF-4EAD-B78C-597E0AECD15F}"/>
    <dgm:cxn modelId="{39FA2069-1446-46C4-BE02-B8865B484D0C}" type="presOf" srcId="{E130CB4B-93CF-4EAD-B78C-597E0AECD15F}" destId="{D1F19270-6FAA-47B9-8737-4935E21E960C}" srcOrd="0" destOrd="0" presId="urn:microsoft.com/office/officeart/2016/7/layout/RepeatingBendingProcessNew"/>
    <dgm:cxn modelId="{4C6B184A-989D-4E7D-A504-376A9415B89A}" type="presOf" srcId="{AFFC51F8-FD52-4137-B2EB-C29D0E7C5E1E}" destId="{580BD4C6-9BB3-4BDF-B790-8DFC1D12CD20}" srcOrd="0" destOrd="0" presId="urn:microsoft.com/office/officeart/2016/7/layout/RepeatingBendingProcessNew"/>
    <dgm:cxn modelId="{6A8C656B-29F8-4120-B1F6-820A4D8449B1}" type="presOf" srcId="{009078F6-9C93-44B3-B62F-4FDA7F4D344D}" destId="{8939D53B-7B32-4028-AB15-0E5B58EFD919}" srcOrd="0" destOrd="0" presId="urn:microsoft.com/office/officeart/2016/7/layout/RepeatingBendingProcessNew"/>
    <dgm:cxn modelId="{FBB62556-562C-4312-8DF1-459B1AFE5230}" srcId="{009078F6-9C93-44B3-B62F-4FDA7F4D344D}" destId="{F90101CA-E42A-42FF-BE45-06277DC3D579}" srcOrd="2" destOrd="0" parTransId="{06671B2F-1C9A-4984-9DC7-619B6BC8E328}" sibTransId="{AA6195A4-91E0-4402-AEB6-FAB780C268FC}"/>
    <dgm:cxn modelId="{FAC51E83-2C86-4693-A343-E6D5F7FBB093}" type="presOf" srcId="{A562BF1B-A3F3-4102-B6BA-4542FBA504FE}" destId="{9779A527-8B97-4800-B672-D9B7ABBBDB96}" srcOrd="0" destOrd="0" presId="urn:microsoft.com/office/officeart/2016/7/layout/RepeatingBendingProcessNew"/>
    <dgm:cxn modelId="{0E684C84-3C1C-4F63-84E5-9FB77FD89AD8}" type="presOf" srcId="{F90101CA-E42A-42FF-BE45-06277DC3D579}" destId="{68907AE0-6428-4F2D-9F9C-ECF52C97C1A5}" srcOrd="0" destOrd="0" presId="urn:microsoft.com/office/officeart/2016/7/layout/RepeatingBendingProcessNew"/>
    <dgm:cxn modelId="{41E7ED89-3547-452B-9279-329EB3C4ABD1}" srcId="{009078F6-9C93-44B3-B62F-4FDA7F4D344D}" destId="{AFFC51F8-FD52-4137-B2EB-C29D0E7C5E1E}" srcOrd="3" destOrd="0" parTransId="{DF67839E-7EAD-4C32-81A6-4DB931771A26}" sibTransId="{354523F5-A96A-48C4-9DF0-1F9BE2758CF3}"/>
    <dgm:cxn modelId="{D4B59191-30E2-490E-8429-E3DAA180559E}" type="presOf" srcId="{AA6195A4-91E0-4402-AEB6-FAB780C268FC}" destId="{487B344A-492F-4CD4-AF1B-D91F511BDDC6}" srcOrd="0" destOrd="0" presId="urn:microsoft.com/office/officeart/2016/7/layout/RepeatingBendingProcessNew"/>
    <dgm:cxn modelId="{C88F4CA1-62F0-40E2-BB26-938CE7E51F41}" type="presOf" srcId="{354523F5-A96A-48C4-9DF0-1F9BE2758CF3}" destId="{395EC793-75B4-42FD-95CC-71BCED717C1C}" srcOrd="1" destOrd="0" presId="urn:microsoft.com/office/officeart/2016/7/layout/RepeatingBendingProcessNew"/>
    <dgm:cxn modelId="{39A44EA2-7D27-410A-A237-9729CA553F31}" type="presOf" srcId="{AA6195A4-91E0-4402-AEB6-FAB780C268FC}" destId="{47D0E01D-377D-428A-AD57-E407EFBF728C}" srcOrd="1" destOrd="0" presId="urn:microsoft.com/office/officeart/2016/7/layout/RepeatingBendingProcessNew"/>
    <dgm:cxn modelId="{604EE0AF-CC01-4A4A-B2DD-1285EF91D816}" srcId="{009078F6-9C93-44B3-B62F-4FDA7F4D344D}" destId="{A562BF1B-A3F3-4102-B6BA-4542FBA504FE}" srcOrd="5" destOrd="0" parTransId="{0984D40A-D5BE-45F0-91BE-A22E98BE729A}" sibTransId="{F094C567-B504-42B3-827B-5FEC099C4D1D}"/>
    <dgm:cxn modelId="{C6BE33BB-73D1-4FBF-8AC0-4880CF40CCAC}" type="presOf" srcId="{5B5D760C-016D-4665-BBCA-7BD8BF88B51F}" destId="{F9CFB790-30B8-42F9-BCF1-BF8E7DB9E633}" srcOrd="0" destOrd="0" presId="urn:microsoft.com/office/officeart/2016/7/layout/RepeatingBendingProcessNew"/>
    <dgm:cxn modelId="{D7165FC6-6441-4DAD-BE14-3468CC8E197C}" type="presOf" srcId="{4823A7B7-E3D8-4433-9FE4-919255D0041E}" destId="{D752C9A0-2756-401B-B281-2DCE8B838A78}" srcOrd="1" destOrd="0" presId="urn:microsoft.com/office/officeart/2016/7/layout/RepeatingBendingProcessNew"/>
    <dgm:cxn modelId="{0C0856C9-2BE3-4809-B449-38D7B4D43633}" srcId="{009078F6-9C93-44B3-B62F-4FDA7F4D344D}" destId="{5B5D760C-016D-4665-BBCA-7BD8BF88B51F}" srcOrd="0" destOrd="0" parTransId="{5EB41F86-F2A7-4BAB-BE23-8FA33AF53C1D}" sibTransId="{507747B0-8533-4482-B2CB-5D142DF184D6}"/>
    <dgm:cxn modelId="{A90CFDD4-64DB-46B3-BF21-FEE2E85F0FAF}" type="presOf" srcId="{354523F5-A96A-48C4-9DF0-1F9BE2758CF3}" destId="{DA6E8535-4961-4D98-A1B8-C31256DF2023}" srcOrd="0" destOrd="0" presId="urn:microsoft.com/office/officeart/2016/7/layout/RepeatingBendingProcessNew"/>
    <dgm:cxn modelId="{5CC9AEDE-17AD-4765-AAB7-BA957F4E1B32}" type="presOf" srcId="{E130CB4B-93CF-4EAD-B78C-597E0AECD15F}" destId="{A18FCF1F-4DC9-460C-A5E1-36264ECCFBC3}" srcOrd="1" destOrd="0" presId="urn:microsoft.com/office/officeart/2016/7/layout/RepeatingBendingProcessNew"/>
    <dgm:cxn modelId="{0C83B7E4-4F55-4CB4-AC0A-C8C4FFD8CC07}" type="presOf" srcId="{507747B0-8533-4482-B2CB-5D142DF184D6}" destId="{4F50A86A-B723-4D32-9078-BE1D78DA2352}" srcOrd="1" destOrd="0" presId="urn:microsoft.com/office/officeart/2016/7/layout/RepeatingBendingProcessNew"/>
    <dgm:cxn modelId="{80F955FD-4E81-4C6C-9BD7-7EF658D24941}" type="presParOf" srcId="{8939D53B-7B32-4028-AB15-0E5B58EFD919}" destId="{F9CFB790-30B8-42F9-BCF1-BF8E7DB9E633}" srcOrd="0" destOrd="0" presId="urn:microsoft.com/office/officeart/2016/7/layout/RepeatingBendingProcessNew"/>
    <dgm:cxn modelId="{D35F1264-8AFD-4958-B7A8-D759A76AEE1C}" type="presParOf" srcId="{8939D53B-7B32-4028-AB15-0E5B58EFD919}" destId="{26DE79E2-517E-4933-ADC3-E196B705DB79}" srcOrd="1" destOrd="0" presId="urn:microsoft.com/office/officeart/2016/7/layout/RepeatingBendingProcessNew"/>
    <dgm:cxn modelId="{6010C3C8-A800-45A0-A77A-80B86C39F9C0}" type="presParOf" srcId="{26DE79E2-517E-4933-ADC3-E196B705DB79}" destId="{4F50A86A-B723-4D32-9078-BE1D78DA2352}" srcOrd="0" destOrd="0" presId="urn:microsoft.com/office/officeart/2016/7/layout/RepeatingBendingProcessNew"/>
    <dgm:cxn modelId="{D94FCB36-5419-430F-A016-BF5223D73F20}" type="presParOf" srcId="{8939D53B-7B32-4028-AB15-0E5B58EFD919}" destId="{AC75930C-9403-4150-8B68-B0E400958D69}" srcOrd="2" destOrd="0" presId="urn:microsoft.com/office/officeart/2016/7/layout/RepeatingBendingProcessNew"/>
    <dgm:cxn modelId="{119FD0A1-42D4-407B-8BE0-255D1CB4032A}" type="presParOf" srcId="{8939D53B-7B32-4028-AB15-0E5B58EFD919}" destId="{57FAE7CF-3FFA-453B-964D-5F73BDF04D61}" srcOrd="3" destOrd="0" presId="urn:microsoft.com/office/officeart/2016/7/layout/RepeatingBendingProcessNew"/>
    <dgm:cxn modelId="{405D7E6E-D9B2-429E-91CB-376F11CFB672}" type="presParOf" srcId="{57FAE7CF-3FFA-453B-964D-5F73BDF04D61}" destId="{D752C9A0-2756-401B-B281-2DCE8B838A78}" srcOrd="0" destOrd="0" presId="urn:microsoft.com/office/officeart/2016/7/layout/RepeatingBendingProcessNew"/>
    <dgm:cxn modelId="{B17C8E3C-2702-47C5-BD54-19E1620F586A}" type="presParOf" srcId="{8939D53B-7B32-4028-AB15-0E5B58EFD919}" destId="{68907AE0-6428-4F2D-9F9C-ECF52C97C1A5}" srcOrd="4" destOrd="0" presId="urn:microsoft.com/office/officeart/2016/7/layout/RepeatingBendingProcessNew"/>
    <dgm:cxn modelId="{D705B17A-3DA1-41EC-8FD2-709526ECF5E9}" type="presParOf" srcId="{8939D53B-7B32-4028-AB15-0E5B58EFD919}" destId="{487B344A-492F-4CD4-AF1B-D91F511BDDC6}" srcOrd="5" destOrd="0" presId="urn:microsoft.com/office/officeart/2016/7/layout/RepeatingBendingProcessNew"/>
    <dgm:cxn modelId="{401A86F0-7A00-4E19-BAFF-E06B56E7C327}" type="presParOf" srcId="{487B344A-492F-4CD4-AF1B-D91F511BDDC6}" destId="{47D0E01D-377D-428A-AD57-E407EFBF728C}" srcOrd="0" destOrd="0" presId="urn:microsoft.com/office/officeart/2016/7/layout/RepeatingBendingProcessNew"/>
    <dgm:cxn modelId="{008CAC11-F7E0-4EED-B129-EB69169AE24B}" type="presParOf" srcId="{8939D53B-7B32-4028-AB15-0E5B58EFD919}" destId="{580BD4C6-9BB3-4BDF-B790-8DFC1D12CD20}" srcOrd="6" destOrd="0" presId="urn:microsoft.com/office/officeart/2016/7/layout/RepeatingBendingProcessNew"/>
    <dgm:cxn modelId="{3B05D767-82C2-4C7F-B317-6C30BEB1D7D2}" type="presParOf" srcId="{8939D53B-7B32-4028-AB15-0E5B58EFD919}" destId="{DA6E8535-4961-4D98-A1B8-C31256DF2023}" srcOrd="7" destOrd="0" presId="urn:microsoft.com/office/officeart/2016/7/layout/RepeatingBendingProcessNew"/>
    <dgm:cxn modelId="{8C922742-8F7E-4FF7-A80C-32B19486CAEB}" type="presParOf" srcId="{DA6E8535-4961-4D98-A1B8-C31256DF2023}" destId="{395EC793-75B4-42FD-95CC-71BCED717C1C}" srcOrd="0" destOrd="0" presId="urn:microsoft.com/office/officeart/2016/7/layout/RepeatingBendingProcessNew"/>
    <dgm:cxn modelId="{F9583DE4-E2BD-477F-BFEF-E083A4B265DF}" type="presParOf" srcId="{8939D53B-7B32-4028-AB15-0E5B58EFD919}" destId="{36CFD8A9-9297-40A9-9AE9-7DAE75A967D8}" srcOrd="8" destOrd="0" presId="urn:microsoft.com/office/officeart/2016/7/layout/RepeatingBendingProcessNew"/>
    <dgm:cxn modelId="{9FD739F2-45D3-443E-B86C-D8055ECC6ADB}" type="presParOf" srcId="{8939D53B-7B32-4028-AB15-0E5B58EFD919}" destId="{D1F19270-6FAA-47B9-8737-4935E21E960C}" srcOrd="9" destOrd="0" presId="urn:microsoft.com/office/officeart/2016/7/layout/RepeatingBendingProcessNew"/>
    <dgm:cxn modelId="{B63D0EA2-8053-4072-8AC4-578C1914FB7F}" type="presParOf" srcId="{D1F19270-6FAA-47B9-8737-4935E21E960C}" destId="{A18FCF1F-4DC9-460C-A5E1-36264ECCFBC3}" srcOrd="0" destOrd="0" presId="urn:microsoft.com/office/officeart/2016/7/layout/RepeatingBendingProcessNew"/>
    <dgm:cxn modelId="{36CA695E-A9F6-4953-B317-ABEC25A4EFD5}" type="presParOf" srcId="{8939D53B-7B32-4028-AB15-0E5B58EFD919}" destId="{9779A527-8B97-4800-B672-D9B7ABBBDB9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FBFC26-4F34-4BE6-BFB5-1BF9E543FB2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2D7BF43-42EF-4B06-A9C9-DCD71601AEC9}">
      <dgm:prSet/>
      <dgm:spPr/>
      <dgm:t>
        <a:bodyPr/>
        <a:lstStyle/>
        <a:p>
          <a:r>
            <a:rPr lang="en-GB"/>
            <a:t>Impact on Service Delivery</a:t>
          </a:r>
          <a:endParaRPr lang="en-US"/>
        </a:p>
      </dgm:t>
    </dgm:pt>
    <dgm:pt modelId="{A6278173-8D8D-42D3-9D30-BF3936014FC0}" type="parTrans" cxnId="{4C78D324-7A00-409E-B5A5-56822975585B}">
      <dgm:prSet/>
      <dgm:spPr/>
      <dgm:t>
        <a:bodyPr/>
        <a:lstStyle/>
        <a:p>
          <a:endParaRPr lang="en-US"/>
        </a:p>
      </dgm:t>
    </dgm:pt>
    <dgm:pt modelId="{71265CF3-CC2C-4F7C-8681-7FF55E3F9716}" type="sibTrans" cxnId="{4C78D324-7A00-409E-B5A5-56822975585B}">
      <dgm:prSet/>
      <dgm:spPr/>
      <dgm:t>
        <a:bodyPr/>
        <a:lstStyle/>
        <a:p>
          <a:endParaRPr lang="en-US"/>
        </a:p>
      </dgm:t>
    </dgm:pt>
    <dgm:pt modelId="{B6FBBC05-9BB4-45F0-80F9-B687AA5F7647}">
      <dgm:prSet/>
      <dgm:spPr/>
      <dgm:t>
        <a:bodyPr/>
        <a:lstStyle/>
        <a:p>
          <a:r>
            <a:rPr lang="en-GB" dirty="0"/>
            <a:t>Digital platforms like WYSA are transforming UK mental health services by improving access, efficiency, and inclusivity.</a:t>
          </a:r>
          <a:endParaRPr lang="en-US" dirty="0"/>
        </a:p>
      </dgm:t>
    </dgm:pt>
    <dgm:pt modelId="{0D65C95D-9C9D-4374-AD05-C9DFCC8B6012}" type="parTrans" cxnId="{01757576-9D06-4C50-B31B-5D30E0523D7E}">
      <dgm:prSet/>
      <dgm:spPr/>
      <dgm:t>
        <a:bodyPr/>
        <a:lstStyle/>
        <a:p>
          <a:endParaRPr lang="en-US"/>
        </a:p>
      </dgm:t>
    </dgm:pt>
    <dgm:pt modelId="{CA5F3059-F5A7-42CA-8B3E-97AB1D0318B1}" type="sibTrans" cxnId="{01757576-9D06-4C50-B31B-5D30E0523D7E}">
      <dgm:prSet/>
      <dgm:spPr/>
      <dgm:t>
        <a:bodyPr/>
        <a:lstStyle/>
        <a:p>
          <a:endParaRPr lang="en-US"/>
        </a:p>
      </dgm:t>
    </dgm:pt>
    <dgm:pt modelId="{F9C62100-7D97-4D28-A5CE-706264C512DA}">
      <dgm:prSet/>
      <dgm:spPr/>
      <dgm:t>
        <a:bodyPr/>
        <a:lstStyle/>
        <a:p>
          <a:r>
            <a:rPr lang="en-GB"/>
            <a:t>Traditionally reliant on face-to-face care, services now use AI tools to support users beyond clinical hours and streamline workflows.</a:t>
          </a:r>
          <a:endParaRPr lang="en-US"/>
        </a:p>
      </dgm:t>
    </dgm:pt>
    <dgm:pt modelId="{F4793A53-C565-410A-BB2E-86A7D35F5B6B}" type="parTrans" cxnId="{6BDC73A0-47C6-45DD-8832-E09853FAAD0B}">
      <dgm:prSet/>
      <dgm:spPr/>
      <dgm:t>
        <a:bodyPr/>
        <a:lstStyle/>
        <a:p>
          <a:endParaRPr lang="en-US"/>
        </a:p>
      </dgm:t>
    </dgm:pt>
    <dgm:pt modelId="{FE5774A5-47B0-4DF3-A35B-FEE93CD8A7E8}" type="sibTrans" cxnId="{6BDC73A0-47C6-45DD-8832-E09853FAAD0B}">
      <dgm:prSet/>
      <dgm:spPr/>
      <dgm:t>
        <a:bodyPr/>
        <a:lstStyle/>
        <a:p>
          <a:endParaRPr lang="en-US"/>
        </a:p>
      </dgm:t>
    </dgm:pt>
    <dgm:pt modelId="{F5E7AE54-41ED-4EC1-927A-77B938782D1F}">
      <dgm:prSet/>
      <dgm:spPr/>
      <dgm:t>
        <a:bodyPr/>
        <a:lstStyle/>
        <a:p>
          <a:r>
            <a:rPr lang="en-GB" b="1" dirty="0"/>
            <a:t>How WYSA Improves Service Deliver </a:t>
          </a:r>
          <a:endParaRPr lang="en-US" dirty="0"/>
        </a:p>
      </dgm:t>
    </dgm:pt>
    <dgm:pt modelId="{E1AF626F-D943-4506-9A2F-B511101CDA6C}" type="parTrans" cxnId="{4030FF27-D248-4155-85E5-1D6E68F4A0DC}">
      <dgm:prSet/>
      <dgm:spPr/>
      <dgm:t>
        <a:bodyPr/>
        <a:lstStyle/>
        <a:p>
          <a:endParaRPr lang="en-US"/>
        </a:p>
      </dgm:t>
    </dgm:pt>
    <dgm:pt modelId="{90F87F92-B83F-4F83-BAFC-3D7510995344}" type="sibTrans" cxnId="{4030FF27-D248-4155-85E5-1D6E68F4A0DC}">
      <dgm:prSet/>
      <dgm:spPr/>
      <dgm:t>
        <a:bodyPr/>
        <a:lstStyle/>
        <a:p>
          <a:endParaRPr lang="en-US"/>
        </a:p>
      </dgm:t>
    </dgm:pt>
    <dgm:pt modelId="{90B010C6-7E92-4231-9FEF-57CDBE1AB277}">
      <dgm:prSet/>
      <dgm:spPr/>
      <dgm:t>
        <a:bodyPr/>
        <a:lstStyle/>
        <a:p>
          <a:r>
            <a:rPr lang="en-GB"/>
            <a:t>24/7 Support</a:t>
          </a:r>
          <a:endParaRPr lang="en-US"/>
        </a:p>
      </dgm:t>
    </dgm:pt>
    <dgm:pt modelId="{6C9314DC-D198-45A8-9DDD-4AC31D9AE94E}" type="parTrans" cxnId="{6E5A3C8A-E66A-4B20-A311-11C5A3A8B65A}">
      <dgm:prSet/>
      <dgm:spPr/>
      <dgm:t>
        <a:bodyPr/>
        <a:lstStyle/>
        <a:p>
          <a:endParaRPr lang="en-US"/>
        </a:p>
      </dgm:t>
    </dgm:pt>
    <dgm:pt modelId="{8C28B8FE-6D08-4658-B972-550661A16097}" type="sibTrans" cxnId="{6E5A3C8A-E66A-4B20-A311-11C5A3A8B65A}">
      <dgm:prSet/>
      <dgm:spPr/>
      <dgm:t>
        <a:bodyPr/>
        <a:lstStyle/>
        <a:p>
          <a:endParaRPr lang="en-US"/>
        </a:p>
      </dgm:t>
    </dgm:pt>
    <dgm:pt modelId="{53B00E73-71A3-48A3-B2C2-FE3C9A22C3C3}">
      <dgm:prSet/>
      <dgm:spPr/>
      <dgm:t>
        <a:bodyPr/>
        <a:lstStyle/>
        <a:p>
          <a:r>
            <a:rPr lang="en-GB" dirty="0"/>
            <a:t>CBT-based tools, mood tracking, and mindfulness available anytime (NHS England, 2023; Wysa, 2023)</a:t>
          </a:r>
          <a:endParaRPr lang="en-US" dirty="0"/>
        </a:p>
      </dgm:t>
    </dgm:pt>
    <dgm:pt modelId="{13E916D2-F3D3-47C3-A71C-2F382826A1E0}" type="parTrans" cxnId="{37DCE7A5-E156-402B-9E6D-CEEBA1BAC0E2}">
      <dgm:prSet/>
      <dgm:spPr/>
      <dgm:t>
        <a:bodyPr/>
        <a:lstStyle/>
        <a:p>
          <a:endParaRPr lang="en-US"/>
        </a:p>
      </dgm:t>
    </dgm:pt>
    <dgm:pt modelId="{6F6309D5-755C-49FB-87D0-372A18751244}" type="sibTrans" cxnId="{37DCE7A5-E156-402B-9E6D-CEEBA1BAC0E2}">
      <dgm:prSet/>
      <dgm:spPr/>
      <dgm:t>
        <a:bodyPr/>
        <a:lstStyle/>
        <a:p>
          <a:endParaRPr lang="en-US"/>
        </a:p>
      </dgm:t>
    </dgm:pt>
    <dgm:pt modelId="{D68CE25A-47DE-4147-8012-C4393556EA25}">
      <dgm:prSet/>
      <dgm:spPr/>
      <dgm:t>
        <a:bodyPr/>
        <a:lstStyle/>
        <a:p>
          <a:r>
            <a:rPr lang="en-GB" b="1"/>
            <a:t>Simplified Referrals &amp; Triage</a:t>
          </a:r>
          <a:endParaRPr lang="en-US"/>
        </a:p>
      </dgm:t>
    </dgm:pt>
    <dgm:pt modelId="{558E0661-7F4F-41E9-AF1F-CF271EE43F30}" type="parTrans" cxnId="{588AC45C-EF80-44A7-BAC3-B8FAA47C2632}">
      <dgm:prSet/>
      <dgm:spPr/>
      <dgm:t>
        <a:bodyPr/>
        <a:lstStyle/>
        <a:p>
          <a:endParaRPr lang="en-US"/>
        </a:p>
      </dgm:t>
    </dgm:pt>
    <dgm:pt modelId="{2F2AA7CC-E918-4F7E-B93D-615F010BED54}" type="sibTrans" cxnId="{588AC45C-EF80-44A7-BAC3-B8FAA47C2632}">
      <dgm:prSet/>
      <dgm:spPr/>
      <dgm:t>
        <a:bodyPr/>
        <a:lstStyle/>
        <a:p>
          <a:endParaRPr lang="en-US"/>
        </a:p>
      </dgm:t>
    </dgm:pt>
    <dgm:pt modelId="{208CD448-36E7-41C0-8C0B-4AF2C5790681}">
      <dgm:prSet/>
      <dgm:spPr/>
      <dgm:t>
        <a:bodyPr/>
        <a:lstStyle/>
        <a:p>
          <a:r>
            <a:rPr lang="en-GB"/>
            <a:t>AI-driven triage helps users explore care routes; clinicians use anonymised data to prioritise needs (Department of Health, 2019)</a:t>
          </a:r>
          <a:endParaRPr lang="en-US"/>
        </a:p>
      </dgm:t>
    </dgm:pt>
    <dgm:pt modelId="{2CFBD31A-1739-4017-B39B-E3EB99AF1027}" type="parTrans" cxnId="{4A987A0D-31DF-46F8-B011-05529F957842}">
      <dgm:prSet/>
      <dgm:spPr/>
      <dgm:t>
        <a:bodyPr/>
        <a:lstStyle/>
        <a:p>
          <a:endParaRPr lang="en-US"/>
        </a:p>
      </dgm:t>
    </dgm:pt>
    <dgm:pt modelId="{3120AEAA-728A-4542-BE76-04CAB61D6D87}" type="sibTrans" cxnId="{4A987A0D-31DF-46F8-B011-05529F957842}">
      <dgm:prSet/>
      <dgm:spPr/>
      <dgm:t>
        <a:bodyPr/>
        <a:lstStyle/>
        <a:p>
          <a:endParaRPr lang="en-US"/>
        </a:p>
      </dgm:t>
    </dgm:pt>
    <dgm:pt modelId="{B302A01D-96BA-4782-82AB-D15F3E9C36AC}">
      <dgm:prSet/>
      <dgm:spPr/>
      <dgm:t>
        <a:bodyPr/>
        <a:lstStyle/>
        <a:p>
          <a:r>
            <a:rPr lang="en-GB" b="1"/>
            <a:t>Fewer Missed Appointments</a:t>
          </a:r>
          <a:endParaRPr lang="en-US"/>
        </a:p>
      </dgm:t>
    </dgm:pt>
    <dgm:pt modelId="{CCB08B7E-C9B1-46F2-AD01-7C1B287781B6}" type="parTrans" cxnId="{606D8C91-652B-4B68-850D-298EA6EC614E}">
      <dgm:prSet/>
      <dgm:spPr/>
      <dgm:t>
        <a:bodyPr/>
        <a:lstStyle/>
        <a:p>
          <a:endParaRPr lang="en-US"/>
        </a:p>
      </dgm:t>
    </dgm:pt>
    <dgm:pt modelId="{CF50C0B5-7FA2-400B-93C4-6D929D365145}" type="sibTrans" cxnId="{606D8C91-652B-4B68-850D-298EA6EC614E}">
      <dgm:prSet/>
      <dgm:spPr/>
      <dgm:t>
        <a:bodyPr/>
        <a:lstStyle/>
        <a:p>
          <a:endParaRPr lang="en-US"/>
        </a:p>
      </dgm:t>
    </dgm:pt>
    <dgm:pt modelId="{01667ED8-9FA2-440D-AF49-05E4A4859166}">
      <dgm:prSet/>
      <dgm:spPr/>
      <dgm:t>
        <a:bodyPr/>
        <a:lstStyle/>
        <a:p>
          <a:r>
            <a:rPr lang="en-GB"/>
            <a:t>Birmingham pilot showed a 30% drop in missed visits among young adults (Mental Health Taskforce, 2022)</a:t>
          </a:r>
          <a:endParaRPr lang="en-US"/>
        </a:p>
      </dgm:t>
    </dgm:pt>
    <dgm:pt modelId="{C99EFFBD-B3B8-4897-AD65-7A37DD7A5BC5}" type="parTrans" cxnId="{90B623AD-DF19-4C2E-95E7-244070EA3879}">
      <dgm:prSet/>
      <dgm:spPr/>
      <dgm:t>
        <a:bodyPr/>
        <a:lstStyle/>
        <a:p>
          <a:endParaRPr lang="en-US"/>
        </a:p>
      </dgm:t>
    </dgm:pt>
    <dgm:pt modelId="{8B19B30B-7F5A-4BD8-A951-CC441CA6742F}" type="sibTrans" cxnId="{90B623AD-DF19-4C2E-95E7-244070EA3879}">
      <dgm:prSet/>
      <dgm:spPr/>
      <dgm:t>
        <a:bodyPr/>
        <a:lstStyle/>
        <a:p>
          <a:endParaRPr lang="en-US"/>
        </a:p>
      </dgm:t>
    </dgm:pt>
    <dgm:pt modelId="{434D5CA1-1E4D-4F75-864D-9D656C8CE508}">
      <dgm:prSet/>
      <dgm:spPr/>
      <dgm:t>
        <a:bodyPr/>
        <a:lstStyle/>
        <a:p>
          <a:r>
            <a:rPr lang="en-GB" b="1"/>
            <a:t>Inclusive Communication</a:t>
          </a:r>
          <a:endParaRPr lang="en-US"/>
        </a:p>
      </dgm:t>
    </dgm:pt>
    <dgm:pt modelId="{95AC8A09-1809-47CF-9E90-E64EEFBF0659}" type="parTrans" cxnId="{75B2367D-1E20-4A9E-9D69-D4553F854E85}">
      <dgm:prSet/>
      <dgm:spPr/>
      <dgm:t>
        <a:bodyPr/>
        <a:lstStyle/>
        <a:p>
          <a:endParaRPr lang="en-US"/>
        </a:p>
      </dgm:t>
    </dgm:pt>
    <dgm:pt modelId="{1AA4946F-F980-437F-8900-7579A514F02B}" type="sibTrans" cxnId="{75B2367D-1E20-4A9E-9D69-D4553F854E85}">
      <dgm:prSet/>
      <dgm:spPr/>
      <dgm:t>
        <a:bodyPr/>
        <a:lstStyle/>
        <a:p>
          <a:endParaRPr lang="en-US"/>
        </a:p>
      </dgm:t>
    </dgm:pt>
    <dgm:pt modelId="{756C9905-10B0-4F07-94F6-BF869A18E729}">
      <dgm:prSet/>
      <dgm:spPr/>
      <dgm:t>
        <a:bodyPr/>
        <a:lstStyle/>
        <a:p>
          <a:r>
            <a:rPr lang="en-GB"/>
            <a:t>Conversational AI supports trauma-informed care and flexible engagement (Digital Accessibility Lectures, 2023)</a:t>
          </a:r>
          <a:endParaRPr lang="en-US"/>
        </a:p>
      </dgm:t>
    </dgm:pt>
    <dgm:pt modelId="{A68DA04D-AE91-461D-A40E-1501E105922C}" type="parTrans" cxnId="{02F5DEB5-FCC7-474B-B96F-432C60803005}">
      <dgm:prSet/>
      <dgm:spPr/>
      <dgm:t>
        <a:bodyPr/>
        <a:lstStyle/>
        <a:p>
          <a:endParaRPr lang="en-US"/>
        </a:p>
      </dgm:t>
    </dgm:pt>
    <dgm:pt modelId="{AEBC9EF1-162E-4035-9C48-77F6B455391D}" type="sibTrans" cxnId="{02F5DEB5-FCC7-474B-B96F-432C60803005}">
      <dgm:prSet/>
      <dgm:spPr/>
      <dgm:t>
        <a:bodyPr/>
        <a:lstStyle/>
        <a:p>
          <a:endParaRPr lang="en-US"/>
        </a:p>
      </dgm:t>
    </dgm:pt>
    <dgm:pt modelId="{DD94A167-5605-47F0-A278-E4B6D34602A1}">
      <dgm:prSet/>
      <dgm:spPr/>
      <dgm:t>
        <a:bodyPr/>
        <a:lstStyle/>
        <a:p>
          <a:r>
            <a:rPr lang="en-GB" b="1"/>
            <a:t>Support During Wait Times</a:t>
          </a:r>
          <a:endParaRPr lang="en-US"/>
        </a:p>
      </dgm:t>
    </dgm:pt>
    <dgm:pt modelId="{32D1C9DA-5BBD-40E1-96E8-DB3D9BB9607D}" type="parTrans" cxnId="{6B0E9BC2-C40B-46DE-92D4-F651958DF39B}">
      <dgm:prSet/>
      <dgm:spPr/>
      <dgm:t>
        <a:bodyPr/>
        <a:lstStyle/>
        <a:p>
          <a:endParaRPr lang="en-US"/>
        </a:p>
      </dgm:t>
    </dgm:pt>
    <dgm:pt modelId="{2781A0F3-0250-4D0A-AE95-27070D212AD9}" type="sibTrans" cxnId="{6B0E9BC2-C40B-46DE-92D4-F651958DF39B}">
      <dgm:prSet/>
      <dgm:spPr/>
      <dgm:t>
        <a:bodyPr/>
        <a:lstStyle/>
        <a:p>
          <a:endParaRPr lang="en-US"/>
        </a:p>
      </dgm:t>
    </dgm:pt>
    <dgm:pt modelId="{DF66583B-B9E0-42CE-BB22-AC8FB8D58AAF}">
      <dgm:prSet/>
      <dgm:spPr/>
      <dgm:t>
        <a:bodyPr/>
        <a:lstStyle/>
        <a:p>
          <a:r>
            <a:rPr lang="en-GB"/>
            <a:t>Offers coping tools while patients await therapy — over 1 million on NHS waitlists (University of Plymouth, 2023)</a:t>
          </a:r>
          <a:endParaRPr lang="en-US"/>
        </a:p>
      </dgm:t>
    </dgm:pt>
    <dgm:pt modelId="{1A4EA578-5668-49EE-ADFE-C8FE94010FEA}" type="parTrans" cxnId="{19AD0E43-354D-4779-AFC6-F247DA8A2661}">
      <dgm:prSet/>
      <dgm:spPr/>
      <dgm:t>
        <a:bodyPr/>
        <a:lstStyle/>
        <a:p>
          <a:endParaRPr lang="en-US"/>
        </a:p>
      </dgm:t>
    </dgm:pt>
    <dgm:pt modelId="{263A6A5C-CE7E-4680-B443-8DDD19F3719C}" type="sibTrans" cxnId="{19AD0E43-354D-4779-AFC6-F247DA8A2661}">
      <dgm:prSet/>
      <dgm:spPr/>
      <dgm:t>
        <a:bodyPr/>
        <a:lstStyle/>
        <a:p>
          <a:endParaRPr lang="en-US"/>
        </a:p>
      </dgm:t>
    </dgm:pt>
    <dgm:pt modelId="{BB9C391D-D9EE-4BE0-B7CA-DC398946236F}">
      <dgm:prSet/>
      <dgm:spPr/>
      <dgm:t>
        <a:bodyPr/>
        <a:lstStyle/>
        <a:p>
          <a:r>
            <a:rPr lang="en-GB" b="1"/>
            <a:t>Alignment with NHS Talking Therapies</a:t>
          </a:r>
          <a:endParaRPr lang="en-US"/>
        </a:p>
      </dgm:t>
    </dgm:pt>
    <dgm:pt modelId="{51BA9D4C-2B91-407F-AEFE-FC040433FFF2}" type="parTrans" cxnId="{2A01B946-4AAB-441A-B6B5-0B94CA07D078}">
      <dgm:prSet/>
      <dgm:spPr/>
      <dgm:t>
        <a:bodyPr/>
        <a:lstStyle/>
        <a:p>
          <a:endParaRPr lang="en-US"/>
        </a:p>
      </dgm:t>
    </dgm:pt>
    <dgm:pt modelId="{EE7D6C9D-7C0C-49CF-B3D8-5C5F2E456B71}" type="sibTrans" cxnId="{2A01B946-4AAB-441A-B6B5-0B94CA07D078}">
      <dgm:prSet/>
      <dgm:spPr/>
      <dgm:t>
        <a:bodyPr/>
        <a:lstStyle/>
        <a:p>
          <a:endParaRPr lang="en-US"/>
        </a:p>
      </dgm:t>
    </dgm:pt>
    <dgm:pt modelId="{2FDB9FD1-0FDA-4E82-B609-1DAEA2BECF68}">
      <dgm:prSet/>
      <dgm:spPr/>
      <dgm:t>
        <a:bodyPr/>
        <a:lstStyle/>
        <a:p>
          <a:r>
            <a:rPr lang="en-GB"/>
            <a:t>Enhances stepped-care for mild to moderate conditions (Department of Health, 2019)</a:t>
          </a:r>
          <a:endParaRPr lang="en-US"/>
        </a:p>
      </dgm:t>
    </dgm:pt>
    <dgm:pt modelId="{45A48758-6E74-4FB8-B4A8-78D2823C91C9}" type="parTrans" cxnId="{6608A3F7-C49C-407D-8B40-2ECAD05BF458}">
      <dgm:prSet/>
      <dgm:spPr/>
      <dgm:t>
        <a:bodyPr/>
        <a:lstStyle/>
        <a:p>
          <a:endParaRPr lang="en-US"/>
        </a:p>
      </dgm:t>
    </dgm:pt>
    <dgm:pt modelId="{86789238-9E7D-4D89-8410-CC02513C795C}" type="sibTrans" cxnId="{6608A3F7-C49C-407D-8B40-2ECAD05BF458}">
      <dgm:prSet/>
      <dgm:spPr/>
      <dgm:t>
        <a:bodyPr/>
        <a:lstStyle/>
        <a:p>
          <a:endParaRPr lang="en-US"/>
        </a:p>
      </dgm:t>
    </dgm:pt>
    <dgm:pt modelId="{27C4DAFB-0644-4576-8131-9B047D26C861}">
      <dgm:prSet/>
      <dgm:spPr/>
      <dgm:t>
        <a:bodyPr/>
        <a:lstStyle/>
        <a:p>
          <a:r>
            <a:rPr lang="en-GB" b="1"/>
            <a:t>Sustainability &amp; Efficiency</a:t>
          </a:r>
          <a:endParaRPr lang="en-US"/>
        </a:p>
      </dgm:t>
    </dgm:pt>
    <dgm:pt modelId="{73645C35-3B59-48D8-A99A-2CF993F19850}" type="parTrans" cxnId="{048F24CC-BEB3-422D-BACF-E4F9C8B8ED95}">
      <dgm:prSet/>
      <dgm:spPr/>
      <dgm:t>
        <a:bodyPr/>
        <a:lstStyle/>
        <a:p>
          <a:endParaRPr lang="en-US"/>
        </a:p>
      </dgm:t>
    </dgm:pt>
    <dgm:pt modelId="{BB98C961-7A51-4EAE-9447-AA95EE1E2499}" type="sibTrans" cxnId="{048F24CC-BEB3-422D-BACF-E4F9C8B8ED95}">
      <dgm:prSet/>
      <dgm:spPr/>
      <dgm:t>
        <a:bodyPr/>
        <a:lstStyle/>
        <a:p>
          <a:endParaRPr lang="en-US"/>
        </a:p>
      </dgm:t>
    </dgm:pt>
    <dgm:pt modelId="{9666C4ED-6337-4637-AA2A-57F790B5D01C}">
      <dgm:prSet/>
      <dgm:spPr/>
      <dgm:t>
        <a:bodyPr/>
        <a:lstStyle/>
        <a:p>
          <a:r>
            <a:rPr lang="en-GB"/>
            <a:t>Reduces travel, paper use, and admin costs — supports NHS net-zero goals (Royal College of Psychiatrists, 2024; Nuffield Trust, 2024)</a:t>
          </a:r>
          <a:endParaRPr lang="en-US"/>
        </a:p>
      </dgm:t>
    </dgm:pt>
    <dgm:pt modelId="{CE09B010-97FE-425B-A880-50DA729B1409}" type="parTrans" cxnId="{8539C6A3-A433-4315-8A04-A29C3C3D146A}">
      <dgm:prSet/>
      <dgm:spPr/>
      <dgm:t>
        <a:bodyPr/>
        <a:lstStyle/>
        <a:p>
          <a:endParaRPr lang="en-US"/>
        </a:p>
      </dgm:t>
    </dgm:pt>
    <dgm:pt modelId="{9E4BE026-5033-4550-999F-F12303F2B85E}" type="sibTrans" cxnId="{8539C6A3-A433-4315-8A04-A29C3C3D146A}">
      <dgm:prSet/>
      <dgm:spPr/>
      <dgm:t>
        <a:bodyPr/>
        <a:lstStyle/>
        <a:p>
          <a:endParaRPr lang="en-US"/>
        </a:p>
      </dgm:t>
    </dgm:pt>
    <dgm:pt modelId="{6CCB973B-5165-486C-993F-42A537025AAE}">
      <dgm:prSet/>
      <dgm:spPr/>
      <dgm:t>
        <a:bodyPr/>
        <a:lstStyle/>
        <a:p>
          <a:r>
            <a:rPr lang="en-GB" b="1"/>
            <a:t>Policy Link</a:t>
          </a:r>
          <a:r>
            <a:rPr lang="en-GB"/>
            <a:t>:</a:t>
          </a:r>
          <a:endParaRPr lang="en-US"/>
        </a:p>
      </dgm:t>
    </dgm:pt>
    <dgm:pt modelId="{8DF520A9-436F-4C08-888B-62B8BD887EB8}" type="parTrans" cxnId="{343879A3-A6B2-4CFE-80F7-6D5653C9D7A0}">
      <dgm:prSet/>
      <dgm:spPr/>
      <dgm:t>
        <a:bodyPr/>
        <a:lstStyle/>
        <a:p>
          <a:endParaRPr lang="en-US"/>
        </a:p>
      </dgm:t>
    </dgm:pt>
    <dgm:pt modelId="{C0CF0F39-9987-4B52-B40C-1E12B18FA453}" type="sibTrans" cxnId="{343879A3-A6B2-4CFE-80F7-6D5653C9D7A0}">
      <dgm:prSet/>
      <dgm:spPr/>
      <dgm:t>
        <a:bodyPr/>
        <a:lstStyle/>
        <a:p>
          <a:endParaRPr lang="en-US"/>
        </a:p>
      </dgm:t>
    </dgm:pt>
    <dgm:pt modelId="{5FCC0EFF-7AF1-4E30-BCE1-1BE11F2ED51E}">
      <dgm:prSet/>
      <dgm:spPr/>
      <dgm:t>
        <a:bodyPr/>
        <a:lstStyle/>
        <a:p>
          <a:r>
            <a:rPr lang="en-GB" dirty="0"/>
            <a:t>WYSA supports the NHS Digital Strategy (2021) and NHS Long Term Plan (2019) by enabling digital-first, scalable mental health care.</a:t>
          </a:r>
          <a:endParaRPr lang="en-US" dirty="0"/>
        </a:p>
      </dgm:t>
    </dgm:pt>
    <dgm:pt modelId="{06F9D4C9-32D0-44FA-AAB7-B4E53D21C2E3}" type="parTrans" cxnId="{60D2F364-20D1-40E1-B865-42FEF7047DAA}">
      <dgm:prSet/>
      <dgm:spPr/>
      <dgm:t>
        <a:bodyPr/>
        <a:lstStyle/>
        <a:p>
          <a:endParaRPr lang="en-US"/>
        </a:p>
      </dgm:t>
    </dgm:pt>
    <dgm:pt modelId="{B0882E17-58EC-4DE9-8DED-C36E4F847ABB}" type="sibTrans" cxnId="{60D2F364-20D1-40E1-B865-42FEF7047DAA}">
      <dgm:prSet/>
      <dgm:spPr/>
      <dgm:t>
        <a:bodyPr/>
        <a:lstStyle/>
        <a:p>
          <a:endParaRPr lang="en-US"/>
        </a:p>
      </dgm:t>
    </dgm:pt>
    <dgm:pt modelId="{57C65AA7-14BA-458B-8881-9CB4BA5E29AB}" type="pres">
      <dgm:prSet presAssocID="{F4FBFC26-4F34-4BE6-BFB5-1BF9E543FB24}" presName="diagram" presStyleCnt="0">
        <dgm:presLayoutVars>
          <dgm:dir/>
          <dgm:resizeHandles val="exact"/>
        </dgm:presLayoutVars>
      </dgm:prSet>
      <dgm:spPr/>
    </dgm:pt>
    <dgm:pt modelId="{A3A1F951-9BB5-4D4D-9730-E6330BA54AC3}" type="pres">
      <dgm:prSet presAssocID="{12D7BF43-42EF-4B06-A9C9-DCD71601AEC9}" presName="node" presStyleLbl="node1" presStyleIdx="0" presStyleCnt="20">
        <dgm:presLayoutVars>
          <dgm:bulletEnabled val="1"/>
        </dgm:presLayoutVars>
      </dgm:prSet>
      <dgm:spPr/>
    </dgm:pt>
    <dgm:pt modelId="{3116286E-7247-4729-9C08-08E3D845107A}" type="pres">
      <dgm:prSet presAssocID="{71265CF3-CC2C-4F7C-8681-7FF55E3F9716}" presName="sibTrans" presStyleCnt="0"/>
      <dgm:spPr/>
    </dgm:pt>
    <dgm:pt modelId="{9E8DF2A9-40FE-4B94-AC8B-3380A01B6101}" type="pres">
      <dgm:prSet presAssocID="{B6FBBC05-9BB4-45F0-80F9-B687AA5F7647}" presName="node" presStyleLbl="node1" presStyleIdx="1" presStyleCnt="20">
        <dgm:presLayoutVars>
          <dgm:bulletEnabled val="1"/>
        </dgm:presLayoutVars>
      </dgm:prSet>
      <dgm:spPr/>
    </dgm:pt>
    <dgm:pt modelId="{6623BCCD-A0EA-4073-8B69-D1C4E62B094E}" type="pres">
      <dgm:prSet presAssocID="{CA5F3059-F5A7-42CA-8B3E-97AB1D0318B1}" presName="sibTrans" presStyleCnt="0"/>
      <dgm:spPr/>
    </dgm:pt>
    <dgm:pt modelId="{516D4FD4-F309-4AEE-AB98-6DAD1AB607FD}" type="pres">
      <dgm:prSet presAssocID="{F9C62100-7D97-4D28-A5CE-706264C512DA}" presName="node" presStyleLbl="node1" presStyleIdx="2" presStyleCnt="20">
        <dgm:presLayoutVars>
          <dgm:bulletEnabled val="1"/>
        </dgm:presLayoutVars>
      </dgm:prSet>
      <dgm:spPr/>
    </dgm:pt>
    <dgm:pt modelId="{92D2FF83-76E6-402B-9E56-703B5842DEBD}" type="pres">
      <dgm:prSet presAssocID="{FE5774A5-47B0-4DF3-A35B-FEE93CD8A7E8}" presName="sibTrans" presStyleCnt="0"/>
      <dgm:spPr/>
    </dgm:pt>
    <dgm:pt modelId="{3F6E6823-528F-4CC2-AFA0-A02B3F24E8E2}" type="pres">
      <dgm:prSet presAssocID="{F5E7AE54-41ED-4EC1-927A-77B938782D1F}" presName="node" presStyleLbl="node1" presStyleIdx="3" presStyleCnt="20">
        <dgm:presLayoutVars>
          <dgm:bulletEnabled val="1"/>
        </dgm:presLayoutVars>
      </dgm:prSet>
      <dgm:spPr/>
    </dgm:pt>
    <dgm:pt modelId="{258C8A97-6C49-4435-A9EE-C7E98281ED98}" type="pres">
      <dgm:prSet presAssocID="{90F87F92-B83F-4F83-BAFC-3D7510995344}" presName="sibTrans" presStyleCnt="0"/>
      <dgm:spPr/>
    </dgm:pt>
    <dgm:pt modelId="{A4BE1BDC-A8B7-414F-BED9-4C257E58474A}" type="pres">
      <dgm:prSet presAssocID="{90B010C6-7E92-4231-9FEF-57CDBE1AB277}" presName="node" presStyleLbl="node1" presStyleIdx="4" presStyleCnt="20">
        <dgm:presLayoutVars>
          <dgm:bulletEnabled val="1"/>
        </dgm:presLayoutVars>
      </dgm:prSet>
      <dgm:spPr/>
    </dgm:pt>
    <dgm:pt modelId="{7EAEBB1A-57A2-455A-8D5B-51122DA2E16A}" type="pres">
      <dgm:prSet presAssocID="{8C28B8FE-6D08-4658-B972-550661A16097}" presName="sibTrans" presStyleCnt="0"/>
      <dgm:spPr/>
    </dgm:pt>
    <dgm:pt modelId="{3DB344FE-167C-496A-A305-5954EB577616}" type="pres">
      <dgm:prSet presAssocID="{53B00E73-71A3-48A3-B2C2-FE3C9A22C3C3}" presName="node" presStyleLbl="node1" presStyleIdx="5" presStyleCnt="20">
        <dgm:presLayoutVars>
          <dgm:bulletEnabled val="1"/>
        </dgm:presLayoutVars>
      </dgm:prSet>
      <dgm:spPr/>
    </dgm:pt>
    <dgm:pt modelId="{334913BF-6BF7-440E-9ADD-9DA2D7C743EF}" type="pres">
      <dgm:prSet presAssocID="{6F6309D5-755C-49FB-87D0-372A18751244}" presName="sibTrans" presStyleCnt="0"/>
      <dgm:spPr/>
    </dgm:pt>
    <dgm:pt modelId="{C21CA6A6-337B-44A9-A4B2-EC57CF8AE86F}" type="pres">
      <dgm:prSet presAssocID="{D68CE25A-47DE-4147-8012-C4393556EA25}" presName="node" presStyleLbl="node1" presStyleIdx="6" presStyleCnt="20">
        <dgm:presLayoutVars>
          <dgm:bulletEnabled val="1"/>
        </dgm:presLayoutVars>
      </dgm:prSet>
      <dgm:spPr/>
    </dgm:pt>
    <dgm:pt modelId="{B9DC099C-1934-4A5B-9FD2-9498C7DCE3B2}" type="pres">
      <dgm:prSet presAssocID="{2F2AA7CC-E918-4F7E-B93D-615F010BED54}" presName="sibTrans" presStyleCnt="0"/>
      <dgm:spPr/>
    </dgm:pt>
    <dgm:pt modelId="{10D70AAC-AB41-4CBE-BA15-F766051A0F0D}" type="pres">
      <dgm:prSet presAssocID="{208CD448-36E7-41C0-8C0B-4AF2C5790681}" presName="node" presStyleLbl="node1" presStyleIdx="7" presStyleCnt="20">
        <dgm:presLayoutVars>
          <dgm:bulletEnabled val="1"/>
        </dgm:presLayoutVars>
      </dgm:prSet>
      <dgm:spPr/>
    </dgm:pt>
    <dgm:pt modelId="{32F92899-3FE2-48BC-8857-E470260DB486}" type="pres">
      <dgm:prSet presAssocID="{3120AEAA-728A-4542-BE76-04CAB61D6D87}" presName="sibTrans" presStyleCnt="0"/>
      <dgm:spPr/>
    </dgm:pt>
    <dgm:pt modelId="{40753F84-5710-460A-9656-A31182E09A91}" type="pres">
      <dgm:prSet presAssocID="{B302A01D-96BA-4782-82AB-D15F3E9C36AC}" presName="node" presStyleLbl="node1" presStyleIdx="8" presStyleCnt="20">
        <dgm:presLayoutVars>
          <dgm:bulletEnabled val="1"/>
        </dgm:presLayoutVars>
      </dgm:prSet>
      <dgm:spPr/>
    </dgm:pt>
    <dgm:pt modelId="{ED5ECEFE-6352-4A87-AAB0-AA157904B18F}" type="pres">
      <dgm:prSet presAssocID="{CF50C0B5-7FA2-400B-93C4-6D929D365145}" presName="sibTrans" presStyleCnt="0"/>
      <dgm:spPr/>
    </dgm:pt>
    <dgm:pt modelId="{BC6A1873-EB2B-4232-8084-83D3AF8D448A}" type="pres">
      <dgm:prSet presAssocID="{01667ED8-9FA2-440D-AF49-05E4A4859166}" presName="node" presStyleLbl="node1" presStyleIdx="9" presStyleCnt="20">
        <dgm:presLayoutVars>
          <dgm:bulletEnabled val="1"/>
        </dgm:presLayoutVars>
      </dgm:prSet>
      <dgm:spPr/>
    </dgm:pt>
    <dgm:pt modelId="{554CC228-1DE8-4D63-82DD-09EDD60519C8}" type="pres">
      <dgm:prSet presAssocID="{8B19B30B-7F5A-4BD8-A951-CC441CA6742F}" presName="sibTrans" presStyleCnt="0"/>
      <dgm:spPr/>
    </dgm:pt>
    <dgm:pt modelId="{60033282-44DD-47C9-9E0B-403021002774}" type="pres">
      <dgm:prSet presAssocID="{434D5CA1-1E4D-4F75-864D-9D656C8CE508}" presName="node" presStyleLbl="node1" presStyleIdx="10" presStyleCnt="20">
        <dgm:presLayoutVars>
          <dgm:bulletEnabled val="1"/>
        </dgm:presLayoutVars>
      </dgm:prSet>
      <dgm:spPr/>
    </dgm:pt>
    <dgm:pt modelId="{773D10B5-9E5D-40D9-A2C4-9AB46741591F}" type="pres">
      <dgm:prSet presAssocID="{1AA4946F-F980-437F-8900-7579A514F02B}" presName="sibTrans" presStyleCnt="0"/>
      <dgm:spPr/>
    </dgm:pt>
    <dgm:pt modelId="{515F8305-5BF7-4B14-92F7-E428B3F78069}" type="pres">
      <dgm:prSet presAssocID="{756C9905-10B0-4F07-94F6-BF869A18E729}" presName="node" presStyleLbl="node1" presStyleIdx="11" presStyleCnt="20">
        <dgm:presLayoutVars>
          <dgm:bulletEnabled val="1"/>
        </dgm:presLayoutVars>
      </dgm:prSet>
      <dgm:spPr/>
    </dgm:pt>
    <dgm:pt modelId="{573F4A58-920F-4F7B-87BE-A600232E2F92}" type="pres">
      <dgm:prSet presAssocID="{AEBC9EF1-162E-4035-9C48-77F6B455391D}" presName="sibTrans" presStyleCnt="0"/>
      <dgm:spPr/>
    </dgm:pt>
    <dgm:pt modelId="{0AF68AAC-91A2-465C-BFEB-D2CA177461F8}" type="pres">
      <dgm:prSet presAssocID="{DD94A167-5605-47F0-A278-E4B6D34602A1}" presName="node" presStyleLbl="node1" presStyleIdx="12" presStyleCnt="20">
        <dgm:presLayoutVars>
          <dgm:bulletEnabled val="1"/>
        </dgm:presLayoutVars>
      </dgm:prSet>
      <dgm:spPr/>
    </dgm:pt>
    <dgm:pt modelId="{351F4A4B-4730-48D7-9E76-4CBA4658EC67}" type="pres">
      <dgm:prSet presAssocID="{2781A0F3-0250-4D0A-AE95-27070D212AD9}" presName="sibTrans" presStyleCnt="0"/>
      <dgm:spPr/>
    </dgm:pt>
    <dgm:pt modelId="{4E4F352E-6E9E-41AC-8CB0-2D30D0018D82}" type="pres">
      <dgm:prSet presAssocID="{DF66583B-B9E0-42CE-BB22-AC8FB8D58AAF}" presName="node" presStyleLbl="node1" presStyleIdx="13" presStyleCnt="20">
        <dgm:presLayoutVars>
          <dgm:bulletEnabled val="1"/>
        </dgm:presLayoutVars>
      </dgm:prSet>
      <dgm:spPr/>
    </dgm:pt>
    <dgm:pt modelId="{D6885930-E43A-420C-A838-1C05B506B049}" type="pres">
      <dgm:prSet presAssocID="{263A6A5C-CE7E-4680-B443-8DDD19F3719C}" presName="sibTrans" presStyleCnt="0"/>
      <dgm:spPr/>
    </dgm:pt>
    <dgm:pt modelId="{4FA4D9F1-31F5-4CA7-A4E6-3B71E3E21E74}" type="pres">
      <dgm:prSet presAssocID="{BB9C391D-D9EE-4BE0-B7CA-DC398946236F}" presName="node" presStyleLbl="node1" presStyleIdx="14" presStyleCnt="20">
        <dgm:presLayoutVars>
          <dgm:bulletEnabled val="1"/>
        </dgm:presLayoutVars>
      </dgm:prSet>
      <dgm:spPr/>
    </dgm:pt>
    <dgm:pt modelId="{B80BEA5F-F61E-4EED-BD64-7D19E9BEC3CC}" type="pres">
      <dgm:prSet presAssocID="{EE7D6C9D-7C0C-49CF-B3D8-5C5F2E456B71}" presName="sibTrans" presStyleCnt="0"/>
      <dgm:spPr/>
    </dgm:pt>
    <dgm:pt modelId="{505B58B0-B00D-4542-990A-214635C1BF82}" type="pres">
      <dgm:prSet presAssocID="{2FDB9FD1-0FDA-4E82-B609-1DAEA2BECF68}" presName="node" presStyleLbl="node1" presStyleIdx="15" presStyleCnt="20">
        <dgm:presLayoutVars>
          <dgm:bulletEnabled val="1"/>
        </dgm:presLayoutVars>
      </dgm:prSet>
      <dgm:spPr/>
    </dgm:pt>
    <dgm:pt modelId="{D41BFC0A-C656-48F9-A168-C7A2874C4604}" type="pres">
      <dgm:prSet presAssocID="{86789238-9E7D-4D89-8410-CC02513C795C}" presName="sibTrans" presStyleCnt="0"/>
      <dgm:spPr/>
    </dgm:pt>
    <dgm:pt modelId="{5FA49928-3276-4EE1-9ADE-F9CBD3289295}" type="pres">
      <dgm:prSet presAssocID="{27C4DAFB-0644-4576-8131-9B047D26C861}" presName="node" presStyleLbl="node1" presStyleIdx="16" presStyleCnt="20">
        <dgm:presLayoutVars>
          <dgm:bulletEnabled val="1"/>
        </dgm:presLayoutVars>
      </dgm:prSet>
      <dgm:spPr/>
    </dgm:pt>
    <dgm:pt modelId="{25CECEC1-8823-41DB-AE7A-C5B687BA5242}" type="pres">
      <dgm:prSet presAssocID="{BB98C961-7A51-4EAE-9447-AA95EE1E2499}" presName="sibTrans" presStyleCnt="0"/>
      <dgm:spPr/>
    </dgm:pt>
    <dgm:pt modelId="{0167E052-C03E-4756-9E49-3DC154FEE5A4}" type="pres">
      <dgm:prSet presAssocID="{9666C4ED-6337-4637-AA2A-57F790B5D01C}" presName="node" presStyleLbl="node1" presStyleIdx="17" presStyleCnt="20">
        <dgm:presLayoutVars>
          <dgm:bulletEnabled val="1"/>
        </dgm:presLayoutVars>
      </dgm:prSet>
      <dgm:spPr/>
    </dgm:pt>
    <dgm:pt modelId="{81CEF5A7-BC8B-4D93-AE38-A7F8D83C02E6}" type="pres">
      <dgm:prSet presAssocID="{9E4BE026-5033-4550-999F-F12303F2B85E}" presName="sibTrans" presStyleCnt="0"/>
      <dgm:spPr/>
    </dgm:pt>
    <dgm:pt modelId="{58A348C8-8FD5-4B63-B21B-B3D1417B8C77}" type="pres">
      <dgm:prSet presAssocID="{6CCB973B-5165-486C-993F-42A537025AAE}" presName="node" presStyleLbl="node1" presStyleIdx="18" presStyleCnt="20">
        <dgm:presLayoutVars>
          <dgm:bulletEnabled val="1"/>
        </dgm:presLayoutVars>
      </dgm:prSet>
      <dgm:spPr/>
    </dgm:pt>
    <dgm:pt modelId="{AAC5E05D-1325-467A-939E-72237CB8ED90}" type="pres">
      <dgm:prSet presAssocID="{C0CF0F39-9987-4B52-B40C-1E12B18FA453}" presName="sibTrans" presStyleCnt="0"/>
      <dgm:spPr/>
    </dgm:pt>
    <dgm:pt modelId="{B452BBA5-0A5B-4763-9276-4EAD67909E6A}" type="pres">
      <dgm:prSet presAssocID="{5FCC0EFF-7AF1-4E30-BCE1-1BE11F2ED51E}" presName="node" presStyleLbl="node1" presStyleIdx="19" presStyleCnt="20">
        <dgm:presLayoutVars>
          <dgm:bulletEnabled val="1"/>
        </dgm:presLayoutVars>
      </dgm:prSet>
      <dgm:spPr/>
    </dgm:pt>
  </dgm:ptLst>
  <dgm:cxnLst>
    <dgm:cxn modelId="{8C9DFB09-760B-4D49-85E0-1C883116C6BF}" type="presOf" srcId="{27C4DAFB-0644-4576-8131-9B047D26C861}" destId="{5FA49928-3276-4EE1-9ADE-F9CBD3289295}" srcOrd="0" destOrd="0" presId="urn:microsoft.com/office/officeart/2005/8/layout/default"/>
    <dgm:cxn modelId="{B82F5B0C-A455-4E52-A314-BE3FF2192BD3}" type="presOf" srcId="{F9C62100-7D97-4D28-A5CE-706264C512DA}" destId="{516D4FD4-F309-4AEE-AB98-6DAD1AB607FD}" srcOrd="0" destOrd="0" presId="urn:microsoft.com/office/officeart/2005/8/layout/default"/>
    <dgm:cxn modelId="{4A987A0D-31DF-46F8-B011-05529F957842}" srcId="{F4FBFC26-4F34-4BE6-BFB5-1BF9E543FB24}" destId="{208CD448-36E7-41C0-8C0B-4AF2C5790681}" srcOrd="7" destOrd="0" parTransId="{2CFBD31A-1739-4017-B39B-E3EB99AF1027}" sibTransId="{3120AEAA-728A-4542-BE76-04CAB61D6D87}"/>
    <dgm:cxn modelId="{45FCF80F-6B9B-4DCC-853D-2A12970513D7}" type="presOf" srcId="{BB9C391D-D9EE-4BE0-B7CA-DC398946236F}" destId="{4FA4D9F1-31F5-4CA7-A4E6-3B71E3E21E74}" srcOrd="0" destOrd="0" presId="urn:microsoft.com/office/officeart/2005/8/layout/default"/>
    <dgm:cxn modelId="{BD206C15-2652-4A62-89E4-3D296E371ACE}" type="presOf" srcId="{5FCC0EFF-7AF1-4E30-BCE1-1BE11F2ED51E}" destId="{B452BBA5-0A5B-4763-9276-4EAD67909E6A}" srcOrd="0" destOrd="0" presId="urn:microsoft.com/office/officeart/2005/8/layout/default"/>
    <dgm:cxn modelId="{ABB32916-D8A0-4222-BD98-05047DA8B557}" type="presOf" srcId="{53B00E73-71A3-48A3-B2C2-FE3C9A22C3C3}" destId="{3DB344FE-167C-496A-A305-5954EB577616}" srcOrd="0" destOrd="0" presId="urn:microsoft.com/office/officeart/2005/8/layout/default"/>
    <dgm:cxn modelId="{4C78D324-7A00-409E-B5A5-56822975585B}" srcId="{F4FBFC26-4F34-4BE6-BFB5-1BF9E543FB24}" destId="{12D7BF43-42EF-4B06-A9C9-DCD71601AEC9}" srcOrd="0" destOrd="0" parTransId="{A6278173-8D8D-42D3-9D30-BF3936014FC0}" sibTransId="{71265CF3-CC2C-4F7C-8681-7FF55E3F9716}"/>
    <dgm:cxn modelId="{4030FF27-D248-4155-85E5-1D6E68F4A0DC}" srcId="{F4FBFC26-4F34-4BE6-BFB5-1BF9E543FB24}" destId="{F5E7AE54-41ED-4EC1-927A-77B938782D1F}" srcOrd="3" destOrd="0" parTransId="{E1AF626F-D943-4506-9A2F-B511101CDA6C}" sibTransId="{90F87F92-B83F-4F83-BAFC-3D7510995344}"/>
    <dgm:cxn modelId="{588AC45C-EF80-44A7-BAC3-B8FAA47C2632}" srcId="{F4FBFC26-4F34-4BE6-BFB5-1BF9E543FB24}" destId="{D68CE25A-47DE-4147-8012-C4393556EA25}" srcOrd="6" destOrd="0" parTransId="{558E0661-7F4F-41E9-AF1F-CF271EE43F30}" sibTransId="{2F2AA7CC-E918-4F7E-B93D-615F010BED54}"/>
    <dgm:cxn modelId="{19AD0E43-354D-4779-AFC6-F247DA8A2661}" srcId="{F4FBFC26-4F34-4BE6-BFB5-1BF9E543FB24}" destId="{DF66583B-B9E0-42CE-BB22-AC8FB8D58AAF}" srcOrd="13" destOrd="0" parTransId="{1A4EA578-5668-49EE-ADFE-C8FE94010FEA}" sibTransId="{263A6A5C-CE7E-4680-B443-8DDD19F3719C}"/>
    <dgm:cxn modelId="{60D2F364-20D1-40E1-B865-42FEF7047DAA}" srcId="{F4FBFC26-4F34-4BE6-BFB5-1BF9E543FB24}" destId="{5FCC0EFF-7AF1-4E30-BCE1-1BE11F2ED51E}" srcOrd="19" destOrd="0" parTransId="{06F9D4C9-32D0-44FA-AAB7-B4E53D21C2E3}" sibTransId="{B0882E17-58EC-4DE9-8DED-C36E4F847ABB}"/>
    <dgm:cxn modelId="{2A01B946-4AAB-441A-B6B5-0B94CA07D078}" srcId="{F4FBFC26-4F34-4BE6-BFB5-1BF9E543FB24}" destId="{BB9C391D-D9EE-4BE0-B7CA-DC398946236F}" srcOrd="14" destOrd="0" parTransId="{51BA9D4C-2B91-407F-AEFE-FC040433FFF2}" sibTransId="{EE7D6C9D-7C0C-49CF-B3D8-5C5F2E456B71}"/>
    <dgm:cxn modelId="{C99D2348-ADBE-4F40-980D-FEADC2198361}" type="presOf" srcId="{F4FBFC26-4F34-4BE6-BFB5-1BF9E543FB24}" destId="{57C65AA7-14BA-458B-8881-9CB4BA5E29AB}" srcOrd="0" destOrd="0" presId="urn:microsoft.com/office/officeart/2005/8/layout/default"/>
    <dgm:cxn modelId="{23CD0A4D-E238-4429-B15A-06A5FEF4B0CA}" type="presOf" srcId="{DD94A167-5605-47F0-A278-E4B6D34602A1}" destId="{0AF68AAC-91A2-465C-BFEB-D2CA177461F8}" srcOrd="0" destOrd="0" presId="urn:microsoft.com/office/officeart/2005/8/layout/default"/>
    <dgm:cxn modelId="{01757576-9D06-4C50-B31B-5D30E0523D7E}" srcId="{F4FBFC26-4F34-4BE6-BFB5-1BF9E543FB24}" destId="{B6FBBC05-9BB4-45F0-80F9-B687AA5F7647}" srcOrd="1" destOrd="0" parTransId="{0D65C95D-9C9D-4374-AD05-C9DFCC8B6012}" sibTransId="{CA5F3059-F5A7-42CA-8B3E-97AB1D0318B1}"/>
    <dgm:cxn modelId="{75B2367D-1E20-4A9E-9D69-D4553F854E85}" srcId="{F4FBFC26-4F34-4BE6-BFB5-1BF9E543FB24}" destId="{434D5CA1-1E4D-4F75-864D-9D656C8CE508}" srcOrd="10" destOrd="0" parTransId="{95AC8A09-1809-47CF-9E90-E64EEFBF0659}" sibTransId="{1AA4946F-F980-437F-8900-7579A514F02B}"/>
    <dgm:cxn modelId="{743F3080-737A-4176-B6EF-A958FA18570A}" type="presOf" srcId="{12D7BF43-42EF-4B06-A9C9-DCD71601AEC9}" destId="{A3A1F951-9BB5-4D4D-9730-E6330BA54AC3}" srcOrd="0" destOrd="0" presId="urn:microsoft.com/office/officeart/2005/8/layout/default"/>
    <dgm:cxn modelId="{3E85B380-76AF-4D04-97EC-5AA645EDC097}" type="presOf" srcId="{6CCB973B-5165-486C-993F-42A537025AAE}" destId="{58A348C8-8FD5-4B63-B21B-B3D1417B8C77}" srcOrd="0" destOrd="0" presId="urn:microsoft.com/office/officeart/2005/8/layout/default"/>
    <dgm:cxn modelId="{6E5A3C8A-E66A-4B20-A311-11C5A3A8B65A}" srcId="{F4FBFC26-4F34-4BE6-BFB5-1BF9E543FB24}" destId="{90B010C6-7E92-4231-9FEF-57CDBE1AB277}" srcOrd="4" destOrd="0" parTransId="{6C9314DC-D198-45A8-9DDD-4AC31D9AE94E}" sibTransId="{8C28B8FE-6D08-4658-B972-550661A16097}"/>
    <dgm:cxn modelId="{606D8C91-652B-4B68-850D-298EA6EC614E}" srcId="{F4FBFC26-4F34-4BE6-BFB5-1BF9E543FB24}" destId="{B302A01D-96BA-4782-82AB-D15F3E9C36AC}" srcOrd="8" destOrd="0" parTransId="{CCB08B7E-C9B1-46F2-AD01-7C1B287781B6}" sibTransId="{CF50C0B5-7FA2-400B-93C4-6D929D365145}"/>
    <dgm:cxn modelId="{6BDC73A0-47C6-45DD-8832-E09853FAAD0B}" srcId="{F4FBFC26-4F34-4BE6-BFB5-1BF9E543FB24}" destId="{F9C62100-7D97-4D28-A5CE-706264C512DA}" srcOrd="2" destOrd="0" parTransId="{F4793A53-C565-410A-BB2E-86A7D35F5B6B}" sibTransId="{FE5774A5-47B0-4DF3-A35B-FEE93CD8A7E8}"/>
    <dgm:cxn modelId="{343879A3-A6B2-4CFE-80F7-6D5653C9D7A0}" srcId="{F4FBFC26-4F34-4BE6-BFB5-1BF9E543FB24}" destId="{6CCB973B-5165-486C-993F-42A537025AAE}" srcOrd="18" destOrd="0" parTransId="{8DF520A9-436F-4C08-888B-62B8BD887EB8}" sibTransId="{C0CF0F39-9987-4B52-B40C-1E12B18FA453}"/>
    <dgm:cxn modelId="{8539C6A3-A433-4315-8A04-A29C3C3D146A}" srcId="{F4FBFC26-4F34-4BE6-BFB5-1BF9E543FB24}" destId="{9666C4ED-6337-4637-AA2A-57F790B5D01C}" srcOrd="17" destOrd="0" parTransId="{CE09B010-97FE-425B-A880-50DA729B1409}" sibTransId="{9E4BE026-5033-4550-999F-F12303F2B85E}"/>
    <dgm:cxn modelId="{37DCE7A5-E156-402B-9E6D-CEEBA1BAC0E2}" srcId="{F4FBFC26-4F34-4BE6-BFB5-1BF9E543FB24}" destId="{53B00E73-71A3-48A3-B2C2-FE3C9A22C3C3}" srcOrd="5" destOrd="0" parTransId="{13E916D2-F3D3-47C3-A71C-2F382826A1E0}" sibTransId="{6F6309D5-755C-49FB-87D0-372A18751244}"/>
    <dgm:cxn modelId="{90B623AD-DF19-4C2E-95E7-244070EA3879}" srcId="{F4FBFC26-4F34-4BE6-BFB5-1BF9E543FB24}" destId="{01667ED8-9FA2-440D-AF49-05E4A4859166}" srcOrd="9" destOrd="0" parTransId="{C99EFFBD-B3B8-4897-AD65-7A37DD7A5BC5}" sibTransId="{8B19B30B-7F5A-4BD8-A951-CC441CA6742F}"/>
    <dgm:cxn modelId="{8199F3B0-427A-4186-9189-EC5F2EBAD12E}" type="presOf" srcId="{B302A01D-96BA-4782-82AB-D15F3E9C36AC}" destId="{40753F84-5710-460A-9656-A31182E09A91}" srcOrd="0" destOrd="0" presId="urn:microsoft.com/office/officeart/2005/8/layout/default"/>
    <dgm:cxn modelId="{84CB10B4-6966-4F9A-8D2F-3A7D8CEEA9F8}" type="presOf" srcId="{B6FBBC05-9BB4-45F0-80F9-B687AA5F7647}" destId="{9E8DF2A9-40FE-4B94-AC8B-3380A01B6101}" srcOrd="0" destOrd="0" presId="urn:microsoft.com/office/officeart/2005/8/layout/default"/>
    <dgm:cxn modelId="{43E113B4-1953-485C-9E2C-E0D9878B23CA}" type="presOf" srcId="{90B010C6-7E92-4231-9FEF-57CDBE1AB277}" destId="{A4BE1BDC-A8B7-414F-BED9-4C257E58474A}" srcOrd="0" destOrd="0" presId="urn:microsoft.com/office/officeart/2005/8/layout/default"/>
    <dgm:cxn modelId="{02F5DEB5-FCC7-474B-B96F-432C60803005}" srcId="{F4FBFC26-4F34-4BE6-BFB5-1BF9E543FB24}" destId="{756C9905-10B0-4F07-94F6-BF869A18E729}" srcOrd="11" destOrd="0" parTransId="{A68DA04D-AE91-461D-A40E-1501E105922C}" sibTransId="{AEBC9EF1-162E-4035-9C48-77F6B455391D}"/>
    <dgm:cxn modelId="{A46F37BC-1718-4572-9D81-8A274E0590FB}" type="presOf" srcId="{208CD448-36E7-41C0-8C0B-4AF2C5790681}" destId="{10D70AAC-AB41-4CBE-BA15-F766051A0F0D}" srcOrd="0" destOrd="0" presId="urn:microsoft.com/office/officeart/2005/8/layout/default"/>
    <dgm:cxn modelId="{6B0E9BC2-C40B-46DE-92D4-F651958DF39B}" srcId="{F4FBFC26-4F34-4BE6-BFB5-1BF9E543FB24}" destId="{DD94A167-5605-47F0-A278-E4B6D34602A1}" srcOrd="12" destOrd="0" parTransId="{32D1C9DA-5BBD-40E1-96E8-DB3D9BB9607D}" sibTransId="{2781A0F3-0250-4D0A-AE95-27070D212AD9}"/>
    <dgm:cxn modelId="{048F24CC-BEB3-422D-BACF-E4F9C8B8ED95}" srcId="{F4FBFC26-4F34-4BE6-BFB5-1BF9E543FB24}" destId="{27C4DAFB-0644-4576-8131-9B047D26C861}" srcOrd="16" destOrd="0" parTransId="{73645C35-3B59-48D8-A99A-2CF993F19850}" sibTransId="{BB98C961-7A51-4EAE-9447-AA95EE1E2499}"/>
    <dgm:cxn modelId="{0BE984CD-F8D3-453C-9D1A-D5B269AFAA7F}" type="presOf" srcId="{2FDB9FD1-0FDA-4E82-B609-1DAEA2BECF68}" destId="{505B58B0-B00D-4542-990A-214635C1BF82}" srcOrd="0" destOrd="0" presId="urn:microsoft.com/office/officeart/2005/8/layout/default"/>
    <dgm:cxn modelId="{1A66DCDC-61DD-48D5-A2E4-446DB45B1065}" type="presOf" srcId="{DF66583B-B9E0-42CE-BB22-AC8FB8D58AAF}" destId="{4E4F352E-6E9E-41AC-8CB0-2D30D0018D82}" srcOrd="0" destOrd="0" presId="urn:microsoft.com/office/officeart/2005/8/layout/default"/>
    <dgm:cxn modelId="{4FDE49DD-4D77-4668-ABA9-40D0F603A055}" type="presOf" srcId="{9666C4ED-6337-4637-AA2A-57F790B5D01C}" destId="{0167E052-C03E-4756-9E49-3DC154FEE5A4}" srcOrd="0" destOrd="0" presId="urn:microsoft.com/office/officeart/2005/8/layout/default"/>
    <dgm:cxn modelId="{1BFA50E6-2157-4A8E-93A8-111321A4E992}" type="presOf" srcId="{F5E7AE54-41ED-4EC1-927A-77B938782D1F}" destId="{3F6E6823-528F-4CC2-AFA0-A02B3F24E8E2}" srcOrd="0" destOrd="0" presId="urn:microsoft.com/office/officeart/2005/8/layout/default"/>
    <dgm:cxn modelId="{848575E8-3599-42A4-876B-2892DFB466E6}" type="presOf" srcId="{434D5CA1-1E4D-4F75-864D-9D656C8CE508}" destId="{60033282-44DD-47C9-9E0B-403021002774}" srcOrd="0" destOrd="0" presId="urn:microsoft.com/office/officeart/2005/8/layout/default"/>
    <dgm:cxn modelId="{14E33DEC-F579-41AD-BFBC-F81580A88C38}" type="presOf" srcId="{D68CE25A-47DE-4147-8012-C4393556EA25}" destId="{C21CA6A6-337B-44A9-A4B2-EC57CF8AE86F}" srcOrd="0" destOrd="0" presId="urn:microsoft.com/office/officeart/2005/8/layout/default"/>
    <dgm:cxn modelId="{CC8696EC-A744-48B7-AA56-911A23B250F6}" type="presOf" srcId="{01667ED8-9FA2-440D-AF49-05E4A4859166}" destId="{BC6A1873-EB2B-4232-8084-83D3AF8D448A}" srcOrd="0" destOrd="0" presId="urn:microsoft.com/office/officeart/2005/8/layout/default"/>
    <dgm:cxn modelId="{6608A3F7-C49C-407D-8B40-2ECAD05BF458}" srcId="{F4FBFC26-4F34-4BE6-BFB5-1BF9E543FB24}" destId="{2FDB9FD1-0FDA-4E82-B609-1DAEA2BECF68}" srcOrd="15" destOrd="0" parTransId="{45A48758-6E74-4FB8-B4A8-78D2823C91C9}" sibTransId="{86789238-9E7D-4D89-8410-CC02513C795C}"/>
    <dgm:cxn modelId="{D2F6F4FC-A329-4511-A1B9-9AC309760F1A}" type="presOf" srcId="{756C9905-10B0-4F07-94F6-BF869A18E729}" destId="{515F8305-5BF7-4B14-92F7-E428B3F78069}" srcOrd="0" destOrd="0" presId="urn:microsoft.com/office/officeart/2005/8/layout/default"/>
    <dgm:cxn modelId="{6CF73701-1CF9-4E1B-B6C8-E30AC66806AF}" type="presParOf" srcId="{57C65AA7-14BA-458B-8881-9CB4BA5E29AB}" destId="{A3A1F951-9BB5-4D4D-9730-E6330BA54AC3}" srcOrd="0" destOrd="0" presId="urn:microsoft.com/office/officeart/2005/8/layout/default"/>
    <dgm:cxn modelId="{1E29C0D2-1BA3-46AB-826B-5C0BE4126803}" type="presParOf" srcId="{57C65AA7-14BA-458B-8881-9CB4BA5E29AB}" destId="{3116286E-7247-4729-9C08-08E3D845107A}" srcOrd="1" destOrd="0" presId="urn:microsoft.com/office/officeart/2005/8/layout/default"/>
    <dgm:cxn modelId="{3C524055-A1AC-4EBC-B46D-2D5A8319E0FA}" type="presParOf" srcId="{57C65AA7-14BA-458B-8881-9CB4BA5E29AB}" destId="{9E8DF2A9-40FE-4B94-AC8B-3380A01B6101}" srcOrd="2" destOrd="0" presId="urn:microsoft.com/office/officeart/2005/8/layout/default"/>
    <dgm:cxn modelId="{407F4AAC-0C17-439A-8C6A-928F18B960AC}" type="presParOf" srcId="{57C65AA7-14BA-458B-8881-9CB4BA5E29AB}" destId="{6623BCCD-A0EA-4073-8B69-D1C4E62B094E}" srcOrd="3" destOrd="0" presId="urn:microsoft.com/office/officeart/2005/8/layout/default"/>
    <dgm:cxn modelId="{768B7C84-6433-4850-890B-876EA48A56AF}" type="presParOf" srcId="{57C65AA7-14BA-458B-8881-9CB4BA5E29AB}" destId="{516D4FD4-F309-4AEE-AB98-6DAD1AB607FD}" srcOrd="4" destOrd="0" presId="urn:microsoft.com/office/officeart/2005/8/layout/default"/>
    <dgm:cxn modelId="{D5E14DE7-230C-4D6F-A63D-9227DD9C76B0}" type="presParOf" srcId="{57C65AA7-14BA-458B-8881-9CB4BA5E29AB}" destId="{92D2FF83-76E6-402B-9E56-703B5842DEBD}" srcOrd="5" destOrd="0" presId="urn:microsoft.com/office/officeart/2005/8/layout/default"/>
    <dgm:cxn modelId="{8863BAF2-6777-4A87-99F2-EDE05FA0670A}" type="presParOf" srcId="{57C65AA7-14BA-458B-8881-9CB4BA5E29AB}" destId="{3F6E6823-528F-4CC2-AFA0-A02B3F24E8E2}" srcOrd="6" destOrd="0" presId="urn:microsoft.com/office/officeart/2005/8/layout/default"/>
    <dgm:cxn modelId="{86258681-44BC-4C8D-BB3C-9798882AE30C}" type="presParOf" srcId="{57C65AA7-14BA-458B-8881-9CB4BA5E29AB}" destId="{258C8A97-6C49-4435-A9EE-C7E98281ED98}" srcOrd="7" destOrd="0" presId="urn:microsoft.com/office/officeart/2005/8/layout/default"/>
    <dgm:cxn modelId="{765D3212-04A3-4D30-938E-68F99A9BABCF}" type="presParOf" srcId="{57C65AA7-14BA-458B-8881-9CB4BA5E29AB}" destId="{A4BE1BDC-A8B7-414F-BED9-4C257E58474A}" srcOrd="8" destOrd="0" presId="urn:microsoft.com/office/officeart/2005/8/layout/default"/>
    <dgm:cxn modelId="{09D857AB-5DB4-4181-A867-08423CAEB719}" type="presParOf" srcId="{57C65AA7-14BA-458B-8881-9CB4BA5E29AB}" destId="{7EAEBB1A-57A2-455A-8D5B-51122DA2E16A}" srcOrd="9" destOrd="0" presId="urn:microsoft.com/office/officeart/2005/8/layout/default"/>
    <dgm:cxn modelId="{41D39865-5902-4ECF-83B1-80EDF31268D9}" type="presParOf" srcId="{57C65AA7-14BA-458B-8881-9CB4BA5E29AB}" destId="{3DB344FE-167C-496A-A305-5954EB577616}" srcOrd="10" destOrd="0" presId="urn:microsoft.com/office/officeart/2005/8/layout/default"/>
    <dgm:cxn modelId="{9A45824D-9225-4EB6-BA1D-F627F310E704}" type="presParOf" srcId="{57C65AA7-14BA-458B-8881-9CB4BA5E29AB}" destId="{334913BF-6BF7-440E-9ADD-9DA2D7C743EF}" srcOrd="11" destOrd="0" presId="urn:microsoft.com/office/officeart/2005/8/layout/default"/>
    <dgm:cxn modelId="{ABEF734C-EE31-4524-9120-8B99E8F0789D}" type="presParOf" srcId="{57C65AA7-14BA-458B-8881-9CB4BA5E29AB}" destId="{C21CA6A6-337B-44A9-A4B2-EC57CF8AE86F}" srcOrd="12" destOrd="0" presId="urn:microsoft.com/office/officeart/2005/8/layout/default"/>
    <dgm:cxn modelId="{054C85AE-9D2F-46B1-9068-1AC9AB11BEA4}" type="presParOf" srcId="{57C65AA7-14BA-458B-8881-9CB4BA5E29AB}" destId="{B9DC099C-1934-4A5B-9FD2-9498C7DCE3B2}" srcOrd="13" destOrd="0" presId="urn:microsoft.com/office/officeart/2005/8/layout/default"/>
    <dgm:cxn modelId="{FAB98B93-F5A8-4CA4-88ED-E7928A12119A}" type="presParOf" srcId="{57C65AA7-14BA-458B-8881-9CB4BA5E29AB}" destId="{10D70AAC-AB41-4CBE-BA15-F766051A0F0D}" srcOrd="14" destOrd="0" presId="urn:microsoft.com/office/officeart/2005/8/layout/default"/>
    <dgm:cxn modelId="{A1C0D6DE-4262-4F41-A5FF-E27A3284A8D1}" type="presParOf" srcId="{57C65AA7-14BA-458B-8881-9CB4BA5E29AB}" destId="{32F92899-3FE2-48BC-8857-E470260DB486}" srcOrd="15" destOrd="0" presId="urn:microsoft.com/office/officeart/2005/8/layout/default"/>
    <dgm:cxn modelId="{68C9B0E0-8C9E-41DF-879C-A7C3D17AFE05}" type="presParOf" srcId="{57C65AA7-14BA-458B-8881-9CB4BA5E29AB}" destId="{40753F84-5710-460A-9656-A31182E09A91}" srcOrd="16" destOrd="0" presId="urn:microsoft.com/office/officeart/2005/8/layout/default"/>
    <dgm:cxn modelId="{C712DF37-BAA4-4480-A060-F6CF541C4716}" type="presParOf" srcId="{57C65AA7-14BA-458B-8881-9CB4BA5E29AB}" destId="{ED5ECEFE-6352-4A87-AAB0-AA157904B18F}" srcOrd="17" destOrd="0" presId="urn:microsoft.com/office/officeart/2005/8/layout/default"/>
    <dgm:cxn modelId="{D1A0943D-4EFF-4A63-9562-E4743D57B9EA}" type="presParOf" srcId="{57C65AA7-14BA-458B-8881-9CB4BA5E29AB}" destId="{BC6A1873-EB2B-4232-8084-83D3AF8D448A}" srcOrd="18" destOrd="0" presId="urn:microsoft.com/office/officeart/2005/8/layout/default"/>
    <dgm:cxn modelId="{4734AA3A-CDF2-44ED-982A-A99E2B33F87C}" type="presParOf" srcId="{57C65AA7-14BA-458B-8881-9CB4BA5E29AB}" destId="{554CC228-1DE8-4D63-82DD-09EDD60519C8}" srcOrd="19" destOrd="0" presId="urn:microsoft.com/office/officeart/2005/8/layout/default"/>
    <dgm:cxn modelId="{510393D2-D2DE-431C-8C39-101638F0EE7A}" type="presParOf" srcId="{57C65AA7-14BA-458B-8881-9CB4BA5E29AB}" destId="{60033282-44DD-47C9-9E0B-403021002774}" srcOrd="20" destOrd="0" presId="urn:microsoft.com/office/officeart/2005/8/layout/default"/>
    <dgm:cxn modelId="{1DB6B9DA-C753-45E3-9366-AB1C78129F06}" type="presParOf" srcId="{57C65AA7-14BA-458B-8881-9CB4BA5E29AB}" destId="{773D10B5-9E5D-40D9-A2C4-9AB46741591F}" srcOrd="21" destOrd="0" presId="urn:microsoft.com/office/officeart/2005/8/layout/default"/>
    <dgm:cxn modelId="{8EE7DDBB-E8EF-48A0-A167-589F5E89478B}" type="presParOf" srcId="{57C65AA7-14BA-458B-8881-9CB4BA5E29AB}" destId="{515F8305-5BF7-4B14-92F7-E428B3F78069}" srcOrd="22" destOrd="0" presId="urn:microsoft.com/office/officeart/2005/8/layout/default"/>
    <dgm:cxn modelId="{8B42D270-7CC7-465C-9332-3B8DA2E7E16F}" type="presParOf" srcId="{57C65AA7-14BA-458B-8881-9CB4BA5E29AB}" destId="{573F4A58-920F-4F7B-87BE-A600232E2F92}" srcOrd="23" destOrd="0" presId="urn:microsoft.com/office/officeart/2005/8/layout/default"/>
    <dgm:cxn modelId="{BC9E0CAE-0346-45FE-B080-DF2939373780}" type="presParOf" srcId="{57C65AA7-14BA-458B-8881-9CB4BA5E29AB}" destId="{0AF68AAC-91A2-465C-BFEB-D2CA177461F8}" srcOrd="24" destOrd="0" presId="urn:microsoft.com/office/officeart/2005/8/layout/default"/>
    <dgm:cxn modelId="{B176EFFB-D373-449F-9F76-54FDBD9EA4B1}" type="presParOf" srcId="{57C65AA7-14BA-458B-8881-9CB4BA5E29AB}" destId="{351F4A4B-4730-48D7-9E76-4CBA4658EC67}" srcOrd="25" destOrd="0" presId="urn:microsoft.com/office/officeart/2005/8/layout/default"/>
    <dgm:cxn modelId="{0AC502D5-4F87-42B9-A62F-8ACF3A44F95C}" type="presParOf" srcId="{57C65AA7-14BA-458B-8881-9CB4BA5E29AB}" destId="{4E4F352E-6E9E-41AC-8CB0-2D30D0018D82}" srcOrd="26" destOrd="0" presId="urn:microsoft.com/office/officeart/2005/8/layout/default"/>
    <dgm:cxn modelId="{81C349F9-8F01-44ED-AE2A-0FF66048F771}" type="presParOf" srcId="{57C65AA7-14BA-458B-8881-9CB4BA5E29AB}" destId="{D6885930-E43A-420C-A838-1C05B506B049}" srcOrd="27" destOrd="0" presId="urn:microsoft.com/office/officeart/2005/8/layout/default"/>
    <dgm:cxn modelId="{11CC1232-E0CE-485B-8210-6FC297A9CFD2}" type="presParOf" srcId="{57C65AA7-14BA-458B-8881-9CB4BA5E29AB}" destId="{4FA4D9F1-31F5-4CA7-A4E6-3B71E3E21E74}" srcOrd="28" destOrd="0" presId="urn:microsoft.com/office/officeart/2005/8/layout/default"/>
    <dgm:cxn modelId="{C2EE98A2-F92A-4F7C-B63A-3A6DE89F6366}" type="presParOf" srcId="{57C65AA7-14BA-458B-8881-9CB4BA5E29AB}" destId="{B80BEA5F-F61E-4EED-BD64-7D19E9BEC3CC}" srcOrd="29" destOrd="0" presId="urn:microsoft.com/office/officeart/2005/8/layout/default"/>
    <dgm:cxn modelId="{365F46D4-F1E4-46DA-A7EA-C240BB3E28E9}" type="presParOf" srcId="{57C65AA7-14BA-458B-8881-9CB4BA5E29AB}" destId="{505B58B0-B00D-4542-990A-214635C1BF82}" srcOrd="30" destOrd="0" presId="urn:microsoft.com/office/officeart/2005/8/layout/default"/>
    <dgm:cxn modelId="{41F798B6-810F-49D2-ACD0-91033FB9AF9C}" type="presParOf" srcId="{57C65AA7-14BA-458B-8881-9CB4BA5E29AB}" destId="{D41BFC0A-C656-48F9-A168-C7A2874C4604}" srcOrd="31" destOrd="0" presId="urn:microsoft.com/office/officeart/2005/8/layout/default"/>
    <dgm:cxn modelId="{31E5F4AF-D0B2-46BF-A8F8-B20E3DBC0BB5}" type="presParOf" srcId="{57C65AA7-14BA-458B-8881-9CB4BA5E29AB}" destId="{5FA49928-3276-4EE1-9ADE-F9CBD3289295}" srcOrd="32" destOrd="0" presId="urn:microsoft.com/office/officeart/2005/8/layout/default"/>
    <dgm:cxn modelId="{F1C78B13-C10B-46F2-98B8-11CDEEDA1752}" type="presParOf" srcId="{57C65AA7-14BA-458B-8881-9CB4BA5E29AB}" destId="{25CECEC1-8823-41DB-AE7A-C5B687BA5242}" srcOrd="33" destOrd="0" presId="urn:microsoft.com/office/officeart/2005/8/layout/default"/>
    <dgm:cxn modelId="{753BE051-14EB-4B53-896F-05A1A8B1203E}" type="presParOf" srcId="{57C65AA7-14BA-458B-8881-9CB4BA5E29AB}" destId="{0167E052-C03E-4756-9E49-3DC154FEE5A4}" srcOrd="34" destOrd="0" presId="urn:microsoft.com/office/officeart/2005/8/layout/default"/>
    <dgm:cxn modelId="{30B22469-2EF0-4E3F-A29B-02102772E89F}" type="presParOf" srcId="{57C65AA7-14BA-458B-8881-9CB4BA5E29AB}" destId="{81CEF5A7-BC8B-4D93-AE38-A7F8D83C02E6}" srcOrd="35" destOrd="0" presId="urn:microsoft.com/office/officeart/2005/8/layout/default"/>
    <dgm:cxn modelId="{F3F126BE-517D-4096-A818-C4497DC72427}" type="presParOf" srcId="{57C65AA7-14BA-458B-8881-9CB4BA5E29AB}" destId="{58A348C8-8FD5-4B63-B21B-B3D1417B8C77}" srcOrd="36" destOrd="0" presId="urn:microsoft.com/office/officeart/2005/8/layout/default"/>
    <dgm:cxn modelId="{AD99A1D1-E5F8-41E0-8C35-D14E9367E704}" type="presParOf" srcId="{57C65AA7-14BA-458B-8881-9CB4BA5E29AB}" destId="{AAC5E05D-1325-467A-939E-72237CB8ED90}" srcOrd="37" destOrd="0" presId="urn:microsoft.com/office/officeart/2005/8/layout/default"/>
    <dgm:cxn modelId="{EE5F7613-4CB7-424D-A67E-2E9C7487173D}" type="presParOf" srcId="{57C65AA7-14BA-458B-8881-9CB4BA5E29AB}" destId="{B452BBA5-0A5B-4763-9276-4EAD67909E6A}" srcOrd="3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493888-97FB-4514-A49B-12EDAC409C9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4349489-DD6D-4DD3-991F-AB3D78571EB1}">
      <dgm:prSet/>
      <dgm:spPr/>
      <dgm:t>
        <a:bodyPr/>
        <a:lstStyle/>
        <a:p>
          <a:r>
            <a:rPr lang="en-US" b="1"/>
            <a:t>24/7 Help Access </a:t>
          </a:r>
          <a:r>
            <a:rPr lang="en-US"/>
            <a:t>Users can interact with treatment outside of clinical hours thanks to Wysa  ongoing access to CBT-based activities, mood monitoring, and mindfulness tools. Source: Wysa, 2023; NHS England,( 2023)</a:t>
          </a:r>
        </a:p>
      </dgm:t>
    </dgm:pt>
    <dgm:pt modelId="{626B86A1-65E1-4E09-B87D-DC98E85F2D9D}" type="parTrans" cxnId="{ABEE882C-F984-442A-B76F-D2701DDE2C7B}">
      <dgm:prSet/>
      <dgm:spPr/>
      <dgm:t>
        <a:bodyPr/>
        <a:lstStyle/>
        <a:p>
          <a:endParaRPr lang="en-US"/>
        </a:p>
      </dgm:t>
    </dgm:pt>
    <dgm:pt modelId="{523E8010-EC49-4483-B59E-5543BA118F7D}" type="sibTrans" cxnId="{ABEE882C-F984-442A-B76F-D2701DDE2C7B}">
      <dgm:prSet/>
      <dgm:spPr/>
      <dgm:t>
        <a:bodyPr/>
        <a:lstStyle/>
        <a:p>
          <a:endParaRPr lang="en-US"/>
        </a:p>
      </dgm:t>
    </dgm:pt>
    <dgm:pt modelId="{33553267-2B49-417F-A0F2-921EE641F9EF}">
      <dgm:prSet/>
      <dgm:spPr/>
      <dgm:t>
        <a:bodyPr/>
        <a:lstStyle/>
        <a:p>
          <a:r>
            <a:rPr lang="en-US" b="1"/>
            <a:t>Improved Efficiency in Workflow </a:t>
          </a:r>
          <a:r>
            <a:rPr lang="en-US"/>
            <a:t>Wysa and other technologies powered by AI ease admin workloads and provide remote patient progress monitoring for clinicians. NHS Innovation Accelerator (2023), cited</a:t>
          </a:r>
        </a:p>
      </dgm:t>
    </dgm:pt>
    <dgm:pt modelId="{C33AE9F4-12FC-44CE-B501-22F9C044BFB5}" type="parTrans" cxnId="{79F86C89-11DE-4202-820E-15DCEAEC07BA}">
      <dgm:prSet/>
      <dgm:spPr/>
      <dgm:t>
        <a:bodyPr/>
        <a:lstStyle/>
        <a:p>
          <a:endParaRPr lang="en-US"/>
        </a:p>
      </dgm:t>
    </dgm:pt>
    <dgm:pt modelId="{80170687-AA1D-47DB-9878-D120BFA22120}" type="sibTrans" cxnId="{79F86C89-11DE-4202-820E-15DCEAEC07BA}">
      <dgm:prSet/>
      <dgm:spPr/>
      <dgm:t>
        <a:bodyPr/>
        <a:lstStyle/>
        <a:p>
          <a:endParaRPr lang="en-US"/>
        </a:p>
      </dgm:t>
    </dgm:pt>
    <dgm:pt modelId="{FE89FD73-7E35-482E-ABB2-D4743B2F2945}">
      <dgm:prSet/>
      <dgm:spPr/>
      <dgm:t>
        <a:bodyPr/>
        <a:lstStyle/>
        <a:p>
          <a:r>
            <a:rPr lang="en-US" b="1"/>
            <a:t>Enhanced Triage and Prioritisation  </a:t>
          </a:r>
          <a:endParaRPr lang="en-US"/>
        </a:p>
      </dgm:t>
    </dgm:pt>
    <dgm:pt modelId="{BBA028D8-5D70-49A5-ACCF-47EB21CF76F9}" type="parTrans" cxnId="{2BEC1361-A675-43C7-9D6D-3C46D72FADEE}">
      <dgm:prSet/>
      <dgm:spPr/>
      <dgm:t>
        <a:bodyPr/>
        <a:lstStyle/>
        <a:p>
          <a:endParaRPr lang="en-US"/>
        </a:p>
      </dgm:t>
    </dgm:pt>
    <dgm:pt modelId="{10B78CF1-3510-4145-A4D8-577E37EBC227}" type="sibTrans" cxnId="{2BEC1361-A675-43C7-9D6D-3C46D72FADEE}">
      <dgm:prSet/>
      <dgm:spPr/>
      <dgm:t>
        <a:bodyPr/>
        <a:lstStyle/>
        <a:p>
          <a:endParaRPr lang="en-US"/>
        </a:p>
      </dgm:t>
    </dgm:pt>
    <dgm:pt modelId="{C18C875B-86CA-47B3-86B9-EFE7293F7CB4}">
      <dgm:prSet/>
      <dgm:spPr/>
      <dgm:t>
        <a:bodyPr/>
        <a:lstStyle/>
        <a:p>
          <a:r>
            <a:rPr lang="en-US"/>
            <a:t>Anonymised data from Wysa helps professionals identify high-risk cases and manage low-intensity needs digitally.  Department of Health, (2019)</a:t>
          </a:r>
        </a:p>
      </dgm:t>
    </dgm:pt>
    <dgm:pt modelId="{FDED8203-A361-4230-867C-529BFA72CFF9}" type="parTrans" cxnId="{86C104BA-33A5-4E7F-8741-A308E0EE8B1F}">
      <dgm:prSet/>
      <dgm:spPr/>
      <dgm:t>
        <a:bodyPr/>
        <a:lstStyle/>
        <a:p>
          <a:endParaRPr lang="en-US"/>
        </a:p>
      </dgm:t>
    </dgm:pt>
    <dgm:pt modelId="{F9D9656F-B678-4E85-B106-CB366E5A3E9B}" type="sibTrans" cxnId="{86C104BA-33A5-4E7F-8741-A308E0EE8B1F}">
      <dgm:prSet/>
      <dgm:spPr/>
      <dgm:t>
        <a:bodyPr/>
        <a:lstStyle/>
        <a:p>
          <a:endParaRPr lang="en-US"/>
        </a:p>
      </dgm:t>
    </dgm:pt>
    <dgm:pt modelId="{B0421E59-277B-4038-906B-C0E87B286A71}">
      <dgm:prSet/>
      <dgm:spPr/>
      <dgm:t>
        <a:bodyPr/>
        <a:lstStyle/>
        <a:p>
          <a:r>
            <a:rPr lang="en-US" b="1"/>
            <a:t>Reduced Missed Appointments </a:t>
          </a:r>
          <a:endParaRPr lang="en-US"/>
        </a:p>
      </dgm:t>
    </dgm:pt>
    <dgm:pt modelId="{CB4CDCDE-E4C9-4D67-A071-E31E6F582245}" type="parTrans" cxnId="{E97D3C1C-6FE3-4790-B5D3-E54BBE638D38}">
      <dgm:prSet/>
      <dgm:spPr/>
      <dgm:t>
        <a:bodyPr/>
        <a:lstStyle/>
        <a:p>
          <a:endParaRPr lang="en-US"/>
        </a:p>
      </dgm:t>
    </dgm:pt>
    <dgm:pt modelId="{93966318-E9A0-4D61-AF57-1009B96F26CA}" type="sibTrans" cxnId="{E97D3C1C-6FE3-4790-B5D3-E54BBE638D38}">
      <dgm:prSet/>
      <dgm:spPr/>
      <dgm:t>
        <a:bodyPr/>
        <a:lstStyle/>
        <a:p>
          <a:endParaRPr lang="en-US"/>
        </a:p>
      </dgm:t>
    </dgm:pt>
    <dgm:pt modelId="{99EF0A3A-58EA-4DB5-9925-596F0F008906}">
      <dgm:prSet/>
      <dgm:spPr/>
      <dgm:t>
        <a:bodyPr/>
        <a:lstStyle/>
        <a:p>
          <a:r>
            <a:rPr lang="en-US"/>
            <a:t>Pilot studies in Birmingham showed a 30% decrease in missed visits among young adults using Wysa. Mental Health Taskforce,( 2022)</a:t>
          </a:r>
        </a:p>
      </dgm:t>
    </dgm:pt>
    <dgm:pt modelId="{76A8C9BA-6106-4CF7-9E75-D16AC89FF3A0}" type="parTrans" cxnId="{AEACCB22-80D3-47D2-8208-2CAE79920DDD}">
      <dgm:prSet/>
      <dgm:spPr/>
      <dgm:t>
        <a:bodyPr/>
        <a:lstStyle/>
        <a:p>
          <a:endParaRPr lang="en-US"/>
        </a:p>
      </dgm:t>
    </dgm:pt>
    <dgm:pt modelId="{1C5B9186-0986-4D89-95B7-5C8735FDFA6D}" type="sibTrans" cxnId="{AEACCB22-80D3-47D2-8208-2CAE79920DDD}">
      <dgm:prSet/>
      <dgm:spPr/>
      <dgm:t>
        <a:bodyPr/>
        <a:lstStyle/>
        <a:p>
          <a:endParaRPr lang="en-US"/>
        </a:p>
      </dgm:t>
    </dgm:pt>
    <dgm:pt modelId="{06F20CB5-F65D-4454-9C73-DC986C83C5AE}">
      <dgm:prSet/>
      <dgm:spPr/>
      <dgm:t>
        <a:bodyPr/>
        <a:lstStyle/>
        <a:p>
          <a:r>
            <a:rPr lang="en-US" b="1"/>
            <a:t>Inclusive Communication</a:t>
          </a:r>
          <a:r>
            <a:rPr lang="en-US"/>
            <a:t> </a:t>
          </a:r>
        </a:p>
      </dgm:t>
    </dgm:pt>
    <dgm:pt modelId="{135F1818-2138-452A-A6EA-5158249978CD}" type="parTrans" cxnId="{4119C50D-965D-475C-8C91-1DBC92AD1D3D}">
      <dgm:prSet/>
      <dgm:spPr/>
      <dgm:t>
        <a:bodyPr/>
        <a:lstStyle/>
        <a:p>
          <a:endParaRPr lang="en-US"/>
        </a:p>
      </dgm:t>
    </dgm:pt>
    <dgm:pt modelId="{DCACA174-C700-4882-A0D8-241EE91308C6}" type="sibTrans" cxnId="{4119C50D-965D-475C-8C91-1DBC92AD1D3D}">
      <dgm:prSet/>
      <dgm:spPr/>
      <dgm:t>
        <a:bodyPr/>
        <a:lstStyle/>
        <a:p>
          <a:endParaRPr lang="en-US"/>
        </a:p>
      </dgm:t>
    </dgm:pt>
    <dgm:pt modelId="{B11F2876-ABF3-4B6E-AA76-2685C35F1CBB}">
      <dgm:prSet/>
      <dgm:spPr/>
      <dgm:t>
        <a:bodyPr/>
        <a:lstStyle/>
        <a:p>
          <a:r>
            <a:rPr lang="en-US"/>
            <a:t>Wysa supports trauma-informed care by allowing users to interact at their own pace, accommodating diverse communication needs.   Digital Accessibility Lectures,( 2023)</a:t>
          </a:r>
        </a:p>
      </dgm:t>
    </dgm:pt>
    <dgm:pt modelId="{CCB8596B-7A4C-46FC-9AE0-871D3C4B71FB}" type="parTrans" cxnId="{AD8B1950-89FF-4191-9E07-E3C20C100C9B}">
      <dgm:prSet/>
      <dgm:spPr/>
      <dgm:t>
        <a:bodyPr/>
        <a:lstStyle/>
        <a:p>
          <a:endParaRPr lang="en-US"/>
        </a:p>
      </dgm:t>
    </dgm:pt>
    <dgm:pt modelId="{B94D6CF0-496C-4342-9D45-24757A7370F0}" type="sibTrans" cxnId="{AD8B1950-89FF-4191-9E07-E3C20C100C9B}">
      <dgm:prSet/>
      <dgm:spPr/>
      <dgm:t>
        <a:bodyPr/>
        <a:lstStyle/>
        <a:p>
          <a:endParaRPr lang="en-US"/>
        </a:p>
      </dgm:t>
    </dgm:pt>
    <dgm:pt modelId="{58D2C6DE-56BE-409A-923B-6646F2DC1544}">
      <dgm:prSet/>
      <dgm:spPr/>
      <dgm:t>
        <a:bodyPr/>
        <a:lstStyle/>
        <a:p>
          <a:r>
            <a:rPr lang="en-US" b="1"/>
            <a:t>Support for NHS Stepped-Care Models </a:t>
          </a:r>
          <a:endParaRPr lang="en-US"/>
        </a:p>
      </dgm:t>
    </dgm:pt>
    <dgm:pt modelId="{3BE11806-3AFA-48CA-B415-09010F738B9F}" type="parTrans" cxnId="{6C46A10F-E9AA-4CA7-B2E7-D0E5A4EF0564}">
      <dgm:prSet/>
      <dgm:spPr/>
      <dgm:t>
        <a:bodyPr/>
        <a:lstStyle/>
        <a:p>
          <a:endParaRPr lang="en-US"/>
        </a:p>
      </dgm:t>
    </dgm:pt>
    <dgm:pt modelId="{C7341CC0-9651-4E9B-A22B-619EDF74B0B2}" type="sibTrans" cxnId="{6C46A10F-E9AA-4CA7-B2E7-D0E5A4EF0564}">
      <dgm:prSet/>
      <dgm:spPr/>
      <dgm:t>
        <a:bodyPr/>
        <a:lstStyle/>
        <a:p>
          <a:endParaRPr lang="en-US"/>
        </a:p>
      </dgm:t>
    </dgm:pt>
    <dgm:pt modelId="{9DD94765-7830-4367-9531-0F41CD572C39}">
      <dgm:prSet/>
      <dgm:spPr/>
      <dgm:t>
        <a:bodyPr/>
        <a:lstStyle/>
        <a:p>
          <a:r>
            <a:rPr lang="en-US"/>
            <a:t>Wysa aligns with NHS Talking Therapies by offering digital interventions for mild to moderate conditions.  Department of Health, (2019)</a:t>
          </a:r>
        </a:p>
      </dgm:t>
    </dgm:pt>
    <dgm:pt modelId="{A0FA0898-5F53-46C6-8EAF-33174AAE3AB8}" type="parTrans" cxnId="{BC26A52E-3DDF-496E-BF29-E66A1BB490A1}">
      <dgm:prSet/>
      <dgm:spPr/>
      <dgm:t>
        <a:bodyPr/>
        <a:lstStyle/>
        <a:p>
          <a:endParaRPr lang="en-US"/>
        </a:p>
      </dgm:t>
    </dgm:pt>
    <dgm:pt modelId="{5F7E152D-9DCE-42AD-9264-ACCF55E7701E}" type="sibTrans" cxnId="{BC26A52E-3DDF-496E-BF29-E66A1BB490A1}">
      <dgm:prSet/>
      <dgm:spPr/>
      <dgm:t>
        <a:bodyPr/>
        <a:lstStyle/>
        <a:p>
          <a:endParaRPr lang="en-US"/>
        </a:p>
      </dgm:t>
    </dgm:pt>
    <dgm:pt modelId="{0311812E-51D8-479F-88C0-56BD706A545E}" type="pres">
      <dgm:prSet presAssocID="{45493888-97FB-4514-A49B-12EDAC409C93}" presName="diagram" presStyleCnt="0">
        <dgm:presLayoutVars>
          <dgm:dir/>
          <dgm:resizeHandles val="exact"/>
        </dgm:presLayoutVars>
      </dgm:prSet>
      <dgm:spPr/>
    </dgm:pt>
    <dgm:pt modelId="{38CA859B-D064-45D2-8F08-ABDC7C4C9126}" type="pres">
      <dgm:prSet presAssocID="{84349489-DD6D-4DD3-991F-AB3D78571EB1}" presName="node" presStyleLbl="node1" presStyleIdx="0" presStyleCnt="7">
        <dgm:presLayoutVars>
          <dgm:bulletEnabled val="1"/>
        </dgm:presLayoutVars>
      </dgm:prSet>
      <dgm:spPr/>
    </dgm:pt>
    <dgm:pt modelId="{92D4BF97-1FC9-427F-A7DC-62071724224F}" type="pres">
      <dgm:prSet presAssocID="{523E8010-EC49-4483-B59E-5543BA118F7D}" presName="sibTrans" presStyleCnt="0"/>
      <dgm:spPr/>
    </dgm:pt>
    <dgm:pt modelId="{E80D1BD7-6D90-4A15-9115-AA95029F0920}" type="pres">
      <dgm:prSet presAssocID="{33553267-2B49-417F-A0F2-921EE641F9EF}" presName="node" presStyleLbl="node1" presStyleIdx="1" presStyleCnt="7">
        <dgm:presLayoutVars>
          <dgm:bulletEnabled val="1"/>
        </dgm:presLayoutVars>
      </dgm:prSet>
      <dgm:spPr/>
    </dgm:pt>
    <dgm:pt modelId="{D45D6399-8016-47E0-9AFB-DFE356A5FC89}" type="pres">
      <dgm:prSet presAssocID="{80170687-AA1D-47DB-9878-D120BFA22120}" presName="sibTrans" presStyleCnt="0"/>
      <dgm:spPr/>
    </dgm:pt>
    <dgm:pt modelId="{6F6FB0E2-5686-4B42-AD6D-DD0582DF33C1}" type="pres">
      <dgm:prSet presAssocID="{FE89FD73-7E35-482E-ABB2-D4743B2F2945}" presName="node" presStyleLbl="node1" presStyleIdx="2" presStyleCnt="7">
        <dgm:presLayoutVars>
          <dgm:bulletEnabled val="1"/>
        </dgm:presLayoutVars>
      </dgm:prSet>
      <dgm:spPr/>
    </dgm:pt>
    <dgm:pt modelId="{CF5E5F33-F400-4291-BEE9-115FB8C80EB9}" type="pres">
      <dgm:prSet presAssocID="{10B78CF1-3510-4145-A4D8-577E37EBC227}" presName="sibTrans" presStyleCnt="0"/>
      <dgm:spPr/>
    </dgm:pt>
    <dgm:pt modelId="{900E6DEE-A219-4673-9B08-4EBBB77F117D}" type="pres">
      <dgm:prSet presAssocID="{C18C875B-86CA-47B3-86B9-EFE7293F7CB4}" presName="node" presStyleLbl="node1" presStyleIdx="3" presStyleCnt="7">
        <dgm:presLayoutVars>
          <dgm:bulletEnabled val="1"/>
        </dgm:presLayoutVars>
      </dgm:prSet>
      <dgm:spPr/>
    </dgm:pt>
    <dgm:pt modelId="{29E0D37A-8528-44B7-8E48-24624D3A79DE}" type="pres">
      <dgm:prSet presAssocID="{F9D9656F-B678-4E85-B106-CB366E5A3E9B}" presName="sibTrans" presStyleCnt="0"/>
      <dgm:spPr/>
    </dgm:pt>
    <dgm:pt modelId="{98F71B68-677E-4BAE-9C09-1E0F8EA9EB8C}" type="pres">
      <dgm:prSet presAssocID="{99EF0A3A-58EA-4DB5-9925-596F0F008906}" presName="node" presStyleLbl="node1" presStyleIdx="4" presStyleCnt="7">
        <dgm:presLayoutVars>
          <dgm:bulletEnabled val="1"/>
        </dgm:presLayoutVars>
      </dgm:prSet>
      <dgm:spPr/>
    </dgm:pt>
    <dgm:pt modelId="{7702A916-F23C-4179-B5F6-147419BEE614}" type="pres">
      <dgm:prSet presAssocID="{1C5B9186-0986-4D89-95B7-5C8735FDFA6D}" presName="sibTrans" presStyleCnt="0"/>
      <dgm:spPr/>
    </dgm:pt>
    <dgm:pt modelId="{B3677AE0-2452-4E8A-AAC1-3B30A21EAE8F}" type="pres">
      <dgm:prSet presAssocID="{B11F2876-ABF3-4B6E-AA76-2685C35F1CBB}" presName="node" presStyleLbl="node1" presStyleIdx="5" presStyleCnt="7">
        <dgm:presLayoutVars>
          <dgm:bulletEnabled val="1"/>
        </dgm:presLayoutVars>
      </dgm:prSet>
      <dgm:spPr/>
    </dgm:pt>
    <dgm:pt modelId="{EDFEFD86-408F-455C-B0A4-BA6D8D5F55F9}" type="pres">
      <dgm:prSet presAssocID="{B94D6CF0-496C-4342-9D45-24757A7370F0}" presName="sibTrans" presStyleCnt="0"/>
      <dgm:spPr/>
    </dgm:pt>
    <dgm:pt modelId="{7D4E87F0-87E0-4F80-B13C-E900C1FDC9B6}" type="pres">
      <dgm:prSet presAssocID="{9DD94765-7830-4367-9531-0F41CD572C39}" presName="node" presStyleLbl="node1" presStyleIdx="6" presStyleCnt="7">
        <dgm:presLayoutVars>
          <dgm:bulletEnabled val="1"/>
        </dgm:presLayoutVars>
      </dgm:prSet>
      <dgm:spPr/>
    </dgm:pt>
  </dgm:ptLst>
  <dgm:cxnLst>
    <dgm:cxn modelId="{7E7E6804-7C1A-4C7A-803B-F52899848C47}" type="presOf" srcId="{9DD94765-7830-4367-9531-0F41CD572C39}" destId="{7D4E87F0-87E0-4F80-B13C-E900C1FDC9B6}" srcOrd="0" destOrd="0" presId="urn:microsoft.com/office/officeart/2005/8/layout/default"/>
    <dgm:cxn modelId="{4119C50D-965D-475C-8C91-1DBC92AD1D3D}" srcId="{99EF0A3A-58EA-4DB5-9925-596F0F008906}" destId="{06F20CB5-F65D-4454-9C73-DC986C83C5AE}" srcOrd="0" destOrd="0" parTransId="{135F1818-2138-452A-A6EA-5158249978CD}" sibTransId="{DCACA174-C700-4882-A0D8-241EE91308C6}"/>
    <dgm:cxn modelId="{6C46A10F-E9AA-4CA7-B2E7-D0E5A4EF0564}" srcId="{B11F2876-ABF3-4B6E-AA76-2685C35F1CBB}" destId="{58D2C6DE-56BE-409A-923B-6646F2DC1544}" srcOrd="0" destOrd="0" parTransId="{3BE11806-3AFA-48CA-B415-09010F738B9F}" sibTransId="{C7341CC0-9651-4E9B-A22B-619EDF74B0B2}"/>
    <dgm:cxn modelId="{E97D3C1C-6FE3-4790-B5D3-E54BBE638D38}" srcId="{C18C875B-86CA-47B3-86B9-EFE7293F7CB4}" destId="{B0421E59-277B-4038-906B-C0E87B286A71}" srcOrd="0" destOrd="0" parTransId="{CB4CDCDE-E4C9-4D67-A071-E31E6F582245}" sibTransId="{93966318-E9A0-4D61-AF57-1009B96F26CA}"/>
    <dgm:cxn modelId="{9E9F8920-5099-4D0C-B9ED-21535F7F2741}" type="presOf" srcId="{84349489-DD6D-4DD3-991F-AB3D78571EB1}" destId="{38CA859B-D064-45D2-8F08-ABDC7C4C9126}" srcOrd="0" destOrd="0" presId="urn:microsoft.com/office/officeart/2005/8/layout/default"/>
    <dgm:cxn modelId="{AEACCB22-80D3-47D2-8208-2CAE79920DDD}" srcId="{45493888-97FB-4514-A49B-12EDAC409C93}" destId="{99EF0A3A-58EA-4DB5-9925-596F0F008906}" srcOrd="4" destOrd="0" parTransId="{76A8C9BA-6106-4CF7-9E75-D16AC89FF3A0}" sibTransId="{1C5B9186-0986-4D89-95B7-5C8735FDFA6D}"/>
    <dgm:cxn modelId="{ABEE882C-F984-442A-B76F-D2701DDE2C7B}" srcId="{45493888-97FB-4514-A49B-12EDAC409C93}" destId="{84349489-DD6D-4DD3-991F-AB3D78571EB1}" srcOrd="0" destOrd="0" parTransId="{626B86A1-65E1-4E09-B87D-DC98E85F2D9D}" sibTransId="{523E8010-EC49-4483-B59E-5543BA118F7D}"/>
    <dgm:cxn modelId="{BC26A52E-3DDF-496E-BF29-E66A1BB490A1}" srcId="{45493888-97FB-4514-A49B-12EDAC409C93}" destId="{9DD94765-7830-4367-9531-0F41CD572C39}" srcOrd="6" destOrd="0" parTransId="{A0FA0898-5F53-46C6-8EAF-33174AAE3AB8}" sibTransId="{5F7E152D-9DCE-42AD-9264-ACCF55E7701E}"/>
    <dgm:cxn modelId="{E12DD237-6327-4291-BA17-87D1743F5EAD}" type="presOf" srcId="{B11F2876-ABF3-4B6E-AA76-2685C35F1CBB}" destId="{B3677AE0-2452-4E8A-AAC1-3B30A21EAE8F}" srcOrd="0" destOrd="0" presId="urn:microsoft.com/office/officeart/2005/8/layout/default"/>
    <dgm:cxn modelId="{2BEC1361-A675-43C7-9D6D-3C46D72FADEE}" srcId="{45493888-97FB-4514-A49B-12EDAC409C93}" destId="{FE89FD73-7E35-482E-ABB2-D4743B2F2945}" srcOrd="2" destOrd="0" parTransId="{BBA028D8-5D70-49A5-ACCF-47EB21CF76F9}" sibTransId="{10B78CF1-3510-4145-A4D8-577E37EBC227}"/>
    <dgm:cxn modelId="{B76E4961-0D58-4DBE-A7BA-AE4C3E4114DD}" type="presOf" srcId="{58D2C6DE-56BE-409A-923B-6646F2DC1544}" destId="{B3677AE0-2452-4E8A-AAC1-3B30A21EAE8F}" srcOrd="0" destOrd="1" presId="urn:microsoft.com/office/officeart/2005/8/layout/default"/>
    <dgm:cxn modelId="{7F86486F-50E7-4125-BF0B-8EF948EA6942}" type="presOf" srcId="{06F20CB5-F65D-4454-9C73-DC986C83C5AE}" destId="{98F71B68-677E-4BAE-9C09-1E0F8EA9EB8C}" srcOrd="0" destOrd="1" presId="urn:microsoft.com/office/officeart/2005/8/layout/default"/>
    <dgm:cxn modelId="{AD8B1950-89FF-4191-9E07-E3C20C100C9B}" srcId="{45493888-97FB-4514-A49B-12EDAC409C93}" destId="{B11F2876-ABF3-4B6E-AA76-2685C35F1CBB}" srcOrd="5" destOrd="0" parTransId="{CCB8596B-7A4C-46FC-9AE0-871D3C4B71FB}" sibTransId="{B94D6CF0-496C-4342-9D45-24757A7370F0}"/>
    <dgm:cxn modelId="{E69C1178-B4AC-4E12-8774-4D1712574976}" type="presOf" srcId="{33553267-2B49-417F-A0F2-921EE641F9EF}" destId="{E80D1BD7-6D90-4A15-9115-AA95029F0920}" srcOrd="0" destOrd="0" presId="urn:microsoft.com/office/officeart/2005/8/layout/default"/>
    <dgm:cxn modelId="{B294087A-3C86-4FC3-AA48-4F8BEF4CC178}" type="presOf" srcId="{B0421E59-277B-4038-906B-C0E87B286A71}" destId="{900E6DEE-A219-4673-9B08-4EBBB77F117D}" srcOrd="0" destOrd="1" presId="urn:microsoft.com/office/officeart/2005/8/layout/default"/>
    <dgm:cxn modelId="{2354C581-CB9F-4DBE-B8AD-450C10F2A489}" type="presOf" srcId="{45493888-97FB-4514-A49B-12EDAC409C93}" destId="{0311812E-51D8-479F-88C0-56BD706A545E}" srcOrd="0" destOrd="0" presId="urn:microsoft.com/office/officeart/2005/8/layout/default"/>
    <dgm:cxn modelId="{79F86C89-11DE-4202-820E-15DCEAEC07BA}" srcId="{45493888-97FB-4514-A49B-12EDAC409C93}" destId="{33553267-2B49-417F-A0F2-921EE641F9EF}" srcOrd="1" destOrd="0" parTransId="{C33AE9F4-12FC-44CE-B501-22F9C044BFB5}" sibTransId="{80170687-AA1D-47DB-9878-D120BFA22120}"/>
    <dgm:cxn modelId="{86C104BA-33A5-4E7F-8741-A308E0EE8B1F}" srcId="{45493888-97FB-4514-A49B-12EDAC409C93}" destId="{C18C875B-86CA-47B3-86B9-EFE7293F7CB4}" srcOrd="3" destOrd="0" parTransId="{FDED8203-A361-4230-867C-529BFA72CFF9}" sibTransId="{F9D9656F-B678-4E85-B106-CB366E5A3E9B}"/>
    <dgm:cxn modelId="{463D3DCC-BE6C-4789-B7B2-969296C9592F}" type="presOf" srcId="{FE89FD73-7E35-482E-ABB2-D4743B2F2945}" destId="{6F6FB0E2-5686-4B42-AD6D-DD0582DF33C1}" srcOrd="0" destOrd="0" presId="urn:microsoft.com/office/officeart/2005/8/layout/default"/>
    <dgm:cxn modelId="{136C16CF-DBCA-4504-AB67-582617974096}" type="presOf" srcId="{99EF0A3A-58EA-4DB5-9925-596F0F008906}" destId="{98F71B68-677E-4BAE-9C09-1E0F8EA9EB8C}" srcOrd="0" destOrd="0" presId="urn:microsoft.com/office/officeart/2005/8/layout/default"/>
    <dgm:cxn modelId="{754D3FFB-3396-44D4-BEC9-4FB5623657C5}" type="presOf" srcId="{C18C875B-86CA-47B3-86B9-EFE7293F7CB4}" destId="{900E6DEE-A219-4673-9B08-4EBBB77F117D}" srcOrd="0" destOrd="0" presId="urn:microsoft.com/office/officeart/2005/8/layout/default"/>
    <dgm:cxn modelId="{50BDAA02-9261-4A29-9828-92703FB4BCC5}" type="presParOf" srcId="{0311812E-51D8-479F-88C0-56BD706A545E}" destId="{38CA859B-D064-45D2-8F08-ABDC7C4C9126}" srcOrd="0" destOrd="0" presId="urn:microsoft.com/office/officeart/2005/8/layout/default"/>
    <dgm:cxn modelId="{3ACE6D78-7DE8-4AF6-917E-AEA53817DF4F}" type="presParOf" srcId="{0311812E-51D8-479F-88C0-56BD706A545E}" destId="{92D4BF97-1FC9-427F-A7DC-62071724224F}" srcOrd="1" destOrd="0" presId="urn:microsoft.com/office/officeart/2005/8/layout/default"/>
    <dgm:cxn modelId="{FF0288D9-CAB9-41B7-B56A-E37A7422057C}" type="presParOf" srcId="{0311812E-51D8-479F-88C0-56BD706A545E}" destId="{E80D1BD7-6D90-4A15-9115-AA95029F0920}" srcOrd="2" destOrd="0" presId="urn:microsoft.com/office/officeart/2005/8/layout/default"/>
    <dgm:cxn modelId="{164215D1-A099-43AD-BEF7-5141EFA35A69}" type="presParOf" srcId="{0311812E-51D8-479F-88C0-56BD706A545E}" destId="{D45D6399-8016-47E0-9AFB-DFE356A5FC89}" srcOrd="3" destOrd="0" presId="urn:microsoft.com/office/officeart/2005/8/layout/default"/>
    <dgm:cxn modelId="{F1B20C25-C407-4AEA-8FCF-E01FE37230E6}" type="presParOf" srcId="{0311812E-51D8-479F-88C0-56BD706A545E}" destId="{6F6FB0E2-5686-4B42-AD6D-DD0582DF33C1}" srcOrd="4" destOrd="0" presId="urn:microsoft.com/office/officeart/2005/8/layout/default"/>
    <dgm:cxn modelId="{95ABE9DE-E4F4-4103-9E5D-205E8E374722}" type="presParOf" srcId="{0311812E-51D8-479F-88C0-56BD706A545E}" destId="{CF5E5F33-F400-4291-BEE9-115FB8C80EB9}" srcOrd="5" destOrd="0" presId="urn:microsoft.com/office/officeart/2005/8/layout/default"/>
    <dgm:cxn modelId="{08046D0E-4348-499C-A8C2-06519B0E2C86}" type="presParOf" srcId="{0311812E-51D8-479F-88C0-56BD706A545E}" destId="{900E6DEE-A219-4673-9B08-4EBBB77F117D}" srcOrd="6" destOrd="0" presId="urn:microsoft.com/office/officeart/2005/8/layout/default"/>
    <dgm:cxn modelId="{2FBF7170-B0EB-45C3-AD6E-110790E9FCD4}" type="presParOf" srcId="{0311812E-51D8-479F-88C0-56BD706A545E}" destId="{29E0D37A-8528-44B7-8E48-24624D3A79DE}" srcOrd="7" destOrd="0" presId="urn:microsoft.com/office/officeart/2005/8/layout/default"/>
    <dgm:cxn modelId="{380BD39D-9679-4D14-B1E8-3F7F5B08E11A}" type="presParOf" srcId="{0311812E-51D8-479F-88C0-56BD706A545E}" destId="{98F71B68-677E-4BAE-9C09-1E0F8EA9EB8C}" srcOrd="8" destOrd="0" presId="urn:microsoft.com/office/officeart/2005/8/layout/default"/>
    <dgm:cxn modelId="{17AEBE45-23D7-4AFD-A815-BAC4552AB84A}" type="presParOf" srcId="{0311812E-51D8-479F-88C0-56BD706A545E}" destId="{7702A916-F23C-4179-B5F6-147419BEE614}" srcOrd="9" destOrd="0" presId="urn:microsoft.com/office/officeart/2005/8/layout/default"/>
    <dgm:cxn modelId="{F019B73C-88F2-460C-90E8-BD94A44C3114}" type="presParOf" srcId="{0311812E-51D8-479F-88C0-56BD706A545E}" destId="{B3677AE0-2452-4E8A-AAC1-3B30A21EAE8F}" srcOrd="10" destOrd="0" presId="urn:microsoft.com/office/officeart/2005/8/layout/default"/>
    <dgm:cxn modelId="{3A678A6C-D53E-4288-9A00-973481B6881F}" type="presParOf" srcId="{0311812E-51D8-479F-88C0-56BD706A545E}" destId="{EDFEFD86-408F-455C-B0A4-BA6D8D5F55F9}" srcOrd="11" destOrd="0" presId="urn:microsoft.com/office/officeart/2005/8/layout/default"/>
    <dgm:cxn modelId="{6B8554C1-728D-49F7-9970-509D5CC20A7E}" type="presParOf" srcId="{0311812E-51D8-479F-88C0-56BD706A545E}" destId="{7D4E87F0-87E0-4F80-B13C-E900C1FDC9B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18F243-E900-4268-8354-9006E1A54216}"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7B6EEC8D-4FA1-4B73-82FB-C83C8DB3EFF6}">
      <dgm:prSet/>
      <dgm:spPr/>
      <dgm:t>
        <a:bodyPr/>
        <a:lstStyle/>
        <a:p>
          <a:r>
            <a:rPr lang="en-GB" b="1" u="sng"/>
            <a:t>Digital Exclusion</a:t>
          </a:r>
          <a:endParaRPr lang="en-US"/>
        </a:p>
      </dgm:t>
    </dgm:pt>
    <dgm:pt modelId="{163ECC2D-E058-4F8E-9656-4406E5E1D17D}" type="parTrans" cxnId="{6911821D-9F64-422D-943F-5F49CBBA654B}">
      <dgm:prSet/>
      <dgm:spPr/>
      <dgm:t>
        <a:bodyPr/>
        <a:lstStyle/>
        <a:p>
          <a:endParaRPr lang="en-US"/>
        </a:p>
      </dgm:t>
    </dgm:pt>
    <dgm:pt modelId="{D2906605-A1EE-49A2-8BD8-28692E52883C}" type="sibTrans" cxnId="{6911821D-9F64-422D-943F-5F49CBBA654B}">
      <dgm:prSet/>
      <dgm:spPr/>
      <dgm:t>
        <a:bodyPr/>
        <a:lstStyle/>
        <a:p>
          <a:endParaRPr lang="en-US"/>
        </a:p>
      </dgm:t>
    </dgm:pt>
    <dgm:pt modelId="{91953735-15D8-46A9-A146-504E768FF835}">
      <dgm:prSet/>
      <dgm:spPr/>
      <dgm:t>
        <a:bodyPr/>
        <a:lstStyle/>
        <a:p>
          <a:r>
            <a:rPr lang="en-GB" dirty="0"/>
            <a:t>Elderly individuals and those in underprivileged areas may lack internet access or digital literacy, limiting their ability to use Wysa.   University of Plymouth, 2023*</a:t>
          </a:r>
          <a:endParaRPr lang="en-US" dirty="0"/>
        </a:p>
      </dgm:t>
    </dgm:pt>
    <dgm:pt modelId="{F11F4DB1-121D-4FE3-AD5E-97764D4C850E}" type="parTrans" cxnId="{EA5EDF71-46AC-4C60-853E-CB2E93E70804}">
      <dgm:prSet/>
      <dgm:spPr/>
      <dgm:t>
        <a:bodyPr/>
        <a:lstStyle/>
        <a:p>
          <a:endParaRPr lang="en-US"/>
        </a:p>
      </dgm:t>
    </dgm:pt>
    <dgm:pt modelId="{4991D790-B21B-4E66-8618-F795532FF5E4}" type="sibTrans" cxnId="{EA5EDF71-46AC-4C60-853E-CB2E93E70804}">
      <dgm:prSet/>
      <dgm:spPr/>
      <dgm:t>
        <a:bodyPr/>
        <a:lstStyle/>
        <a:p>
          <a:endParaRPr lang="en-US"/>
        </a:p>
      </dgm:t>
    </dgm:pt>
    <dgm:pt modelId="{C2E028E9-E56D-488A-BFFF-6A7E5DC87D3B}">
      <dgm:prSet/>
      <dgm:spPr/>
      <dgm:t>
        <a:bodyPr/>
        <a:lstStyle/>
        <a:p>
          <a:r>
            <a:rPr lang="en-GB" b="1" u="sng"/>
            <a:t>Resistance to Change</a:t>
          </a:r>
          <a:endParaRPr lang="en-US"/>
        </a:p>
      </dgm:t>
    </dgm:pt>
    <dgm:pt modelId="{E8C2D673-E90C-425F-BA55-935632FA9207}" type="parTrans" cxnId="{6E9760C9-EAA7-49B5-98A7-62E187F6B56E}">
      <dgm:prSet/>
      <dgm:spPr/>
      <dgm:t>
        <a:bodyPr/>
        <a:lstStyle/>
        <a:p>
          <a:endParaRPr lang="en-US"/>
        </a:p>
      </dgm:t>
    </dgm:pt>
    <dgm:pt modelId="{F93A2AAC-DC64-418C-AC49-F14004B1B38D}" type="sibTrans" cxnId="{6E9760C9-EAA7-49B5-98A7-62E187F6B56E}">
      <dgm:prSet/>
      <dgm:spPr/>
      <dgm:t>
        <a:bodyPr/>
        <a:lstStyle/>
        <a:p>
          <a:endParaRPr lang="en-US"/>
        </a:p>
      </dgm:t>
    </dgm:pt>
    <dgm:pt modelId="{3EE6A0E7-7C0D-413F-A420-8A4F8E37FEA3}">
      <dgm:prSet/>
      <dgm:spPr/>
      <dgm:t>
        <a:bodyPr/>
        <a:lstStyle/>
        <a:p>
          <a:r>
            <a:rPr lang="en-GB"/>
            <a:t>Some NHS staff and users are hesitant to adopt AI tools, preferring traditional face-to-face interactions.  House of Commons Library, 2023</a:t>
          </a:r>
          <a:endParaRPr lang="en-US"/>
        </a:p>
      </dgm:t>
    </dgm:pt>
    <dgm:pt modelId="{2F941C09-CA58-4F4A-86E5-977AD990BFC0}" type="parTrans" cxnId="{804AEA58-57D0-4E6E-91D9-2B279A908B6D}">
      <dgm:prSet/>
      <dgm:spPr/>
      <dgm:t>
        <a:bodyPr/>
        <a:lstStyle/>
        <a:p>
          <a:endParaRPr lang="en-US"/>
        </a:p>
      </dgm:t>
    </dgm:pt>
    <dgm:pt modelId="{C2DE055E-892A-4273-BA3A-35BA707D15F3}" type="sibTrans" cxnId="{804AEA58-57D0-4E6E-91D9-2B279A908B6D}">
      <dgm:prSet/>
      <dgm:spPr/>
      <dgm:t>
        <a:bodyPr/>
        <a:lstStyle/>
        <a:p>
          <a:endParaRPr lang="en-US"/>
        </a:p>
      </dgm:t>
    </dgm:pt>
    <dgm:pt modelId="{65A4F1B3-FBE6-4668-8F85-1A37A387E818}">
      <dgm:prSet/>
      <dgm:spPr/>
      <dgm:t>
        <a:bodyPr/>
        <a:lstStyle/>
        <a:p>
          <a:r>
            <a:rPr lang="en-GB" b="1" u="sng"/>
            <a:t>Data Privacy Concerns</a:t>
          </a:r>
          <a:endParaRPr lang="en-US"/>
        </a:p>
      </dgm:t>
    </dgm:pt>
    <dgm:pt modelId="{20F0407E-367D-4697-9679-9D710B17766D}" type="parTrans" cxnId="{34531C3B-F800-4E22-91BC-2B73C450A8E5}">
      <dgm:prSet/>
      <dgm:spPr/>
      <dgm:t>
        <a:bodyPr/>
        <a:lstStyle/>
        <a:p>
          <a:endParaRPr lang="en-US"/>
        </a:p>
      </dgm:t>
    </dgm:pt>
    <dgm:pt modelId="{4F46C519-4E17-4F76-BA7F-5B62E672AF52}" type="sibTrans" cxnId="{34531C3B-F800-4E22-91BC-2B73C450A8E5}">
      <dgm:prSet/>
      <dgm:spPr/>
      <dgm:t>
        <a:bodyPr/>
        <a:lstStyle/>
        <a:p>
          <a:endParaRPr lang="en-US"/>
        </a:p>
      </dgm:t>
    </dgm:pt>
    <dgm:pt modelId="{8BDE45E9-7119-4313-B248-0CAA1C7FA085}">
      <dgm:prSet/>
      <dgm:spPr/>
      <dgm:t>
        <a:bodyPr/>
        <a:lstStyle/>
        <a:p>
          <a:r>
            <a:rPr lang="en-GB" dirty="0"/>
            <a:t>Despite anonymisation, users may worry about how their sensitive mental health data is stored and used.  Wysa, 2023; NHS England, 2023</a:t>
          </a:r>
          <a:endParaRPr lang="en-US" dirty="0"/>
        </a:p>
      </dgm:t>
    </dgm:pt>
    <dgm:pt modelId="{B39DD544-FFE1-4F08-8FBB-2B9FF2C8D3FD}" type="parTrans" cxnId="{2B0EE09A-ECC4-43F6-9FB8-73D9D9332FCE}">
      <dgm:prSet/>
      <dgm:spPr/>
      <dgm:t>
        <a:bodyPr/>
        <a:lstStyle/>
        <a:p>
          <a:endParaRPr lang="en-US"/>
        </a:p>
      </dgm:t>
    </dgm:pt>
    <dgm:pt modelId="{1B6B3070-E015-4EA4-BA26-2F8DAAA1A0E3}" type="sibTrans" cxnId="{2B0EE09A-ECC4-43F6-9FB8-73D9D9332FCE}">
      <dgm:prSet/>
      <dgm:spPr/>
      <dgm:t>
        <a:bodyPr/>
        <a:lstStyle/>
        <a:p>
          <a:endParaRPr lang="en-US"/>
        </a:p>
      </dgm:t>
    </dgm:pt>
    <dgm:pt modelId="{5B7E1041-7B5D-4DC1-A982-EB6A0FB654C3}">
      <dgm:prSet/>
      <dgm:spPr/>
      <dgm:t>
        <a:bodyPr/>
        <a:lstStyle/>
        <a:p>
          <a:r>
            <a:rPr lang="en-GB" b="1" u="sng"/>
            <a:t>Limited Emotional Nuance </a:t>
          </a:r>
          <a:endParaRPr lang="en-US"/>
        </a:p>
      </dgm:t>
    </dgm:pt>
    <dgm:pt modelId="{DC3D8F4E-DEFA-464F-BAB0-91220C82CC6E}" type="parTrans" cxnId="{6BFCD04D-D91E-4F51-9486-BEC18CE415CF}">
      <dgm:prSet/>
      <dgm:spPr/>
      <dgm:t>
        <a:bodyPr/>
        <a:lstStyle/>
        <a:p>
          <a:endParaRPr lang="en-US"/>
        </a:p>
      </dgm:t>
    </dgm:pt>
    <dgm:pt modelId="{960B5395-3797-48B9-B4A8-F5690DD86286}" type="sibTrans" cxnId="{6BFCD04D-D91E-4F51-9486-BEC18CE415CF}">
      <dgm:prSet/>
      <dgm:spPr/>
      <dgm:t>
        <a:bodyPr/>
        <a:lstStyle/>
        <a:p>
          <a:endParaRPr lang="en-US"/>
        </a:p>
      </dgm:t>
    </dgm:pt>
    <dgm:pt modelId="{0FB0E1AC-06B7-4F73-A768-F386197E90B4}">
      <dgm:prSet/>
      <dgm:spPr/>
      <dgm:t>
        <a:bodyPr/>
        <a:lstStyle/>
        <a:p>
          <a:r>
            <a:rPr lang="en-GB" dirty="0"/>
            <a:t>Automated responses may feel impersonal or inadequate for users experiencing complex emotional distress.  Wysa Reports, 2023</a:t>
          </a:r>
          <a:endParaRPr lang="en-US" dirty="0"/>
        </a:p>
      </dgm:t>
    </dgm:pt>
    <dgm:pt modelId="{5A9DE4B0-69E5-42AB-8E03-DB2778BF8422}" type="parTrans" cxnId="{AB3B1C42-0DF5-4CCA-A7B1-6DD9A26C0E63}">
      <dgm:prSet/>
      <dgm:spPr/>
      <dgm:t>
        <a:bodyPr/>
        <a:lstStyle/>
        <a:p>
          <a:endParaRPr lang="en-US"/>
        </a:p>
      </dgm:t>
    </dgm:pt>
    <dgm:pt modelId="{7BC3EF25-9F05-4F1E-B326-4AD22BEE90AE}" type="sibTrans" cxnId="{AB3B1C42-0DF5-4CCA-A7B1-6DD9A26C0E63}">
      <dgm:prSet/>
      <dgm:spPr/>
      <dgm:t>
        <a:bodyPr/>
        <a:lstStyle/>
        <a:p>
          <a:endParaRPr lang="en-US"/>
        </a:p>
      </dgm:t>
    </dgm:pt>
    <dgm:pt modelId="{B580E68F-FE62-4113-B89E-C09BE921BC7F}">
      <dgm:prSet/>
      <dgm:spPr/>
      <dgm:t>
        <a:bodyPr/>
        <a:lstStyle/>
        <a:p>
          <a:r>
            <a:rPr lang="en-GB" b="1" u="sng"/>
            <a:t>Implementation Costs </a:t>
          </a:r>
          <a:endParaRPr lang="en-US"/>
        </a:p>
      </dgm:t>
    </dgm:pt>
    <dgm:pt modelId="{EEF46356-936E-4B2D-9F26-ADF68153E6DE}" type="parTrans" cxnId="{123A08B4-700E-4DF9-B0F8-C11A952046C7}">
      <dgm:prSet/>
      <dgm:spPr/>
      <dgm:t>
        <a:bodyPr/>
        <a:lstStyle/>
        <a:p>
          <a:endParaRPr lang="en-US"/>
        </a:p>
      </dgm:t>
    </dgm:pt>
    <dgm:pt modelId="{1730D7AB-DDED-44C4-AE41-F65EB164083C}" type="sibTrans" cxnId="{123A08B4-700E-4DF9-B0F8-C11A952046C7}">
      <dgm:prSet/>
      <dgm:spPr/>
      <dgm:t>
        <a:bodyPr/>
        <a:lstStyle/>
        <a:p>
          <a:endParaRPr lang="en-US"/>
        </a:p>
      </dgm:t>
    </dgm:pt>
    <dgm:pt modelId="{60B8D569-A5E1-484D-9285-0A4293C912FE}">
      <dgm:prSet/>
      <dgm:spPr/>
      <dgm:t>
        <a:bodyPr/>
        <a:lstStyle/>
        <a:p>
          <a:r>
            <a:rPr lang="en-GB" dirty="0"/>
            <a:t>Smaller providers may struggle with the financial and technical demands of integrating Wysa into their services. Nuffield Trust, 2024</a:t>
          </a:r>
          <a:endParaRPr lang="en-US" dirty="0"/>
        </a:p>
      </dgm:t>
    </dgm:pt>
    <dgm:pt modelId="{E03F9F70-E671-4D3A-859B-A9AF2210D3BB}" type="parTrans" cxnId="{E16A0B78-8973-4CFB-9C71-6D93612A5AAB}">
      <dgm:prSet/>
      <dgm:spPr/>
      <dgm:t>
        <a:bodyPr/>
        <a:lstStyle/>
        <a:p>
          <a:endParaRPr lang="en-US"/>
        </a:p>
      </dgm:t>
    </dgm:pt>
    <dgm:pt modelId="{FA968476-3B09-4E00-BE8D-015E08E1659E}" type="sibTrans" cxnId="{E16A0B78-8973-4CFB-9C71-6D93612A5AAB}">
      <dgm:prSet/>
      <dgm:spPr/>
      <dgm:t>
        <a:bodyPr/>
        <a:lstStyle/>
        <a:p>
          <a:endParaRPr lang="en-US"/>
        </a:p>
      </dgm:t>
    </dgm:pt>
    <dgm:pt modelId="{BA5B8C6E-AF6F-4FA2-B360-4BFE3FCBD484}" type="pres">
      <dgm:prSet presAssocID="{4418F243-E900-4268-8354-9006E1A54216}" presName="diagram" presStyleCnt="0">
        <dgm:presLayoutVars>
          <dgm:dir/>
          <dgm:resizeHandles val="exact"/>
        </dgm:presLayoutVars>
      </dgm:prSet>
      <dgm:spPr/>
    </dgm:pt>
    <dgm:pt modelId="{FF7BFE92-CE26-46F3-B30C-09A5B3B26D6C}" type="pres">
      <dgm:prSet presAssocID="{7B6EEC8D-4FA1-4B73-82FB-C83C8DB3EFF6}" presName="node" presStyleLbl="node1" presStyleIdx="0" presStyleCnt="10">
        <dgm:presLayoutVars>
          <dgm:bulletEnabled val="1"/>
        </dgm:presLayoutVars>
      </dgm:prSet>
      <dgm:spPr/>
    </dgm:pt>
    <dgm:pt modelId="{4AC09898-EB89-4804-80F2-9CA8A7E70ED7}" type="pres">
      <dgm:prSet presAssocID="{D2906605-A1EE-49A2-8BD8-28692E52883C}" presName="sibTrans" presStyleCnt="0"/>
      <dgm:spPr/>
    </dgm:pt>
    <dgm:pt modelId="{F50EBE67-6477-411B-8C88-CDF7B1DAC9C5}" type="pres">
      <dgm:prSet presAssocID="{91953735-15D8-46A9-A146-504E768FF835}" presName="node" presStyleLbl="node1" presStyleIdx="1" presStyleCnt="10">
        <dgm:presLayoutVars>
          <dgm:bulletEnabled val="1"/>
        </dgm:presLayoutVars>
      </dgm:prSet>
      <dgm:spPr/>
    </dgm:pt>
    <dgm:pt modelId="{5510131A-EBA0-4640-80EB-1F800C697E2E}" type="pres">
      <dgm:prSet presAssocID="{4991D790-B21B-4E66-8618-F795532FF5E4}" presName="sibTrans" presStyleCnt="0"/>
      <dgm:spPr/>
    </dgm:pt>
    <dgm:pt modelId="{454B2B6E-5426-4F56-AA72-644FF9C683D1}" type="pres">
      <dgm:prSet presAssocID="{C2E028E9-E56D-488A-BFFF-6A7E5DC87D3B}" presName="node" presStyleLbl="node1" presStyleIdx="2" presStyleCnt="10">
        <dgm:presLayoutVars>
          <dgm:bulletEnabled val="1"/>
        </dgm:presLayoutVars>
      </dgm:prSet>
      <dgm:spPr/>
    </dgm:pt>
    <dgm:pt modelId="{EC6648B0-4BD4-4715-A48E-786874F47623}" type="pres">
      <dgm:prSet presAssocID="{F93A2AAC-DC64-418C-AC49-F14004B1B38D}" presName="sibTrans" presStyleCnt="0"/>
      <dgm:spPr/>
    </dgm:pt>
    <dgm:pt modelId="{E9C22FD6-ABCE-4C83-A54A-6733C0E750C1}" type="pres">
      <dgm:prSet presAssocID="{3EE6A0E7-7C0D-413F-A420-8A4F8E37FEA3}" presName="node" presStyleLbl="node1" presStyleIdx="3" presStyleCnt="10">
        <dgm:presLayoutVars>
          <dgm:bulletEnabled val="1"/>
        </dgm:presLayoutVars>
      </dgm:prSet>
      <dgm:spPr/>
    </dgm:pt>
    <dgm:pt modelId="{B0338362-8F76-408E-8754-3F9F8D5EA8EC}" type="pres">
      <dgm:prSet presAssocID="{C2DE055E-892A-4273-BA3A-35BA707D15F3}" presName="sibTrans" presStyleCnt="0"/>
      <dgm:spPr/>
    </dgm:pt>
    <dgm:pt modelId="{30F63761-262A-44C1-A2CA-6E035867F94D}" type="pres">
      <dgm:prSet presAssocID="{65A4F1B3-FBE6-4668-8F85-1A37A387E818}" presName="node" presStyleLbl="node1" presStyleIdx="4" presStyleCnt="10">
        <dgm:presLayoutVars>
          <dgm:bulletEnabled val="1"/>
        </dgm:presLayoutVars>
      </dgm:prSet>
      <dgm:spPr/>
    </dgm:pt>
    <dgm:pt modelId="{A03B358C-642A-431E-9B1F-4F07A799D38A}" type="pres">
      <dgm:prSet presAssocID="{4F46C519-4E17-4F76-BA7F-5B62E672AF52}" presName="sibTrans" presStyleCnt="0"/>
      <dgm:spPr/>
    </dgm:pt>
    <dgm:pt modelId="{C16BBD27-7148-4BC1-8125-63F2E8D06283}" type="pres">
      <dgm:prSet presAssocID="{8BDE45E9-7119-4313-B248-0CAA1C7FA085}" presName="node" presStyleLbl="node1" presStyleIdx="5" presStyleCnt="10">
        <dgm:presLayoutVars>
          <dgm:bulletEnabled val="1"/>
        </dgm:presLayoutVars>
      </dgm:prSet>
      <dgm:spPr/>
    </dgm:pt>
    <dgm:pt modelId="{FE29117B-1C64-442B-9660-E543D614AD41}" type="pres">
      <dgm:prSet presAssocID="{1B6B3070-E015-4EA4-BA26-2F8DAAA1A0E3}" presName="sibTrans" presStyleCnt="0"/>
      <dgm:spPr/>
    </dgm:pt>
    <dgm:pt modelId="{2061F48F-B8CF-4E34-9F6A-3EA4D6A06044}" type="pres">
      <dgm:prSet presAssocID="{5B7E1041-7B5D-4DC1-A982-EB6A0FB654C3}" presName="node" presStyleLbl="node1" presStyleIdx="6" presStyleCnt="10">
        <dgm:presLayoutVars>
          <dgm:bulletEnabled val="1"/>
        </dgm:presLayoutVars>
      </dgm:prSet>
      <dgm:spPr/>
    </dgm:pt>
    <dgm:pt modelId="{171A9EC5-DBCA-44CB-BAF7-5851BC4D759B}" type="pres">
      <dgm:prSet presAssocID="{960B5395-3797-48B9-B4A8-F5690DD86286}" presName="sibTrans" presStyleCnt="0"/>
      <dgm:spPr/>
    </dgm:pt>
    <dgm:pt modelId="{D23A20AF-0D85-4C4D-8D0F-C15BC34B2100}" type="pres">
      <dgm:prSet presAssocID="{0FB0E1AC-06B7-4F73-A768-F386197E90B4}" presName="node" presStyleLbl="node1" presStyleIdx="7" presStyleCnt="10">
        <dgm:presLayoutVars>
          <dgm:bulletEnabled val="1"/>
        </dgm:presLayoutVars>
      </dgm:prSet>
      <dgm:spPr/>
    </dgm:pt>
    <dgm:pt modelId="{596FD611-D16D-4A16-A329-0D0B0AF159A5}" type="pres">
      <dgm:prSet presAssocID="{7BC3EF25-9F05-4F1E-B326-4AD22BEE90AE}" presName="sibTrans" presStyleCnt="0"/>
      <dgm:spPr/>
    </dgm:pt>
    <dgm:pt modelId="{DFA213FB-FA5B-4DF4-87D9-6176C9803A62}" type="pres">
      <dgm:prSet presAssocID="{B580E68F-FE62-4113-B89E-C09BE921BC7F}" presName="node" presStyleLbl="node1" presStyleIdx="8" presStyleCnt="10">
        <dgm:presLayoutVars>
          <dgm:bulletEnabled val="1"/>
        </dgm:presLayoutVars>
      </dgm:prSet>
      <dgm:spPr/>
    </dgm:pt>
    <dgm:pt modelId="{A840E187-C545-4665-96DD-366DAC188A0C}" type="pres">
      <dgm:prSet presAssocID="{1730D7AB-DDED-44C4-AE41-F65EB164083C}" presName="sibTrans" presStyleCnt="0"/>
      <dgm:spPr/>
    </dgm:pt>
    <dgm:pt modelId="{8134047B-07E1-47DA-A5EF-C92FC3763AAB}" type="pres">
      <dgm:prSet presAssocID="{60B8D569-A5E1-484D-9285-0A4293C912FE}" presName="node" presStyleLbl="node1" presStyleIdx="9" presStyleCnt="10">
        <dgm:presLayoutVars>
          <dgm:bulletEnabled val="1"/>
        </dgm:presLayoutVars>
      </dgm:prSet>
      <dgm:spPr/>
    </dgm:pt>
  </dgm:ptLst>
  <dgm:cxnLst>
    <dgm:cxn modelId="{23CE1318-5AAD-41E2-A8B7-453EAB28A78C}" type="presOf" srcId="{4418F243-E900-4268-8354-9006E1A54216}" destId="{BA5B8C6E-AF6F-4FA2-B360-4BFE3FCBD484}" srcOrd="0" destOrd="0" presId="urn:microsoft.com/office/officeart/2005/8/layout/default"/>
    <dgm:cxn modelId="{6911821D-9F64-422D-943F-5F49CBBA654B}" srcId="{4418F243-E900-4268-8354-9006E1A54216}" destId="{7B6EEC8D-4FA1-4B73-82FB-C83C8DB3EFF6}" srcOrd="0" destOrd="0" parTransId="{163ECC2D-E058-4F8E-9656-4406E5E1D17D}" sibTransId="{D2906605-A1EE-49A2-8BD8-28692E52883C}"/>
    <dgm:cxn modelId="{6E241D31-D527-4032-8A71-C50A2F5AD890}" type="presOf" srcId="{60B8D569-A5E1-484D-9285-0A4293C912FE}" destId="{8134047B-07E1-47DA-A5EF-C92FC3763AAB}" srcOrd="0" destOrd="0" presId="urn:microsoft.com/office/officeart/2005/8/layout/default"/>
    <dgm:cxn modelId="{F4E1D731-49E4-402F-BBF9-DF006083B418}" type="presOf" srcId="{8BDE45E9-7119-4313-B248-0CAA1C7FA085}" destId="{C16BBD27-7148-4BC1-8125-63F2E8D06283}" srcOrd="0" destOrd="0" presId="urn:microsoft.com/office/officeart/2005/8/layout/default"/>
    <dgm:cxn modelId="{34531C3B-F800-4E22-91BC-2B73C450A8E5}" srcId="{4418F243-E900-4268-8354-9006E1A54216}" destId="{65A4F1B3-FBE6-4668-8F85-1A37A387E818}" srcOrd="4" destOrd="0" parTransId="{20F0407E-367D-4697-9679-9D710B17766D}" sibTransId="{4F46C519-4E17-4F76-BA7F-5B62E672AF52}"/>
    <dgm:cxn modelId="{AB3B1C42-0DF5-4CCA-A7B1-6DD9A26C0E63}" srcId="{4418F243-E900-4268-8354-9006E1A54216}" destId="{0FB0E1AC-06B7-4F73-A768-F386197E90B4}" srcOrd="7" destOrd="0" parTransId="{5A9DE4B0-69E5-42AB-8E03-DB2778BF8422}" sibTransId="{7BC3EF25-9F05-4F1E-B326-4AD22BEE90AE}"/>
    <dgm:cxn modelId="{CDE4186B-D65D-471E-A628-3B7E40E2CCE1}" type="presOf" srcId="{91953735-15D8-46A9-A146-504E768FF835}" destId="{F50EBE67-6477-411B-8C88-CDF7B1DAC9C5}" srcOrd="0" destOrd="0" presId="urn:microsoft.com/office/officeart/2005/8/layout/default"/>
    <dgm:cxn modelId="{C3696F6C-C04A-40DF-8216-1449528EA748}" type="presOf" srcId="{B580E68F-FE62-4113-B89E-C09BE921BC7F}" destId="{DFA213FB-FA5B-4DF4-87D9-6176C9803A62}" srcOrd="0" destOrd="0" presId="urn:microsoft.com/office/officeart/2005/8/layout/default"/>
    <dgm:cxn modelId="{6BFCD04D-D91E-4F51-9486-BEC18CE415CF}" srcId="{4418F243-E900-4268-8354-9006E1A54216}" destId="{5B7E1041-7B5D-4DC1-A982-EB6A0FB654C3}" srcOrd="6" destOrd="0" parTransId="{DC3D8F4E-DEFA-464F-BAB0-91220C82CC6E}" sibTransId="{960B5395-3797-48B9-B4A8-F5690DD86286}"/>
    <dgm:cxn modelId="{EA5EDF71-46AC-4C60-853E-CB2E93E70804}" srcId="{4418F243-E900-4268-8354-9006E1A54216}" destId="{91953735-15D8-46A9-A146-504E768FF835}" srcOrd="1" destOrd="0" parTransId="{F11F4DB1-121D-4FE3-AD5E-97764D4C850E}" sibTransId="{4991D790-B21B-4E66-8618-F795532FF5E4}"/>
    <dgm:cxn modelId="{BA192057-1FFC-43B0-8A1A-8ECF648F3131}" type="presOf" srcId="{5B7E1041-7B5D-4DC1-A982-EB6A0FB654C3}" destId="{2061F48F-B8CF-4E34-9F6A-3EA4D6A06044}" srcOrd="0" destOrd="0" presId="urn:microsoft.com/office/officeart/2005/8/layout/default"/>
    <dgm:cxn modelId="{E16A0B78-8973-4CFB-9C71-6D93612A5AAB}" srcId="{4418F243-E900-4268-8354-9006E1A54216}" destId="{60B8D569-A5E1-484D-9285-0A4293C912FE}" srcOrd="9" destOrd="0" parTransId="{E03F9F70-E671-4D3A-859B-A9AF2210D3BB}" sibTransId="{FA968476-3B09-4E00-BE8D-015E08E1659E}"/>
    <dgm:cxn modelId="{804AEA58-57D0-4E6E-91D9-2B279A908B6D}" srcId="{4418F243-E900-4268-8354-9006E1A54216}" destId="{3EE6A0E7-7C0D-413F-A420-8A4F8E37FEA3}" srcOrd="3" destOrd="0" parTransId="{2F941C09-CA58-4F4A-86E5-977AD990BFC0}" sibTransId="{C2DE055E-892A-4273-BA3A-35BA707D15F3}"/>
    <dgm:cxn modelId="{5CFCDF83-FB5F-4544-96E9-9B8243985D02}" type="presOf" srcId="{0FB0E1AC-06B7-4F73-A768-F386197E90B4}" destId="{D23A20AF-0D85-4C4D-8D0F-C15BC34B2100}" srcOrd="0" destOrd="0" presId="urn:microsoft.com/office/officeart/2005/8/layout/default"/>
    <dgm:cxn modelId="{4ACC848C-A36E-465A-8F4D-F5E1B6D34AD6}" type="presOf" srcId="{C2E028E9-E56D-488A-BFFF-6A7E5DC87D3B}" destId="{454B2B6E-5426-4F56-AA72-644FF9C683D1}" srcOrd="0" destOrd="0" presId="urn:microsoft.com/office/officeart/2005/8/layout/default"/>
    <dgm:cxn modelId="{94314A99-5CED-4DBA-B281-236560D00BDC}" type="presOf" srcId="{3EE6A0E7-7C0D-413F-A420-8A4F8E37FEA3}" destId="{E9C22FD6-ABCE-4C83-A54A-6733C0E750C1}" srcOrd="0" destOrd="0" presId="urn:microsoft.com/office/officeart/2005/8/layout/default"/>
    <dgm:cxn modelId="{2B0EE09A-ECC4-43F6-9FB8-73D9D9332FCE}" srcId="{4418F243-E900-4268-8354-9006E1A54216}" destId="{8BDE45E9-7119-4313-B248-0CAA1C7FA085}" srcOrd="5" destOrd="0" parTransId="{B39DD544-FFE1-4F08-8FBB-2B9FF2C8D3FD}" sibTransId="{1B6B3070-E015-4EA4-BA26-2F8DAAA1A0E3}"/>
    <dgm:cxn modelId="{123A08B4-700E-4DF9-B0F8-C11A952046C7}" srcId="{4418F243-E900-4268-8354-9006E1A54216}" destId="{B580E68F-FE62-4113-B89E-C09BE921BC7F}" srcOrd="8" destOrd="0" parTransId="{EEF46356-936E-4B2D-9F26-ADF68153E6DE}" sibTransId="{1730D7AB-DDED-44C4-AE41-F65EB164083C}"/>
    <dgm:cxn modelId="{8931EAB8-2E20-4C22-AA22-C33FC523FC72}" type="presOf" srcId="{7B6EEC8D-4FA1-4B73-82FB-C83C8DB3EFF6}" destId="{FF7BFE92-CE26-46F3-B30C-09A5B3B26D6C}" srcOrd="0" destOrd="0" presId="urn:microsoft.com/office/officeart/2005/8/layout/default"/>
    <dgm:cxn modelId="{6E9760C9-EAA7-49B5-98A7-62E187F6B56E}" srcId="{4418F243-E900-4268-8354-9006E1A54216}" destId="{C2E028E9-E56D-488A-BFFF-6A7E5DC87D3B}" srcOrd="2" destOrd="0" parTransId="{E8C2D673-E90C-425F-BA55-935632FA9207}" sibTransId="{F93A2AAC-DC64-418C-AC49-F14004B1B38D}"/>
    <dgm:cxn modelId="{960EFAD7-F574-4D0E-867E-9F8F1F983703}" type="presOf" srcId="{65A4F1B3-FBE6-4668-8F85-1A37A387E818}" destId="{30F63761-262A-44C1-A2CA-6E035867F94D}" srcOrd="0" destOrd="0" presId="urn:microsoft.com/office/officeart/2005/8/layout/default"/>
    <dgm:cxn modelId="{06F672C3-A813-4FC8-92EC-2530E63128CE}" type="presParOf" srcId="{BA5B8C6E-AF6F-4FA2-B360-4BFE3FCBD484}" destId="{FF7BFE92-CE26-46F3-B30C-09A5B3B26D6C}" srcOrd="0" destOrd="0" presId="urn:microsoft.com/office/officeart/2005/8/layout/default"/>
    <dgm:cxn modelId="{5EC533CC-C624-4290-870B-BE308748CB47}" type="presParOf" srcId="{BA5B8C6E-AF6F-4FA2-B360-4BFE3FCBD484}" destId="{4AC09898-EB89-4804-80F2-9CA8A7E70ED7}" srcOrd="1" destOrd="0" presId="urn:microsoft.com/office/officeart/2005/8/layout/default"/>
    <dgm:cxn modelId="{AB75B280-BDA8-48DF-8429-760BA57AD77A}" type="presParOf" srcId="{BA5B8C6E-AF6F-4FA2-B360-4BFE3FCBD484}" destId="{F50EBE67-6477-411B-8C88-CDF7B1DAC9C5}" srcOrd="2" destOrd="0" presId="urn:microsoft.com/office/officeart/2005/8/layout/default"/>
    <dgm:cxn modelId="{AF28272A-81B0-45E5-96CB-2309DD75F533}" type="presParOf" srcId="{BA5B8C6E-AF6F-4FA2-B360-4BFE3FCBD484}" destId="{5510131A-EBA0-4640-80EB-1F800C697E2E}" srcOrd="3" destOrd="0" presId="urn:microsoft.com/office/officeart/2005/8/layout/default"/>
    <dgm:cxn modelId="{73DC99F0-32C4-4153-8777-65B3BBE6AE9B}" type="presParOf" srcId="{BA5B8C6E-AF6F-4FA2-B360-4BFE3FCBD484}" destId="{454B2B6E-5426-4F56-AA72-644FF9C683D1}" srcOrd="4" destOrd="0" presId="urn:microsoft.com/office/officeart/2005/8/layout/default"/>
    <dgm:cxn modelId="{DBDB42EF-DC00-4E39-9D46-E47F9B384556}" type="presParOf" srcId="{BA5B8C6E-AF6F-4FA2-B360-4BFE3FCBD484}" destId="{EC6648B0-4BD4-4715-A48E-786874F47623}" srcOrd="5" destOrd="0" presId="urn:microsoft.com/office/officeart/2005/8/layout/default"/>
    <dgm:cxn modelId="{2D5559DC-9837-4F87-9F3C-8033CED80D3C}" type="presParOf" srcId="{BA5B8C6E-AF6F-4FA2-B360-4BFE3FCBD484}" destId="{E9C22FD6-ABCE-4C83-A54A-6733C0E750C1}" srcOrd="6" destOrd="0" presId="urn:microsoft.com/office/officeart/2005/8/layout/default"/>
    <dgm:cxn modelId="{E37BE419-C77D-4C03-8199-D08C1CE8F0FD}" type="presParOf" srcId="{BA5B8C6E-AF6F-4FA2-B360-4BFE3FCBD484}" destId="{B0338362-8F76-408E-8754-3F9F8D5EA8EC}" srcOrd="7" destOrd="0" presId="urn:microsoft.com/office/officeart/2005/8/layout/default"/>
    <dgm:cxn modelId="{D0246FC0-970F-46E7-89FB-9C2641722CB9}" type="presParOf" srcId="{BA5B8C6E-AF6F-4FA2-B360-4BFE3FCBD484}" destId="{30F63761-262A-44C1-A2CA-6E035867F94D}" srcOrd="8" destOrd="0" presId="urn:microsoft.com/office/officeart/2005/8/layout/default"/>
    <dgm:cxn modelId="{1EA2ED55-A8C2-40E0-A1D7-D61AA26C70B4}" type="presParOf" srcId="{BA5B8C6E-AF6F-4FA2-B360-4BFE3FCBD484}" destId="{A03B358C-642A-431E-9B1F-4F07A799D38A}" srcOrd="9" destOrd="0" presId="urn:microsoft.com/office/officeart/2005/8/layout/default"/>
    <dgm:cxn modelId="{4135A82E-B993-44A3-B425-B1F142855D29}" type="presParOf" srcId="{BA5B8C6E-AF6F-4FA2-B360-4BFE3FCBD484}" destId="{C16BBD27-7148-4BC1-8125-63F2E8D06283}" srcOrd="10" destOrd="0" presId="urn:microsoft.com/office/officeart/2005/8/layout/default"/>
    <dgm:cxn modelId="{7631410E-E15E-4724-81F4-F467A1A97EAC}" type="presParOf" srcId="{BA5B8C6E-AF6F-4FA2-B360-4BFE3FCBD484}" destId="{FE29117B-1C64-442B-9660-E543D614AD41}" srcOrd="11" destOrd="0" presId="urn:microsoft.com/office/officeart/2005/8/layout/default"/>
    <dgm:cxn modelId="{A3E8BE5C-8703-48C2-A3F3-D06A37D91073}" type="presParOf" srcId="{BA5B8C6E-AF6F-4FA2-B360-4BFE3FCBD484}" destId="{2061F48F-B8CF-4E34-9F6A-3EA4D6A06044}" srcOrd="12" destOrd="0" presId="urn:microsoft.com/office/officeart/2005/8/layout/default"/>
    <dgm:cxn modelId="{4DD682E7-B5A6-4696-95E3-7F4A77DE11C5}" type="presParOf" srcId="{BA5B8C6E-AF6F-4FA2-B360-4BFE3FCBD484}" destId="{171A9EC5-DBCA-44CB-BAF7-5851BC4D759B}" srcOrd="13" destOrd="0" presId="urn:microsoft.com/office/officeart/2005/8/layout/default"/>
    <dgm:cxn modelId="{8F2A22CF-7213-4885-84F3-1D7268A0973F}" type="presParOf" srcId="{BA5B8C6E-AF6F-4FA2-B360-4BFE3FCBD484}" destId="{D23A20AF-0D85-4C4D-8D0F-C15BC34B2100}" srcOrd="14" destOrd="0" presId="urn:microsoft.com/office/officeart/2005/8/layout/default"/>
    <dgm:cxn modelId="{7F832793-9183-45E1-A0A1-25884519BF62}" type="presParOf" srcId="{BA5B8C6E-AF6F-4FA2-B360-4BFE3FCBD484}" destId="{596FD611-D16D-4A16-A329-0D0B0AF159A5}" srcOrd="15" destOrd="0" presId="urn:microsoft.com/office/officeart/2005/8/layout/default"/>
    <dgm:cxn modelId="{56299F32-BE95-4368-8D9C-365DA4F895D1}" type="presParOf" srcId="{BA5B8C6E-AF6F-4FA2-B360-4BFE3FCBD484}" destId="{DFA213FB-FA5B-4DF4-87D9-6176C9803A62}" srcOrd="16" destOrd="0" presId="urn:microsoft.com/office/officeart/2005/8/layout/default"/>
    <dgm:cxn modelId="{CBA2AEA7-E231-45E1-BB13-A7DA8FEF74AE}" type="presParOf" srcId="{BA5B8C6E-AF6F-4FA2-B360-4BFE3FCBD484}" destId="{A840E187-C545-4665-96DD-366DAC188A0C}" srcOrd="17" destOrd="0" presId="urn:microsoft.com/office/officeart/2005/8/layout/default"/>
    <dgm:cxn modelId="{A847349C-18E8-4CA4-8C40-A660FA6C828A}" type="presParOf" srcId="{BA5B8C6E-AF6F-4FA2-B360-4BFE3FCBD484}" destId="{8134047B-07E1-47DA-A5EF-C92FC3763AAB}"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510D97-0572-4F13-9931-A90E034DE80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A735AB-4B80-431A-857F-98B8C8A970E6}">
      <dgm:prSet/>
      <dgm:spPr/>
      <dgm:t>
        <a:bodyPr/>
        <a:lstStyle/>
        <a:p>
          <a:r>
            <a:rPr lang="en-GB" dirty="0"/>
            <a:t>Transforming Mental Health Delivery with WYSA  24/7 Accessibility Therapy access beyond appointment hours Supports users during NHS wait times CBT-based tools reduce anxiety &amp; depression (Health Tech Digital, 2025; NHS Innovation Accelerator, 2023)</a:t>
          </a:r>
          <a:endParaRPr lang="en-US" dirty="0"/>
        </a:p>
      </dgm:t>
    </dgm:pt>
    <dgm:pt modelId="{727F4F88-C60D-4617-976F-4C3F12B9923E}" type="parTrans" cxnId="{2CB31EED-333E-47C7-A25C-30A1870BB353}">
      <dgm:prSet/>
      <dgm:spPr/>
      <dgm:t>
        <a:bodyPr/>
        <a:lstStyle/>
        <a:p>
          <a:endParaRPr lang="en-US"/>
        </a:p>
      </dgm:t>
    </dgm:pt>
    <dgm:pt modelId="{4AF41F87-4F51-402A-B449-D5508172F9FB}" type="sibTrans" cxnId="{2CB31EED-333E-47C7-A25C-30A1870BB353}">
      <dgm:prSet/>
      <dgm:spPr/>
      <dgm:t>
        <a:bodyPr/>
        <a:lstStyle/>
        <a:p>
          <a:endParaRPr lang="en-US"/>
        </a:p>
      </dgm:t>
    </dgm:pt>
    <dgm:pt modelId="{B39A2448-7546-4691-B715-0306E5C8D226}">
      <dgm:prSet/>
      <dgm:spPr/>
      <dgm:t>
        <a:bodyPr/>
        <a:lstStyle/>
        <a:p>
          <a:r>
            <a:rPr lang="en-GB" dirty="0"/>
            <a:t>Mobile Format &amp; Accessibility Removes time and location barriers Ideal for rural users or those with mobility issues E triage and referral features streamline care (Wysa, 2025; NHS Innovation Accelerator, 2023)</a:t>
          </a:r>
          <a:endParaRPr lang="en-US" dirty="0"/>
        </a:p>
      </dgm:t>
    </dgm:pt>
    <dgm:pt modelId="{A69A3B52-E0F1-4E8D-BD07-D695FE07E481}" type="parTrans" cxnId="{86CCF160-84BB-4E86-BF2F-6FFFCF66FAE5}">
      <dgm:prSet/>
      <dgm:spPr/>
      <dgm:t>
        <a:bodyPr/>
        <a:lstStyle/>
        <a:p>
          <a:endParaRPr lang="en-US"/>
        </a:p>
      </dgm:t>
    </dgm:pt>
    <dgm:pt modelId="{BCB6E281-CA7B-46A8-A39E-1CB738937088}" type="sibTrans" cxnId="{86CCF160-84BB-4E86-BF2F-6FFFCF66FAE5}">
      <dgm:prSet/>
      <dgm:spPr/>
      <dgm:t>
        <a:bodyPr/>
        <a:lstStyle/>
        <a:p>
          <a:endParaRPr lang="en-US"/>
        </a:p>
      </dgm:t>
    </dgm:pt>
    <dgm:pt modelId="{2F732D7D-E37B-4AEB-B828-80EE48107DD0}">
      <dgm:prSet/>
      <dgm:spPr/>
      <dgm:t>
        <a:bodyPr/>
        <a:lstStyle/>
        <a:p>
          <a:r>
            <a:rPr lang="en-GB"/>
            <a:t>Patient Experience &amp; Engagement Private, stigma-free AI interaction Users feel “heard” and supported in crises Higher engagement vs. workbook therapies Lower dropout rates in clinical trial (Health Research Authority, 2023)</a:t>
          </a:r>
          <a:endParaRPr lang="en-US"/>
        </a:p>
      </dgm:t>
    </dgm:pt>
    <dgm:pt modelId="{8AFBC56C-9837-4EE6-B911-D5827CD834BA}" type="parTrans" cxnId="{F9653ACC-2E5D-459A-97E5-3E3E52B9ED16}">
      <dgm:prSet/>
      <dgm:spPr/>
      <dgm:t>
        <a:bodyPr/>
        <a:lstStyle/>
        <a:p>
          <a:endParaRPr lang="en-US"/>
        </a:p>
      </dgm:t>
    </dgm:pt>
    <dgm:pt modelId="{913AAE38-6DCF-4061-9FAF-124D6D79B080}" type="sibTrans" cxnId="{F9653ACC-2E5D-459A-97E5-3E3E52B9ED16}">
      <dgm:prSet/>
      <dgm:spPr/>
      <dgm:t>
        <a:bodyPr/>
        <a:lstStyle/>
        <a:p>
          <a:endParaRPr lang="en-US"/>
        </a:p>
      </dgm:t>
    </dgm:pt>
    <dgm:pt modelId="{872381C1-7F87-4137-8292-2D935E056A06}" type="pres">
      <dgm:prSet presAssocID="{36510D97-0572-4F13-9931-A90E034DE803}" presName="root" presStyleCnt="0">
        <dgm:presLayoutVars>
          <dgm:dir/>
          <dgm:resizeHandles val="exact"/>
        </dgm:presLayoutVars>
      </dgm:prSet>
      <dgm:spPr/>
    </dgm:pt>
    <dgm:pt modelId="{FC930517-598E-4814-8ACB-D97733AADE2E}" type="pres">
      <dgm:prSet presAssocID="{1FA735AB-4B80-431A-857F-98B8C8A970E6}" presName="compNode" presStyleCnt="0"/>
      <dgm:spPr/>
    </dgm:pt>
    <dgm:pt modelId="{C50B55BD-3296-4D91-A89A-DE88FBABFB96}" type="pres">
      <dgm:prSet presAssocID="{1FA735AB-4B80-431A-857F-98B8C8A970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ED3C2D7F-FB6C-49E0-B2DF-65D85C1AB15F}" type="pres">
      <dgm:prSet presAssocID="{1FA735AB-4B80-431A-857F-98B8C8A970E6}" presName="spaceRect" presStyleCnt="0"/>
      <dgm:spPr/>
    </dgm:pt>
    <dgm:pt modelId="{7664E6F4-D330-4027-BBFC-3D546472F320}" type="pres">
      <dgm:prSet presAssocID="{1FA735AB-4B80-431A-857F-98B8C8A970E6}" presName="textRect" presStyleLbl="revTx" presStyleIdx="0" presStyleCnt="3">
        <dgm:presLayoutVars>
          <dgm:chMax val="1"/>
          <dgm:chPref val="1"/>
        </dgm:presLayoutVars>
      </dgm:prSet>
      <dgm:spPr/>
    </dgm:pt>
    <dgm:pt modelId="{B57CC5B7-11DC-4F50-A0C5-EAD46FD6C44C}" type="pres">
      <dgm:prSet presAssocID="{4AF41F87-4F51-402A-B449-D5508172F9FB}" presName="sibTrans" presStyleCnt="0"/>
      <dgm:spPr/>
    </dgm:pt>
    <dgm:pt modelId="{EAF039AD-BEF3-4CBB-981A-4502AE200079}" type="pres">
      <dgm:prSet presAssocID="{B39A2448-7546-4691-B715-0306E5C8D226}" presName="compNode" presStyleCnt="0"/>
      <dgm:spPr/>
    </dgm:pt>
    <dgm:pt modelId="{89A1E651-A3A3-4790-BE0F-2B6B26C89C3E}" type="pres">
      <dgm:prSet presAssocID="{B39A2448-7546-4691-B715-0306E5C8D2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4B96ED1-B6B6-468E-8440-6CE88C3A95AB}" type="pres">
      <dgm:prSet presAssocID="{B39A2448-7546-4691-B715-0306E5C8D226}" presName="spaceRect" presStyleCnt="0"/>
      <dgm:spPr/>
    </dgm:pt>
    <dgm:pt modelId="{35287E56-F269-44D8-BAFC-1BEE32E0237F}" type="pres">
      <dgm:prSet presAssocID="{B39A2448-7546-4691-B715-0306E5C8D226}" presName="textRect" presStyleLbl="revTx" presStyleIdx="1" presStyleCnt="3">
        <dgm:presLayoutVars>
          <dgm:chMax val="1"/>
          <dgm:chPref val="1"/>
        </dgm:presLayoutVars>
      </dgm:prSet>
      <dgm:spPr/>
    </dgm:pt>
    <dgm:pt modelId="{8255D750-B535-4229-9129-B5ABA269EF60}" type="pres">
      <dgm:prSet presAssocID="{BCB6E281-CA7B-46A8-A39E-1CB738937088}" presName="sibTrans" presStyleCnt="0"/>
      <dgm:spPr/>
    </dgm:pt>
    <dgm:pt modelId="{7E401130-B187-45F7-BF04-6BDC00FE2F84}" type="pres">
      <dgm:prSet presAssocID="{2F732D7D-E37B-4AEB-B828-80EE48107DD0}" presName="compNode" presStyleCnt="0"/>
      <dgm:spPr/>
    </dgm:pt>
    <dgm:pt modelId="{CDB1437F-BB11-4A3E-9C66-B815535A0A01}" type="pres">
      <dgm:prSet presAssocID="{2F732D7D-E37B-4AEB-B828-80EE48107D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06674E2E-028F-4481-AA03-A0289394A6B8}" type="pres">
      <dgm:prSet presAssocID="{2F732D7D-E37B-4AEB-B828-80EE48107DD0}" presName="spaceRect" presStyleCnt="0"/>
      <dgm:spPr/>
    </dgm:pt>
    <dgm:pt modelId="{5589BB0B-9464-4722-84AF-DFE6FB3A4C0E}" type="pres">
      <dgm:prSet presAssocID="{2F732D7D-E37B-4AEB-B828-80EE48107DD0}" presName="textRect" presStyleLbl="revTx" presStyleIdx="2" presStyleCnt="3">
        <dgm:presLayoutVars>
          <dgm:chMax val="1"/>
          <dgm:chPref val="1"/>
        </dgm:presLayoutVars>
      </dgm:prSet>
      <dgm:spPr/>
    </dgm:pt>
  </dgm:ptLst>
  <dgm:cxnLst>
    <dgm:cxn modelId="{1EC8CB12-F1A6-47FF-8D61-0D15BFFE99CB}" type="presOf" srcId="{B39A2448-7546-4691-B715-0306E5C8D226}" destId="{35287E56-F269-44D8-BAFC-1BEE32E0237F}" srcOrd="0" destOrd="0" presId="urn:microsoft.com/office/officeart/2018/2/layout/IconLabelList"/>
    <dgm:cxn modelId="{86CCF160-84BB-4E86-BF2F-6FFFCF66FAE5}" srcId="{36510D97-0572-4F13-9931-A90E034DE803}" destId="{B39A2448-7546-4691-B715-0306E5C8D226}" srcOrd="1" destOrd="0" parTransId="{A69A3B52-E0F1-4E8D-BD07-D695FE07E481}" sibTransId="{BCB6E281-CA7B-46A8-A39E-1CB738937088}"/>
    <dgm:cxn modelId="{99A4BC46-0894-49B1-9BC9-437C08FA6B5B}" type="presOf" srcId="{1FA735AB-4B80-431A-857F-98B8C8A970E6}" destId="{7664E6F4-D330-4027-BBFC-3D546472F320}" srcOrd="0" destOrd="0" presId="urn:microsoft.com/office/officeart/2018/2/layout/IconLabelList"/>
    <dgm:cxn modelId="{75A5CB46-62E2-4B9F-9579-82DCA10EDA45}" type="presOf" srcId="{2F732D7D-E37B-4AEB-B828-80EE48107DD0}" destId="{5589BB0B-9464-4722-84AF-DFE6FB3A4C0E}" srcOrd="0" destOrd="0" presId="urn:microsoft.com/office/officeart/2018/2/layout/IconLabelList"/>
    <dgm:cxn modelId="{A63B8AB0-4CBC-4F03-AFE3-1549D982CF59}" type="presOf" srcId="{36510D97-0572-4F13-9931-A90E034DE803}" destId="{872381C1-7F87-4137-8292-2D935E056A06}" srcOrd="0" destOrd="0" presId="urn:microsoft.com/office/officeart/2018/2/layout/IconLabelList"/>
    <dgm:cxn modelId="{F9653ACC-2E5D-459A-97E5-3E3E52B9ED16}" srcId="{36510D97-0572-4F13-9931-A90E034DE803}" destId="{2F732D7D-E37B-4AEB-B828-80EE48107DD0}" srcOrd="2" destOrd="0" parTransId="{8AFBC56C-9837-4EE6-B911-D5827CD834BA}" sibTransId="{913AAE38-6DCF-4061-9FAF-124D6D79B080}"/>
    <dgm:cxn modelId="{2CB31EED-333E-47C7-A25C-30A1870BB353}" srcId="{36510D97-0572-4F13-9931-A90E034DE803}" destId="{1FA735AB-4B80-431A-857F-98B8C8A970E6}" srcOrd="0" destOrd="0" parTransId="{727F4F88-C60D-4617-976F-4C3F12B9923E}" sibTransId="{4AF41F87-4F51-402A-B449-D5508172F9FB}"/>
    <dgm:cxn modelId="{9A59B359-1A09-4F06-9F1A-00CA9873C7ED}" type="presParOf" srcId="{872381C1-7F87-4137-8292-2D935E056A06}" destId="{FC930517-598E-4814-8ACB-D97733AADE2E}" srcOrd="0" destOrd="0" presId="urn:microsoft.com/office/officeart/2018/2/layout/IconLabelList"/>
    <dgm:cxn modelId="{E406EEF9-86D7-45B9-8286-022B00FCF6E8}" type="presParOf" srcId="{FC930517-598E-4814-8ACB-D97733AADE2E}" destId="{C50B55BD-3296-4D91-A89A-DE88FBABFB96}" srcOrd="0" destOrd="0" presId="urn:microsoft.com/office/officeart/2018/2/layout/IconLabelList"/>
    <dgm:cxn modelId="{1815366B-8E84-44E8-9F01-DEA491205442}" type="presParOf" srcId="{FC930517-598E-4814-8ACB-D97733AADE2E}" destId="{ED3C2D7F-FB6C-49E0-B2DF-65D85C1AB15F}" srcOrd="1" destOrd="0" presId="urn:microsoft.com/office/officeart/2018/2/layout/IconLabelList"/>
    <dgm:cxn modelId="{B6BB7BD3-8C9E-4552-BEFE-4ACFA4F6357A}" type="presParOf" srcId="{FC930517-598E-4814-8ACB-D97733AADE2E}" destId="{7664E6F4-D330-4027-BBFC-3D546472F320}" srcOrd="2" destOrd="0" presId="urn:microsoft.com/office/officeart/2018/2/layout/IconLabelList"/>
    <dgm:cxn modelId="{D5361DAC-171F-497A-BC5C-FA6D85D102D7}" type="presParOf" srcId="{872381C1-7F87-4137-8292-2D935E056A06}" destId="{B57CC5B7-11DC-4F50-A0C5-EAD46FD6C44C}" srcOrd="1" destOrd="0" presId="urn:microsoft.com/office/officeart/2018/2/layout/IconLabelList"/>
    <dgm:cxn modelId="{A25D6229-00D7-43BD-BF4E-6CD1728B8F38}" type="presParOf" srcId="{872381C1-7F87-4137-8292-2D935E056A06}" destId="{EAF039AD-BEF3-4CBB-981A-4502AE200079}" srcOrd="2" destOrd="0" presId="urn:microsoft.com/office/officeart/2018/2/layout/IconLabelList"/>
    <dgm:cxn modelId="{DF8D61F6-0A68-4DB8-8EFD-F3AB72B25486}" type="presParOf" srcId="{EAF039AD-BEF3-4CBB-981A-4502AE200079}" destId="{89A1E651-A3A3-4790-BE0F-2B6B26C89C3E}" srcOrd="0" destOrd="0" presId="urn:microsoft.com/office/officeart/2018/2/layout/IconLabelList"/>
    <dgm:cxn modelId="{4EE9FE5C-2B93-4E5F-BAF0-62AFE6FD2547}" type="presParOf" srcId="{EAF039AD-BEF3-4CBB-981A-4502AE200079}" destId="{94B96ED1-B6B6-468E-8440-6CE88C3A95AB}" srcOrd="1" destOrd="0" presId="urn:microsoft.com/office/officeart/2018/2/layout/IconLabelList"/>
    <dgm:cxn modelId="{6B62E2D9-060D-436D-97E4-E02DFE2D706C}" type="presParOf" srcId="{EAF039AD-BEF3-4CBB-981A-4502AE200079}" destId="{35287E56-F269-44D8-BAFC-1BEE32E0237F}" srcOrd="2" destOrd="0" presId="urn:microsoft.com/office/officeart/2018/2/layout/IconLabelList"/>
    <dgm:cxn modelId="{A3F1EEAA-CF0D-4118-B507-88D6893AC582}" type="presParOf" srcId="{872381C1-7F87-4137-8292-2D935E056A06}" destId="{8255D750-B535-4229-9129-B5ABA269EF60}" srcOrd="3" destOrd="0" presId="urn:microsoft.com/office/officeart/2018/2/layout/IconLabelList"/>
    <dgm:cxn modelId="{C6F3D20A-CCF4-45FC-AFE6-D8B21D9CCCE2}" type="presParOf" srcId="{872381C1-7F87-4137-8292-2D935E056A06}" destId="{7E401130-B187-45F7-BF04-6BDC00FE2F84}" srcOrd="4" destOrd="0" presId="urn:microsoft.com/office/officeart/2018/2/layout/IconLabelList"/>
    <dgm:cxn modelId="{6D4CE2CB-F8AD-4043-94EB-602572C9CABB}" type="presParOf" srcId="{7E401130-B187-45F7-BF04-6BDC00FE2F84}" destId="{CDB1437F-BB11-4A3E-9C66-B815535A0A01}" srcOrd="0" destOrd="0" presId="urn:microsoft.com/office/officeart/2018/2/layout/IconLabelList"/>
    <dgm:cxn modelId="{71B230F0-26C1-4C70-8A57-78B8B405A105}" type="presParOf" srcId="{7E401130-B187-45F7-BF04-6BDC00FE2F84}" destId="{06674E2E-028F-4481-AA03-A0289394A6B8}" srcOrd="1" destOrd="0" presId="urn:microsoft.com/office/officeart/2018/2/layout/IconLabelList"/>
    <dgm:cxn modelId="{F61DC605-D6AD-498F-A4F4-F0B67CDAF7F7}" type="presParOf" srcId="{7E401130-B187-45F7-BF04-6BDC00FE2F84}" destId="{5589BB0B-9464-4722-84AF-DFE6FB3A4C0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CCDE5D-6028-4A57-AED2-405CC923BBA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BF77E08-9255-48B3-9532-A8ED35320C9B}">
      <dgm:prSet/>
      <dgm:spPr/>
      <dgm:t>
        <a:bodyPr/>
        <a:lstStyle/>
        <a:p>
          <a:pPr>
            <a:lnSpc>
              <a:spcPct val="100000"/>
            </a:lnSpc>
          </a:pPr>
          <a:r>
            <a:rPr lang="en-GB" dirty="0"/>
            <a:t>The delivery of mental health care in the UK has changed as a result of the introduction of WYSA, an AI-powered mental health platform. Its 24/7 accessibility allows users to get involved in therapy sessions without being restricted by regular appointment scheduling, which is especially advantageous for people who must wait a long time on the NHS. Studies show that throughout these delays, WYSA's CBT-based therapies help in lowering anxiety and   depression (Health tech Digital, 2025; NHS Innovation Accelerator, 2023).</a:t>
          </a:r>
          <a:endParaRPr lang="en-US" dirty="0"/>
        </a:p>
      </dgm:t>
    </dgm:pt>
    <dgm:pt modelId="{1C685CED-1848-4C06-954B-32A2289CCDFF}" type="parTrans" cxnId="{D0E5172A-3002-4A80-BBEB-F24AE256F34A}">
      <dgm:prSet/>
      <dgm:spPr/>
      <dgm:t>
        <a:bodyPr/>
        <a:lstStyle/>
        <a:p>
          <a:endParaRPr lang="en-US"/>
        </a:p>
      </dgm:t>
    </dgm:pt>
    <dgm:pt modelId="{FB7604F5-0216-4CA1-8ABD-DA82B474BD62}" type="sibTrans" cxnId="{D0E5172A-3002-4A80-BBEB-F24AE256F34A}">
      <dgm:prSet/>
      <dgm:spPr/>
      <dgm:t>
        <a:bodyPr/>
        <a:lstStyle/>
        <a:p>
          <a:pPr>
            <a:lnSpc>
              <a:spcPct val="100000"/>
            </a:lnSpc>
          </a:pPr>
          <a:endParaRPr lang="en-US"/>
        </a:p>
      </dgm:t>
    </dgm:pt>
    <dgm:pt modelId="{21114051-AF07-4D34-9C33-70F5C268E212}">
      <dgm:prSet/>
      <dgm:spPr/>
      <dgm:t>
        <a:bodyPr/>
        <a:lstStyle/>
        <a:p>
          <a:pPr>
            <a:lnSpc>
              <a:spcPct val="100000"/>
            </a:lnSpc>
          </a:pPr>
          <a:r>
            <a:rPr lang="en-GB" dirty="0"/>
            <a:t>In terms of accessibility and convenience, WYSA's mobile format removes time and location restrictions. Known and adaptable care is available to users who live in distant places or have mobility issues. In addition to supporting faster diagnosis and more efficient care pathways, the app's e-triage and referral functions also improve service efficiency (Wysa, 2025; NHS Innovation Accelerator, 2023).</a:t>
          </a:r>
          <a:endParaRPr lang="en-US" dirty="0"/>
        </a:p>
      </dgm:t>
    </dgm:pt>
    <dgm:pt modelId="{83EA3B67-6157-4A59-91E2-E4260054941F}" type="parTrans" cxnId="{4E9E72A4-9179-49C6-9D82-E876B28DADBB}">
      <dgm:prSet/>
      <dgm:spPr/>
      <dgm:t>
        <a:bodyPr/>
        <a:lstStyle/>
        <a:p>
          <a:endParaRPr lang="en-US"/>
        </a:p>
      </dgm:t>
    </dgm:pt>
    <dgm:pt modelId="{F1D0E473-CB82-49DF-99F9-F78D2EAA0AA9}" type="sibTrans" cxnId="{4E9E72A4-9179-49C6-9D82-E876B28DADBB}">
      <dgm:prSet/>
      <dgm:spPr/>
      <dgm:t>
        <a:bodyPr/>
        <a:lstStyle/>
        <a:p>
          <a:pPr>
            <a:lnSpc>
              <a:spcPct val="100000"/>
            </a:lnSpc>
          </a:pPr>
          <a:endParaRPr lang="en-US"/>
        </a:p>
      </dgm:t>
    </dgm:pt>
    <dgm:pt modelId="{2512AD28-4945-4F7F-9BCA-A5D763444D6A}">
      <dgm:prSet/>
      <dgm:spPr/>
      <dgm:t>
        <a:bodyPr/>
        <a:lstStyle/>
        <a:p>
          <a:pPr>
            <a:lnSpc>
              <a:spcPct val="100000"/>
            </a:lnSpc>
          </a:pPr>
          <a:r>
            <a:rPr lang="en-GB" dirty="0"/>
            <a:t>Patient reviews highlight the benefits of WYSA. Users appreciate the private aspect of AI engagement and report feeling "heard" and supported during emergencies. In comparison with workbook-based therapies, WYSA increased engagement and decreased dropout rates, according to a clinical trial headed by the University of Plymouth (Health Research Authority, 2023).</a:t>
          </a:r>
          <a:endParaRPr lang="en-US" dirty="0"/>
        </a:p>
      </dgm:t>
    </dgm:pt>
    <dgm:pt modelId="{BE241F1F-900C-4040-B602-22427D40188B}" type="parTrans" cxnId="{E3CF064F-9E0E-4520-B24E-7BDB000D543C}">
      <dgm:prSet/>
      <dgm:spPr/>
      <dgm:t>
        <a:bodyPr/>
        <a:lstStyle/>
        <a:p>
          <a:endParaRPr lang="en-US"/>
        </a:p>
      </dgm:t>
    </dgm:pt>
    <dgm:pt modelId="{34BC9ABC-0A10-422F-A443-4DB3314701D7}" type="sibTrans" cxnId="{E3CF064F-9E0E-4520-B24E-7BDB000D543C}">
      <dgm:prSet/>
      <dgm:spPr/>
      <dgm:t>
        <a:bodyPr/>
        <a:lstStyle/>
        <a:p>
          <a:endParaRPr lang="en-US"/>
        </a:p>
      </dgm:t>
    </dgm:pt>
    <dgm:pt modelId="{9A6E8FD6-B6EB-462F-B5CD-7458451AB713}" type="pres">
      <dgm:prSet presAssocID="{4ACCDE5D-6028-4A57-AED2-405CC923BBA4}" presName="root" presStyleCnt="0">
        <dgm:presLayoutVars>
          <dgm:dir/>
          <dgm:resizeHandles val="exact"/>
        </dgm:presLayoutVars>
      </dgm:prSet>
      <dgm:spPr/>
    </dgm:pt>
    <dgm:pt modelId="{1A26614C-D4D8-4FEB-BF51-7F58851820AC}" type="pres">
      <dgm:prSet presAssocID="{4ACCDE5D-6028-4A57-AED2-405CC923BBA4}" presName="container" presStyleCnt="0">
        <dgm:presLayoutVars>
          <dgm:dir/>
          <dgm:resizeHandles val="exact"/>
        </dgm:presLayoutVars>
      </dgm:prSet>
      <dgm:spPr/>
    </dgm:pt>
    <dgm:pt modelId="{57B13B9F-99D3-48AE-B0B8-E33C10F3043E}" type="pres">
      <dgm:prSet presAssocID="{DBF77E08-9255-48B3-9532-A8ED35320C9B}" presName="compNode" presStyleCnt="0"/>
      <dgm:spPr/>
    </dgm:pt>
    <dgm:pt modelId="{3E52AF73-F78A-468B-9E6F-AA24488DE7B3}" type="pres">
      <dgm:prSet presAssocID="{DBF77E08-9255-48B3-9532-A8ED35320C9B}" presName="iconBgRect" presStyleLbl="bgShp" presStyleIdx="0" presStyleCnt="3"/>
      <dgm:spPr/>
    </dgm:pt>
    <dgm:pt modelId="{63CB3055-C67D-46B5-A4F7-A5C5CDB0FE59}" type="pres">
      <dgm:prSet presAssocID="{DBF77E08-9255-48B3-9532-A8ED35320C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F70F944A-F550-4B08-ACE0-8679CDCE470D}" type="pres">
      <dgm:prSet presAssocID="{DBF77E08-9255-48B3-9532-A8ED35320C9B}" presName="spaceRect" presStyleCnt="0"/>
      <dgm:spPr/>
    </dgm:pt>
    <dgm:pt modelId="{91EC2879-592E-4CE8-B7F2-5DC7D44539A3}" type="pres">
      <dgm:prSet presAssocID="{DBF77E08-9255-48B3-9532-A8ED35320C9B}" presName="textRect" presStyleLbl="revTx" presStyleIdx="0" presStyleCnt="3">
        <dgm:presLayoutVars>
          <dgm:chMax val="1"/>
          <dgm:chPref val="1"/>
        </dgm:presLayoutVars>
      </dgm:prSet>
      <dgm:spPr/>
    </dgm:pt>
    <dgm:pt modelId="{F41DDB4C-0900-4D01-B503-9AF1037A2EEB}" type="pres">
      <dgm:prSet presAssocID="{FB7604F5-0216-4CA1-8ABD-DA82B474BD62}" presName="sibTrans" presStyleLbl="sibTrans2D1" presStyleIdx="0" presStyleCnt="0"/>
      <dgm:spPr/>
    </dgm:pt>
    <dgm:pt modelId="{44057AEC-5BBE-48B4-9C01-FEBCAA3DBC38}" type="pres">
      <dgm:prSet presAssocID="{21114051-AF07-4D34-9C33-70F5C268E212}" presName="compNode" presStyleCnt="0"/>
      <dgm:spPr/>
    </dgm:pt>
    <dgm:pt modelId="{1592B9DE-EBCD-4557-A32B-CF9BA7EA261B}" type="pres">
      <dgm:prSet presAssocID="{21114051-AF07-4D34-9C33-70F5C268E212}" presName="iconBgRect" presStyleLbl="bgShp" presStyleIdx="1" presStyleCnt="3"/>
      <dgm:spPr/>
    </dgm:pt>
    <dgm:pt modelId="{7594CC47-ABDE-483C-AF1F-64C392A3DAB7}" type="pres">
      <dgm:prSet presAssocID="{21114051-AF07-4D34-9C33-70F5C268E2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BEB7A46B-97F2-4BEE-98A7-78186C5C33B5}" type="pres">
      <dgm:prSet presAssocID="{21114051-AF07-4D34-9C33-70F5C268E212}" presName="spaceRect" presStyleCnt="0"/>
      <dgm:spPr/>
    </dgm:pt>
    <dgm:pt modelId="{EA33975C-2719-4012-B98B-1AC9F4926A77}" type="pres">
      <dgm:prSet presAssocID="{21114051-AF07-4D34-9C33-70F5C268E212}" presName="textRect" presStyleLbl="revTx" presStyleIdx="1" presStyleCnt="3">
        <dgm:presLayoutVars>
          <dgm:chMax val="1"/>
          <dgm:chPref val="1"/>
        </dgm:presLayoutVars>
      </dgm:prSet>
      <dgm:spPr/>
    </dgm:pt>
    <dgm:pt modelId="{334D22B4-95FF-4F8A-969A-5CAAB36174B6}" type="pres">
      <dgm:prSet presAssocID="{F1D0E473-CB82-49DF-99F9-F78D2EAA0AA9}" presName="sibTrans" presStyleLbl="sibTrans2D1" presStyleIdx="0" presStyleCnt="0"/>
      <dgm:spPr/>
    </dgm:pt>
    <dgm:pt modelId="{3BA0C53C-2B25-4465-8DD0-617CD6F91F75}" type="pres">
      <dgm:prSet presAssocID="{2512AD28-4945-4F7F-9BCA-A5D763444D6A}" presName="compNode" presStyleCnt="0"/>
      <dgm:spPr/>
    </dgm:pt>
    <dgm:pt modelId="{4C03BD2E-3631-49B9-8E90-BACEB7D21379}" type="pres">
      <dgm:prSet presAssocID="{2512AD28-4945-4F7F-9BCA-A5D763444D6A}" presName="iconBgRect" presStyleLbl="bgShp" presStyleIdx="2" presStyleCnt="3"/>
      <dgm:spPr/>
    </dgm:pt>
    <dgm:pt modelId="{5F65CA2F-A40D-48B2-A5FB-B71079F75290}" type="pres">
      <dgm:prSet presAssocID="{2512AD28-4945-4F7F-9BCA-A5D763444D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0FCF276A-A187-4E84-A26B-4711A7D47545}" type="pres">
      <dgm:prSet presAssocID="{2512AD28-4945-4F7F-9BCA-A5D763444D6A}" presName="spaceRect" presStyleCnt="0"/>
      <dgm:spPr/>
    </dgm:pt>
    <dgm:pt modelId="{881FEF46-CA7B-44A6-A4DF-36CBF03D57F0}" type="pres">
      <dgm:prSet presAssocID="{2512AD28-4945-4F7F-9BCA-A5D763444D6A}" presName="textRect" presStyleLbl="revTx" presStyleIdx="2" presStyleCnt="3">
        <dgm:presLayoutVars>
          <dgm:chMax val="1"/>
          <dgm:chPref val="1"/>
        </dgm:presLayoutVars>
      </dgm:prSet>
      <dgm:spPr/>
    </dgm:pt>
  </dgm:ptLst>
  <dgm:cxnLst>
    <dgm:cxn modelId="{C565B60B-049D-43C4-A272-C473DC9AC1A4}" type="presOf" srcId="{DBF77E08-9255-48B3-9532-A8ED35320C9B}" destId="{91EC2879-592E-4CE8-B7F2-5DC7D44539A3}" srcOrd="0" destOrd="0" presId="urn:microsoft.com/office/officeart/2018/2/layout/IconCircleList"/>
    <dgm:cxn modelId="{D0E5172A-3002-4A80-BBEB-F24AE256F34A}" srcId="{4ACCDE5D-6028-4A57-AED2-405CC923BBA4}" destId="{DBF77E08-9255-48B3-9532-A8ED35320C9B}" srcOrd="0" destOrd="0" parTransId="{1C685CED-1848-4C06-954B-32A2289CCDFF}" sibTransId="{FB7604F5-0216-4CA1-8ABD-DA82B474BD62}"/>
    <dgm:cxn modelId="{6BE4992A-5B84-45F4-82DC-10A2B87F1DBE}" type="presOf" srcId="{2512AD28-4945-4F7F-9BCA-A5D763444D6A}" destId="{881FEF46-CA7B-44A6-A4DF-36CBF03D57F0}" srcOrd="0" destOrd="0" presId="urn:microsoft.com/office/officeart/2018/2/layout/IconCircleList"/>
    <dgm:cxn modelId="{E3CF064F-9E0E-4520-B24E-7BDB000D543C}" srcId="{4ACCDE5D-6028-4A57-AED2-405CC923BBA4}" destId="{2512AD28-4945-4F7F-9BCA-A5D763444D6A}" srcOrd="2" destOrd="0" parTransId="{BE241F1F-900C-4040-B602-22427D40188B}" sibTransId="{34BC9ABC-0A10-422F-A443-4DB3314701D7}"/>
    <dgm:cxn modelId="{0D192A79-1CD5-4FC8-A7F3-45B9C95AC023}" type="presOf" srcId="{4ACCDE5D-6028-4A57-AED2-405CC923BBA4}" destId="{9A6E8FD6-B6EB-462F-B5CD-7458451AB713}" srcOrd="0" destOrd="0" presId="urn:microsoft.com/office/officeart/2018/2/layout/IconCircleList"/>
    <dgm:cxn modelId="{2EBAEA79-202E-4EB9-98AA-6C6F69BBBD34}" type="presOf" srcId="{FB7604F5-0216-4CA1-8ABD-DA82B474BD62}" destId="{F41DDB4C-0900-4D01-B503-9AF1037A2EEB}" srcOrd="0" destOrd="0" presId="urn:microsoft.com/office/officeart/2018/2/layout/IconCircleList"/>
    <dgm:cxn modelId="{4E9E72A4-9179-49C6-9D82-E876B28DADBB}" srcId="{4ACCDE5D-6028-4A57-AED2-405CC923BBA4}" destId="{21114051-AF07-4D34-9C33-70F5C268E212}" srcOrd="1" destOrd="0" parTransId="{83EA3B67-6157-4A59-91E2-E4260054941F}" sibTransId="{F1D0E473-CB82-49DF-99F9-F78D2EAA0AA9}"/>
    <dgm:cxn modelId="{A6B2BDB3-C0CD-4D1E-839D-778ED172FF8E}" type="presOf" srcId="{F1D0E473-CB82-49DF-99F9-F78D2EAA0AA9}" destId="{334D22B4-95FF-4F8A-969A-5CAAB36174B6}" srcOrd="0" destOrd="0" presId="urn:microsoft.com/office/officeart/2018/2/layout/IconCircleList"/>
    <dgm:cxn modelId="{8915E9BD-102E-4794-BF30-E972BAE89E82}" type="presOf" srcId="{21114051-AF07-4D34-9C33-70F5C268E212}" destId="{EA33975C-2719-4012-B98B-1AC9F4926A77}" srcOrd="0" destOrd="0" presId="urn:microsoft.com/office/officeart/2018/2/layout/IconCircleList"/>
    <dgm:cxn modelId="{59EBA49F-9A27-43C4-9B21-7AD557B25D7A}" type="presParOf" srcId="{9A6E8FD6-B6EB-462F-B5CD-7458451AB713}" destId="{1A26614C-D4D8-4FEB-BF51-7F58851820AC}" srcOrd="0" destOrd="0" presId="urn:microsoft.com/office/officeart/2018/2/layout/IconCircleList"/>
    <dgm:cxn modelId="{73377AE4-D114-451C-94EA-82DE1C9DE46E}" type="presParOf" srcId="{1A26614C-D4D8-4FEB-BF51-7F58851820AC}" destId="{57B13B9F-99D3-48AE-B0B8-E33C10F3043E}" srcOrd="0" destOrd="0" presId="urn:microsoft.com/office/officeart/2018/2/layout/IconCircleList"/>
    <dgm:cxn modelId="{B0D36983-1E27-4772-9407-501C31716D41}" type="presParOf" srcId="{57B13B9F-99D3-48AE-B0B8-E33C10F3043E}" destId="{3E52AF73-F78A-468B-9E6F-AA24488DE7B3}" srcOrd="0" destOrd="0" presId="urn:microsoft.com/office/officeart/2018/2/layout/IconCircleList"/>
    <dgm:cxn modelId="{D22E305A-DB26-410B-B2D2-5B0701F7C2C7}" type="presParOf" srcId="{57B13B9F-99D3-48AE-B0B8-E33C10F3043E}" destId="{63CB3055-C67D-46B5-A4F7-A5C5CDB0FE59}" srcOrd="1" destOrd="0" presId="urn:microsoft.com/office/officeart/2018/2/layout/IconCircleList"/>
    <dgm:cxn modelId="{5D7D0D4E-A27B-4CBD-8F2E-3AFEFD2C1815}" type="presParOf" srcId="{57B13B9F-99D3-48AE-B0B8-E33C10F3043E}" destId="{F70F944A-F550-4B08-ACE0-8679CDCE470D}" srcOrd="2" destOrd="0" presId="urn:microsoft.com/office/officeart/2018/2/layout/IconCircleList"/>
    <dgm:cxn modelId="{24071A1D-1263-4F28-BD99-60EEC86984B8}" type="presParOf" srcId="{57B13B9F-99D3-48AE-B0B8-E33C10F3043E}" destId="{91EC2879-592E-4CE8-B7F2-5DC7D44539A3}" srcOrd="3" destOrd="0" presId="urn:microsoft.com/office/officeart/2018/2/layout/IconCircleList"/>
    <dgm:cxn modelId="{115D024F-8A42-4069-A7F7-C74D3064F2AE}" type="presParOf" srcId="{1A26614C-D4D8-4FEB-BF51-7F58851820AC}" destId="{F41DDB4C-0900-4D01-B503-9AF1037A2EEB}" srcOrd="1" destOrd="0" presId="urn:microsoft.com/office/officeart/2018/2/layout/IconCircleList"/>
    <dgm:cxn modelId="{5F6D7504-1233-4BD5-925C-8C37584E3B15}" type="presParOf" srcId="{1A26614C-D4D8-4FEB-BF51-7F58851820AC}" destId="{44057AEC-5BBE-48B4-9C01-FEBCAA3DBC38}" srcOrd="2" destOrd="0" presId="urn:microsoft.com/office/officeart/2018/2/layout/IconCircleList"/>
    <dgm:cxn modelId="{F34C38D6-AA9E-4F97-8AB9-87D55D650625}" type="presParOf" srcId="{44057AEC-5BBE-48B4-9C01-FEBCAA3DBC38}" destId="{1592B9DE-EBCD-4557-A32B-CF9BA7EA261B}" srcOrd="0" destOrd="0" presId="urn:microsoft.com/office/officeart/2018/2/layout/IconCircleList"/>
    <dgm:cxn modelId="{D77AAA59-10CE-4D2A-9FC0-57776497E91F}" type="presParOf" srcId="{44057AEC-5BBE-48B4-9C01-FEBCAA3DBC38}" destId="{7594CC47-ABDE-483C-AF1F-64C392A3DAB7}" srcOrd="1" destOrd="0" presId="urn:microsoft.com/office/officeart/2018/2/layout/IconCircleList"/>
    <dgm:cxn modelId="{72C88F46-04BF-4723-B63D-F6FD77EB15A2}" type="presParOf" srcId="{44057AEC-5BBE-48B4-9C01-FEBCAA3DBC38}" destId="{BEB7A46B-97F2-4BEE-98A7-78186C5C33B5}" srcOrd="2" destOrd="0" presId="urn:microsoft.com/office/officeart/2018/2/layout/IconCircleList"/>
    <dgm:cxn modelId="{D4F72BAB-E952-4B05-9FB0-17B34F4E91BC}" type="presParOf" srcId="{44057AEC-5BBE-48B4-9C01-FEBCAA3DBC38}" destId="{EA33975C-2719-4012-B98B-1AC9F4926A77}" srcOrd="3" destOrd="0" presId="urn:microsoft.com/office/officeart/2018/2/layout/IconCircleList"/>
    <dgm:cxn modelId="{01DBA1BC-8B04-4E3B-8402-674F5B6B346D}" type="presParOf" srcId="{1A26614C-D4D8-4FEB-BF51-7F58851820AC}" destId="{334D22B4-95FF-4F8A-969A-5CAAB36174B6}" srcOrd="3" destOrd="0" presId="urn:microsoft.com/office/officeart/2018/2/layout/IconCircleList"/>
    <dgm:cxn modelId="{6AF0035C-839A-408E-B6F3-05CE7FCA7A6F}" type="presParOf" srcId="{1A26614C-D4D8-4FEB-BF51-7F58851820AC}" destId="{3BA0C53C-2B25-4465-8DD0-617CD6F91F75}" srcOrd="4" destOrd="0" presId="urn:microsoft.com/office/officeart/2018/2/layout/IconCircleList"/>
    <dgm:cxn modelId="{3B6DC09F-FC00-4EC6-BBC4-C733CD337F1A}" type="presParOf" srcId="{3BA0C53C-2B25-4465-8DD0-617CD6F91F75}" destId="{4C03BD2E-3631-49B9-8E90-BACEB7D21379}" srcOrd="0" destOrd="0" presId="urn:microsoft.com/office/officeart/2018/2/layout/IconCircleList"/>
    <dgm:cxn modelId="{DFC4D41B-2617-4409-8EB5-4958BF0C1837}" type="presParOf" srcId="{3BA0C53C-2B25-4465-8DD0-617CD6F91F75}" destId="{5F65CA2F-A40D-48B2-A5FB-B71079F75290}" srcOrd="1" destOrd="0" presId="urn:microsoft.com/office/officeart/2018/2/layout/IconCircleList"/>
    <dgm:cxn modelId="{CE4232EE-0973-4A8E-AEAC-99C071DE477F}" type="presParOf" srcId="{3BA0C53C-2B25-4465-8DD0-617CD6F91F75}" destId="{0FCF276A-A187-4E84-A26B-4711A7D47545}" srcOrd="2" destOrd="0" presId="urn:microsoft.com/office/officeart/2018/2/layout/IconCircleList"/>
    <dgm:cxn modelId="{A399081C-CD31-41F4-8687-7C77712A03DE}" type="presParOf" srcId="{3BA0C53C-2B25-4465-8DD0-617CD6F91F75}" destId="{881FEF46-CA7B-44A6-A4DF-36CBF03D57F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23A600-F7A4-4A64-8BEF-2ACCB63C862D}"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9C9D12D3-893B-4577-8FB7-E08A3358F3BC}">
      <dgm:prSet/>
      <dgm:spPr/>
      <dgm:t>
        <a:bodyPr/>
        <a:lstStyle/>
        <a:p>
          <a:r>
            <a:rPr lang="en-GB" b="1" u="sng"/>
            <a:t>Improved accessibility:- </a:t>
          </a:r>
          <a:endParaRPr lang="en-US"/>
        </a:p>
      </dgm:t>
    </dgm:pt>
    <dgm:pt modelId="{4E50CE82-5326-493D-B2C4-C422955EE67B}" type="parTrans" cxnId="{067481BB-4C06-463A-865B-E4F7CB545A82}">
      <dgm:prSet/>
      <dgm:spPr/>
      <dgm:t>
        <a:bodyPr/>
        <a:lstStyle/>
        <a:p>
          <a:endParaRPr lang="en-US"/>
        </a:p>
      </dgm:t>
    </dgm:pt>
    <dgm:pt modelId="{32525179-A7F4-46A3-8051-3D7ADF9C4E01}" type="sibTrans" cxnId="{067481BB-4C06-463A-865B-E4F7CB545A82}">
      <dgm:prSet/>
      <dgm:spPr/>
      <dgm:t>
        <a:bodyPr/>
        <a:lstStyle/>
        <a:p>
          <a:endParaRPr lang="en-US"/>
        </a:p>
      </dgm:t>
    </dgm:pt>
    <dgm:pt modelId="{ABF6107E-BABF-48A2-9C6F-BD1086086A7E}">
      <dgm:prSet/>
      <dgm:spPr/>
      <dgm:t>
        <a:bodyPr/>
        <a:lstStyle/>
        <a:p>
          <a:r>
            <a:rPr lang="en-GB" dirty="0"/>
            <a:t>WYSA offers 24/7 mantel support ,removing barriers of time and location </a:t>
          </a:r>
          <a:endParaRPr lang="en-US" dirty="0"/>
        </a:p>
      </dgm:t>
    </dgm:pt>
    <dgm:pt modelId="{78B3D295-A353-4E3E-975F-3870509A7B0A}" type="parTrans" cxnId="{DF46A17C-0C47-44B5-928D-188A8A4D229C}">
      <dgm:prSet/>
      <dgm:spPr/>
      <dgm:t>
        <a:bodyPr/>
        <a:lstStyle/>
        <a:p>
          <a:endParaRPr lang="en-US"/>
        </a:p>
      </dgm:t>
    </dgm:pt>
    <dgm:pt modelId="{0160AE76-FDD4-47FF-A415-04DF559C6847}" type="sibTrans" cxnId="{DF46A17C-0C47-44B5-928D-188A8A4D229C}">
      <dgm:prSet/>
      <dgm:spPr/>
      <dgm:t>
        <a:bodyPr/>
        <a:lstStyle/>
        <a:p>
          <a:endParaRPr lang="en-US"/>
        </a:p>
      </dgm:t>
    </dgm:pt>
    <dgm:pt modelId="{41AEFDB9-D86C-4DCC-87BD-7A374F3180C0}">
      <dgm:prSet/>
      <dgm:spPr/>
      <dgm:t>
        <a:bodyPr/>
        <a:lstStyle/>
        <a:p>
          <a:r>
            <a:rPr lang="en-GB" dirty="0"/>
            <a:t>Patient /users can access WYSA app without needing appointment or travel </a:t>
          </a:r>
          <a:endParaRPr lang="en-US" dirty="0"/>
        </a:p>
      </dgm:t>
    </dgm:pt>
    <dgm:pt modelId="{F4F67A58-4A8A-4436-84A6-4EC71292A552}" type="parTrans" cxnId="{62715C59-FBAB-404F-AF33-56FBDB654482}">
      <dgm:prSet/>
      <dgm:spPr/>
      <dgm:t>
        <a:bodyPr/>
        <a:lstStyle/>
        <a:p>
          <a:endParaRPr lang="en-US"/>
        </a:p>
      </dgm:t>
    </dgm:pt>
    <dgm:pt modelId="{01B41B8F-0D2A-45A3-98AB-8E422EE96A43}" type="sibTrans" cxnId="{62715C59-FBAB-404F-AF33-56FBDB654482}">
      <dgm:prSet/>
      <dgm:spPr/>
      <dgm:t>
        <a:bodyPr/>
        <a:lstStyle/>
        <a:p>
          <a:endParaRPr lang="en-US"/>
        </a:p>
      </dgm:t>
    </dgm:pt>
    <dgm:pt modelId="{608227E9-40A0-4A36-B96B-7C516CB84A6C}">
      <dgm:prSet/>
      <dgm:spPr/>
      <dgm:t>
        <a:bodyPr/>
        <a:lstStyle/>
        <a:p>
          <a:r>
            <a:rPr lang="en-GB"/>
            <a:t>Benefit to people  with mobility challenges </a:t>
          </a:r>
          <a:endParaRPr lang="en-US"/>
        </a:p>
      </dgm:t>
    </dgm:pt>
    <dgm:pt modelId="{DE2EB966-4953-4ED1-B3CF-4D8A35905346}" type="parTrans" cxnId="{8D513B57-9AC7-4624-8EC9-1D4500C3611E}">
      <dgm:prSet/>
      <dgm:spPr/>
      <dgm:t>
        <a:bodyPr/>
        <a:lstStyle/>
        <a:p>
          <a:endParaRPr lang="en-US"/>
        </a:p>
      </dgm:t>
    </dgm:pt>
    <dgm:pt modelId="{617B50B8-1A7A-43FA-8E11-1984B40DB368}" type="sibTrans" cxnId="{8D513B57-9AC7-4624-8EC9-1D4500C3611E}">
      <dgm:prSet/>
      <dgm:spPr/>
      <dgm:t>
        <a:bodyPr/>
        <a:lstStyle/>
        <a:p>
          <a:endParaRPr lang="en-US"/>
        </a:p>
      </dgm:t>
    </dgm:pt>
    <dgm:pt modelId="{56C75972-CC62-46FB-9CDF-641BF99C2114}">
      <dgm:prSet/>
      <dgm:spPr/>
      <dgm:t>
        <a:bodyPr/>
        <a:lstStyle/>
        <a:p>
          <a:r>
            <a:rPr lang="en-GB" b="1" u="sng"/>
            <a:t>Faster support during NHS waiting times </a:t>
          </a:r>
          <a:endParaRPr lang="en-US"/>
        </a:p>
      </dgm:t>
    </dgm:pt>
    <dgm:pt modelId="{1E54C90D-9883-4D0B-BD2E-9101EE2E73B3}" type="parTrans" cxnId="{C80C1EF6-34B2-41BB-9C65-AB9B919DA196}">
      <dgm:prSet/>
      <dgm:spPr/>
      <dgm:t>
        <a:bodyPr/>
        <a:lstStyle/>
        <a:p>
          <a:endParaRPr lang="en-US"/>
        </a:p>
      </dgm:t>
    </dgm:pt>
    <dgm:pt modelId="{CD4C0061-B2AE-4D34-A062-1B7F9D10C93E}" type="sibTrans" cxnId="{C80C1EF6-34B2-41BB-9C65-AB9B919DA196}">
      <dgm:prSet/>
      <dgm:spPr/>
      <dgm:t>
        <a:bodyPr/>
        <a:lstStyle/>
        <a:p>
          <a:endParaRPr lang="en-US"/>
        </a:p>
      </dgm:t>
    </dgm:pt>
    <dgm:pt modelId="{946A0856-0472-4CB3-A6A2-34FE4E7A5621}">
      <dgm:prSet/>
      <dgm:spPr/>
      <dgm:t>
        <a:bodyPr/>
        <a:lstStyle/>
        <a:p>
          <a:r>
            <a:rPr lang="en-GB"/>
            <a:t>Reduce anxiety and depression systoms during long referral periods </a:t>
          </a:r>
          <a:endParaRPr lang="en-US"/>
        </a:p>
      </dgm:t>
    </dgm:pt>
    <dgm:pt modelId="{5651E38B-3993-4131-B98C-93A34D106189}" type="parTrans" cxnId="{CC595AD9-E94F-4686-9EF1-56F47D6F2C19}">
      <dgm:prSet/>
      <dgm:spPr/>
      <dgm:t>
        <a:bodyPr/>
        <a:lstStyle/>
        <a:p>
          <a:endParaRPr lang="en-US"/>
        </a:p>
      </dgm:t>
    </dgm:pt>
    <dgm:pt modelId="{C5C99A92-2ED1-4016-8E30-6C165E2D569F}" type="sibTrans" cxnId="{CC595AD9-E94F-4686-9EF1-56F47D6F2C19}">
      <dgm:prSet/>
      <dgm:spPr/>
      <dgm:t>
        <a:bodyPr/>
        <a:lstStyle/>
        <a:p>
          <a:endParaRPr lang="en-US"/>
        </a:p>
      </dgm:t>
    </dgm:pt>
    <dgm:pt modelId="{5094CB6C-1F01-473E-B3E6-9413E22AE5CF}">
      <dgm:prSet/>
      <dgm:spPr/>
      <dgm:t>
        <a:bodyPr/>
        <a:lstStyle/>
        <a:p>
          <a:r>
            <a:rPr lang="en-GB" dirty="0"/>
            <a:t>Support quicker triage and referral appropriate services (WYSA,2025)</a:t>
          </a:r>
          <a:endParaRPr lang="en-US" dirty="0"/>
        </a:p>
      </dgm:t>
    </dgm:pt>
    <dgm:pt modelId="{56C22D5D-4C5B-4925-80FB-38BD6878CEE7}" type="parTrans" cxnId="{F68F0DA0-3DC9-414D-A39B-0FAC06090FD3}">
      <dgm:prSet/>
      <dgm:spPr/>
      <dgm:t>
        <a:bodyPr/>
        <a:lstStyle/>
        <a:p>
          <a:endParaRPr lang="en-US"/>
        </a:p>
      </dgm:t>
    </dgm:pt>
    <dgm:pt modelId="{D5452C55-8728-411A-849E-6BD5052EEBAD}" type="sibTrans" cxnId="{F68F0DA0-3DC9-414D-A39B-0FAC06090FD3}">
      <dgm:prSet/>
      <dgm:spPr/>
      <dgm:t>
        <a:bodyPr/>
        <a:lstStyle/>
        <a:p>
          <a:endParaRPr lang="en-US"/>
        </a:p>
      </dgm:t>
    </dgm:pt>
    <dgm:pt modelId="{95B09F75-3272-4415-BEB2-F075F9C37649}">
      <dgm:prSet/>
      <dgm:spPr/>
      <dgm:t>
        <a:bodyPr/>
        <a:lstStyle/>
        <a:p>
          <a:r>
            <a:rPr lang="en-GB" b="1" u="sng"/>
            <a:t>Enhance privacy and dignity </a:t>
          </a:r>
          <a:endParaRPr lang="en-US"/>
        </a:p>
      </dgm:t>
    </dgm:pt>
    <dgm:pt modelId="{7F075165-AABC-45B9-A09D-15F7BDE2B46F}" type="parTrans" cxnId="{26C924A5-9EC5-4688-9930-89D829FFF217}">
      <dgm:prSet/>
      <dgm:spPr/>
      <dgm:t>
        <a:bodyPr/>
        <a:lstStyle/>
        <a:p>
          <a:endParaRPr lang="en-US"/>
        </a:p>
      </dgm:t>
    </dgm:pt>
    <dgm:pt modelId="{69AB5F1F-5457-4FD5-B028-4D092B8BC42E}" type="sibTrans" cxnId="{26C924A5-9EC5-4688-9930-89D829FFF217}">
      <dgm:prSet/>
      <dgm:spPr/>
      <dgm:t>
        <a:bodyPr/>
        <a:lstStyle/>
        <a:p>
          <a:endParaRPr lang="en-US"/>
        </a:p>
      </dgm:t>
    </dgm:pt>
    <dgm:pt modelId="{C2D1D31A-407C-42FB-B7FA-E9973846C209}">
      <dgm:prSet/>
      <dgm:spPr/>
      <dgm:t>
        <a:bodyPr/>
        <a:lstStyle/>
        <a:p>
          <a:r>
            <a:rPr lang="en-GB"/>
            <a:t>Anonymous interaction reduce stigma  </a:t>
          </a:r>
          <a:endParaRPr lang="en-US"/>
        </a:p>
      </dgm:t>
    </dgm:pt>
    <dgm:pt modelId="{F1C901EA-E418-4193-895F-520A1D1131A8}" type="parTrans" cxnId="{5FB347B6-F2B2-4568-9840-3D896B0EFD9B}">
      <dgm:prSet/>
      <dgm:spPr/>
      <dgm:t>
        <a:bodyPr/>
        <a:lstStyle/>
        <a:p>
          <a:endParaRPr lang="en-US"/>
        </a:p>
      </dgm:t>
    </dgm:pt>
    <dgm:pt modelId="{715F1561-C278-4691-9456-FD5B710274E4}" type="sibTrans" cxnId="{5FB347B6-F2B2-4568-9840-3D896B0EFD9B}">
      <dgm:prSet/>
      <dgm:spPr/>
      <dgm:t>
        <a:bodyPr/>
        <a:lstStyle/>
        <a:p>
          <a:endParaRPr lang="en-US"/>
        </a:p>
      </dgm:t>
    </dgm:pt>
    <dgm:pt modelId="{7735C358-099E-4F60-AD7A-62009D5F23C7}">
      <dgm:prSet/>
      <dgm:spPr/>
      <dgm:t>
        <a:bodyPr/>
        <a:lstStyle/>
        <a:p>
          <a:r>
            <a:rPr lang="en-GB" dirty="0"/>
            <a:t>Non- judgmental/ respect personal boundaries   (nice 2019 and scie (2025 dignity in  care principle </a:t>
          </a:r>
          <a:endParaRPr lang="en-US" dirty="0"/>
        </a:p>
      </dgm:t>
    </dgm:pt>
    <dgm:pt modelId="{77874412-8932-4D9C-ABE5-DC84B3941EE4}" type="parTrans" cxnId="{4C0F4F8A-B254-4699-A2DE-85B5770C7E5A}">
      <dgm:prSet/>
      <dgm:spPr/>
      <dgm:t>
        <a:bodyPr/>
        <a:lstStyle/>
        <a:p>
          <a:endParaRPr lang="en-US"/>
        </a:p>
      </dgm:t>
    </dgm:pt>
    <dgm:pt modelId="{11E0D429-F078-4984-BE8B-635589405208}" type="sibTrans" cxnId="{4C0F4F8A-B254-4699-A2DE-85B5770C7E5A}">
      <dgm:prSet/>
      <dgm:spPr/>
      <dgm:t>
        <a:bodyPr/>
        <a:lstStyle/>
        <a:p>
          <a:endParaRPr lang="en-US"/>
        </a:p>
      </dgm:t>
    </dgm:pt>
    <dgm:pt modelId="{9CE1C8DE-13C2-46EA-BCF3-1DF2D73A7DC9}">
      <dgm:prSet/>
      <dgm:spPr/>
      <dgm:t>
        <a:bodyPr/>
        <a:lstStyle/>
        <a:p>
          <a:r>
            <a:rPr lang="en-GB" b="1" u="sng"/>
            <a:t>Increased  engagement and retention </a:t>
          </a:r>
          <a:endParaRPr lang="en-US"/>
        </a:p>
      </dgm:t>
    </dgm:pt>
    <dgm:pt modelId="{8D0460D0-D50A-4662-8E42-C38377FF6520}" type="parTrans" cxnId="{01320487-FB9B-477F-9997-4B99012800CC}">
      <dgm:prSet/>
      <dgm:spPr/>
      <dgm:t>
        <a:bodyPr/>
        <a:lstStyle/>
        <a:p>
          <a:endParaRPr lang="en-US"/>
        </a:p>
      </dgm:t>
    </dgm:pt>
    <dgm:pt modelId="{A0A40071-DC3D-430D-A40B-66FB04174766}" type="sibTrans" cxnId="{01320487-FB9B-477F-9997-4B99012800CC}">
      <dgm:prSet/>
      <dgm:spPr/>
      <dgm:t>
        <a:bodyPr/>
        <a:lstStyle/>
        <a:p>
          <a:endParaRPr lang="en-US"/>
        </a:p>
      </dgm:t>
    </dgm:pt>
    <dgm:pt modelId="{44CBFA15-53AC-471A-88FC-9D2380D388E2}">
      <dgm:prSet/>
      <dgm:spPr/>
      <dgm:t>
        <a:bodyPr/>
        <a:lstStyle/>
        <a:p>
          <a:r>
            <a:rPr lang="en-GB"/>
            <a:t>Patient report of felling “heard “and supported during hard times </a:t>
          </a:r>
          <a:endParaRPr lang="en-US"/>
        </a:p>
      </dgm:t>
    </dgm:pt>
    <dgm:pt modelId="{87EB9F00-DBD1-497C-A748-068FBB7756B9}" type="parTrans" cxnId="{40CF423D-82E4-4AB7-813D-7FC8083668E6}">
      <dgm:prSet/>
      <dgm:spPr/>
      <dgm:t>
        <a:bodyPr/>
        <a:lstStyle/>
        <a:p>
          <a:endParaRPr lang="en-US"/>
        </a:p>
      </dgm:t>
    </dgm:pt>
    <dgm:pt modelId="{949F565E-ADEB-4A17-A144-D47007AF7A9E}" type="sibTrans" cxnId="{40CF423D-82E4-4AB7-813D-7FC8083668E6}">
      <dgm:prSet/>
      <dgm:spPr/>
      <dgm:t>
        <a:bodyPr/>
        <a:lstStyle/>
        <a:p>
          <a:endParaRPr lang="en-US"/>
        </a:p>
      </dgm:t>
    </dgm:pt>
    <dgm:pt modelId="{71A33E59-7864-48DF-BF15-96A843D80EC8}" type="pres">
      <dgm:prSet presAssocID="{7D23A600-F7A4-4A64-8BEF-2ACCB63C862D}" presName="Name0" presStyleCnt="0">
        <dgm:presLayoutVars>
          <dgm:dir/>
          <dgm:resizeHandles val="exact"/>
        </dgm:presLayoutVars>
      </dgm:prSet>
      <dgm:spPr/>
    </dgm:pt>
    <dgm:pt modelId="{F8A45CC4-FF52-47E1-83F6-8AC17F9C94A2}" type="pres">
      <dgm:prSet presAssocID="{9C9D12D3-893B-4577-8FB7-E08A3358F3BC}" presName="node" presStyleLbl="node1" presStyleIdx="0" presStyleCnt="12">
        <dgm:presLayoutVars>
          <dgm:bulletEnabled val="1"/>
        </dgm:presLayoutVars>
      </dgm:prSet>
      <dgm:spPr/>
    </dgm:pt>
    <dgm:pt modelId="{915A000E-E2CE-4F25-956D-EEBB3FAD2F31}" type="pres">
      <dgm:prSet presAssocID="{32525179-A7F4-46A3-8051-3D7ADF9C4E01}" presName="sibTrans" presStyleLbl="sibTrans1D1" presStyleIdx="0" presStyleCnt="11"/>
      <dgm:spPr/>
    </dgm:pt>
    <dgm:pt modelId="{037894B3-A411-4124-A473-4598D3AF54DD}" type="pres">
      <dgm:prSet presAssocID="{32525179-A7F4-46A3-8051-3D7ADF9C4E01}" presName="connectorText" presStyleLbl="sibTrans1D1" presStyleIdx="0" presStyleCnt="11"/>
      <dgm:spPr/>
    </dgm:pt>
    <dgm:pt modelId="{D14A5438-B1BB-463A-A612-88D9BB868009}" type="pres">
      <dgm:prSet presAssocID="{ABF6107E-BABF-48A2-9C6F-BD1086086A7E}" presName="node" presStyleLbl="node1" presStyleIdx="1" presStyleCnt="12">
        <dgm:presLayoutVars>
          <dgm:bulletEnabled val="1"/>
        </dgm:presLayoutVars>
      </dgm:prSet>
      <dgm:spPr/>
    </dgm:pt>
    <dgm:pt modelId="{1FA6F48C-9D65-43CD-A131-91FE9E0CB0A8}" type="pres">
      <dgm:prSet presAssocID="{0160AE76-FDD4-47FF-A415-04DF559C6847}" presName="sibTrans" presStyleLbl="sibTrans1D1" presStyleIdx="1" presStyleCnt="11"/>
      <dgm:spPr/>
    </dgm:pt>
    <dgm:pt modelId="{4A68D999-FAA3-4386-9A08-0D7840934606}" type="pres">
      <dgm:prSet presAssocID="{0160AE76-FDD4-47FF-A415-04DF559C6847}" presName="connectorText" presStyleLbl="sibTrans1D1" presStyleIdx="1" presStyleCnt="11"/>
      <dgm:spPr/>
    </dgm:pt>
    <dgm:pt modelId="{B53DB3F7-22FC-4544-AE71-12206450AC9E}" type="pres">
      <dgm:prSet presAssocID="{41AEFDB9-D86C-4DCC-87BD-7A374F3180C0}" presName="node" presStyleLbl="node1" presStyleIdx="2" presStyleCnt="12">
        <dgm:presLayoutVars>
          <dgm:bulletEnabled val="1"/>
        </dgm:presLayoutVars>
      </dgm:prSet>
      <dgm:spPr/>
    </dgm:pt>
    <dgm:pt modelId="{6C789B58-31F8-4C91-B7CB-98AAEDD9074E}" type="pres">
      <dgm:prSet presAssocID="{01B41B8F-0D2A-45A3-98AB-8E422EE96A43}" presName="sibTrans" presStyleLbl="sibTrans1D1" presStyleIdx="2" presStyleCnt="11"/>
      <dgm:spPr/>
    </dgm:pt>
    <dgm:pt modelId="{4821F6DE-0290-4B9A-A5EE-D17B97DB59B1}" type="pres">
      <dgm:prSet presAssocID="{01B41B8F-0D2A-45A3-98AB-8E422EE96A43}" presName="connectorText" presStyleLbl="sibTrans1D1" presStyleIdx="2" presStyleCnt="11"/>
      <dgm:spPr/>
    </dgm:pt>
    <dgm:pt modelId="{9CCB3A01-BAEE-4FEB-A8EB-2A9E7219579A}" type="pres">
      <dgm:prSet presAssocID="{608227E9-40A0-4A36-B96B-7C516CB84A6C}" presName="node" presStyleLbl="node1" presStyleIdx="3" presStyleCnt="12">
        <dgm:presLayoutVars>
          <dgm:bulletEnabled val="1"/>
        </dgm:presLayoutVars>
      </dgm:prSet>
      <dgm:spPr/>
    </dgm:pt>
    <dgm:pt modelId="{BF605AB3-FD54-403C-9BE4-36000FBBE095}" type="pres">
      <dgm:prSet presAssocID="{617B50B8-1A7A-43FA-8E11-1984B40DB368}" presName="sibTrans" presStyleLbl="sibTrans1D1" presStyleIdx="3" presStyleCnt="11"/>
      <dgm:spPr/>
    </dgm:pt>
    <dgm:pt modelId="{8A458647-6FE3-4D5C-B64E-A728C7D533C3}" type="pres">
      <dgm:prSet presAssocID="{617B50B8-1A7A-43FA-8E11-1984B40DB368}" presName="connectorText" presStyleLbl="sibTrans1D1" presStyleIdx="3" presStyleCnt="11"/>
      <dgm:spPr/>
    </dgm:pt>
    <dgm:pt modelId="{25397423-6199-43A3-9F04-F48168B007CE}" type="pres">
      <dgm:prSet presAssocID="{56C75972-CC62-46FB-9CDF-641BF99C2114}" presName="node" presStyleLbl="node1" presStyleIdx="4" presStyleCnt="12">
        <dgm:presLayoutVars>
          <dgm:bulletEnabled val="1"/>
        </dgm:presLayoutVars>
      </dgm:prSet>
      <dgm:spPr/>
    </dgm:pt>
    <dgm:pt modelId="{19F34B17-19FB-4EBD-8A06-C2F89EA64253}" type="pres">
      <dgm:prSet presAssocID="{CD4C0061-B2AE-4D34-A062-1B7F9D10C93E}" presName="sibTrans" presStyleLbl="sibTrans1D1" presStyleIdx="4" presStyleCnt="11"/>
      <dgm:spPr/>
    </dgm:pt>
    <dgm:pt modelId="{49B64C63-831E-40BB-8A71-E2173AAABB4B}" type="pres">
      <dgm:prSet presAssocID="{CD4C0061-B2AE-4D34-A062-1B7F9D10C93E}" presName="connectorText" presStyleLbl="sibTrans1D1" presStyleIdx="4" presStyleCnt="11"/>
      <dgm:spPr/>
    </dgm:pt>
    <dgm:pt modelId="{FA24DDC1-F187-42C2-846C-46E00BC2E329}" type="pres">
      <dgm:prSet presAssocID="{946A0856-0472-4CB3-A6A2-34FE4E7A5621}" presName="node" presStyleLbl="node1" presStyleIdx="5" presStyleCnt="12">
        <dgm:presLayoutVars>
          <dgm:bulletEnabled val="1"/>
        </dgm:presLayoutVars>
      </dgm:prSet>
      <dgm:spPr/>
    </dgm:pt>
    <dgm:pt modelId="{F80EEAE8-8941-4163-8910-27A7118AAB57}" type="pres">
      <dgm:prSet presAssocID="{C5C99A92-2ED1-4016-8E30-6C165E2D569F}" presName="sibTrans" presStyleLbl="sibTrans1D1" presStyleIdx="5" presStyleCnt="11"/>
      <dgm:spPr/>
    </dgm:pt>
    <dgm:pt modelId="{1182DFFA-E256-4D47-935C-6808E3B1A444}" type="pres">
      <dgm:prSet presAssocID="{C5C99A92-2ED1-4016-8E30-6C165E2D569F}" presName="connectorText" presStyleLbl="sibTrans1D1" presStyleIdx="5" presStyleCnt="11"/>
      <dgm:spPr/>
    </dgm:pt>
    <dgm:pt modelId="{8E13F79E-9970-41DA-B644-84FBC5D7D49F}" type="pres">
      <dgm:prSet presAssocID="{5094CB6C-1F01-473E-B3E6-9413E22AE5CF}" presName="node" presStyleLbl="node1" presStyleIdx="6" presStyleCnt="12">
        <dgm:presLayoutVars>
          <dgm:bulletEnabled val="1"/>
        </dgm:presLayoutVars>
      </dgm:prSet>
      <dgm:spPr/>
    </dgm:pt>
    <dgm:pt modelId="{B51CB903-7272-451B-ADD8-CE9B271104E1}" type="pres">
      <dgm:prSet presAssocID="{D5452C55-8728-411A-849E-6BD5052EEBAD}" presName="sibTrans" presStyleLbl="sibTrans1D1" presStyleIdx="6" presStyleCnt="11"/>
      <dgm:spPr/>
    </dgm:pt>
    <dgm:pt modelId="{7DC5FB92-08A5-472B-9781-01581700299D}" type="pres">
      <dgm:prSet presAssocID="{D5452C55-8728-411A-849E-6BD5052EEBAD}" presName="connectorText" presStyleLbl="sibTrans1D1" presStyleIdx="6" presStyleCnt="11"/>
      <dgm:spPr/>
    </dgm:pt>
    <dgm:pt modelId="{7369289D-9D99-400E-98A9-8F1D1CFC27BC}" type="pres">
      <dgm:prSet presAssocID="{95B09F75-3272-4415-BEB2-F075F9C37649}" presName="node" presStyleLbl="node1" presStyleIdx="7" presStyleCnt="12">
        <dgm:presLayoutVars>
          <dgm:bulletEnabled val="1"/>
        </dgm:presLayoutVars>
      </dgm:prSet>
      <dgm:spPr/>
    </dgm:pt>
    <dgm:pt modelId="{FCEFFFD9-6D6A-47A2-8A68-CDFB0615F5CD}" type="pres">
      <dgm:prSet presAssocID="{69AB5F1F-5457-4FD5-B028-4D092B8BC42E}" presName="sibTrans" presStyleLbl="sibTrans1D1" presStyleIdx="7" presStyleCnt="11"/>
      <dgm:spPr/>
    </dgm:pt>
    <dgm:pt modelId="{27DA862B-5A31-4D59-8C48-6AFDB474C3DF}" type="pres">
      <dgm:prSet presAssocID="{69AB5F1F-5457-4FD5-B028-4D092B8BC42E}" presName="connectorText" presStyleLbl="sibTrans1D1" presStyleIdx="7" presStyleCnt="11"/>
      <dgm:spPr/>
    </dgm:pt>
    <dgm:pt modelId="{CB6E0260-E088-4BE7-82C8-D6D788FB2346}" type="pres">
      <dgm:prSet presAssocID="{C2D1D31A-407C-42FB-B7FA-E9973846C209}" presName="node" presStyleLbl="node1" presStyleIdx="8" presStyleCnt="12">
        <dgm:presLayoutVars>
          <dgm:bulletEnabled val="1"/>
        </dgm:presLayoutVars>
      </dgm:prSet>
      <dgm:spPr/>
    </dgm:pt>
    <dgm:pt modelId="{1EFE5744-ECCB-4BE1-962B-1FAE4D2C9027}" type="pres">
      <dgm:prSet presAssocID="{715F1561-C278-4691-9456-FD5B710274E4}" presName="sibTrans" presStyleLbl="sibTrans1D1" presStyleIdx="8" presStyleCnt="11"/>
      <dgm:spPr/>
    </dgm:pt>
    <dgm:pt modelId="{2D832204-2FA4-4CC9-A137-ADA319C55C97}" type="pres">
      <dgm:prSet presAssocID="{715F1561-C278-4691-9456-FD5B710274E4}" presName="connectorText" presStyleLbl="sibTrans1D1" presStyleIdx="8" presStyleCnt="11"/>
      <dgm:spPr/>
    </dgm:pt>
    <dgm:pt modelId="{7276E683-7F31-4193-8453-8FB2E05AA8C7}" type="pres">
      <dgm:prSet presAssocID="{7735C358-099E-4F60-AD7A-62009D5F23C7}" presName="node" presStyleLbl="node1" presStyleIdx="9" presStyleCnt="12">
        <dgm:presLayoutVars>
          <dgm:bulletEnabled val="1"/>
        </dgm:presLayoutVars>
      </dgm:prSet>
      <dgm:spPr/>
    </dgm:pt>
    <dgm:pt modelId="{3B70F9DD-2E54-471D-BF7B-03C8D7E695A7}" type="pres">
      <dgm:prSet presAssocID="{11E0D429-F078-4984-BE8B-635589405208}" presName="sibTrans" presStyleLbl="sibTrans1D1" presStyleIdx="9" presStyleCnt="11"/>
      <dgm:spPr/>
    </dgm:pt>
    <dgm:pt modelId="{4786C54F-273E-4BD8-A946-C822797A514E}" type="pres">
      <dgm:prSet presAssocID="{11E0D429-F078-4984-BE8B-635589405208}" presName="connectorText" presStyleLbl="sibTrans1D1" presStyleIdx="9" presStyleCnt="11"/>
      <dgm:spPr/>
    </dgm:pt>
    <dgm:pt modelId="{B772F0C1-DDB4-4438-A76F-502F4FCCE0FC}" type="pres">
      <dgm:prSet presAssocID="{9CE1C8DE-13C2-46EA-BCF3-1DF2D73A7DC9}" presName="node" presStyleLbl="node1" presStyleIdx="10" presStyleCnt="12">
        <dgm:presLayoutVars>
          <dgm:bulletEnabled val="1"/>
        </dgm:presLayoutVars>
      </dgm:prSet>
      <dgm:spPr/>
    </dgm:pt>
    <dgm:pt modelId="{E03CF77E-8410-4354-911E-2A0AACBB1525}" type="pres">
      <dgm:prSet presAssocID="{A0A40071-DC3D-430D-A40B-66FB04174766}" presName="sibTrans" presStyleLbl="sibTrans1D1" presStyleIdx="10" presStyleCnt="11"/>
      <dgm:spPr/>
    </dgm:pt>
    <dgm:pt modelId="{67CADEE1-8A96-45F0-9A57-56728D61EDCD}" type="pres">
      <dgm:prSet presAssocID="{A0A40071-DC3D-430D-A40B-66FB04174766}" presName="connectorText" presStyleLbl="sibTrans1D1" presStyleIdx="10" presStyleCnt="11"/>
      <dgm:spPr/>
    </dgm:pt>
    <dgm:pt modelId="{DB2E7647-6AA0-4304-ACED-B4F06B1D78B5}" type="pres">
      <dgm:prSet presAssocID="{44CBFA15-53AC-471A-88FC-9D2380D388E2}" presName="node" presStyleLbl="node1" presStyleIdx="11" presStyleCnt="12">
        <dgm:presLayoutVars>
          <dgm:bulletEnabled val="1"/>
        </dgm:presLayoutVars>
      </dgm:prSet>
      <dgm:spPr/>
    </dgm:pt>
  </dgm:ptLst>
  <dgm:cxnLst>
    <dgm:cxn modelId="{0A777600-A600-4AD5-914E-30828E95ECCC}" type="presOf" srcId="{CD4C0061-B2AE-4D34-A062-1B7F9D10C93E}" destId="{19F34B17-19FB-4EBD-8A06-C2F89EA64253}" srcOrd="0" destOrd="0" presId="urn:microsoft.com/office/officeart/2016/7/layout/RepeatingBendingProcessNew"/>
    <dgm:cxn modelId="{1A6AE100-84DA-4491-8758-4C86A2207D4F}" type="presOf" srcId="{C5C99A92-2ED1-4016-8E30-6C165E2D569F}" destId="{F80EEAE8-8941-4163-8910-27A7118AAB57}" srcOrd="0" destOrd="0" presId="urn:microsoft.com/office/officeart/2016/7/layout/RepeatingBendingProcessNew"/>
    <dgm:cxn modelId="{1334310D-D803-4EE7-88C1-8395797F44F4}" type="presOf" srcId="{D5452C55-8728-411A-849E-6BD5052EEBAD}" destId="{7DC5FB92-08A5-472B-9781-01581700299D}" srcOrd="1" destOrd="0" presId="urn:microsoft.com/office/officeart/2016/7/layout/RepeatingBendingProcessNew"/>
    <dgm:cxn modelId="{D7CA7416-CAD6-44D0-9696-C26815C94D5C}" type="presOf" srcId="{69AB5F1F-5457-4FD5-B028-4D092B8BC42E}" destId="{27DA862B-5A31-4D59-8C48-6AFDB474C3DF}" srcOrd="1" destOrd="0" presId="urn:microsoft.com/office/officeart/2016/7/layout/RepeatingBendingProcessNew"/>
    <dgm:cxn modelId="{E0AE5E29-23B3-41A0-97EA-AFA92CA71FBA}" type="presOf" srcId="{7D23A600-F7A4-4A64-8BEF-2ACCB63C862D}" destId="{71A33E59-7864-48DF-BF15-96A843D80EC8}" srcOrd="0" destOrd="0" presId="urn:microsoft.com/office/officeart/2016/7/layout/RepeatingBendingProcessNew"/>
    <dgm:cxn modelId="{9FD27E2C-C5F7-47A9-A36B-AC94B18F5149}" type="presOf" srcId="{56C75972-CC62-46FB-9CDF-641BF99C2114}" destId="{25397423-6199-43A3-9F04-F48168B007CE}" srcOrd="0" destOrd="0" presId="urn:microsoft.com/office/officeart/2016/7/layout/RepeatingBendingProcessNew"/>
    <dgm:cxn modelId="{CD20CA36-A2C1-4CFD-84E2-97AC9C70797A}" type="presOf" srcId="{44CBFA15-53AC-471A-88FC-9D2380D388E2}" destId="{DB2E7647-6AA0-4304-ACED-B4F06B1D78B5}" srcOrd="0" destOrd="0" presId="urn:microsoft.com/office/officeart/2016/7/layout/RepeatingBendingProcessNew"/>
    <dgm:cxn modelId="{B97EED37-ACE5-4F10-A835-CCDEE166A0DB}" type="presOf" srcId="{7735C358-099E-4F60-AD7A-62009D5F23C7}" destId="{7276E683-7F31-4193-8453-8FB2E05AA8C7}" srcOrd="0" destOrd="0" presId="urn:microsoft.com/office/officeart/2016/7/layout/RepeatingBendingProcessNew"/>
    <dgm:cxn modelId="{F9F64138-9913-4BB7-B458-1FA8BC537F76}" type="presOf" srcId="{0160AE76-FDD4-47FF-A415-04DF559C6847}" destId="{1FA6F48C-9D65-43CD-A131-91FE9E0CB0A8}" srcOrd="0" destOrd="0" presId="urn:microsoft.com/office/officeart/2016/7/layout/RepeatingBendingProcessNew"/>
    <dgm:cxn modelId="{27CF4D3A-0C17-400F-8876-B994F2CB456A}" type="presOf" srcId="{715F1561-C278-4691-9456-FD5B710274E4}" destId="{2D832204-2FA4-4CC9-A137-ADA319C55C97}" srcOrd="1" destOrd="0" presId="urn:microsoft.com/office/officeart/2016/7/layout/RepeatingBendingProcessNew"/>
    <dgm:cxn modelId="{40CF423D-82E4-4AB7-813D-7FC8083668E6}" srcId="{7D23A600-F7A4-4A64-8BEF-2ACCB63C862D}" destId="{44CBFA15-53AC-471A-88FC-9D2380D388E2}" srcOrd="11" destOrd="0" parTransId="{87EB9F00-DBD1-497C-A748-068FBB7756B9}" sibTransId="{949F565E-ADEB-4A17-A144-D47007AF7A9E}"/>
    <dgm:cxn modelId="{7CDD9D3E-7939-48DC-B17D-6DA8D37CFCF8}" type="presOf" srcId="{11E0D429-F078-4984-BE8B-635589405208}" destId="{4786C54F-273E-4BD8-A946-C822797A514E}" srcOrd="1" destOrd="0" presId="urn:microsoft.com/office/officeart/2016/7/layout/RepeatingBendingProcessNew"/>
    <dgm:cxn modelId="{87B41960-8A04-493C-98D5-C14615020630}" type="presOf" srcId="{C2D1D31A-407C-42FB-B7FA-E9973846C209}" destId="{CB6E0260-E088-4BE7-82C8-D6D788FB2346}" srcOrd="0" destOrd="0" presId="urn:microsoft.com/office/officeart/2016/7/layout/RepeatingBendingProcessNew"/>
    <dgm:cxn modelId="{F9004067-0F84-408A-A4D7-05AB6B09D733}" type="presOf" srcId="{01B41B8F-0D2A-45A3-98AB-8E422EE96A43}" destId="{4821F6DE-0290-4B9A-A5EE-D17B97DB59B1}" srcOrd="1" destOrd="0" presId="urn:microsoft.com/office/officeart/2016/7/layout/RepeatingBendingProcessNew"/>
    <dgm:cxn modelId="{0F6F5270-0490-428E-A1EC-F338D59B93D4}" type="presOf" srcId="{A0A40071-DC3D-430D-A40B-66FB04174766}" destId="{E03CF77E-8410-4354-911E-2A0AACBB1525}" srcOrd="0" destOrd="0" presId="urn:microsoft.com/office/officeart/2016/7/layout/RepeatingBendingProcessNew"/>
    <dgm:cxn modelId="{9D279A52-CBFD-4675-BBA4-DD6044B4EE36}" type="presOf" srcId="{32525179-A7F4-46A3-8051-3D7ADF9C4E01}" destId="{037894B3-A411-4124-A473-4598D3AF54DD}" srcOrd="1" destOrd="0" presId="urn:microsoft.com/office/officeart/2016/7/layout/RepeatingBendingProcessNew"/>
    <dgm:cxn modelId="{C6D3A553-A772-48B8-93AE-997A84905252}" type="presOf" srcId="{11E0D429-F078-4984-BE8B-635589405208}" destId="{3B70F9DD-2E54-471D-BF7B-03C8D7E695A7}" srcOrd="0" destOrd="0" presId="urn:microsoft.com/office/officeart/2016/7/layout/RepeatingBendingProcessNew"/>
    <dgm:cxn modelId="{09729676-6CB0-4C37-962F-CC2C0E86AC7F}" type="presOf" srcId="{9C9D12D3-893B-4577-8FB7-E08A3358F3BC}" destId="{F8A45CC4-FF52-47E1-83F6-8AC17F9C94A2}" srcOrd="0" destOrd="0" presId="urn:microsoft.com/office/officeart/2016/7/layout/RepeatingBendingProcessNew"/>
    <dgm:cxn modelId="{8D513B57-9AC7-4624-8EC9-1D4500C3611E}" srcId="{7D23A600-F7A4-4A64-8BEF-2ACCB63C862D}" destId="{608227E9-40A0-4A36-B96B-7C516CB84A6C}" srcOrd="3" destOrd="0" parTransId="{DE2EB966-4953-4ED1-B3CF-4D8A35905346}" sibTransId="{617B50B8-1A7A-43FA-8E11-1984B40DB368}"/>
    <dgm:cxn modelId="{62715C59-FBAB-404F-AF33-56FBDB654482}" srcId="{7D23A600-F7A4-4A64-8BEF-2ACCB63C862D}" destId="{41AEFDB9-D86C-4DCC-87BD-7A374F3180C0}" srcOrd="2" destOrd="0" parTransId="{F4F67A58-4A8A-4436-84A6-4EC71292A552}" sibTransId="{01B41B8F-0D2A-45A3-98AB-8E422EE96A43}"/>
    <dgm:cxn modelId="{ACABFC7B-1F98-4D50-B642-B46A163CEC66}" type="presOf" srcId="{617B50B8-1A7A-43FA-8E11-1984B40DB368}" destId="{BF605AB3-FD54-403C-9BE4-36000FBBE095}" srcOrd="0" destOrd="0" presId="urn:microsoft.com/office/officeart/2016/7/layout/RepeatingBendingProcessNew"/>
    <dgm:cxn modelId="{DF46A17C-0C47-44B5-928D-188A8A4D229C}" srcId="{7D23A600-F7A4-4A64-8BEF-2ACCB63C862D}" destId="{ABF6107E-BABF-48A2-9C6F-BD1086086A7E}" srcOrd="1" destOrd="0" parTransId="{78B3D295-A353-4E3E-975F-3870509A7B0A}" sibTransId="{0160AE76-FDD4-47FF-A415-04DF559C6847}"/>
    <dgm:cxn modelId="{01320487-FB9B-477F-9997-4B99012800CC}" srcId="{7D23A600-F7A4-4A64-8BEF-2ACCB63C862D}" destId="{9CE1C8DE-13C2-46EA-BCF3-1DF2D73A7DC9}" srcOrd="10" destOrd="0" parTransId="{8D0460D0-D50A-4662-8E42-C38377FF6520}" sibTransId="{A0A40071-DC3D-430D-A40B-66FB04174766}"/>
    <dgm:cxn modelId="{68F16F87-C5D9-4723-8201-76F2E5000D18}" type="presOf" srcId="{C5C99A92-2ED1-4016-8E30-6C165E2D569F}" destId="{1182DFFA-E256-4D47-935C-6808E3B1A444}" srcOrd="1" destOrd="0" presId="urn:microsoft.com/office/officeart/2016/7/layout/RepeatingBendingProcessNew"/>
    <dgm:cxn modelId="{4C0F4F8A-B254-4699-A2DE-85B5770C7E5A}" srcId="{7D23A600-F7A4-4A64-8BEF-2ACCB63C862D}" destId="{7735C358-099E-4F60-AD7A-62009D5F23C7}" srcOrd="9" destOrd="0" parTransId="{77874412-8932-4D9C-ABE5-DC84B3941EE4}" sibTransId="{11E0D429-F078-4984-BE8B-635589405208}"/>
    <dgm:cxn modelId="{38AA309A-8BE9-4D55-8639-A56CE4F55CE5}" type="presOf" srcId="{D5452C55-8728-411A-849E-6BD5052EEBAD}" destId="{B51CB903-7272-451B-ADD8-CE9B271104E1}" srcOrd="0" destOrd="0" presId="urn:microsoft.com/office/officeart/2016/7/layout/RepeatingBendingProcessNew"/>
    <dgm:cxn modelId="{0FC0F79D-69F0-4090-8709-D3961C630BFC}" type="presOf" srcId="{69AB5F1F-5457-4FD5-B028-4D092B8BC42E}" destId="{FCEFFFD9-6D6A-47A2-8A68-CDFB0615F5CD}" srcOrd="0" destOrd="0" presId="urn:microsoft.com/office/officeart/2016/7/layout/RepeatingBendingProcessNew"/>
    <dgm:cxn modelId="{F68F0DA0-3DC9-414D-A39B-0FAC06090FD3}" srcId="{7D23A600-F7A4-4A64-8BEF-2ACCB63C862D}" destId="{5094CB6C-1F01-473E-B3E6-9413E22AE5CF}" srcOrd="6" destOrd="0" parTransId="{56C22D5D-4C5B-4925-80FB-38BD6878CEE7}" sibTransId="{D5452C55-8728-411A-849E-6BD5052EEBAD}"/>
    <dgm:cxn modelId="{9C0173A1-8421-4F75-AC25-5A8C2D2F44AA}" type="presOf" srcId="{A0A40071-DC3D-430D-A40B-66FB04174766}" destId="{67CADEE1-8A96-45F0-9A57-56728D61EDCD}" srcOrd="1" destOrd="0" presId="urn:microsoft.com/office/officeart/2016/7/layout/RepeatingBendingProcessNew"/>
    <dgm:cxn modelId="{2E0218A5-E1E0-4595-868D-5EDA293FD9D6}" type="presOf" srcId="{5094CB6C-1F01-473E-B3E6-9413E22AE5CF}" destId="{8E13F79E-9970-41DA-B644-84FBC5D7D49F}" srcOrd="0" destOrd="0" presId="urn:microsoft.com/office/officeart/2016/7/layout/RepeatingBendingProcessNew"/>
    <dgm:cxn modelId="{26C924A5-9EC5-4688-9930-89D829FFF217}" srcId="{7D23A600-F7A4-4A64-8BEF-2ACCB63C862D}" destId="{95B09F75-3272-4415-BEB2-F075F9C37649}" srcOrd="7" destOrd="0" parTransId="{7F075165-AABC-45B9-A09D-15F7BDE2B46F}" sibTransId="{69AB5F1F-5457-4FD5-B028-4D092B8BC42E}"/>
    <dgm:cxn modelId="{C017F9A7-A496-40CC-97C4-9C3ACD65D579}" type="presOf" srcId="{41AEFDB9-D86C-4DCC-87BD-7A374F3180C0}" destId="{B53DB3F7-22FC-4544-AE71-12206450AC9E}" srcOrd="0" destOrd="0" presId="urn:microsoft.com/office/officeart/2016/7/layout/RepeatingBendingProcessNew"/>
    <dgm:cxn modelId="{5FB347B6-F2B2-4568-9840-3D896B0EFD9B}" srcId="{7D23A600-F7A4-4A64-8BEF-2ACCB63C862D}" destId="{C2D1D31A-407C-42FB-B7FA-E9973846C209}" srcOrd="8" destOrd="0" parTransId="{F1C901EA-E418-4193-895F-520A1D1131A8}" sibTransId="{715F1561-C278-4691-9456-FD5B710274E4}"/>
    <dgm:cxn modelId="{067481BB-4C06-463A-865B-E4F7CB545A82}" srcId="{7D23A600-F7A4-4A64-8BEF-2ACCB63C862D}" destId="{9C9D12D3-893B-4577-8FB7-E08A3358F3BC}" srcOrd="0" destOrd="0" parTransId="{4E50CE82-5326-493D-B2C4-C422955EE67B}" sibTransId="{32525179-A7F4-46A3-8051-3D7ADF9C4E01}"/>
    <dgm:cxn modelId="{B86F89C0-E2BF-48A1-ACF6-A02DDFAB14AB}" type="presOf" srcId="{95B09F75-3272-4415-BEB2-F075F9C37649}" destId="{7369289D-9D99-400E-98A9-8F1D1CFC27BC}" srcOrd="0" destOrd="0" presId="urn:microsoft.com/office/officeart/2016/7/layout/RepeatingBendingProcessNew"/>
    <dgm:cxn modelId="{597CFEC3-3CA7-4100-82B1-5C8CED62F276}" type="presOf" srcId="{9CE1C8DE-13C2-46EA-BCF3-1DF2D73A7DC9}" destId="{B772F0C1-DDB4-4438-A76F-502F4FCCE0FC}" srcOrd="0" destOrd="0" presId="urn:microsoft.com/office/officeart/2016/7/layout/RepeatingBendingProcessNew"/>
    <dgm:cxn modelId="{2ACD29C5-2C59-4A44-871E-DF030D1EB3E3}" type="presOf" srcId="{617B50B8-1A7A-43FA-8E11-1984B40DB368}" destId="{8A458647-6FE3-4D5C-B64E-A728C7D533C3}" srcOrd="1" destOrd="0" presId="urn:microsoft.com/office/officeart/2016/7/layout/RepeatingBendingProcessNew"/>
    <dgm:cxn modelId="{A138E3C7-0FF4-45DD-8A0F-E54AFE426E21}" type="presOf" srcId="{ABF6107E-BABF-48A2-9C6F-BD1086086A7E}" destId="{D14A5438-B1BB-463A-A612-88D9BB868009}" srcOrd="0" destOrd="0" presId="urn:microsoft.com/office/officeart/2016/7/layout/RepeatingBendingProcessNew"/>
    <dgm:cxn modelId="{71A7ADC9-5A3D-4F43-A3BF-386D8CA8087B}" type="presOf" srcId="{715F1561-C278-4691-9456-FD5B710274E4}" destId="{1EFE5744-ECCB-4BE1-962B-1FAE4D2C9027}" srcOrd="0" destOrd="0" presId="urn:microsoft.com/office/officeart/2016/7/layout/RepeatingBendingProcessNew"/>
    <dgm:cxn modelId="{D493BCC9-8329-4BFA-B401-92FE8785F678}" type="presOf" srcId="{32525179-A7F4-46A3-8051-3D7ADF9C4E01}" destId="{915A000E-E2CE-4F25-956D-EEBB3FAD2F31}" srcOrd="0" destOrd="0" presId="urn:microsoft.com/office/officeart/2016/7/layout/RepeatingBendingProcessNew"/>
    <dgm:cxn modelId="{EFD562CB-7718-4A95-9794-6AD699B1ED8D}" type="presOf" srcId="{0160AE76-FDD4-47FF-A415-04DF559C6847}" destId="{4A68D999-FAA3-4386-9A08-0D7840934606}" srcOrd="1" destOrd="0" presId="urn:microsoft.com/office/officeart/2016/7/layout/RepeatingBendingProcessNew"/>
    <dgm:cxn modelId="{22DC56D0-2F72-4459-9AA0-B2AF232FCD6C}" type="presOf" srcId="{01B41B8F-0D2A-45A3-98AB-8E422EE96A43}" destId="{6C789B58-31F8-4C91-B7CB-98AAEDD9074E}" srcOrd="0" destOrd="0" presId="urn:microsoft.com/office/officeart/2016/7/layout/RepeatingBendingProcessNew"/>
    <dgm:cxn modelId="{9F8612D5-63BB-479C-A5CB-11E4034B0A8C}" type="presOf" srcId="{CD4C0061-B2AE-4D34-A062-1B7F9D10C93E}" destId="{49B64C63-831E-40BB-8A71-E2173AAABB4B}" srcOrd="1" destOrd="0" presId="urn:microsoft.com/office/officeart/2016/7/layout/RepeatingBendingProcessNew"/>
    <dgm:cxn modelId="{CC595AD9-E94F-4686-9EF1-56F47D6F2C19}" srcId="{7D23A600-F7A4-4A64-8BEF-2ACCB63C862D}" destId="{946A0856-0472-4CB3-A6A2-34FE4E7A5621}" srcOrd="5" destOrd="0" parTransId="{5651E38B-3993-4131-B98C-93A34D106189}" sibTransId="{C5C99A92-2ED1-4016-8E30-6C165E2D569F}"/>
    <dgm:cxn modelId="{131BCAEE-51AC-4710-98D6-027493CB1369}" type="presOf" srcId="{608227E9-40A0-4A36-B96B-7C516CB84A6C}" destId="{9CCB3A01-BAEE-4FEB-A8EB-2A9E7219579A}" srcOrd="0" destOrd="0" presId="urn:microsoft.com/office/officeart/2016/7/layout/RepeatingBendingProcessNew"/>
    <dgm:cxn modelId="{F1BBCBEE-435D-4900-BEEF-34BC68815D9F}" type="presOf" srcId="{946A0856-0472-4CB3-A6A2-34FE4E7A5621}" destId="{FA24DDC1-F187-42C2-846C-46E00BC2E329}" srcOrd="0" destOrd="0" presId="urn:microsoft.com/office/officeart/2016/7/layout/RepeatingBendingProcessNew"/>
    <dgm:cxn modelId="{C80C1EF6-34B2-41BB-9C65-AB9B919DA196}" srcId="{7D23A600-F7A4-4A64-8BEF-2ACCB63C862D}" destId="{56C75972-CC62-46FB-9CDF-641BF99C2114}" srcOrd="4" destOrd="0" parTransId="{1E54C90D-9883-4D0B-BD2E-9101EE2E73B3}" sibTransId="{CD4C0061-B2AE-4D34-A062-1B7F9D10C93E}"/>
    <dgm:cxn modelId="{5C8B01A4-91C1-4085-9206-4E7F7969451A}" type="presParOf" srcId="{71A33E59-7864-48DF-BF15-96A843D80EC8}" destId="{F8A45CC4-FF52-47E1-83F6-8AC17F9C94A2}" srcOrd="0" destOrd="0" presId="urn:microsoft.com/office/officeart/2016/7/layout/RepeatingBendingProcessNew"/>
    <dgm:cxn modelId="{D584D6B9-6519-4E8E-95FB-9A575F22ED68}" type="presParOf" srcId="{71A33E59-7864-48DF-BF15-96A843D80EC8}" destId="{915A000E-E2CE-4F25-956D-EEBB3FAD2F31}" srcOrd="1" destOrd="0" presId="urn:microsoft.com/office/officeart/2016/7/layout/RepeatingBendingProcessNew"/>
    <dgm:cxn modelId="{043744AC-8F25-4D07-A797-B4B20CDA3748}" type="presParOf" srcId="{915A000E-E2CE-4F25-956D-EEBB3FAD2F31}" destId="{037894B3-A411-4124-A473-4598D3AF54DD}" srcOrd="0" destOrd="0" presId="urn:microsoft.com/office/officeart/2016/7/layout/RepeatingBendingProcessNew"/>
    <dgm:cxn modelId="{D88D7B6C-37C4-4B2C-AD90-C88563E4710E}" type="presParOf" srcId="{71A33E59-7864-48DF-BF15-96A843D80EC8}" destId="{D14A5438-B1BB-463A-A612-88D9BB868009}" srcOrd="2" destOrd="0" presId="urn:microsoft.com/office/officeart/2016/7/layout/RepeatingBendingProcessNew"/>
    <dgm:cxn modelId="{4DB59EF7-D606-47EA-8151-DD26724B95A1}" type="presParOf" srcId="{71A33E59-7864-48DF-BF15-96A843D80EC8}" destId="{1FA6F48C-9D65-43CD-A131-91FE9E0CB0A8}" srcOrd="3" destOrd="0" presId="urn:microsoft.com/office/officeart/2016/7/layout/RepeatingBendingProcessNew"/>
    <dgm:cxn modelId="{06652D02-6BB5-4286-8FEE-D9245B6F6B95}" type="presParOf" srcId="{1FA6F48C-9D65-43CD-A131-91FE9E0CB0A8}" destId="{4A68D999-FAA3-4386-9A08-0D7840934606}" srcOrd="0" destOrd="0" presId="urn:microsoft.com/office/officeart/2016/7/layout/RepeatingBendingProcessNew"/>
    <dgm:cxn modelId="{04C43093-8F5E-4446-92FE-CE7F9D727EDA}" type="presParOf" srcId="{71A33E59-7864-48DF-BF15-96A843D80EC8}" destId="{B53DB3F7-22FC-4544-AE71-12206450AC9E}" srcOrd="4" destOrd="0" presId="urn:microsoft.com/office/officeart/2016/7/layout/RepeatingBendingProcessNew"/>
    <dgm:cxn modelId="{8B3FE016-A237-4AF0-8308-32FF4D3012AB}" type="presParOf" srcId="{71A33E59-7864-48DF-BF15-96A843D80EC8}" destId="{6C789B58-31F8-4C91-B7CB-98AAEDD9074E}" srcOrd="5" destOrd="0" presId="urn:microsoft.com/office/officeart/2016/7/layout/RepeatingBendingProcessNew"/>
    <dgm:cxn modelId="{6A8D1820-66D2-4AFE-A06A-F9380D547768}" type="presParOf" srcId="{6C789B58-31F8-4C91-B7CB-98AAEDD9074E}" destId="{4821F6DE-0290-4B9A-A5EE-D17B97DB59B1}" srcOrd="0" destOrd="0" presId="urn:microsoft.com/office/officeart/2016/7/layout/RepeatingBendingProcessNew"/>
    <dgm:cxn modelId="{2AC6D01C-4789-441D-A51D-573A2A7697A4}" type="presParOf" srcId="{71A33E59-7864-48DF-BF15-96A843D80EC8}" destId="{9CCB3A01-BAEE-4FEB-A8EB-2A9E7219579A}" srcOrd="6" destOrd="0" presId="urn:microsoft.com/office/officeart/2016/7/layout/RepeatingBendingProcessNew"/>
    <dgm:cxn modelId="{362F67E8-B358-41B5-9FD4-6CBCB7F7BCEF}" type="presParOf" srcId="{71A33E59-7864-48DF-BF15-96A843D80EC8}" destId="{BF605AB3-FD54-403C-9BE4-36000FBBE095}" srcOrd="7" destOrd="0" presId="urn:microsoft.com/office/officeart/2016/7/layout/RepeatingBendingProcessNew"/>
    <dgm:cxn modelId="{71EDD54D-6289-4B3A-B0E0-350B54A3C9F2}" type="presParOf" srcId="{BF605AB3-FD54-403C-9BE4-36000FBBE095}" destId="{8A458647-6FE3-4D5C-B64E-A728C7D533C3}" srcOrd="0" destOrd="0" presId="urn:microsoft.com/office/officeart/2016/7/layout/RepeatingBendingProcessNew"/>
    <dgm:cxn modelId="{1269DF33-3B42-4DFC-AB41-FB2E98E73C3D}" type="presParOf" srcId="{71A33E59-7864-48DF-BF15-96A843D80EC8}" destId="{25397423-6199-43A3-9F04-F48168B007CE}" srcOrd="8" destOrd="0" presId="urn:microsoft.com/office/officeart/2016/7/layout/RepeatingBendingProcessNew"/>
    <dgm:cxn modelId="{BD5C508A-020F-40FC-9CD3-29A128ED9247}" type="presParOf" srcId="{71A33E59-7864-48DF-BF15-96A843D80EC8}" destId="{19F34B17-19FB-4EBD-8A06-C2F89EA64253}" srcOrd="9" destOrd="0" presId="urn:microsoft.com/office/officeart/2016/7/layout/RepeatingBendingProcessNew"/>
    <dgm:cxn modelId="{30CD6F8F-28B3-4352-B126-5A5183E3CAE0}" type="presParOf" srcId="{19F34B17-19FB-4EBD-8A06-C2F89EA64253}" destId="{49B64C63-831E-40BB-8A71-E2173AAABB4B}" srcOrd="0" destOrd="0" presId="urn:microsoft.com/office/officeart/2016/7/layout/RepeatingBendingProcessNew"/>
    <dgm:cxn modelId="{B6E99CF1-6D6E-452B-8EDF-65AB2A87218E}" type="presParOf" srcId="{71A33E59-7864-48DF-BF15-96A843D80EC8}" destId="{FA24DDC1-F187-42C2-846C-46E00BC2E329}" srcOrd="10" destOrd="0" presId="urn:microsoft.com/office/officeart/2016/7/layout/RepeatingBendingProcessNew"/>
    <dgm:cxn modelId="{66C04EF5-2947-4B32-90E0-D05F2E777C10}" type="presParOf" srcId="{71A33E59-7864-48DF-BF15-96A843D80EC8}" destId="{F80EEAE8-8941-4163-8910-27A7118AAB57}" srcOrd="11" destOrd="0" presId="urn:microsoft.com/office/officeart/2016/7/layout/RepeatingBendingProcessNew"/>
    <dgm:cxn modelId="{70FF8CCF-5DB4-4C89-B580-14DBCE97EF31}" type="presParOf" srcId="{F80EEAE8-8941-4163-8910-27A7118AAB57}" destId="{1182DFFA-E256-4D47-935C-6808E3B1A444}" srcOrd="0" destOrd="0" presId="urn:microsoft.com/office/officeart/2016/7/layout/RepeatingBendingProcessNew"/>
    <dgm:cxn modelId="{85EB8859-FBEB-4FC3-9B98-6C554646EA08}" type="presParOf" srcId="{71A33E59-7864-48DF-BF15-96A843D80EC8}" destId="{8E13F79E-9970-41DA-B644-84FBC5D7D49F}" srcOrd="12" destOrd="0" presId="urn:microsoft.com/office/officeart/2016/7/layout/RepeatingBendingProcessNew"/>
    <dgm:cxn modelId="{1471DC5E-93E1-4F5D-802F-2A7FFA4428A7}" type="presParOf" srcId="{71A33E59-7864-48DF-BF15-96A843D80EC8}" destId="{B51CB903-7272-451B-ADD8-CE9B271104E1}" srcOrd="13" destOrd="0" presId="urn:microsoft.com/office/officeart/2016/7/layout/RepeatingBendingProcessNew"/>
    <dgm:cxn modelId="{9F1A7BAC-C49B-473D-8DF3-1C1E02472DB0}" type="presParOf" srcId="{B51CB903-7272-451B-ADD8-CE9B271104E1}" destId="{7DC5FB92-08A5-472B-9781-01581700299D}" srcOrd="0" destOrd="0" presId="urn:microsoft.com/office/officeart/2016/7/layout/RepeatingBendingProcessNew"/>
    <dgm:cxn modelId="{52B23840-9D19-4645-A5D8-E8AEF0AC641B}" type="presParOf" srcId="{71A33E59-7864-48DF-BF15-96A843D80EC8}" destId="{7369289D-9D99-400E-98A9-8F1D1CFC27BC}" srcOrd="14" destOrd="0" presId="urn:microsoft.com/office/officeart/2016/7/layout/RepeatingBendingProcessNew"/>
    <dgm:cxn modelId="{44E1FCBF-E630-43A5-8178-EE3C6AE6C95E}" type="presParOf" srcId="{71A33E59-7864-48DF-BF15-96A843D80EC8}" destId="{FCEFFFD9-6D6A-47A2-8A68-CDFB0615F5CD}" srcOrd="15" destOrd="0" presId="urn:microsoft.com/office/officeart/2016/7/layout/RepeatingBendingProcessNew"/>
    <dgm:cxn modelId="{14A1B4C8-753A-470D-BC3A-0DABD09B3109}" type="presParOf" srcId="{FCEFFFD9-6D6A-47A2-8A68-CDFB0615F5CD}" destId="{27DA862B-5A31-4D59-8C48-6AFDB474C3DF}" srcOrd="0" destOrd="0" presId="urn:microsoft.com/office/officeart/2016/7/layout/RepeatingBendingProcessNew"/>
    <dgm:cxn modelId="{80F06701-8A96-4EFF-8998-8041BD5A6BC7}" type="presParOf" srcId="{71A33E59-7864-48DF-BF15-96A843D80EC8}" destId="{CB6E0260-E088-4BE7-82C8-D6D788FB2346}" srcOrd="16" destOrd="0" presId="urn:microsoft.com/office/officeart/2016/7/layout/RepeatingBendingProcessNew"/>
    <dgm:cxn modelId="{1D859413-F85D-48D2-8860-96C689F41C74}" type="presParOf" srcId="{71A33E59-7864-48DF-BF15-96A843D80EC8}" destId="{1EFE5744-ECCB-4BE1-962B-1FAE4D2C9027}" srcOrd="17" destOrd="0" presId="urn:microsoft.com/office/officeart/2016/7/layout/RepeatingBendingProcessNew"/>
    <dgm:cxn modelId="{010FAAAE-93D4-4346-9C65-88975A6E2E7B}" type="presParOf" srcId="{1EFE5744-ECCB-4BE1-962B-1FAE4D2C9027}" destId="{2D832204-2FA4-4CC9-A137-ADA319C55C97}" srcOrd="0" destOrd="0" presId="urn:microsoft.com/office/officeart/2016/7/layout/RepeatingBendingProcessNew"/>
    <dgm:cxn modelId="{804BD9DE-A86A-454D-AAB8-3D6332F930F2}" type="presParOf" srcId="{71A33E59-7864-48DF-BF15-96A843D80EC8}" destId="{7276E683-7F31-4193-8453-8FB2E05AA8C7}" srcOrd="18" destOrd="0" presId="urn:microsoft.com/office/officeart/2016/7/layout/RepeatingBendingProcessNew"/>
    <dgm:cxn modelId="{DF86E8F9-3BA5-4BA0-8C10-AF075C854DC1}" type="presParOf" srcId="{71A33E59-7864-48DF-BF15-96A843D80EC8}" destId="{3B70F9DD-2E54-471D-BF7B-03C8D7E695A7}" srcOrd="19" destOrd="0" presId="urn:microsoft.com/office/officeart/2016/7/layout/RepeatingBendingProcessNew"/>
    <dgm:cxn modelId="{A3D16DAA-F6A2-463A-A572-6B3787F51C0C}" type="presParOf" srcId="{3B70F9DD-2E54-471D-BF7B-03C8D7E695A7}" destId="{4786C54F-273E-4BD8-A946-C822797A514E}" srcOrd="0" destOrd="0" presId="urn:microsoft.com/office/officeart/2016/7/layout/RepeatingBendingProcessNew"/>
    <dgm:cxn modelId="{502D7A9D-0176-44F3-8062-596C41B8490E}" type="presParOf" srcId="{71A33E59-7864-48DF-BF15-96A843D80EC8}" destId="{B772F0C1-DDB4-4438-A76F-502F4FCCE0FC}" srcOrd="20" destOrd="0" presId="urn:microsoft.com/office/officeart/2016/7/layout/RepeatingBendingProcessNew"/>
    <dgm:cxn modelId="{32B2BB08-FD7D-4EE7-B9F3-0AF9CECC62F9}" type="presParOf" srcId="{71A33E59-7864-48DF-BF15-96A843D80EC8}" destId="{E03CF77E-8410-4354-911E-2A0AACBB1525}" srcOrd="21" destOrd="0" presId="urn:microsoft.com/office/officeart/2016/7/layout/RepeatingBendingProcessNew"/>
    <dgm:cxn modelId="{C0796F5E-AA9C-4CB0-B449-C7A286E1762E}" type="presParOf" srcId="{E03CF77E-8410-4354-911E-2A0AACBB1525}" destId="{67CADEE1-8A96-45F0-9A57-56728D61EDCD}" srcOrd="0" destOrd="0" presId="urn:microsoft.com/office/officeart/2016/7/layout/RepeatingBendingProcessNew"/>
    <dgm:cxn modelId="{8BBFE67B-D2F6-4D8E-879B-1BB89734AC16}" type="presParOf" srcId="{71A33E59-7864-48DF-BF15-96A843D80EC8}" destId="{DB2E7647-6AA0-4304-ACED-B4F06B1D78B5}" srcOrd="2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E4498E7-39D7-4D15-9588-FADC1B247AE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F4CE7C3-B052-48E9-BC67-AA369D3467D0}">
      <dgm:prSet/>
      <dgm:spPr/>
      <dgm:t>
        <a:bodyPr/>
        <a:lstStyle/>
        <a:p>
          <a:r>
            <a:rPr lang="en-GB" dirty="0"/>
            <a:t>Wysa has emerged as a leading digital mental health innovation over the past decade, offering adaptive, AI-powered support tailored to individual needs. With over six million users globally, it has demonstrated measurable improvements in mental health outcomes, particularly within overstretched systems like the NHS. Its emotionally intelligent chatbot integrates CBT, DBT, and mindfulness techniques, enabling early intervention, reducing stigma, and enhancing self management . Notably, 31 NHS Talking Therapy sites have adopted Wysa to support patients on waiting lists, leading to reduced symptoms of anxiety and depression.</a:t>
          </a:r>
          <a:endParaRPr lang="en-US" dirty="0"/>
        </a:p>
      </dgm:t>
    </dgm:pt>
    <dgm:pt modelId="{68DCC875-0B40-461D-BAAE-511C23707983}" type="parTrans" cxnId="{CD737A1B-4F47-433C-8FD6-C426B929AF0E}">
      <dgm:prSet/>
      <dgm:spPr/>
      <dgm:t>
        <a:bodyPr/>
        <a:lstStyle/>
        <a:p>
          <a:endParaRPr lang="en-US"/>
        </a:p>
      </dgm:t>
    </dgm:pt>
    <dgm:pt modelId="{50BF141C-7D57-4495-A863-DADD751DE324}" type="sibTrans" cxnId="{CD737A1B-4F47-433C-8FD6-C426B929AF0E}">
      <dgm:prSet/>
      <dgm:spPr/>
      <dgm:t>
        <a:bodyPr/>
        <a:lstStyle/>
        <a:p>
          <a:endParaRPr lang="en-US"/>
        </a:p>
      </dgm:t>
    </dgm:pt>
    <dgm:pt modelId="{4343ACC5-77E2-4799-8B43-6F2126F3F155}">
      <dgm:prSet/>
      <dgm:spPr/>
      <dgm:t>
        <a:bodyPr/>
        <a:lstStyle/>
        <a:p>
          <a:r>
            <a:rPr lang="en-GB" dirty="0"/>
            <a:t>Designed with a community-led and culturally sensitive approach, Wysa is accessible to diverse populations and provides data-driven insights that inform policy and service development. According to the WHO Mental Health Atlas (2024), platforms like Wysa are essential for expanding access, promoting equity, and strengthening community based care. In response to workforce shortages and rising demand, Wysa offers a scalable, sustainable, and cost effective complement to traditional care aligning with both national and global mental health priorities.</a:t>
          </a:r>
          <a:endParaRPr lang="en-US" dirty="0"/>
        </a:p>
      </dgm:t>
    </dgm:pt>
    <dgm:pt modelId="{4B4EB1D3-4D31-4824-B450-29DD0CEC2A8A}" type="parTrans" cxnId="{AE686645-B891-4D4C-9863-F722FF603A97}">
      <dgm:prSet/>
      <dgm:spPr/>
      <dgm:t>
        <a:bodyPr/>
        <a:lstStyle/>
        <a:p>
          <a:endParaRPr lang="en-US"/>
        </a:p>
      </dgm:t>
    </dgm:pt>
    <dgm:pt modelId="{9491F3F7-9556-4A60-9860-415412B1053E}" type="sibTrans" cxnId="{AE686645-B891-4D4C-9863-F722FF603A97}">
      <dgm:prSet/>
      <dgm:spPr/>
      <dgm:t>
        <a:bodyPr/>
        <a:lstStyle/>
        <a:p>
          <a:endParaRPr lang="en-US"/>
        </a:p>
      </dgm:t>
    </dgm:pt>
    <dgm:pt modelId="{E7DB112A-37B6-48E1-83D6-CC19BA7243F6}" type="pres">
      <dgm:prSet presAssocID="{1E4498E7-39D7-4D15-9588-FADC1B247AEA}" presName="linear" presStyleCnt="0">
        <dgm:presLayoutVars>
          <dgm:animLvl val="lvl"/>
          <dgm:resizeHandles val="exact"/>
        </dgm:presLayoutVars>
      </dgm:prSet>
      <dgm:spPr/>
    </dgm:pt>
    <dgm:pt modelId="{3FC4C855-5EA6-4D74-B6FB-327399EC76DD}" type="pres">
      <dgm:prSet presAssocID="{6F4CE7C3-B052-48E9-BC67-AA369D3467D0}" presName="parentText" presStyleLbl="node1" presStyleIdx="0" presStyleCnt="2">
        <dgm:presLayoutVars>
          <dgm:chMax val="0"/>
          <dgm:bulletEnabled val="1"/>
        </dgm:presLayoutVars>
      </dgm:prSet>
      <dgm:spPr/>
    </dgm:pt>
    <dgm:pt modelId="{F13B1EC5-43E7-4780-9FD1-E82CD71CFB92}" type="pres">
      <dgm:prSet presAssocID="{50BF141C-7D57-4495-A863-DADD751DE324}" presName="spacer" presStyleCnt="0"/>
      <dgm:spPr/>
    </dgm:pt>
    <dgm:pt modelId="{92570920-3811-49BB-8DE9-F85BFCC2529F}" type="pres">
      <dgm:prSet presAssocID="{4343ACC5-77E2-4799-8B43-6F2126F3F155}" presName="parentText" presStyleLbl="node1" presStyleIdx="1" presStyleCnt="2">
        <dgm:presLayoutVars>
          <dgm:chMax val="0"/>
          <dgm:bulletEnabled val="1"/>
        </dgm:presLayoutVars>
      </dgm:prSet>
      <dgm:spPr/>
    </dgm:pt>
  </dgm:ptLst>
  <dgm:cxnLst>
    <dgm:cxn modelId="{CD737A1B-4F47-433C-8FD6-C426B929AF0E}" srcId="{1E4498E7-39D7-4D15-9588-FADC1B247AEA}" destId="{6F4CE7C3-B052-48E9-BC67-AA369D3467D0}" srcOrd="0" destOrd="0" parTransId="{68DCC875-0B40-461D-BAAE-511C23707983}" sibTransId="{50BF141C-7D57-4495-A863-DADD751DE324}"/>
    <dgm:cxn modelId="{AE686645-B891-4D4C-9863-F722FF603A97}" srcId="{1E4498E7-39D7-4D15-9588-FADC1B247AEA}" destId="{4343ACC5-77E2-4799-8B43-6F2126F3F155}" srcOrd="1" destOrd="0" parTransId="{4B4EB1D3-4D31-4824-B450-29DD0CEC2A8A}" sibTransId="{9491F3F7-9556-4A60-9860-415412B1053E}"/>
    <dgm:cxn modelId="{7090697B-16F4-44FD-BEAA-4A9B23866468}" type="presOf" srcId="{1E4498E7-39D7-4D15-9588-FADC1B247AEA}" destId="{E7DB112A-37B6-48E1-83D6-CC19BA7243F6}" srcOrd="0" destOrd="0" presId="urn:microsoft.com/office/officeart/2005/8/layout/vList2"/>
    <dgm:cxn modelId="{3A425ECA-1BB1-45B8-B54C-FB928CD802A0}" type="presOf" srcId="{6F4CE7C3-B052-48E9-BC67-AA369D3467D0}" destId="{3FC4C855-5EA6-4D74-B6FB-327399EC76DD}" srcOrd="0" destOrd="0" presId="urn:microsoft.com/office/officeart/2005/8/layout/vList2"/>
    <dgm:cxn modelId="{89E1A2DA-3E1B-4358-94C8-6CB9802845CA}" type="presOf" srcId="{4343ACC5-77E2-4799-8B43-6F2126F3F155}" destId="{92570920-3811-49BB-8DE9-F85BFCC2529F}" srcOrd="0" destOrd="0" presId="urn:microsoft.com/office/officeart/2005/8/layout/vList2"/>
    <dgm:cxn modelId="{EDE7B64B-B985-49C9-A4D2-B5C6052DC29C}" type="presParOf" srcId="{E7DB112A-37B6-48E1-83D6-CC19BA7243F6}" destId="{3FC4C855-5EA6-4D74-B6FB-327399EC76DD}" srcOrd="0" destOrd="0" presId="urn:microsoft.com/office/officeart/2005/8/layout/vList2"/>
    <dgm:cxn modelId="{4620B47C-CB64-4F3A-81E8-98AAF24C2414}" type="presParOf" srcId="{E7DB112A-37B6-48E1-83D6-CC19BA7243F6}" destId="{F13B1EC5-43E7-4780-9FD1-E82CD71CFB92}" srcOrd="1" destOrd="0" presId="urn:microsoft.com/office/officeart/2005/8/layout/vList2"/>
    <dgm:cxn modelId="{ECDFEEE2-A06A-43EB-A6BC-78A370C3429C}" type="presParOf" srcId="{E7DB112A-37B6-48E1-83D6-CC19BA7243F6}" destId="{92570920-3811-49BB-8DE9-F85BFCC2529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E79E2-517E-4933-ADC3-E196B705DB79}">
      <dsp:nvSpPr>
        <dsp:cNvPr id="0" name=""/>
        <dsp:cNvSpPr/>
      </dsp:nvSpPr>
      <dsp:spPr>
        <a:xfrm>
          <a:off x="2834523" y="679173"/>
          <a:ext cx="521088" cy="91440"/>
        </a:xfrm>
        <a:custGeom>
          <a:avLst/>
          <a:gdLst/>
          <a:ahLst/>
          <a:cxnLst/>
          <a:rect l="0" t="0" r="0" b="0"/>
          <a:pathLst>
            <a:path>
              <a:moveTo>
                <a:pt x="0" y="45720"/>
              </a:moveTo>
              <a:lnTo>
                <a:pt x="52108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1275" y="722132"/>
        <a:ext cx="27584" cy="5522"/>
      </dsp:txXfrm>
    </dsp:sp>
    <dsp:sp modelId="{F9CFB790-30B8-42F9-BCF1-BF8E7DB9E633}">
      <dsp:nvSpPr>
        <dsp:cNvPr id="0" name=""/>
        <dsp:cNvSpPr/>
      </dsp:nvSpPr>
      <dsp:spPr>
        <a:xfrm>
          <a:off x="437679" y="5300"/>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b="1" kern="1200" dirty="0"/>
            <a:t>How WYSA changed the practice </a:t>
          </a:r>
          <a:endParaRPr lang="en-US" sz="1200" kern="1200" dirty="0"/>
        </a:p>
      </dsp:txBody>
      <dsp:txXfrm>
        <a:off x="437679" y="5300"/>
        <a:ext cx="2398643" cy="1439186"/>
      </dsp:txXfrm>
    </dsp:sp>
    <dsp:sp modelId="{57FAE7CF-3FFA-453B-964D-5F73BDF04D61}">
      <dsp:nvSpPr>
        <dsp:cNvPr id="0" name=""/>
        <dsp:cNvSpPr/>
      </dsp:nvSpPr>
      <dsp:spPr>
        <a:xfrm>
          <a:off x="1637001" y="1442686"/>
          <a:ext cx="2950331" cy="521088"/>
        </a:xfrm>
        <a:custGeom>
          <a:avLst/>
          <a:gdLst/>
          <a:ahLst/>
          <a:cxnLst/>
          <a:rect l="0" t="0" r="0" b="0"/>
          <a:pathLst>
            <a:path>
              <a:moveTo>
                <a:pt x="2950331" y="0"/>
              </a:moveTo>
              <a:lnTo>
                <a:pt x="2950331" y="277644"/>
              </a:lnTo>
              <a:lnTo>
                <a:pt x="0" y="277644"/>
              </a:lnTo>
              <a:lnTo>
                <a:pt x="0" y="52108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37130" y="1700469"/>
        <a:ext cx="150073" cy="5522"/>
      </dsp:txXfrm>
    </dsp:sp>
    <dsp:sp modelId="{AC75930C-9403-4150-8B68-B0E400958D69}">
      <dsp:nvSpPr>
        <dsp:cNvPr id="0" name=""/>
        <dsp:cNvSpPr/>
      </dsp:nvSpPr>
      <dsp:spPr>
        <a:xfrm>
          <a:off x="3388011" y="5300"/>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kern="1200"/>
            <a:t>The use of digital triage, app-based progress tracking, and virtual oversight by mental health practitioners has replaced traditional in-person interventions with hybrid care models (NHS England, 2023).Digital care coordination and outcome tracking have become part of staff tasks, necessitating the acquisition of new skills in data analysis and ethical supervision (Department of Health, 2019).</a:t>
          </a:r>
          <a:endParaRPr lang="en-US" sz="1200" kern="1200"/>
        </a:p>
      </dsp:txBody>
      <dsp:txXfrm>
        <a:off x="3388011" y="5300"/>
        <a:ext cx="2398643" cy="1439186"/>
      </dsp:txXfrm>
    </dsp:sp>
    <dsp:sp modelId="{487B344A-492F-4CD4-AF1B-D91F511BDDC6}">
      <dsp:nvSpPr>
        <dsp:cNvPr id="0" name=""/>
        <dsp:cNvSpPr/>
      </dsp:nvSpPr>
      <dsp:spPr>
        <a:xfrm>
          <a:off x="2834523" y="2670047"/>
          <a:ext cx="521088" cy="91440"/>
        </a:xfrm>
        <a:custGeom>
          <a:avLst/>
          <a:gdLst/>
          <a:ahLst/>
          <a:cxnLst/>
          <a:rect l="0" t="0" r="0" b="0"/>
          <a:pathLst>
            <a:path>
              <a:moveTo>
                <a:pt x="0" y="45720"/>
              </a:moveTo>
              <a:lnTo>
                <a:pt x="52108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1275" y="2713006"/>
        <a:ext cx="27584" cy="5522"/>
      </dsp:txXfrm>
    </dsp:sp>
    <dsp:sp modelId="{68907AE0-6428-4F2D-9F9C-ECF52C97C1A5}">
      <dsp:nvSpPr>
        <dsp:cNvPr id="0" name=""/>
        <dsp:cNvSpPr/>
      </dsp:nvSpPr>
      <dsp:spPr>
        <a:xfrm>
          <a:off x="437679" y="1996174"/>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b="1" u="sng" kern="1200" dirty="0"/>
            <a:t>How WYSA has improved  access </a:t>
          </a:r>
          <a:endParaRPr lang="en-US" sz="1200" kern="1200" dirty="0"/>
        </a:p>
      </dsp:txBody>
      <dsp:txXfrm>
        <a:off x="437679" y="1996174"/>
        <a:ext cx="2398643" cy="1439186"/>
      </dsp:txXfrm>
    </dsp:sp>
    <dsp:sp modelId="{DA6E8535-4961-4D98-A1B8-C31256DF2023}">
      <dsp:nvSpPr>
        <dsp:cNvPr id="0" name=""/>
        <dsp:cNvSpPr/>
      </dsp:nvSpPr>
      <dsp:spPr>
        <a:xfrm>
          <a:off x="1637001" y="3433561"/>
          <a:ext cx="2950331" cy="521088"/>
        </a:xfrm>
        <a:custGeom>
          <a:avLst/>
          <a:gdLst/>
          <a:ahLst/>
          <a:cxnLst/>
          <a:rect l="0" t="0" r="0" b="0"/>
          <a:pathLst>
            <a:path>
              <a:moveTo>
                <a:pt x="2950331" y="0"/>
              </a:moveTo>
              <a:lnTo>
                <a:pt x="2950331" y="277644"/>
              </a:lnTo>
              <a:lnTo>
                <a:pt x="0" y="277644"/>
              </a:lnTo>
              <a:lnTo>
                <a:pt x="0" y="52108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37130" y="3691344"/>
        <a:ext cx="150073" cy="5522"/>
      </dsp:txXfrm>
    </dsp:sp>
    <dsp:sp modelId="{580BD4C6-9BB3-4BDF-B790-8DFC1D12CD20}">
      <dsp:nvSpPr>
        <dsp:cNvPr id="0" name=""/>
        <dsp:cNvSpPr/>
      </dsp:nvSpPr>
      <dsp:spPr>
        <a:xfrm>
          <a:off x="3388011" y="1996174"/>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kern="1200"/>
            <a:t>Early intervention and ongoing support are made possible by WYSA's round-the-clock availability, particularly for users who might be discouraged from seeking traditional therapy because of stigma or accessibility concerns (WHO, 2024).It enables self-directed cognitive behavioural therapy, increasing the scope and inclusion of mental health services.</a:t>
          </a:r>
          <a:endParaRPr lang="en-US" sz="1200" kern="1200"/>
        </a:p>
      </dsp:txBody>
      <dsp:txXfrm>
        <a:off x="3388011" y="1996174"/>
        <a:ext cx="2398643" cy="1439186"/>
      </dsp:txXfrm>
    </dsp:sp>
    <dsp:sp modelId="{D1F19270-6FAA-47B9-8737-4935E21E960C}">
      <dsp:nvSpPr>
        <dsp:cNvPr id="0" name=""/>
        <dsp:cNvSpPr/>
      </dsp:nvSpPr>
      <dsp:spPr>
        <a:xfrm>
          <a:off x="2834523" y="4660922"/>
          <a:ext cx="521088" cy="91440"/>
        </a:xfrm>
        <a:custGeom>
          <a:avLst/>
          <a:gdLst/>
          <a:ahLst/>
          <a:cxnLst/>
          <a:rect l="0" t="0" r="0" b="0"/>
          <a:pathLst>
            <a:path>
              <a:moveTo>
                <a:pt x="0" y="45720"/>
              </a:moveTo>
              <a:lnTo>
                <a:pt x="52108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1275" y="4703881"/>
        <a:ext cx="27584" cy="5522"/>
      </dsp:txXfrm>
    </dsp:sp>
    <dsp:sp modelId="{36CFD8A9-9297-40A9-9AE9-7DAE75A967D8}">
      <dsp:nvSpPr>
        <dsp:cNvPr id="0" name=""/>
        <dsp:cNvSpPr/>
      </dsp:nvSpPr>
      <dsp:spPr>
        <a:xfrm>
          <a:off x="437679" y="3987049"/>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b="1" u="sng" kern="1200"/>
            <a:t>WAYA outcome </a:t>
          </a:r>
          <a:endParaRPr lang="en-US" sz="1200" kern="1200"/>
        </a:p>
      </dsp:txBody>
      <dsp:txXfrm>
        <a:off x="437679" y="3987049"/>
        <a:ext cx="2398643" cy="1439186"/>
      </dsp:txXfrm>
    </dsp:sp>
    <dsp:sp modelId="{9779A527-8B97-4800-B672-D9B7ABBBDB96}">
      <dsp:nvSpPr>
        <dsp:cNvPr id="0" name=""/>
        <dsp:cNvSpPr/>
      </dsp:nvSpPr>
      <dsp:spPr>
        <a:xfrm>
          <a:off x="3388011" y="3987049"/>
          <a:ext cx="2398643" cy="14391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536" tIns="123374" rIns="117536" bIns="123374" numCol="1" spcCol="1270" anchor="ctr" anchorCtr="0">
          <a:noAutofit/>
        </a:bodyPr>
        <a:lstStyle/>
        <a:p>
          <a:pPr marL="0" lvl="0" indent="0" algn="ctr" defTabSz="533400">
            <a:lnSpc>
              <a:spcPct val="90000"/>
            </a:lnSpc>
            <a:spcBef>
              <a:spcPct val="0"/>
            </a:spcBef>
            <a:spcAft>
              <a:spcPct val="35000"/>
            </a:spcAft>
            <a:buNone/>
          </a:pPr>
          <a:r>
            <a:rPr lang="en-GB" sz="1200" kern="1200"/>
            <a:t>Standards and real-time data tracking improve decision-making and reduce clinical errors (WHO, 2024).While routine support is handled digitally, improving service efficiency, clinicians can concentrate on challenging cases.</a:t>
          </a:r>
          <a:endParaRPr lang="en-US" sz="1200" kern="1200"/>
        </a:p>
      </dsp:txBody>
      <dsp:txXfrm>
        <a:off x="3388011" y="3987049"/>
        <a:ext cx="2398643" cy="14391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1F951-9BB5-4D4D-9730-E6330BA54AC3}">
      <dsp:nvSpPr>
        <dsp:cNvPr id="0" name=""/>
        <dsp:cNvSpPr/>
      </dsp:nvSpPr>
      <dsp:spPr>
        <a:xfrm>
          <a:off x="8587"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Impact on Service Delivery</a:t>
          </a:r>
          <a:endParaRPr lang="en-US" sz="800" kern="1200"/>
        </a:p>
      </dsp:txBody>
      <dsp:txXfrm>
        <a:off x="8587" y="340102"/>
        <a:ext cx="1283372" cy="770023"/>
      </dsp:txXfrm>
    </dsp:sp>
    <dsp:sp modelId="{9E8DF2A9-40FE-4B94-AC8B-3380A01B6101}">
      <dsp:nvSpPr>
        <dsp:cNvPr id="0" name=""/>
        <dsp:cNvSpPr/>
      </dsp:nvSpPr>
      <dsp:spPr>
        <a:xfrm>
          <a:off x="1420297"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Digital platforms like WYSA are transforming UK mental health services by improving access, efficiency, and inclusivity.</a:t>
          </a:r>
          <a:endParaRPr lang="en-US" sz="800" kern="1200" dirty="0"/>
        </a:p>
      </dsp:txBody>
      <dsp:txXfrm>
        <a:off x="1420297" y="340102"/>
        <a:ext cx="1283372" cy="770023"/>
      </dsp:txXfrm>
    </dsp:sp>
    <dsp:sp modelId="{516D4FD4-F309-4AEE-AB98-6DAD1AB607FD}">
      <dsp:nvSpPr>
        <dsp:cNvPr id="0" name=""/>
        <dsp:cNvSpPr/>
      </dsp:nvSpPr>
      <dsp:spPr>
        <a:xfrm>
          <a:off x="2832007"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Traditionally reliant on face-to-face care, services now use AI tools to support users beyond clinical hours and streamline workflows.</a:t>
          </a:r>
          <a:endParaRPr lang="en-US" sz="800" kern="1200"/>
        </a:p>
      </dsp:txBody>
      <dsp:txXfrm>
        <a:off x="2832007" y="340102"/>
        <a:ext cx="1283372" cy="770023"/>
      </dsp:txXfrm>
    </dsp:sp>
    <dsp:sp modelId="{3F6E6823-528F-4CC2-AFA0-A02B3F24E8E2}">
      <dsp:nvSpPr>
        <dsp:cNvPr id="0" name=""/>
        <dsp:cNvSpPr/>
      </dsp:nvSpPr>
      <dsp:spPr>
        <a:xfrm>
          <a:off x="4243716"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How WYSA Improves Service Deliver </a:t>
          </a:r>
          <a:endParaRPr lang="en-US" sz="800" kern="1200" dirty="0"/>
        </a:p>
      </dsp:txBody>
      <dsp:txXfrm>
        <a:off x="4243716" y="340102"/>
        <a:ext cx="1283372" cy="770023"/>
      </dsp:txXfrm>
    </dsp:sp>
    <dsp:sp modelId="{A4BE1BDC-A8B7-414F-BED9-4C257E58474A}">
      <dsp:nvSpPr>
        <dsp:cNvPr id="0" name=""/>
        <dsp:cNvSpPr/>
      </dsp:nvSpPr>
      <dsp:spPr>
        <a:xfrm>
          <a:off x="5655426"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24/7 Support</a:t>
          </a:r>
          <a:endParaRPr lang="en-US" sz="800" kern="1200"/>
        </a:p>
      </dsp:txBody>
      <dsp:txXfrm>
        <a:off x="5655426" y="340102"/>
        <a:ext cx="1283372" cy="770023"/>
      </dsp:txXfrm>
    </dsp:sp>
    <dsp:sp modelId="{3DB344FE-167C-496A-A305-5954EB577616}">
      <dsp:nvSpPr>
        <dsp:cNvPr id="0" name=""/>
        <dsp:cNvSpPr/>
      </dsp:nvSpPr>
      <dsp:spPr>
        <a:xfrm>
          <a:off x="7067136"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CBT-based tools, mood tracking, and mindfulness available anytime (NHS England, 2023; Wysa, 2023)</a:t>
          </a:r>
          <a:endParaRPr lang="en-US" sz="800" kern="1200" dirty="0"/>
        </a:p>
      </dsp:txBody>
      <dsp:txXfrm>
        <a:off x="7067136" y="340102"/>
        <a:ext cx="1283372" cy="770023"/>
      </dsp:txXfrm>
    </dsp:sp>
    <dsp:sp modelId="{C21CA6A6-337B-44A9-A4B2-EC57CF8AE86F}">
      <dsp:nvSpPr>
        <dsp:cNvPr id="0" name=""/>
        <dsp:cNvSpPr/>
      </dsp:nvSpPr>
      <dsp:spPr>
        <a:xfrm>
          <a:off x="8478845" y="340102"/>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Simplified Referrals &amp; Triage</a:t>
          </a:r>
          <a:endParaRPr lang="en-US" sz="800" kern="1200"/>
        </a:p>
      </dsp:txBody>
      <dsp:txXfrm>
        <a:off x="8478845" y="340102"/>
        <a:ext cx="1283372" cy="770023"/>
      </dsp:txXfrm>
    </dsp:sp>
    <dsp:sp modelId="{10D70AAC-AB41-4CBE-BA15-F766051A0F0D}">
      <dsp:nvSpPr>
        <dsp:cNvPr id="0" name=""/>
        <dsp:cNvSpPr/>
      </dsp:nvSpPr>
      <dsp:spPr>
        <a:xfrm>
          <a:off x="8587"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AI-driven triage helps users explore care routes; clinicians use anonymised data to prioritise needs (Department of Health, 2019)</a:t>
          </a:r>
          <a:endParaRPr lang="en-US" sz="800" kern="1200"/>
        </a:p>
      </dsp:txBody>
      <dsp:txXfrm>
        <a:off x="8587" y="1238463"/>
        <a:ext cx="1283372" cy="770023"/>
      </dsp:txXfrm>
    </dsp:sp>
    <dsp:sp modelId="{40753F84-5710-460A-9656-A31182E09A91}">
      <dsp:nvSpPr>
        <dsp:cNvPr id="0" name=""/>
        <dsp:cNvSpPr/>
      </dsp:nvSpPr>
      <dsp:spPr>
        <a:xfrm>
          <a:off x="1420297"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Fewer Missed Appointments</a:t>
          </a:r>
          <a:endParaRPr lang="en-US" sz="800" kern="1200"/>
        </a:p>
      </dsp:txBody>
      <dsp:txXfrm>
        <a:off x="1420297" y="1238463"/>
        <a:ext cx="1283372" cy="770023"/>
      </dsp:txXfrm>
    </dsp:sp>
    <dsp:sp modelId="{BC6A1873-EB2B-4232-8084-83D3AF8D448A}">
      <dsp:nvSpPr>
        <dsp:cNvPr id="0" name=""/>
        <dsp:cNvSpPr/>
      </dsp:nvSpPr>
      <dsp:spPr>
        <a:xfrm>
          <a:off x="2832007"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Birmingham pilot showed a 30% drop in missed visits among young adults (Mental Health Taskforce, 2022)</a:t>
          </a:r>
          <a:endParaRPr lang="en-US" sz="800" kern="1200"/>
        </a:p>
      </dsp:txBody>
      <dsp:txXfrm>
        <a:off x="2832007" y="1238463"/>
        <a:ext cx="1283372" cy="770023"/>
      </dsp:txXfrm>
    </dsp:sp>
    <dsp:sp modelId="{60033282-44DD-47C9-9E0B-403021002774}">
      <dsp:nvSpPr>
        <dsp:cNvPr id="0" name=""/>
        <dsp:cNvSpPr/>
      </dsp:nvSpPr>
      <dsp:spPr>
        <a:xfrm>
          <a:off x="4243716"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Inclusive Communication</a:t>
          </a:r>
          <a:endParaRPr lang="en-US" sz="800" kern="1200"/>
        </a:p>
      </dsp:txBody>
      <dsp:txXfrm>
        <a:off x="4243716" y="1238463"/>
        <a:ext cx="1283372" cy="770023"/>
      </dsp:txXfrm>
    </dsp:sp>
    <dsp:sp modelId="{515F8305-5BF7-4B14-92F7-E428B3F78069}">
      <dsp:nvSpPr>
        <dsp:cNvPr id="0" name=""/>
        <dsp:cNvSpPr/>
      </dsp:nvSpPr>
      <dsp:spPr>
        <a:xfrm>
          <a:off x="5655426"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Conversational AI supports trauma-informed care and flexible engagement (Digital Accessibility Lectures, 2023)</a:t>
          </a:r>
          <a:endParaRPr lang="en-US" sz="800" kern="1200"/>
        </a:p>
      </dsp:txBody>
      <dsp:txXfrm>
        <a:off x="5655426" y="1238463"/>
        <a:ext cx="1283372" cy="770023"/>
      </dsp:txXfrm>
    </dsp:sp>
    <dsp:sp modelId="{0AF68AAC-91A2-465C-BFEB-D2CA177461F8}">
      <dsp:nvSpPr>
        <dsp:cNvPr id="0" name=""/>
        <dsp:cNvSpPr/>
      </dsp:nvSpPr>
      <dsp:spPr>
        <a:xfrm>
          <a:off x="7067136"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Support During Wait Times</a:t>
          </a:r>
          <a:endParaRPr lang="en-US" sz="800" kern="1200"/>
        </a:p>
      </dsp:txBody>
      <dsp:txXfrm>
        <a:off x="7067136" y="1238463"/>
        <a:ext cx="1283372" cy="770023"/>
      </dsp:txXfrm>
    </dsp:sp>
    <dsp:sp modelId="{4E4F352E-6E9E-41AC-8CB0-2D30D0018D82}">
      <dsp:nvSpPr>
        <dsp:cNvPr id="0" name=""/>
        <dsp:cNvSpPr/>
      </dsp:nvSpPr>
      <dsp:spPr>
        <a:xfrm>
          <a:off x="8478845" y="123846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Offers coping tools while patients await therapy — over 1 million on NHS waitlists (University of Plymouth, 2023)</a:t>
          </a:r>
          <a:endParaRPr lang="en-US" sz="800" kern="1200"/>
        </a:p>
      </dsp:txBody>
      <dsp:txXfrm>
        <a:off x="8478845" y="1238463"/>
        <a:ext cx="1283372" cy="770023"/>
      </dsp:txXfrm>
    </dsp:sp>
    <dsp:sp modelId="{4FA4D9F1-31F5-4CA7-A4E6-3B71E3E21E74}">
      <dsp:nvSpPr>
        <dsp:cNvPr id="0" name=""/>
        <dsp:cNvSpPr/>
      </dsp:nvSpPr>
      <dsp:spPr>
        <a:xfrm>
          <a:off x="714442"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Alignment with NHS Talking Therapies</a:t>
          </a:r>
          <a:endParaRPr lang="en-US" sz="800" kern="1200"/>
        </a:p>
      </dsp:txBody>
      <dsp:txXfrm>
        <a:off x="714442" y="2136823"/>
        <a:ext cx="1283372" cy="770023"/>
      </dsp:txXfrm>
    </dsp:sp>
    <dsp:sp modelId="{505B58B0-B00D-4542-990A-214635C1BF82}">
      <dsp:nvSpPr>
        <dsp:cNvPr id="0" name=""/>
        <dsp:cNvSpPr/>
      </dsp:nvSpPr>
      <dsp:spPr>
        <a:xfrm>
          <a:off x="2126152"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Enhances stepped-care for mild to moderate conditions (Department of Health, 2019)</a:t>
          </a:r>
          <a:endParaRPr lang="en-US" sz="800" kern="1200"/>
        </a:p>
      </dsp:txBody>
      <dsp:txXfrm>
        <a:off x="2126152" y="2136823"/>
        <a:ext cx="1283372" cy="770023"/>
      </dsp:txXfrm>
    </dsp:sp>
    <dsp:sp modelId="{5FA49928-3276-4EE1-9ADE-F9CBD3289295}">
      <dsp:nvSpPr>
        <dsp:cNvPr id="0" name=""/>
        <dsp:cNvSpPr/>
      </dsp:nvSpPr>
      <dsp:spPr>
        <a:xfrm>
          <a:off x="3537861"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Sustainability &amp; Efficiency</a:t>
          </a:r>
          <a:endParaRPr lang="en-US" sz="800" kern="1200"/>
        </a:p>
      </dsp:txBody>
      <dsp:txXfrm>
        <a:off x="3537861" y="2136823"/>
        <a:ext cx="1283372" cy="770023"/>
      </dsp:txXfrm>
    </dsp:sp>
    <dsp:sp modelId="{0167E052-C03E-4756-9E49-3DC154FEE5A4}">
      <dsp:nvSpPr>
        <dsp:cNvPr id="0" name=""/>
        <dsp:cNvSpPr/>
      </dsp:nvSpPr>
      <dsp:spPr>
        <a:xfrm>
          <a:off x="4949571"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Reduces travel, paper use, and admin costs — supports NHS net-zero goals (Royal College of Psychiatrists, 2024; Nuffield Trust, 2024)</a:t>
          </a:r>
          <a:endParaRPr lang="en-US" sz="800" kern="1200"/>
        </a:p>
      </dsp:txBody>
      <dsp:txXfrm>
        <a:off x="4949571" y="2136823"/>
        <a:ext cx="1283372" cy="770023"/>
      </dsp:txXfrm>
    </dsp:sp>
    <dsp:sp modelId="{58A348C8-8FD5-4B63-B21B-B3D1417B8C77}">
      <dsp:nvSpPr>
        <dsp:cNvPr id="0" name=""/>
        <dsp:cNvSpPr/>
      </dsp:nvSpPr>
      <dsp:spPr>
        <a:xfrm>
          <a:off x="6361281"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a:t>Policy Link</a:t>
          </a:r>
          <a:r>
            <a:rPr lang="en-GB" sz="800" kern="1200"/>
            <a:t>:</a:t>
          </a:r>
          <a:endParaRPr lang="en-US" sz="800" kern="1200"/>
        </a:p>
      </dsp:txBody>
      <dsp:txXfrm>
        <a:off x="6361281" y="2136823"/>
        <a:ext cx="1283372" cy="770023"/>
      </dsp:txXfrm>
    </dsp:sp>
    <dsp:sp modelId="{B452BBA5-0A5B-4763-9276-4EAD67909E6A}">
      <dsp:nvSpPr>
        <dsp:cNvPr id="0" name=""/>
        <dsp:cNvSpPr/>
      </dsp:nvSpPr>
      <dsp:spPr>
        <a:xfrm>
          <a:off x="7772991" y="2136823"/>
          <a:ext cx="1283372" cy="7700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WYSA supports the NHS Digital Strategy (2021) and NHS Long Term Plan (2019) by enabling digital-first, scalable mental health care.</a:t>
          </a:r>
          <a:endParaRPr lang="en-US" sz="800" kern="1200" dirty="0"/>
        </a:p>
      </dsp:txBody>
      <dsp:txXfrm>
        <a:off x="7772991" y="2136823"/>
        <a:ext cx="1283372" cy="7700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A859B-D064-45D2-8F08-ABDC7C4C9126}">
      <dsp:nvSpPr>
        <dsp:cNvPr id="0" name=""/>
        <dsp:cNvSpPr/>
      </dsp:nvSpPr>
      <dsp:spPr>
        <a:xfrm>
          <a:off x="3251" y="505194"/>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24/7 Help Access </a:t>
          </a:r>
          <a:r>
            <a:rPr lang="en-US" sz="1300" kern="1200"/>
            <a:t>Users can interact with treatment outside of clinical hours thanks to Wysa  ongoing access to CBT-based activities, mood monitoring, and mindfulness tools. Source: Wysa, 2023; NHS England,( 2023)</a:t>
          </a:r>
        </a:p>
      </dsp:txBody>
      <dsp:txXfrm>
        <a:off x="3251" y="505194"/>
        <a:ext cx="2579580" cy="1547748"/>
      </dsp:txXfrm>
    </dsp:sp>
    <dsp:sp modelId="{E80D1BD7-6D90-4A15-9115-AA95029F0920}">
      <dsp:nvSpPr>
        <dsp:cNvPr id="0" name=""/>
        <dsp:cNvSpPr/>
      </dsp:nvSpPr>
      <dsp:spPr>
        <a:xfrm>
          <a:off x="2840790" y="505194"/>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Improved Efficiency in Workflow </a:t>
          </a:r>
          <a:r>
            <a:rPr lang="en-US" sz="1300" kern="1200"/>
            <a:t>Wysa and other technologies powered by AI ease admin workloads and provide remote patient progress monitoring for clinicians. NHS Innovation Accelerator (2023), cited</a:t>
          </a:r>
        </a:p>
      </dsp:txBody>
      <dsp:txXfrm>
        <a:off x="2840790" y="505194"/>
        <a:ext cx="2579580" cy="1547748"/>
      </dsp:txXfrm>
    </dsp:sp>
    <dsp:sp modelId="{6F6FB0E2-5686-4B42-AD6D-DD0582DF33C1}">
      <dsp:nvSpPr>
        <dsp:cNvPr id="0" name=""/>
        <dsp:cNvSpPr/>
      </dsp:nvSpPr>
      <dsp:spPr>
        <a:xfrm>
          <a:off x="5678329" y="505194"/>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Enhanced Triage and Prioritisation  </a:t>
          </a:r>
          <a:endParaRPr lang="en-US" sz="1300" kern="1200"/>
        </a:p>
      </dsp:txBody>
      <dsp:txXfrm>
        <a:off x="5678329" y="505194"/>
        <a:ext cx="2579580" cy="1547748"/>
      </dsp:txXfrm>
    </dsp:sp>
    <dsp:sp modelId="{900E6DEE-A219-4673-9B08-4EBBB77F117D}">
      <dsp:nvSpPr>
        <dsp:cNvPr id="0" name=""/>
        <dsp:cNvSpPr/>
      </dsp:nvSpPr>
      <dsp:spPr>
        <a:xfrm>
          <a:off x="8515867" y="505194"/>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Anonymised data from Wysa helps professionals identify high-risk cases and manage low-intensity needs digitally.  Department of Health, (2019)</a:t>
          </a:r>
        </a:p>
        <a:p>
          <a:pPr marL="57150" lvl="1" indent="-57150" algn="l" defTabSz="444500">
            <a:lnSpc>
              <a:spcPct val="90000"/>
            </a:lnSpc>
            <a:spcBef>
              <a:spcPct val="0"/>
            </a:spcBef>
            <a:spcAft>
              <a:spcPct val="15000"/>
            </a:spcAft>
            <a:buChar char="•"/>
          </a:pPr>
          <a:r>
            <a:rPr lang="en-US" sz="1000" b="1" kern="1200"/>
            <a:t>Reduced Missed Appointments </a:t>
          </a:r>
          <a:endParaRPr lang="en-US" sz="1000" kern="1200"/>
        </a:p>
      </dsp:txBody>
      <dsp:txXfrm>
        <a:off x="8515867" y="505194"/>
        <a:ext cx="2579580" cy="1547748"/>
      </dsp:txXfrm>
    </dsp:sp>
    <dsp:sp modelId="{98F71B68-677E-4BAE-9C09-1E0F8EA9EB8C}">
      <dsp:nvSpPr>
        <dsp:cNvPr id="0" name=""/>
        <dsp:cNvSpPr/>
      </dsp:nvSpPr>
      <dsp:spPr>
        <a:xfrm>
          <a:off x="1422020" y="2310901"/>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Pilot studies in Birmingham showed a 30% decrease in missed visits among young adults using Wysa. Mental Health Taskforce,( 2022)</a:t>
          </a:r>
        </a:p>
        <a:p>
          <a:pPr marL="57150" lvl="1" indent="-57150" algn="l" defTabSz="444500">
            <a:lnSpc>
              <a:spcPct val="90000"/>
            </a:lnSpc>
            <a:spcBef>
              <a:spcPct val="0"/>
            </a:spcBef>
            <a:spcAft>
              <a:spcPct val="15000"/>
            </a:spcAft>
            <a:buChar char="•"/>
          </a:pPr>
          <a:r>
            <a:rPr lang="en-US" sz="1000" b="1" kern="1200"/>
            <a:t>Inclusive Communication</a:t>
          </a:r>
          <a:r>
            <a:rPr lang="en-US" sz="1000" kern="1200"/>
            <a:t> </a:t>
          </a:r>
        </a:p>
      </dsp:txBody>
      <dsp:txXfrm>
        <a:off x="1422020" y="2310901"/>
        <a:ext cx="2579580" cy="1547748"/>
      </dsp:txXfrm>
    </dsp:sp>
    <dsp:sp modelId="{B3677AE0-2452-4E8A-AAC1-3B30A21EAE8F}">
      <dsp:nvSpPr>
        <dsp:cNvPr id="0" name=""/>
        <dsp:cNvSpPr/>
      </dsp:nvSpPr>
      <dsp:spPr>
        <a:xfrm>
          <a:off x="4259559" y="2310901"/>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Wysa supports trauma-informed care by allowing users to interact at their own pace, accommodating diverse communication needs.   Digital Accessibility Lectures,( 2023)</a:t>
          </a:r>
        </a:p>
        <a:p>
          <a:pPr marL="57150" lvl="1" indent="-57150" algn="l" defTabSz="444500">
            <a:lnSpc>
              <a:spcPct val="90000"/>
            </a:lnSpc>
            <a:spcBef>
              <a:spcPct val="0"/>
            </a:spcBef>
            <a:spcAft>
              <a:spcPct val="15000"/>
            </a:spcAft>
            <a:buChar char="•"/>
          </a:pPr>
          <a:r>
            <a:rPr lang="en-US" sz="1000" b="1" kern="1200"/>
            <a:t>Support for NHS Stepped-Care Models </a:t>
          </a:r>
          <a:endParaRPr lang="en-US" sz="1000" kern="1200"/>
        </a:p>
      </dsp:txBody>
      <dsp:txXfrm>
        <a:off x="4259559" y="2310901"/>
        <a:ext cx="2579580" cy="1547748"/>
      </dsp:txXfrm>
    </dsp:sp>
    <dsp:sp modelId="{7D4E87F0-87E0-4F80-B13C-E900C1FDC9B6}">
      <dsp:nvSpPr>
        <dsp:cNvPr id="0" name=""/>
        <dsp:cNvSpPr/>
      </dsp:nvSpPr>
      <dsp:spPr>
        <a:xfrm>
          <a:off x="7097098" y="2310901"/>
          <a:ext cx="2579580" cy="154774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Wysa aligns with NHS Talking Therapies by offering digital interventions for mild to moderate conditions.  Department of Health, (2019)</a:t>
          </a:r>
        </a:p>
      </dsp:txBody>
      <dsp:txXfrm>
        <a:off x="7097098" y="2310901"/>
        <a:ext cx="2579580" cy="15477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BFE92-CE26-46F3-B30C-09A5B3B26D6C}">
      <dsp:nvSpPr>
        <dsp:cNvPr id="0" name=""/>
        <dsp:cNvSpPr/>
      </dsp:nvSpPr>
      <dsp:spPr>
        <a:xfrm>
          <a:off x="582645"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Digital Exclusion</a:t>
          </a:r>
          <a:endParaRPr lang="en-US" sz="1200" kern="1200"/>
        </a:p>
      </dsp:txBody>
      <dsp:txXfrm>
        <a:off x="582645" y="1178"/>
        <a:ext cx="2174490" cy="1304694"/>
      </dsp:txXfrm>
    </dsp:sp>
    <dsp:sp modelId="{F50EBE67-6477-411B-8C88-CDF7B1DAC9C5}">
      <dsp:nvSpPr>
        <dsp:cNvPr id="0" name=""/>
        <dsp:cNvSpPr/>
      </dsp:nvSpPr>
      <dsp:spPr>
        <a:xfrm>
          <a:off x="297458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Elderly individuals and those in underprivileged areas may lack internet access or digital literacy, limiting their ability to use Wysa.   University of Plymouth, 2023*</a:t>
          </a:r>
          <a:endParaRPr lang="en-US" sz="1200" kern="1200" dirty="0"/>
        </a:p>
      </dsp:txBody>
      <dsp:txXfrm>
        <a:off x="2974584" y="1178"/>
        <a:ext cx="2174490" cy="1304694"/>
      </dsp:txXfrm>
    </dsp:sp>
    <dsp:sp modelId="{454B2B6E-5426-4F56-AA72-644FF9C683D1}">
      <dsp:nvSpPr>
        <dsp:cNvPr id="0" name=""/>
        <dsp:cNvSpPr/>
      </dsp:nvSpPr>
      <dsp:spPr>
        <a:xfrm>
          <a:off x="536652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Resistance to Change</a:t>
          </a:r>
          <a:endParaRPr lang="en-US" sz="1200" kern="1200"/>
        </a:p>
      </dsp:txBody>
      <dsp:txXfrm>
        <a:off x="5366524" y="1178"/>
        <a:ext cx="2174490" cy="1304694"/>
      </dsp:txXfrm>
    </dsp:sp>
    <dsp:sp modelId="{E9C22FD6-ABCE-4C83-A54A-6733C0E750C1}">
      <dsp:nvSpPr>
        <dsp:cNvPr id="0" name=""/>
        <dsp:cNvSpPr/>
      </dsp:nvSpPr>
      <dsp:spPr>
        <a:xfrm>
          <a:off x="775846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Some NHS staff and users are hesitant to adopt AI tools, preferring traditional face-to-face interactions.  House of Commons Library, 2023</a:t>
          </a:r>
          <a:endParaRPr lang="en-US" sz="1200" kern="1200"/>
        </a:p>
      </dsp:txBody>
      <dsp:txXfrm>
        <a:off x="7758464" y="1178"/>
        <a:ext cx="2174490" cy="1304694"/>
      </dsp:txXfrm>
    </dsp:sp>
    <dsp:sp modelId="{30F63761-262A-44C1-A2CA-6E035867F94D}">
      <dsp:nvSpPr>
        <dsp:cNvPr id="0" name=""/>
        <dsp:cNvSpPr/>
      </dsp:nvSpPr>
      <dsp:spPr>
        <a:xfrm>
          <a:off x="582645"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Data Privacy Concerns</a:t>
          </a:r>
          <a:endParaRPr lang="en-US" sz="1200" kern="1200"/>
        </a:p>
      </dsp:txBody>
      <dsp:txXfrm>
        <a:off x="582645" y="1523321"/>
        <a:ext cx="2174490" cy="1304694"/>
      </dsp:txXfrm>
    </dsp:sp>
    <dsp:sp modelId="{C16BBD27-7148-4BC1-8125-63F2E8D06283}">
      <dsp:nvSpPr>
        <dsp:cNvPr id="0" name=""/>
        <dsp:cNvSpPr/>
      </dsp:nvSpPr>
      <dsp:spPr>
        <a:xfrm>
          <a:off x="297458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Despite anonymisation, users may worry about how their sensitive mental health data is stored and used.  Wysa, 2023; NHS England, 2023</a:t>
          </a:r>
          <a:endParaRPr lang="en-US" sz="1200" kern="1200" dirty="0"/>
        </a:p>
      </dsp:txBody>
      <dsp:txXfrm>
        <a:off x="2974584" y="1523321"/>
        <a:ext cx="2174490" cy="1304694"/>
      </dsp:txXfrm>
    </dsp:sp>
    <dsp:sp modelId="{2061F48F-B8CF-4E34-9F6A-3EA4D6A06044}">
      <dsp:nvSpPr>
        <dsp:cNvPr id="0" name=""/>
        <dsp:cNvSpPr/>
      </dsp:nvSpPr>
      <dsp:spPr>
        <a:xfrm>
          <a:off x="536652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Limited Emotional Nuance </a:t>
          </a:r>
          <a:endParaRPr lang="en-US" sz="1200" kern="1200"/>
        </a:p>
      </dsp:txBody>
      <dsp:txXfrm>
        <a:off x="5366524" y="1523321"/>
        <a:ext cx="2174490" cy="1304694"/>
      </dsp:txXfrm>
    </dsp:sp>
    <dsp:sp modelId="{D23A20AF-0D85-4C4D-8D0F-C15BC34B2100}">
      <dsp:nvSpPr>
        <dsp:cNvPr id="0" name=""/>
        <dsp:cNvSpPr/>
      </dsp:nvSpPr>
      <dsp:spPr>
        <a:xfrm>
          <a:off x="775846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Automated responses may feel impersonal or inadequate for users experiencing complex emotional distress.  Wysa Reports, 2023</a:t>
          </a:r>
          <a:endParaRPr lang="en-US" sz="1200" kern="1200" dirty="0"/>
        </a:p>
      </dsp:txBody>
      <dsp:txXfrm>
        <a:off x="7758464" y="1523321"/>
        <a:ext cx="2174490" cy="1304694"/>
      </dsp:txXfrm>
    </dsp:sp>
    <dsp:sp modelId="{DFA213FB-FA5B-4DF4-87D9-6176C9803A62}">
      <dsp:nvSpPr>
        <dsp:cNvPr id="0" name=""/>
        <dsp:cNvSpPr/>
      </dsp:nvSpPr>
      <dsp:spPr>
        <a:xfrm>
          <a:off x="297458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a:t>Implementation Costs </a:t>
          </a:r>
          <a:endParaRPr lang="en-US" sz="1200" kern="1200"/>
        </a:p>
      </dsp:txBody>
      <dsp:txXfrm>
        <a:off x="2974584" y="3045465"/>
        <a:ext cx="2174490" cy="1304694"/>
      </dsp:txXfrm>
    </dsp:sp>
    <dsp:sp modelId="{8134047B-07E1-47DA-A5EF-C92FC3763AAB}">
      <dsp:nvSpPr>
        <dsp:cNvPr id="0" name=""/>
        <dsp:cNvSpPr/>
      </dsp:nvSpPr>
      <dsp:spPr>
        <a:xfrm>
          <a:off x="536652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Smaller providers may struggle with the financial and technical demands of integrating Wysa into their services. Nuffield Trust, 2024</a:t>
          </a:r>
          <a:endParaRPr lang="en-US" sz="1200" kern="1200" dirty="0"/>
        </a:p>
      </dsp:txBody>
      <dsp:txXfrm>
        <a:off x="536652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B55BD-3296-4D91-A89A-DE88FBABFB96}">
      <dsp:nvSpPr>
        <dsp:cNvPr id="0" name=""/>
        <dsp:cNvSpPr/>
      </dsp:nvSpPr>
      <dsp:spPr>
        <a:xfrm>
          <a:off x="1057828" y="427288"/>
          <a:ext cx="1273470" cy="12734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64E6F4-D330-4027-BBFC-3D546472F320}">
      <dsp:nvSpPr>
        <dsp:cNvPr id="0" name=""/>
        <dsp:cNvSpPr/>
      </dsp:nvSpPr>
      <dsp:spPr>
        <a:xfrm>
          <a:off x="279596" y="2088355"/>
          <a:ext cx="282993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Transforming Mental Health Delivery with WYSA  24/7 Accessibility Therapy access beyond appointment hours Supports users during NHS wait times CBT-based tools reduce anxiety &amp; depression (Health Tech Digital, 2025; NHS Innovation Accelerator, 2023)</a:t>
          </a:r>
          <a:endParaRPr lang="en-US" sz="1100" kern="1200" dirty="0"/>
        </a:p>
      </dsp:txBody>
      <dsp:txXfrm>
        <a:off x="279596" y="2088355"/>
        <a:ext cx="2829934" cy="922500"/>
      </dsp:txXfrm>
    </dsp:sp>
    <dsp:sp modelId="{89A1E651-A3A3-4790-BE0F-2B6B26C89C3E}">
      <dsp:nvSpPr>
        <dsp:cNvPr id="0" name=""/>
        <dsp:cNvSpPr/>
      </dsp:nvSpPr>
      <dsp:spPr>
        <a:xfrm>
          <a:off x="4383000" y="427288"/>
          <a:ext cx="1273470" cy="12734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287E56-F269-44D8-BAFC-1BEE32E0237F}">
      <dsp:nvSpPr>
        <dsp:cNvPr id="0" name=""/>
        <dsp:cNvSpPr/>
      </dsp:nvSpPr>
      <dsp:spPr>
        <a:xfrm>
          <a:off x="3604769" y="2088355"/>
          <a:ext cx="282993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Mobile Format &amp; Accessibility Removes time and location barriers Ideal for rural users or those with mobility issues E triage and referral features streamline care (Wysa, 2025; NHS Innovation Accelerator, 2023)</a:t>
          </a:r>
          <a:endParaRPr lang="en-US" sz="1100" kern="1200" dirty="0"/>
        </a:p>
      </dsp:txBody>
      <dsp:txXfrm>
        <a:off x="3604769" y="2088355"/>
        <a:ext cx="2829934" cy="922500"/>
      </dsp:txXfrm>
    </dsp:sp>
    <dsp:sp modelId="{CDB1437F-BB11-4A3E-9C66-B815535A0A01}">
      <dsp:nvSpPr>
        <dsp:cNvPr id="0" name=""/>
        <dsp:cNvSpPr/>
      </dsp:nvSpPr>
      <dsp:spPr>
        <a:xfrm>
          <a:off x="7708173" y="427288"/>
          <a:ext cx="1273470" cy="12734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89BB0B-9464-4722-84AF-DFE6FB3A4C0E}">
      <dsp:nvSpPr>
        <dsp:cNvPr id="0" name=""/>
        <dsp:cNvSpPr/>
      </dsp:nvSpPr>
      <dsp:spPr>
        <a:xfrm>
          <a:off x="6929941" y="2088355"/>
          <a:ext cx="2829934"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Patient Experience &amp; Engagement Private, stigma-free AI interaction Users feel “heard” and supported in crises Higher engagement vs. workbook therapies Lower dropout rates in clinical trial (Health Research Authority, 2023)</a:t>
          </a:r>
          <a:endParaRPr lang="en-US" sz="1100" kern="1200"/>
        </a:p>
      </dsp:txBody>
      <dsp:txXfrm>
        <a:off x="6929941" y="2088355"/>
        <a:ext cx="2829934" cy="922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2AF73-F78A-468B-9E6F-AA24488DE7B3}">
      <dsp:nvSpPr>
        <dsp:cNvPr id="0" name=""/>
        <dsp:cNvSpPr/>
      </dsp:nvSpPr>
      <dsp:spPr>
        <a:xfrm>
          <a:off x="82613" y="1727046"/>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CB3055-C67D-46B5-A4F7-A5C5CDB0FE59}">
      <dsp:nvSpPr>
        <dsp:cNvPr id="0" name=""/>
        <dsp:cNvSpPr/>
      </dsp:nvSpPr>
      <dsp:spPr>
        <a:xfrm>
          <a:off x="271034" y="1915467"/>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EC2879-592E-4CE8-B7F2-5DC7D44539A3}">
      <dsp:nvSpPr>
        <dsp:cNvPr id="0" name=""/>
        <dsp:cNvSpPr/>
      </dsp:nvSpPr>
      <dsp:spPr>
        <a:xfrm>
          <a:off x="1172126"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 delivery of mental health care in the UK has changed as a result of the introduction of WYSA, an AI-powered mental health platform. Its 24/7 accessibility allows users to get involved in therapy sessions without being restricted by regular appointment scheduling, which is especially advantageous for people who must wait a long time on the NHS. Studies show that throughout these delays, WYSA's CBT-based therapies help in lowering anxiety and   depression (Health tech Digital, 2025; NHS Innovation Accelerator, 2023).</a:t>
          </a:r>
          <a:endParaRPr lang="en-US" sz="1100" kern="1200" dirty="0"/>
        </a:p>
      </dsp:txBody>
      <dsp:txXfrm>
        <a:off x="1172126" y="1727046"/>
        <a:ext cx="2114937" cy="897246"/>
      </dsp:txXfrm>
    </dsp:sp>
    <dsp:sp modelId="{1592B9DE-EBCD-4557-A32B-CF9BA7EA261B}">
      <dsp:nvSpPr>
        <dsp:cNvPr id="0" name=""/>
        <dsp:cNvSpPr/>
      </dsp:nvSpPr>
      <dsp:spPr>
        <a:xfrm>
          <a:off x="3655575" y="1727046"/>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4CC47-ABDE-483C-AF1F-64C392A3DAB7}">
      <dsp:nvSpPr>
        <dsp:cNvPr id="0" name=""/>
        <dsp:cNvSpPr/>
      </dsp:nvSpPr>
      <dsp:spPr>
        <a:xfrm>
          <a:off x="3843996" y="191546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33975C-2719-4012-B98B-1AC9F4926A77}">
      <dsp:nvSpPr>
        <dsp:cNvPr id="0" name=""/>
        <dsp:cNvSpPr/>
      </dsp:nvSpPr>
      <dsp:spPr>
        <a:xfrm>
          <a:off x="4745088"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In terms of accessibility and convenience, WYSA's mobile format removes time and location restrictions. Known and adaptable care is available to users who live in distant places or have mobility issues. In addition to supporting faster diagnosis and more efficient care pathways, the app's e-triage and referral functions also improve service efficiency (Wysa, 2025; NHS Innovation Accelerator, 2023).</a:t>
          </a:r>
          <a:endParaRPr lang="en-US" sz="1100" kern="1200" dirty="0"/>
        </a:p>
      </dsp:txBody>
      <dsp:txXfrm>
        <a:off x="4745088" y="1727046"/>
        <a:ext cx="2114937" cy="897246"/>
      </dsp:txXfrm>
    </dsp:sp>
    <dsp:sp modelId="{4C03BD2E-3631-49B9-8E90-BACEB7D21379}">
      <dsp:nvSpPr>
        <dsp:cNvPr id="0" name=""/>
        <dsp:cNvSpPr/>
      </dsp:nvSpPr>
      <dsp:spPr>
        <a:xfrm>
          <a:off x="7228536" y="1727046"/>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5CA2F-A40D-48B2-A5FB-B71079F75290}">
      <dsp:nvSpPr>
        <dsp:cNvPr id="0" name=""/>
        <dsp:cNvSpPr/>
      </dsp:nvSpPr>
      <dsp:spPr>
        <a:xfrm>
          <a:off x="7416958" y="1915467"/>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1FEF46-CA7B-44A6-A4DF-36CBF03D57F0}">
      <dsp:nvSpPr>
        <dsp:cNvPr id="0" name=""/>
        <dsp:cNvSpPr/>
      </dsp:nvSpPr>
      <dsp:spPr>
        <a:xfrm>
          <a:off x="8318049"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Patient reviews highlight the benefits of WYSA. Users appreciate the private aspect of AI engagement and report feeling "heard" and supported during emergencies. In comparison with workbook-based therapies, WYSA increased engagement and decreased dropout rates, according to a clinical trial headed by the University of Plymouth (Health Research Authority, 2023).</a:t>
          </a:r>
          <a:endParaRPr lang="en-US" sz="1100" kern="1200" dirty="0"/>
        </a:p>
      </dsp:txBody>
      <dsp:txXfrm>
        <a:off x="8318049" y="1727046"/>
        <a:ext cx="2114937" cy="8972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A000E-E2CE-4F25-956D-EEBB3FAD2F31}">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F8A45CC4-FF52-47E1-83F6-8AC17F9C94A2}">
      <dsp:nvSpPr>
        <dsp:cNvPr id="0" name=""/>
        <dsp:cNvSpPr/>
      </dsp:nvSpPr>
      <dsp:spPr>
        <a:xfrm>
          <a:off x="748607" y="2795"/>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u="sng" kern="1200"/>
            <a:t>Improved accessibility:- </a:t>
          </a:r>
          <a:endParaRPr lang="en-US" sz="1300" kern="1200"/>
        </a:p>
      </dsp:txBody>
      <dsp:txXfrm>
        <a:off x="748607" y="2795"/>
        <a:ext cx="1922896" cy="1153737"/>
      </dsp:txXfrm>
    </dsp:sp>
    <dsp:sp modelId="{1FA6F48C-9D65-43CD-A131-91FE9E0CB0A8}">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5">
              <a:hueOff val="-1215215"/>
              <a:satOff val="-83"/>
              <a:lumOff val="19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D14A5438-B1BB-463A-A612-88D9BB868009}">
      <dsp:nvSpPr>
        <dsp:cNvPr id="0" name=""/>
        <dsp:cNvSpPr/>
      </dsp:nvSpPr>
      <dsp:spPr>
        <a:xfrm>
          <a:off x="3113770" y="2795"/>
          <a:ext cx="1922896" cy="1153737"/>
        </a:xfrm>
        <a:prstGeom prst="rect">
          <a:avLst/>
        </a:prstGeom>
        <a:solidFill>
          <a:schemeClr val="accent5">
            <a:hueOff val="-1104741"/>
            <a:satOff val="-75"/>
            <a:lumOff val="1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WYSA offers 24/7 mantel support ,removing barriers of time and location </a:t>
          </a:r>
          <a:endParaRPr lang="en-US" sz="1300" kern="1200" dirty="0"/>
        </a:p>
      </dsp:txBody>
      <dsp:txXfrm>
        <a:off x="3113770" y="2795"/>
        <a:ext cx="1922896" cy="1153737"/>
      </dsp:txXfrm>
    </dsp:sp>
    <dsp:sp modelId="{6C789B58-31F8-4C91-B7CB-98AAEDD9074E}">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5">
              <a:hueOff val="-2430430"/>
              <a:satOff val="-165"/>
              <a:lumOff val="3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B53DB3F7-22FC-4544-AE71-12206450AC9E}">
      <dsp:nvSpPr>
        <dsp:cNvPr id="0" name=""/>
        <dsp:cNvSpPr/>
      </dsp:nvSpPr>
      <dsp:spPr>
        <a:xfrm>
          <a:off x="5478933" y="2795"/>
          <a:ext cx="1922896" cy="1153737"/>
        </a:xfrm>
        <a:prstGeom prst="rect">
          <a:avLst/>
        </a:prstGeom>
        <a:solidFill>
          <a:schemeClr val="accent5">
            <a:hueOff val="-2209482"/>
            <a:satOff val="-150"/>
            <a:lumOff val="3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Patient /users can access WYSA app without needing appointment or travel </a:t>
          </a:r>
          <a:endParaRPr lang="en-US" sz="1300" kern="1200" dirty="0"/>
        </a:p>
      </dsp:txBody>
      <dsp:txXfrm>
        <a:off x="5478933" y="2795"/>
        <a:ext cx="1922896" cy="1153737"/>
      </dsp:txXfrm>
    </dsp:sp>
    <dsp:sp modelId="{BF605AB3-FD54-403C-9BE4-36000FBBE095}">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5">
              <a:hueOff val="-3645645"/>
              <a:satOff val="-248"/>
              <a:lumOff val="58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9CCB3A01-BAEE-4FEB-A8EB-2A9E7219579A}">
      <dsp:nvSpPr>
        <dsp:cNvPr id="0" name=""/>
        <dsp:cNvSpPr/>
      </dsp:nvSpPr>
      <dsp:spPr>
        <a:xfrm>
          <a:off x="7844095" y="2795"/>
          <a:ext cx="1922896" cy="1153737"/>
        </a:xfrm>
        <a:prstGeom prst="rect">
          <a:avLst/>
        </a:prstGeom>
        <a:solidFill>
          <a:schemeClr val="accent5">
            <a:hueOff val="-3314223"/>
            <a:satOff val="-225"/>
            <a:lumOff val="5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Benefit to people  with mobility challenges </a:t>
          </a:r>
          <a:endParaRPr lang="en-US" sz="1300" kern="1200"/>
        </a:p>
      </dsp:txBody>
      <dsp:txXfrm>
        <a:off x="7844095" y="2795"/>
        <a:ext cx="1922896" cy="1153737"/>
      </dsp:txXfrm>
    </dsp:sp>
    <dsp:sp modelId="{19F34B17-19FB-4EBD-8A06-C2F89EA64253}">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5">
              <a:hueOff val="-4860860"/>
              <a:satOff val="-330"/>
              <a:lumOff val="7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25397423-6199-43A3-9F04-F48168B007CE}">
      <dsp:nvSpPr>
        <dsp:cNvPr id="0" name=""/>
        <dsp:cNvSpPr/>
      </dsp:nvSpPr>
      <dsp:spPr>
        <a:xfrm>
          <a:off x="748607" y="1598800"/>
          <a:ext cx="1922896" cy="1153737"/>
        </a:xfrm>
        <a:prstGeom prst="rect">
          <a:avLst/>
        </a:prstGeom>
        <a:solidFill>
          <a:schemeClr val="accent5">
            <a:hueOff val="-4418963"/>
            <a:satOff val="-300"/>
            <a:lumOff val="7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u="sng" kern="1200"/>
            <a:t>Faster support during NHS waiting times </a:t>
          </a:r>
          <a:endParaRPr lang="en-US" sz="1300" kern="1200"/>
        </a:p>
      </dsp:txBody>
      <dsp:txXfrm>
        <a:off x="748607" y="1598800"/>
        <a:ext cx="1922896" cy="1153737"/>
      </dsp:txXfrm>
    </dsp:sp>
    <dsp:sp modelId="{F80EEAE8-8941-4163-8910-27A7118AAB57}">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FA24DDC1-F187-42C2-846C-46E00BC2E329}">
      <dsp:nvSpPr>
        <dsp:cNvPr id="0" name=""/>
        <dsp:cNvSpPr/>
      </dsp:nvSpPr>
      <dsp:spPr>
        <a:xfrm>
          <a:off x="3113770" y="1598800"/>
          <a:ext cx="1922896" cy="1153737"/>
        </a:xfrm>
        <a:prstGeom prst="rect">
          <a:avLst/>
        </a:prstGeom>
        <a:solidFill>
          <a:schemeClr val="accent5">
            <a:hueOff val="-5523705"/>
            <a:satOff val="-375"/>
            <a:lumOff val="8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Reduce anxiety and depression systoms during long referral periods </a:t>
          </a:r>
          <a:endParaRPr lang="en-US" sz="1300" kern="1200"/>
        </a:p>
      </dsp:txBody>
      <dsp:txXfrm>
        <a:off x="3113770" y="1598800"/>
        <a:ext cx="1922896" cy="1153737"/>
      </dsp:txXfrm>
    </dsp:sp>
    <dsp:sp modelId="{B51CB903-7272-451B-ADD8-CE9B271104E1}">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5">
              <a:hueOff val="-7291290"/>
              <a:satOff val="-496"/>
              <a:lumOff val="1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8E13F79E-9970-41DA-B644-84FBC5D7D49F}">
      <dsp:nvSpPr>
        <dsp:cNvPr id="0" name=""/>
        <dsp:cNvSpPr/>
      </dsp:nvSpPr>
      <dsp:spPr>
        <a:xfrm>
          <a:off x="5478933" y="1598800"/>
          <a:ext cx="1922896" cy="1153737"/>
        </a:xfrm>
        <a:prstGeom prst="rect">
          <a:avLst/>
        </a:prstGeom>
        <a:solidFill>
          <a:schemeClr val="accent5">
            <a:hueOff val="-6628445"/>
            <a:satOff val="-451"/>
            <a:lumOff val="10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Support quicker triage and referral appropriate services (WYSA,2025)</a:t>
          </a:r>
          <a:endParaRPr lang="en-US" sz="1300" kern="1200" dirty="0"/>
        </a:p>
      </dsp:txBody>
      <dsp:txXfrm>
        <a:off x="5478933" y="1598800"/>
        <a:ext cx="1922896" cy="1153737"/>
      </dsp:txXfrm>
    </dsp:sp>
    <dsp:sp modelId="{FCEFFFD9-6D6A-47A2-8A68-CDFB0615F5CD}">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5">
              <a:hueOff val="-8506504"/>
              <a:satOff val="-578"/>
              <a:lumOff val="137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7369289D-9D99-400E-98A9-8F1D1CFC27BC}">
      <dsp:nvSpPr>
        <dsp:cNvPr id="0" name=""/>
        <dsp:cNvSpPr/>
      </dsp:nvSpPr>
      <dsp:spPr>
        <a:xfrm>
          <a:off x="7844095" y="1598800"/>
          <a:ext cx="1922896" cy="1153737"/>
        </a:xfrm>
        <a:prstGeom prst="rect">
          <a:avLst/>
        </a:prstGeom>
        <a:solidFill>
          <a:schemeClr val="accent5">
            <a:hueOff val="-7733186"/>
            <a:satOff val="-526"/>
            <a:lumOff val="1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u="sng" kern="1200"/>
            <a:t>Enhance privacy and dignity </a:t>
          </a:r>
          <a:endParaRPr lang="en-US" sz="1300" kern="1200"/>
        </a:p>
      </dsp:txBody>
      <dsp:txXfrm>
        <a:off x="7844095" y="1598800"/>
        <a:ext cx="1922896" cy="1153737"/>
      </dsp:txXfrm>
    </dsp:sp>
    <dsp:sp modelId="{1EFE5744-ECCB-4BE1-962B-1FAE4D2C9027}">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9721720"/>
              <a:satOff val="-661"/>
              <a:lumOff val="15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CB6E0260-E088-4BE7-82C8-D6D788FB2346}">
      <dsp:nvSpPr>
        <dsp:cNvPr id="0" name=""/>
        <dsp:cNvSpPr/>
      </dsp:nvSpPr>
      <dsp:spPr>
        <a:xfrm>
          <a:off x="748607" y="3194804"/>
          <a:ext cx="1922896" cy="1153737"/>
        </a:xfrm>
        <a:prstGeom prst="rect">
          <a:avLst/>
        </a:prstGeom>
        <a:solidFill>
          <a:schemeClr val="accent5">
            <a:hueOff val="-8837927"/>
            <a:satOff val="-601"/>
            <a:lumOff val="14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Anonymous interaction reduce stigma  </a:t>
          </a:r>
          <a:endParaRPr lang="en-US" sz="1300" kern="1200"/>
        </a:p>
      </dsp:txBody>
      <dsp:txXfrm>
        <a:off x="748607" y="3194804"/>
        <a:ext cx="1922896" cy="1153737"/>
      </dsp:txXfrm>
    </dsp:sp>
    <dsp:sp modelId="{3B70F9DD-2E54-471D-BF7B-03C8D7E695A7}">
      <dsp:nvSpPr>
        <dsp:cNvPr id="0" name=""/>
        <dsp:cNvSpPr/>
      </dsp:nvSpPr>
      <dsp:spPr>
        <a:xfrm>
          <a:off x="5034866"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10936935"/>
              <a:satOff val="-743"/>
              <a:lumOff val="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3769461"/>
        <a:ext cx="22113" cy="4422"/>
      </dsp:txXfrm>
    </dsp:sp>
    <dsp:sp modelId="{7276E683-7F31-4193-8453-8FB2E05AA8C7}">
      <dsp:nvSpPr>
        <dsp:cNvPr id="0" name=""/>
        <dsp:cNvSpPr/>
      </dsp:nvSpPr>
      <dsp:spPr>
        <a:xfrm>
          <a:off x="3113770" y="3194804"/>
          <a:ext cx="1922896" cy="1153737"/>
        </a:xfrm>
        <a:prstGeom prst="rect">
          <a:avLst/>
        </a:prstGeom>
        <a:solidFill>
          <a:schemeClr val="accent5">
            <a:hueOff val="-9942668"/>
            <a:satOff val="-676"/>
            <a:lumOff val="160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Non- judgmental/ respect personal boundaries   (nice 2019 and scie (2025 dignity in  care principle </a:t>
          </a:r>
          <a:endParaRPr lang="en-US" sz="1300" kern="1200" dirty="0"/>
        </a:p>
      </dsp:txBody>
      <dsp:txXfrm>
        <a:off x="3113770" y="3194804"/>
        <a:ext cx="1922896" cy="1153737"/>
      </dsp:txXfrm>
    </dsp:sp>
    <dsp:sp modelId="{E03CF77E-8410-4354-911E-2A0AACBB1525}">
      <dsp:nvSpPr>
        <dsp:cNvPr id="0" name=""/>
        <dsp:cNvSpPr/>
      </dsp:nvSpPr>
      <dsp:spPr>
        <a:xfrm>
          <a:off x="7400029" y="3725953"/>
          <a:ext cx="411666" cy="91440"/>
        </a:xfrm>
        <a:custGeom>
          <a:avLst/>
          <a:gdLst/>
          <a:ahLst/>
          <a:cxnLst/>
          <a:rect l="0" t="0" r="0" b="0"/>
          <a:pathLst>
            <a:path>
              <a:moveTo>
                <a:pt x="0" y="45720"/>
              </a:moveTo>
              <a:lnTo>
                <a:pt x="411666"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3769461"/>
        <a:ext cx="22113" cy="4422"/>
      </dsp:txXfrm>
    </dsp:sp>
    <dsp:sp modelId="{B772F0C1-DDB4-4438-A76F-502F4FCCE0FC}">
      <dsp:nvSpPr>
        <dsp:cNvPr id="0" name=""/>
        <dsp:cNvSpPr/>
      </dsp:nvSpPr>
      <dsp:spPr>
        <a:xfrm>
          <a:off x="5478933" y="3194804"/>
          <a:ext cx="1922896" cy="1153737"/>
        </a:xfrm>
        <a:prstGeom prst="rect">
          <a:avLst/>
        </a:prstGeom>
        <a:solidFill>
          <a:schemeClr val="accent5">
            <a:hueOff val="-11047409"/>
            <a:satOff val="-751"/>
            <a:lumOff val="17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u="sng" kern="1200"/>
            <a:t>Increased  engagement and retention </a:t>
          </a:r>
          <a:endParaRPr lang="en-US" sz="1300" kern="1200"/>
        </a:p>
      </dsp:txBody>
      <dsp:txXfrm>
        <a:off x="5478933" y="3194804"/>
        <a:ext cx="1922896" cy="1153737"/>
      </dsp:txXfrm>
    </dsp:sp>
    <dsp:sp modelId="{DB2E7647-6AA0-4304-ACED-B4F06B1D78B5}">
      <dsp:nvSpPr>
        <dsp:cNvPr id="0" name=""/>
        <dsp:cNvSpPr/>
      </dsp:nvSpPr>
      <dsp:spPr>
        <a:xfrm>
          <a:off x="7844095" y="3194804"/>
          <a:ext cx="1922896" cy="1153737"/>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Patient report of felling “heard “and supported during hard times </a:t>
          </a:r>
          <a:endParaRPr lang="en-US" sz="1300" kern="1200"/>
        </a:p>
      </dsp:txBody>
      <dsp:txXfrm>
        <a:off x="7844095" y="3194804"/>
        <a:ext cx="1922896" cy="11537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4C855-5EA6-4D74-B6FB-327399EC76DD}">
      <dsp:nvSpPr>
        <dsp:cNvPr id="0" name=""/>
        <dsp:cNvSpPr/>
      </dsp:nvSpPr>
      <dsp:spPr>
        <a:xfrm>
          <a:off x="0" y="43749"/>
          <a:ext cx="10515600" cy="21060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Wysa has emerged as a leading digital mental health innovation over the past decade, offering adaptive, AI-powered support tailored to individual needs. With over six million users globally, it has demonstrated measurable improvements in mental health outcomes, particularly within overstretched systems like the NHS. Its emotionally intelligent chatbot integrates CBT, DBT, and mindfulness techniques, enabling early intervention, reducing stigma, and enhancing self management . Notably, 31 NHS Talking Therapy sites have adopted Wysa to support patients on waiting lists, leading to reduced symptoms of anxiety and depression.</a:t>
          </a:r>
          <a:endParaRPr lang="en-US" sz="1800" kern="1200" dirty="0"/>
        </a:p>
      </dsp:txBody>
      <dsp:txXfrm>
        <a:off x="102806" y="146555"/>
        <a:ext cx="10309988" cy="1900388"/>
      </dsp:txXfrm>
    </dsp:sp>
    <dsp:sp modelId="{92570920-3811-49BB-8DE9-F85BFCC2529F}">
      <dsp:nvSpPr>
        <dsp:cNvPr id="0" name=""/>
        <dsp:cNvSpPr/>
      </dsp:nvSpPr>
      <dsp:spPr>
        <a:xfrm>
          <a:off x="0" y="2201589"/>
          <a:ext cx="10515600" cy="21060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Designed with a community-led and culturally sensitive approach, Wysa is accessible to diverse populations and provides data-driven insights that inform policy and service development. According to the WHO Mental Health Atlas (2024), platforms like Wysa are essential for expanding access, promoting equity, and strengthening community based care. In response to workforce shortages and rising demand, Wysa offers a scalable, sustainable, and cost effective complement to traditional care aligning with both national and global mental health priorities.</a:t>
          </a:r>
          <a:endParaRPr lang="en-US" sz="1800" kern="1200" dirty="0"/>
        </a:p>
      </dsp:txBody>
      <dsp:txXfrm>
        <a:off x="102806" y="2304395"/>
        <a:ext cx="10309988" cy="190038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3E3D68-05C0-4D92-8229-640E224E37C1}"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E6BE05-4002-4E0E-B50A-EE846A762F9E}" type="slidenum">
              <a:rPr lang="en-GB" smtClean="0"/>
              <a:t>‹#›</a:t>
            </a:fld>
            <a:endParaRPr lang="en-GB"/>
          </a:p>
        </p:txBody>
      </p:sp>
    </p:spTree>
    <p:extLst>
      <p:ext uri="{BB962C8B-B14F-4D97-AF65-F5344CB8AC3E}">
        <p14:creationId xmlns:p14="http://schemas.microsoft.com/office/powerpoint/2010/main" val="3464498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E6BE05-4002-4E0E-B50A-EE846A762F9E}" type="slidenum">
              <a:rPr lang="en-GB" smtClean="0"/>
              <a:t>18</a:t>
            </a:fld>
            <a:endParaRPr lang="en-GB"/>
          </a:p>
        </p:txBody>
      </p:sp>
    </p:spTree>
    <p:extLst>
      <p:ext uri="{BB962C8B-B14F-4D97-AF65-F5344CB8AC3E}">
        <p14:creationId xmlns:p14="http://schemas.microsoft.com/office/powerpoint/2010/main" val="3589369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26E1E-5859-02C4-38F7-20649BD7F4C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A5CFE2F-D6E1-31BE-2DC6-79DB6EE399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E70A1C4-4399-5ACF-B17D-397D2DB96F12}"/>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5" name="Footer Placeholder 4">
            <a:extLst>
              <a:ext uri="{FF2B5EF4-FFF2-40B4-BE49-F238E27FC236}">
                <a16:creationId xmlns:a16="http://schemas.microsoft.com/office/drawing/2014/main" id="{23A85EA1-8289-D402-7AA3-1A8D1F7433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5AD5A1-1883-8A1D-B500-50635A267D3E}"/>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119389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F6A8D-0FC6-BEFF-AF9B-84747020CC9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0AC40D3-60D1-E280-A2EA-236BEC3DD4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F33335-92EB-5380-1F58-119CFDE1A46D}"/>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5" name="Footer Placeholder 4">
            <a:extLst>
              <a:ext uri="{FF2B5EF4-FFF2-40B4-BE49-F238E27FC236}">
                <a16:creationId xmlns:a16="http://schemas.microsoft.com/office/drawing/2014/main" id="{44B64295-469B-90A1-0CA5-5483D430C3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06D39B-E67A-9855-2A46-5F08A59FAC07}"/>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2709189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6E724-2C8C-78F1-EA48-A2FC120D61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2C4C7F2-B51B-D74E-8597-C60DE8FDC0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3E63804-5C28-20C0-34BB-B4D9ECF7F2F2}"/>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5" name="Footer Placeholder 4">
            <a:extLst>
              <a:ext uri="{FF2B5EF4-FFF2-40B4-BE49-F238E27FC236}">
                <a16:creationId xmlns:a16="http://schemas.microsoft.com/office/drawing/2014/main" id="{54499631-98B0-A679-4FCA-12A2FB344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1658D1-5AA6-074A-8EF3-80F9D6609289}"/>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1542777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464EE-C327-C00C-4542-C84F89ED53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5217BA-B028-6D80-55BE-9FCE957A9D0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FEBF0B4-8140-CC44-ECE3-F8D1563AF9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0E9CE55-584B-1A92-2337-7C7288D4E040}"/>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6" name="Footer Placeholder 5">
            <a:extLst>
              <a:ext uri="{FF2B5EF4-FFF2-40B4-BE49-F238E27FC236}">
                <a16:creationId xmlns:a16="http://schemas.microsoft.com/office/drawing/2014/main" id="{DDFCA12F-E803-D3DE-73C4-FA439FB92C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EEE51F-CDCA-9A3F-0852-F3282EA169F3}"/>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312388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99174-5F80-06F2-7260-3AB026A565B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03C5798-5F20-0BA8-1F57-609DC907CC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EF259A-8789-452D-C10F-21834E72FF6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46F11CF-6488-5E99-9594-B6A47BD60D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114C07-9ACC-7542-125D-F7DB7140FD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1B9C774-93EA-60CE-AA8D-C7532F43C102}"/>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8" name="Footer Placeholder 7">
            <a:extLst>
              <a:ext uri="{FF2B5EF4-FFF2-40B4-BE49-F238E27FC236}">
                <a16:creationId xmlns:a16="http://schemas.microsoft.com/office/drawing/2014/main" id="{36FDC310-A90A-B1BE-5A7D-AFE0695988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3B3598-0BFD-85BD-73BA-0DA58830AA31}"/>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1911849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E758C-EC03-AA77-F003-673184B3E9F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B9870FD-6419-694E-412A-9187CCDFCA6D}"/>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4" name="Footer Placeholder 3">
            <a:extLst>
              <a:ext uri="{FF2B5EF4-FFF2-40B4-BE49-F238E27FC236}">
                <a16:creationId xmlns:a16="http://schemas.microsoft.com/office/drawing/2014/main" id="{CE49BD16-6B1E-46BC-CF16-79F46E280A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6CB59A-5BE2-98D8-056B-76CFEFEF4F7C}"/>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1391380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AC802F-3EE5-D486-9701-1ACADBB1F1D8}"/>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3" name="Footer Placeholder 2">
            <a:extLst>
              <a:ext uri="{FF2B5EF4-FFF2-40B4-BE49-F238E27FC236}">
                <a16:creationId xmlns:a16="http://schemas.microsoft.com/office/drawing/2014/main" id="{1EB3B6B9-7BB1-563F-A9FC-C393647561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6289BC-2CDF-4772-DEBD-A841FF1A674D}"/>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760778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0224-8C86-5600-333F-AC3F100389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EA6F5EE-210D-BFEA-BE78-692D630EE1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6B12798-EACA-3023-56ED-3718248CA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5D3596-DB8A-535E-491A-C9CC566CF995}"/>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6" name="Footer Placeholder 5">
            <a:extLst>
              <a:ext uri="{FF2B5EF4-FFF2-40B4-BE49-F238E27FC236}">
                <a16:creationId xmlns:a16="http://schemas.microsoft.com/office/drawing/2014/main" id="{88EFBEF0-B9DD-F946-B1D3-92CD4320BB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C4F4CC-0624-E113-801E-DF49F4630D4E}"/>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3852615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3838-2E47-AF9C-399E-FC9AC72FF5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BE3EDCB-7BB7-B2D1-7F2E-A98F544E4B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80471E-7E48-FA40-EFE6-A63B7EBE3F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84C43B-0A86-0142-EAC0-4F09B7268E24}"/>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6" name="Footer Placeholder 5">
            <a:extLst>
              <a:ext uri="{FF2B5EF4-FFF2-40B4-BE49-F238E27FC236}">
                <a16:creationId xmlns:a16="http://schemas.microsoft.com/office/drawing/2014/main" id="{3E58E7C7-EB43-E385-C13B-B4578F59DB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CBD2D1-0766-6428-9671-0C7577F7C704}"/>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2279723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1D998-FA13-A72A-04A9-055DAAB8742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0EB9FA3-CFD6-6B89-074C-7A1D9C8C404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331872-26DA-6A59-915E-94F2BBDC84BB}"/>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5" name="Footer Placeholder 4">
            <a:extLst>
              <a:ext uri="{FF2B5EF4-FFF2-40B4-BE49-F238E27FC236}">
                <a16:creationId xmlns:a16="http://schemas.microsoft.com/office/drawing/2014/main" id="{F4694853-06FD-0E25-7D9F-3C40025A89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913DD-B4E2-6B6E-9F60-7471B1A569C8}"/>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799862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253CCD-C073-0F95-6DBD-BBCCC9B57A3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8A62F10-1D89-4B02-00C9-BE1BBDE4E1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01573C-6D14-A76E-1845-CCC7D4EA3485}"/>
              </a:ext>
            </a:extLst>
          </p:cNvPr>
          <p:cNvSpPr>
            <a:spLocks noGrp="1"/>
          </p:cNvSpPr>
          <p:nvPr>
            <p:ph type="dt" sz="half" idx="10"/>
          </p:nvPr>
        </p:nvSpPr>
        <p:spPr/>
        <p:txBody>
          <a:bodyPr/>
          <a:lstStyle/>
          <a:p>
            <a:fld id="{209EE482-F679-42B9-9B95-C22DCCA8E421}" type="datetimeFigureOut">
              <a:rPr lang="en-GB" smtClean="0"/>
              <a:t>06/11/2025</a:t>
            </a:fld>
            <a:endParaRPr lang="en-GB"/>
          </a:p>
        </p:txBody>
      </p:sp>
      <p:sp>
        <p:nvSpPr>
          <p:cNvPr id="5" name="Footer Placeholder 4">
            <a:extLst>
              <a:ext uri="{FF2B5EF4-FFF2-40B4-BE49-F238E27FC236}">
                <a16:creationId xmlns:a16="http://schemas.microsoft.com/office/drawing/2014/main" id="{7BA88D60-4621-0094-22BE-1DA815E515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94ECD3-3A78-6D96-6C81-3E0FC5F2F088}"/>
              </a:ext>
            </a:extLst>
          </p:cNvPr>
          <p:cNvSpPr>
            <a:spLocks noGrp="1"/>
          </p:cNvSpPr>
          <p:nvPr>
            <p:ph type="sldNum" sz="quarter" idx="12"/>
          </p:nvPr>
        </p:nvSpPr>
        <p:spPr/>
        <p:txBody>
          <a:bodyPr/>
          <a:lstStyle/>
          <a:p>
            <a:fld id="{F51A2890-6BED-4C3E-AB84-1BAAFF002A11}" type="slidenum">
              <a:rPr lang="en-GB" smtClean="0"/>
              <a:t>‹#›</a:t>
            </a:fld>
            <a:endParaRPr lang="en-GB"/>
          </a:p>
        </p:txBody>
      </p:sp>
    </p:spTree>
    <p:extLst>
      <p:ext uri="{BB962C8B-B14F-4D97-AF65-F5344CB8AC3E}">
        <p14:creationId xmlns:p14="http://schemas.microsoft.com/office/powerpoint/2010/main" val="3786376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0040BC-CD03-4741-9F29-93CF849EF6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775A4D6-998D-6F6B-79C4-E6C6E34400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FCF374-C29F-3777-775B-9E725AA057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09EE482-F679-42B9-9B95-C22DCCA8E421}" type="datetimeFigureOut">
              <a:rPr lang="en-GB" smtClean="0"/>
              <a:t>06/11/2025</a:t>
            </a:fld>
            <a:endParaRPr lang="en-GB"/>
          </a:p>
        </p:txBody>
      </p:sp>
      <p:sp>
        <p:nvSpPr>
          <p:cNvPr id="5" name="Footer Placeholder 4">
            <a:extLst>
              <a:ext uri="{FF2B5EF4-FFF2-40B4-BE49-F238E27FC236}">
                <a16:creationId xmlns:a16="http://schemas.microsoft.com/office/drawing/2014/main" id="{9E86AC51-726B-21EC-6CA5-84787173FF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39AF45-1D90-1215-B737-1A10F0853D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1A2890-6BED-4C3E-AB84-1BAAFF002A11}" type="slidenum">
              <a:rPr lang="en-GB" smtClean="0"/>
              <a:t>‹#›</a:t>
            </a:fld>
            <a:endParaRPr lang="en-GB"/>
          </a:p>
        </p:txBody>
      </p:sp>
    </p:spTree>
    <p:extLst>
      <p:ext uri="{BB962C8B-B14F-4D97-AF65-F5344CB8AC3E}">
        <p14:creationId xmlns:p14="http://schemas.microsoft.com/office/powerpoint/2010/main" val="41900286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svg"/><Relationship Id="rId7" Type="http://schemas.openxmlformats.org/officeDocument/2006/relationships/diagramColors" Target="../diagrams/colors2.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8" Type="http://schemas.openxmlformats.org/officeDocument/2006/relationships/hyperlink" Target="https://blogs.wysa.io/blog/company-news/nhs-tackles-mental-health-crisis-with-ai" TargetMode="External"/><Relationship Id="rId3" Type="http://schemas.openxmlformats.org/officeDocument/2006/relationships/hyperlink" Target="https://hlth.com/insights/news/how-wysa-uses-ai-to-make-mental-health-more-accessible-2024-11-05" TargetMode="External"/><Relationship Id="rId7" Type="http://schemas.openxmlformats.org/officeDocument/2006/relationships/hyperlink" Target="https://www.plymouth.ac.uk/research/centre-for-health-technology/real-world-testing-of-ai-mental-health-app"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nhsaccelerator.com/innovations/wysa/" TargetMode="External"/><Relationship Id="rId11" Type="http://schemas.openxmlformats.org/officeDocument/2006/relationships/hyperlink" Target="https://www.wysa.com/clinical-evidence" TargetMode="External"/><Relationship Id="rId5" Type="http://schemas.openxmlformats.org/officeDocument/2006/relationships/hyperlink" Target="https://www.england.nhs.uk/" TargetMode="External"/><Relationship Id="rId10" Type="http://schemas.openxmlformats.org/officeDocument/2006/relationships/hyperlink" Target="https://www.wysa.com/nhs" TargetMode="External"/><Relationship Id="rId4" Type="http://schemas.openxmlformats.org/officeDocument/2006/relationships/hyperlink" Target="https://nhsaccelerator.com/innovations/wysa" TargetMode="External"/><Relationship Id="rId9" Type="http://schemas.openxmlformats.org/officeDocument/2006/relationships/hyperlink" Target="https://www.wysa.com/reports"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CFC04-3B22-632A-EF47-07B59B7E4F58}"/>
              </a:ext>
            </a:extLst>
          </p:cNvPr>
          <p:cNvSpPr>
            <a:spLocks noGrp="1"/>
          </p:cNvSpPr>
          <p:nvPr>
            <p:ph type="ctrTitle"/>
          </p:nvPr>
        </p:nvSpPr>
        <p:spPr>
          <a:xfrm>
            <a:off x="624206" y="649224"/>
            <a:ext cx="5484875" cy="3121702"/>
          </a:xfrm>
        </p:spPr>
        <p:txBody>
          <a:bodyPr anchor="b">
            <a:normAutofit/>
          </a:bodyPr>
          <a:lstStyle/>
          <a:p>
            <a:pPr algn="l"/>
            <a:r>
              <a:rPr lang="en-GB" sz="2400" dirty="0">
                <a:latin typeface="Arial" panose="020B0604020202020204" pitchFamily="34" charset="0"/>
                <a:cs typeface="Arial" panose="020B0604020202020204" pitchFamily="34" charset="0"/>
              </a:rPr>
              <a:t>Name - Ruksar Israr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Number - 1817838</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Digital innovation in health and social care  Code - BMHP6026</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Lecture - Joanne Davies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7573A3-047E-DE9D-2C4C-476F2756546C}"/>
              </a:ext>
            </a:extLst>
          </p:cNvPr>
          <p:cNvPicPr>
            <a:picLocks noChangeAspect="1"/>
          </p:cNvPicPr>
          <p:nvPr/>
        </p:nvPicPr>
        <p:blipFill>
          <a:blip r:embed="rId2"/>
          <a:srcRect b="303"/>
          <a:stretch>
            <a:fillRect/>
          </a:stretch>
        </p:blipFill>
        <p:spPr>
          <a:xfrm>
            <a:off x="6705602" y="14758"/>
            <a:ext cx="54848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797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50FE1-3535-5D5F-40DF-A4E5792C6DC2}"/>
              </a:ext>
            </a:extLst>
          </p:cNvPr>
          <p:cNvSpPr>
            <a:spLocks noGrp="1"/>
          </p:cNvSpPr>
          <p:nvPr>
            <p:ph type="title"/>
          </p:nvPr>
        </p:nvSpPr>
        <p:spPr>
          <a:xfrm>
            <a:off x="838200" y="365125"/>
            <a:ext cx="3979606" cy="1325563"/>
          </a:xfrm>
        </p:spPr>
        <p:txBody>
          <a:bodyPr>
            <a:normAutofit/>
          </a:bodyPr>
          <a:lstStyle/>
          <a:p>
            <a:r>
              <a:rPr lang="en-GB" sz="5400" dirty="0"/>
              <a:t>Introduction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B321C9-E29E-C05C-5AC0-99DC41F1702C}"/>
              </a:ext>
            </a:extLst>
          </p:cNvPr>
          <p:cNvSpPr>
            <a:spLocks noGrp="1"/>
          </p:cNvSpPr>
          <p:nvPr>
            <p:ph idx="1"/>
          </p:nvPr>
        </p:nvSpPr>
        <p:spPr>
          <a:xfrm>
            <a:off x="838200" y="1929384"/>
            <a:ext cx="10515600" cy="4251960"/>
          </a:xfrm>
        </p:spPr>
        <p:txBody>
          <a:bodyPr>
            <a:normAutofit/>
          </a:bodyPr>
          <a:lstStyle/>
          <a:p>
            <a:endParaRPr lang="en-GB" sz="1700" dirty="0"/>
          </a:p>
          <a:p>
            <a:pPr marL="0" indent="0">
              <a:buNone/>
            </a:pPr>
            <a:r>
              <a:rPr lang="en-GB" sz="1700" dirty="0"/>
              <a:t>Digital technologies like the WYSA app offer person-centred solutions to growing gaps in mental health access across the UK.</a:t>
            </a:r>
          </a:p>
          <a:p>
            <a:pPr marL="0" indent="0">
              <a:buNone/>
            </a:pPr>
            <a:r>
              <a:rPr lang="en-GB" sz="1700" dirty="0"/>
              <a:t>WYSA is an AI-powered platform that delivers private, evidence-based support using CBT, mindfulness, and self-help tools. It’s especially valuable for individuals facing long NHS wait times or stigma around seeking help (Mind, 2025).</a:t>
            </a:r>
          </a:p>
          <a:p>
            <a:pPr marL="0" indent="0">
              <a:buNone/>
            </a:pPr>
            <a:r>
              <a:rPr lang="en-GB" sz="1700" dirty="0"/>
              <a:t>This presentation explores WYSA’s impact across three key areas:</a:t>
            </a:r>
          </a:p>
          <a:p>
            <a:pPr marL="0" indent="0">
              <a:buNone/>
            </a:pPr>
            <a:r>
              <a:rPr lang="en-GB" sz="1700" dirty="0"/>
              <a:t>• </a:t>
            </a:r>
            <a:r>
              <a:rPr lang="en-GB" sz="1700" b="1" u="sng" dirty="0"/>
              <a:t>Workforce capacity  </a:t>
            </a:r>
            <a:r>
              <a:rPr lang="en-GB" sz="1700" dirty="0"/>
              <a:t>easing pressure on mental health professionals</a:t>
            </a:r>
          </a:p>
          <a:p>
            <a:pPr marL="0" indent="0">
              <a:buNone/>
            </a:pPr>
            <a:r>
              <a:rPr lang="en-GB" sz="1700" dirty="0"/>
              <a:t>• </a:t>
            </a:r>
            <a:r>
              <a:rPr lang="en-GB" sz="1700" b="1" u="sng" dirty="0"/>
              <a:t>Service delivery  </a:t>
            </a:r>
            <a:r>
              <a:rPr lang="en-GB" sz="1700" dirty="0"/>
              <a:t>enhancing care pathways and efficiency</a:t>
            </a:r>
          </a:p>
          <a:p>
            <a:pPr marL="0" indent="0">
              <a:buNone/>
            </a:pPr>
            <a:r>
              <a:rPr lang="en-GB" sz="1700" dirty="0"/>
              <a:t>• </a:t>
            </a:r>
            <a:r>
              <a:rPr lang="en-GB" sz="1700" b="1" u="sng" dirty="0"/>
              <a:t>Patient engagement  </a:t>
            </a:r>
            <a:r>
              <a:rPr lang="en-GB" sz="1700" dirty="0"/>
              <a:t>empowering users through early intervention and autonomy</a:t>
            </a:r>
          </a:p>
          <a:p>
            <a:pPr marL="0" indent="0">
              <a:buNone/>
            </a:pPr>
            <a:r>
              <a:rPr lang="en-GB" sz="1700" dirty="0"/>
              <a:t>WYSA supports the goals of the NHS Long Term Plan (2019) by promoting digital-first care, reducing inequalities, and improving mental health outcomes. Ethical challenges and opportunities for cross-sector collaboration will also be discussed.</a:t>
            </a:r>
          </a:p>
          <a:p>
            <a:endParaRPr lang="en-GB" sz="1700" dirty="0"/>
          </a:p>
        </p:txBody>
      </p:sp>
    </p:spTree>
    <p:extLst>
      <p:ext uri="{BB962C8B-B14F-4D97-AF65-F5344CB8AC3E}">
        <p14:creationId xmlns:p14="http://schemas.microsoft.com/office/powerpoint/2010/main" val="1148007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35AFF-CC31-D675-1F4B-ED8ED88F7344}"/>
              </a:ext>
            </a:extLst>
          </p:cNvPr>
          <p:cNvSpPr>
            <a:spLocks noGrp="1"/>
          </p:cNvSpPr>
          <p:nvPr>
            <p:ph type="title"/>
          </p:nvPr>
        </p:nvSpPr>
        <p:spPr>
          <a:xfrm>
            <a:off x="6094105" y="802955"/>
            <a:ext cx="4977976" cy="1454051"/>
          </a:xfrm>
        </p:spPr>
        <p:txBody>
          <a:bodyPr>
            <a:normAutofit/>
          </a:bodyPr>
          <a:lstStyle/>
          <a:p>
            <a:r>
              <a:rPr lang="en-GB" sz="3300" dirty="0">
                <a:solidFill>
                  <a:schemeClr val="tx2"/>
                </a:solidFill>
              </a:rPr>
              <a:t>Overview of the innovation WYSA what it does </a:t>
            </a:r>
          </a:p>
        </p:txBody>
      </p:sp>
      <p:pic>
        <p:nvPicPr>
          <p:cNvPr id="15" name="Graphic 14" descr="Podcast">
            <a:extLst>
              <a:ext uri="{FF2B5EF4-FFF2-40B4-BE49-F238E27FC236}">
                <a16:creationId xmlns:a16="http://schemas.microsoft.com/office/drawing/2014/main" id="{E440DE67-78E6-0893-AFF6-F91F17BD92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4" name="Rectangle 1">
            <a:extLst>
              <a:ext uri="{FF2B5EF4-FFF2-40B4-BE49-F238E27FC236}">
                <a16:creationId xmlns:a16="http://schemas.microsoft.com/office/drawing/2014/main" id="{5F244946-D258-B165-11CA-731C569E374C}"/>
              </a:ext>
            </a:extLst>
          </p:cNvPr>
          <p:cNvSpPr>
            <a:spLocks noGrp="1" noChangeArrowheads="1"/>
          </p:cNvSpPr>
          <p:nvPr>
            <p:ph idx="1"/>
          </p:nvPr>
        </p:nvSpPr>
        <p:spPr bwMode="auto">
          <a:xfrm>
            <a:off x="6090574" y="2421682"/>
            <a:ext cx="4977578" cy="36392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1100" b="0" i="0" u="none" strike="noStrike" cap="none" normalizeH="0" baseline="0" dirty="0">
                <a:ln>
                  <a:noFill/>
                </a:ln>
                <a:solidFill>
                  <a:schemeClr val="tx2"/>
                </a:solidFill>
                <a:effectLst/>
                <a:latin typeface="Arial" panose="020B0604020202020204" pitchFamily="34" charset="0"/>
              </a:rPr>
              <a:t>WYSA is a digital breakthrough in mental health that uses artificial intelligence to deliver emotionally intelligent care. It supports text-based communication between users and offers evidence-based strategies like:</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-CBT, or cognitive behavioral therapy</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-DBT, or dialectical behavior therapy</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-Meditation and mindfulness</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-Motivational interviewing and breathing techniques</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r>
              <a:rPr kumimoji="0" lang="en-US" altLang="en-US" sz="1100" b="0" i="0" u="none" strike="noStrike" cap="none" normalizeH="0" baseline="0" dirty="0">
                <a:ln>
                  <a:noFill/>
                </a:ln>
                <a:solidFill>
                  <a:schemeClr val="tx2"/>
                </a:solidFill>
                <a:effectLst/>
                <a:latin typeface="Arial" panose="020B0604020202020204" pitchFamily="34" charset="0"/>
              </a:rPr>
              <a:t>Simple measures to increase strength</a:t>
            </a:r>
          </a:p>
          <a:p>
            <a:pPr eaLnBrk="0" fontAlgn="base" hangingPunct="0">
              <a:spcBef>
                <a:spcPct val="0"/>
              </a:spcBef>
              <a:spcAft>
                <a:spcPts val="600"/>
              </a:spcAft>
              <a:buFont typeface="Wingdings" panose="05000000000000000000" pitchFamily="2" charset="2"/>
              <a:buChar char="v"/>
            </a:pPr>
            <a:r>
              <a:rPr lang="en-GB" sz="1100" dirty="0">
                <a:solidFill>
                  <a:schemeClr val="tx2"/>
                </a:solidFill>
              </a:rPr>
              <a:t>These tools help users manage symptoms of anxiety, depression, and stress in a safe, stigma-free environment, available 24/7</a:t>
            </a:r>
            <a:r>
              <a:rPr lang="it-IT" sz="1100" dirty="0">
                <a:solidFill>
                  <a:schemeClr val="tx2"/>
                </a:solidFill>
              </a:rPr>
              <a:t>(Wysa, 2024; NHS Innovation Accelerator, 2023; HLTH, 2024)</a:t>
            </a:r>
            <a:br>
              <a:rPr kumimoji="0" lang="en-US" altLang="en-US" sz="1100" b="0" i="0" u="none" strike="noStrike" cap="none" normalizeH="0" baseline="0" dirty="0">
                <a:ln>
                  <a:noFill/>
                </a:ln>
                <a:solidFill>
                  <a:schemeClr val="tx2"/>
                </a:solidFill>
                <a:effectLst/>
                <a:latin typeface="Arial" panose="020B0604020202020204" pitchFamily="34" charset="0"/>
              </a:rPr>
            </a:br>
            <a:br>
              <a:rPr kumimoji="0" lang="en-US" altLang="en-US" sz="1100" b="0" i="0" u="none" strike="noStrike" cap="none" normalizeH="0" baseline="0" dirty="0">
                <a:ln>
                  <a:noFill/>
                </a:ln>
                <a:solidFill>
                  <a:schemeClr val="tx2"/>
                </a:solidFill>
                <a:effectLst/>
                <a:latin typeface="Arial" panose="020B0604020202020204" pitchFamily="34" charset="0"/>
              </a:rPr>
            </a:br>
            <a:endParaRPr kumimoji="0" lang="en-US" altLang="en-US" sz="1100" b="0" i="0" u="none" strike="noStrike" cap="none" normalizeH="0" baseline="0" dirty="0">
              <a:ln>
                <a:noFill/>
              </a:ln>
              <a:solidFill>
                <a:schemeClr val="tx2"/>
              </a:solidFill>
              <a:effectLst/>
              <a:latin typeface="Arial" panose="020B0604020202020204" pitchFamily="34" charset="0"/>
            </a:endParaRPr>
          </a:p>
        </p:txBody>
      </p:sp>
      <p:grpSp>
        <p:nvGrpSpPr>
          <p:cNvPr id="22" name="Group 21">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3" name="Freeform: Shape 22">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485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33B24-BC2D-09EB-AB41-D53318C89914}"/>
              </a:ext>
            </a:extLst>
          </p:cNvPr>
          <p:cNvSpPr>
            <a:spLocks noGrp="1"/>
          </p:cNvSpPr>
          <p:nvPr>
            <p:ph type="title"/>
          </p:nvPr>
        </p:nvSpPr>
        <p:spPr>
          <a:xfrm>
            <a:off x="6997836" y="0"/>
            <a:ext cx="5291663" cy="713299"/>
          </a:xfrm>
        </p:spPr>
        <p:txBody>
          <a:bodyPr anchor="b">
            <a:normAutofit/>
          </a:bodyPr>
          <a:lstStyle/>
          <a:p>
            <a:r>
              <a:rPr lang="en-GB" sz="4000" dirty="0"/>
              <a:t>How Wysa work </a:t>
            </a:r>
          </a:p>
        </p:txBody>
      </p:sp>
      <p:pic>
        <p:nvPicPr>
          <p:cNvPr id="5" name="Picture 4" descr="Person watching empty phone">
            <a:extLst>
              <a:ext uri="{FF2B5EF4-FFF2-40B4-BE49-F238E27FC236}">
                <a16:creationId xmlns:a16="http://schemas.microsoft.com/office/drawing/2014/main" id="{0AF6E941-7616-90A8-3257-F8B90549DFC4}"/>
              </a:ext>
            </a:extLst>
          </p:cNvPr>
          <p:cNvPicPr>
            <a:picLocks noChangeAspect="1"/>
          </p:cNvPicPr>
          <p:nvPr/>
        </p:nvPicPr>
        <p:blipFill>
          <a:blip r:embed="rId2"/>
          <a:srcRect l="35138" r="5514" b="-2"/>
          <a:stretch>
            <a:fillRect/>
          </a:stretch>
        </p:blipFill>
        <p:spPr>
          <a:xfrm>
            <a:off x="231384" y="235974"/>
            <a:ext cx="5677804" cy="6386052"/>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D30B1F9D-94FA-0254-84BD-C8BE6C4D58DE}"/>
              </a:ext>
            </a:extLst>
          </p:cNvPr>
          <p:cNvSpPr>
            <a:spLocks noGrp="1"/>
          </p:cNvSpPr>
          <p:nvPr>
            <p:ph idx="1"/>
          </p:nvPr>
        </p:nvSpPr>
        <p:spPr>
          <a:xfrm>
            <a:off x="6417734" y="1012724"/>
            <a:ext cx="4083118" cy="5354738"/>
          </a:xfrm>
        </p:spPr>
        <p:txBody>
          <a:bodyPr>
            <a:normAutofit/>
          </a:bodyPr>
          <a:lstStyle/>
          <a:p>
            <a:r>
              <a:rPr lang="en-GB" sz="1800" dirty="0"/>
              <a:t>WYSA uses a web based platform and a mobile app to function, Users engage with an AI chatbot that guides them through exercises for therapy based on their emotional condition.</a:t>
            </a:r>
          </a:p>
          <a:p>
            <a:r>
              <a:rPr lang="en-GB" sz="1800" dirty="0"/>
              <a:t>Important characteristics include Interactive e-triage, Determines needs and leads users toward the right kind of assistance, Support for waitlists: Provides coping mechanisms while clients wait for conventional therapy, Preventing recurrent episodes helps in maintaining gains following official therapy. </a:t>
            </a:r>
          </a:p>
          <a:p>
            <a:r>
              <a:rPr lang="en-GB" sz="1800" dirty="0"/>
              <a:t>AI assistance and optional human therapy sessions are combined in the mixed care approach.</a:t>
            </a:r>
            <a:r>
              <a:rPr lang="it-IT" sz="1800" dirty="0"/>
              <a:t> (Wysa, 2024; NHS Innovation Accelerator, 2023; HLTH, 2024).</a:t>
            </a:r>
            <a:endParaRPr lang="en-GB" sz="1800" dirty="0"/>
          </a:p>
          <a:p>
            <a:endParaRPr lang="en-GB" sz="1800" dirty="0"/>
          </a:p>
        </p:txBody>
      </p:sp>
    </p:spTree>
    <p:extLst>
      <p:ext uri="{BB962C8B-B14F-4D97-AF65-F5344CB8AC3E}">
        <p14:creationId xmlns:p14="http://schemas.microsoft.com/office/powerpoint/2010/main" val="4084338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7880C-69FE-64CD-126F-7DCB9899439A}"/>
              </a:ext>
            </a:extLst>
          </p:cNvPr>
          <p:cNvSpPr>
            <a:spLocks noGrp="1"/>
          </p:cNvSpPr>
          <p:nvPr>
            <p:ph type="title"/>
          </p:nvPr>
        </p:nvSpPr>
        <p:spPr>
          <a:xfrm>
            <a:off x="5779311" y="339795"/>
            <a:ext cx="4977976" cy="1454051"/>
          </a:xfrm>
        </p:spPr>
        <p:txBody>
          <a:bodyPr>
            <a:normAutofit/>
          </a:bodyPr>
          <a:lstStyle/>
          <a:p>
            <a:r>
              <a:rPr lang="en-GB" sz="3600" dirty="0">
                <a:solidFill>
                  <a:schemeClr val="tx2"/>
                </a:solidFill>
              </a:rPr>
              <a:t>Where does WYSA  APP be used </a:t>
            </a:r>
          </a:p>
        </p:txBody>
      </p:sp>
      <p:pic>
        <p:nvPicPr>
          <p:cNvPr id="14" name="Graphic 13" descr="Robot Outline">
            <a:extLst>
              <a:ext uri="{FF2B5EF4-FFF2-40B4-BE49-F238E27FC236}">
                <a16:creationId xmlns:a16="http://schemas.microsoft.com/office/drawing/2014/main" id="{19494E3A-093D-DE89-216A-EED369DE0C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E00471A0-7A47-A935-75DB-966D73303D4B}"/>
              </a:ext>
            </a:extLst>
          </p:cNvPr>
          <p:cNvSpPr>
            <a:spLocks noGrp="1"/>
          </p:cNvSpPr>
          <p:nvPr>
            <p:ph idx="1"/>
          </p:nvPr>
        </p:nvSpPr>
        <p:spPr>
          <a:xfrm>
            <a:off x="6090574" y="1514008"/>
            <a:ext cx="5601754" cy="4546964"/>
          </a:xfrm>
        </p:spPr>
        <p:txBody>
          <a:bodyPr anchor="ctr">
            <a:normAutofit/>
          </a:bodyPr>
          <a:lstStyle/>
          <a:p>
            <a:pPr marL="0" indent="0">
              <a:buNone/>
            </a:pPr>
            <a:endParaRPr lang="en-GB" sz="1800" dirty="0">
              <a:solidFill>
                <a:schemeClr val="tx2"/>
              </a:solidFill>
            </a:endParaRPr>
          </a:p>
          <a:p>
            <a:endParaRPr lang="en-GB" sz="1800" dirty="0">
              <a:solidFill>
                <a:schemeClr val="tx2"/>
              </a:solidFill>
            </a:endParaRPr>
          </a:p>
          <a:p>
            <a:r>
              <a:rPr lang="en-GB" sz="1800" dirty="0">
                <a:solidFill>
                  <a:schemeClr val="tx2"/>
                </a:solidFill>
              </a:rPr>
              <a:t>Wait times are decreased and patient outcomes are enhanced using WYSA at 31 NHS Talking Therapy clinics throughout the United Kingdom. Employers, insurers, and healthcare systems around the world  including in the US, India, and Canada also use it. The NHS Innovation Accelerator acknowledges the platform's influence on the provision of mental health treatment and its millions of users (NHS Innovation Accelerator, 2023; Wysa  2024).</a:t>
            </a:r>
          </a:p>
          <a:p>
            <a:endParaRPr lang="en-GB" sz="1800" dirty="0">
              <a:solidFill>
                <a:schemeClr val="tx2"/>
              </a:solidFill>
            </a:endParaRPr>
          </a:p>
        </p:txBody>
      </p:sp>
      <p:grpSp>
        <p:nvGrpSpPr>
          <p:cNvPr id="21" name="Group 2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2" name="Freeform: Shape 21">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79419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D121D1E-DFF7-4159-494C-F39F055A1FE7}"/>
              </a:ext>
            </a:extLst>
          </p:cNvPr>
          <p:cNvPicPr>
            <a:picLocks noGrp="1" noChangeAspect="1"/>
          </p:cNvPicPr>
          <p:nvPr>
            <p:ph idx="1"/>
          </p:nvPr>
        </p:nvPicPr>
        <p:blipFill>
          <a:blip r:embed="rId2"/>
          <a:stretch>
            <a:fillRect/>
          </a:stretch>
        </p:blipFill>
        <p:spPr>
          <a:xfrm>
            <a:off x="559824" y="2019300"/>
            <a:ext cx="4229100" cy="2819400"/>
          </a:xfrm>
          <a:prstGeom prst="rect">
            <a:avLst/>
          </a:prstGeom>
        </p:spPr>
      </p:pic>
      <p:sp>
        <p:nvSpPr>
          <p:cNvPr id="6" name="TextBox 5">
            <a:extLst>
              <a:ext uri="{FF2B5EF4-FFF2-40B4-BE49-F238E27FC236}">
                <a16:creationId xmlns:a16="http://schemas.microsoft.com/office/drawing/2014/main" id="{37D0D545-96C6-66ED-9ED9-577D76C7E99F}"/>
              </a:ext>
            </a:extLst>
          </p:cNvPr>
          <p:cNvSpPr txBox="1"/>
          <p:nvPr/>
        </p:nvSpPr>
        <p:spPr>
          <a:xfrm>
            <a:off x="1814052" y="4926412"/>
            <a:ext cx="2974872" cy="369332"/>
          </a:xfrm>
          <a:prstGeom prst="rect">
            <a:avLst/>
          </a:prstGeom>
          <a:noFill/>
        </p:spPr>
        <p:txBody>
          <a:bodyPr wrap="square">
            <a:spAutoFit/>
          </a:bodyPr>
          <a:lstStyle/>
          <a:p>
            <a:r>
              <a:rPr lang="en-GB" dirty="0"/>
              <a:t>Wysa (2024)</a:t>
            </a:r>
          </a:p>
        </p:txBody>
      </p:sp>
      <p:pic>
        <p:nvPicPr>
          <p:cNvPr id="7" name="Picture 6">
            <a:extLst>
              <a:ext uri="{FF2B5EF4-FFF2-40B4-BE49-F238E27FC236}">
                <a16:creationId xmlns:a16="http://schemas.microsoft.com/office/drawing/2014/main" id="{56EABC2E-8F62-9176-7C41-36D6D121265E}"/>
              </a:ext>
            </a:extLst>
          </p:cNvPr>
          <p:cNvPicPr>
            <a:picLocks noChangeAspect="1"/>
          </p:cNvPicPr>
          <p:nvPr/>
        </p:nvPicPr>
        <p:blipFill>
          <a:blip r:embed="rId3"/>
          <a:stretch>
            <a:fillRect/>
          </a:stretch>
        </p:blipFill>
        <p:spPr>
          <a:xfrm>
            <a:off x="5192046" y="1734544"/>
            <a:ext cx="6564876" cy="3148012"/>
          </a:xfrm>
          <a:prstGeom prst="rect">
            <a:avLst/>
          </a:prstGeom>
        </p:spPr>
      </p:pic>
      <p:sp>
        <p:nvSpPr>
          <p:cNvPr id="9" name="TextBox 8">
            <a:extLst>
              <a:ext uri="{FF2B5EF4-FFF2-40B4-BE49-F238E27FC236}">
                <a16:creationId xmlns:a16="http://schemas.microsoft.com/office/drawing/2014/main" id="{B680976A-B653-49DA-9D72-608968B0C2D1}"/>
              </a:ext>
            </a:extLst>
          </p:cNvPr>
          <p:cNvSpPr txBox="1"/>
          <p:nvPr/>
        </p:nvSpPr>
        <p:spPr>
          <a:xfrm>
            <a:off x="7801896" y="5132890"/>
            <a:ext cx="3551903" cy="369332"/>
          </a:xfrm>
          <a:prstGeom prst="rect">
            <a:avLst/>
          </a:prstGeom>
          <a:noFill/>
        </p:spPr>
        <p:txBody>
          <a:bodyPr wrap="square">
            <a:spAutoFit/>
          </a:bodyPr>
          <a:lstStyle/>
          <a:p>
            <a:r>
              <a:rPr lang="en-GB" dirty="0"/>
              <a:t>Wysa (2024)</a:t>
            </a:r>
          </a:p>
        </p:txBody>
      </p:sp>
    </p:spTree>
    <p:extLst>
      <p:ext uri="{BB962C8B-B14F-4D97-AF65-F5344CB8AC3E}">
        <p14:creationId xmlns:p14="http://schemas.microsoft.com/office/powerpoint/2010/main" val="1604591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76CB6-C7D4-E88A-FDB6-8EC5430AFEA2}"/>
              </a:ext>
            </a:extLst>
          </p:cNvPr>
          <p:cNvSpPr>
            <a:spLocks noGrp="1"/>
          </p:cNvSpPr>
          <p:nvPr>
            <p:ph type="title"/>
          </p:nvPr>
        </p:nvSpPr>
        <p:spPr>
          <a:xfrm>
            <a:off x="841248" y="548640"/>
            <a:ext cx="3600860" cy="5431536"/>
          </a:xfrm>
        </p:spPr>
        <p:txBody>
          <a:bodyPr>
            <a:normAutofit/>
          </a:bodyPr>
          <a:lstStyle/>
          <a:p>
            <a:r>
              <a:rPr lang="en-GB" sz="5400"/>
              <a:t>Impact on workforce  </a:t>
            </a:r>
          </a:p>
        </p:txBody>
      </p:sp>
      <p:sp>
        <p:nvSpPr>
          <p:cNvPr id="6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 name="Content Placeholder 2">
            <a:extLst>
              <a:ext uri="{FF2B5EF4-FFF2-40B4-BE49-F238E27FC236}">
                <a16:creationId xmlns:a16="http://schemas.microsoft.com/office/drawing/2014/main" id="{39A07E3F-9744-3BD7-D3F2-DFD0A662DE51}"/>
              </a:ext>
            </a:extLst>
          </p:cNvPr>
          <p:cNvGraphicFramePr>
            <a:graphicFrameLocks noGrp="1"/>
          </p:cNvGraphicFramePr>
          <p:nvPr>
            <p:ph idx="1"/>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049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Colourful carved figures of humans">
            <a:extLst>
              <a:ext uri="{FF2B5EF4-FFF2-40B4-BE49-F238E27FC236}">
                <a16:creationId xmlns:a16="http://schemas.microsoft.com/office/drawing/2014/main" id="{6110FB78-BDF7-6C6F-46F4-8D798DFFD416}"/>
              </a:ext>
            </a:extLst>
          </p:cNvPr>
          <p:cNvPicPr>
            <a:picLocks noChangeAspect="1"/>
          </p:cNvPicPr>
          <p:nvPr/>
        </p:nvPicPr>
        <p:blipFill>
          <a:blip r:embed="rId2"/>
          <a:srcRect l="18486" r="18253" b="-1"/>
          <a:stretch>
            <a:fillRect/>
          </a:stretch>
        </p:blipFill>
        <p:spPr>
          <a:xfrm>
            <a:off x="6103027" y="10"/>
            <a:ext cx="6088971" cy="6857990"/>
          </a:xfrm>
          <a:prstGeom prst="rect">
            <a:avLst/>
          </a:prstGeom>
        </p:spPr>
      </p:pic>
      <p:sp useBgFill="1">
        <p:nvSpPr>
          <p:cNvPr id="24" name="Rectangle 2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7F534-BCF9-1DD2-98F4-E2E799D50CD6}"/>
              </a:ext>
            </a:extLst>
          </p:cNvPr>
          <p:cNvSpPr>
            <a:spLocks noGrp="1"/>
          </p:cNvSpPr>
          <p:nvPr>
            <p:ph type="title"/>
          </p:nvPr>
        </p:nvSpPr>
        <p:spPr>
          <a:xfrm>
            <a:off x="761801" y="328512"/>
            <a:ext cx="4778387" cy="1628970"/>
          </a:xfrm>
        </p:spPr>
        <p:txBody>
          <a:bodyPr anchor="ctr">
            <a:normAutofit/>
          </a:bodyPr>
          <a:lstStyle/>
          <a:p>
            <a:r>
              <a:rPr lang="en-GB" sz="4000" dirty="0"/>
              <a:t>Benefit of WYSA and barriers on workforce  </a:t>
            </a:r>
          </a:p>
        </p:txBody>
      </p:sp>
      <p:sp>
        <p:nvSpPr>
          <p:cNvPr id="3" name="Content Placeholder 2">
            <a:extLst>
              <a:ext uri="{FF2B5EF4-FFF2-40B4-BE49-F238E27FC236}">
                <a16:creationId xmlns:a16="http://schemas.microsoft.com/office/drawing/2014/main" id="{0C1086AE-A434-5C0A-061A-B4B33CEDB8A1}"/>
              </a:ext>
            </a:extLst>
          </p:cNvPr>
          <p:cNvSpPr>
            <a:spLocks noGrp="1"/>
          </p:cNvSpPr>
          <p:nvPr>
            <p:ph idx="1"/>
          </p:nvPr>
        </p:nvSpPr>
        <p:spPr>
          <a:xfrm>
            <a:off x="761801" y="2884929"/>
            <a:ext cx="4659756" cy="3374137"/>
          </a:xfrm>
        </p:spPr>
        <p:txBody>
          <a:bodyPr anchor="ctr">
            <a:normAutofit/>
          </a:bodyPr>
          <a:lstStyle/>
          <a:p>
            <a:r>
              <a:rPr lang="en-GB" sz="800" b="1" u="sng" dirty="0">
                <a:latin typeface="Arial" panose="020B0604020202020204" pitchFamily="34" charset="0"/>
                <a:cs typeface="Arial" panose="020B0604020202020204" pitchFamily="34" charset="0"/>
              </a:rPr>
              <a:t>Benefits of WYSA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Integration Efficiency gains through automation and digital triage.</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Reduced administrative burden for clinicians.</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Fewer clinical errors due to structured digital protocols.</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Empowerment of service users through self-help tools and anonymity.</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 Support for workforce resilience, allowing better workload distribution.</a:t>
            </a:r>
          </a:p>
          <a:p>
            <a:pPr marL="0" indent="0">
              <a:buNone/>
            </a:pPr>
            <a:r>
              <a:rPr lang="en-GB" sz="800" b="1" u="sng" dirty="0"/>
              <a:t>Challenges and short barriers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Limited digital skill  :- staff may lack confidence or training using AI tool like WAYSA</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Change aversion:- not familiar with digital platform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Data privacy concern :- ethical and legally worries around user data handling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Temporary workload increase :- hybrid care required time to learn and adapt </a:t>
            </a:r>
          </a:p>
          <a:p>
            <a:pPr>
              <a:buFont typeface="Wingdings" panose="05000000000000000000" pitchFamily="2" charset="2"/>
              <a:buChar char="v"/>
            </a:pPr>
            <a:r>
              <a:rPr lang="en-GB" sz="800" dirty="0">
                <a:latin typeface="Arial" panose="020B0604020202020204" pitchFamily="34" charset="0"/>
                <a:cs typeface="Arial" panose="020B0604020202020204" pitchFamily="34" charset="0"/>
              </a:rPr>
              <a:t>Therapeutic depth :- some clinical fear digital toll may oversimplify complex emotion needs  </a:t>
            </a:r>
          </a:p>
        </p:txBody>
      </p:sp>
    </p:spTree>
    <p:extLst>
      <p:ext uri="{BB962C8B-B14F-4D97-AF65-F5344CB8AC3E}">
        <p14:creationId xmlns:p14="http://schemas.microsoft.com/office/powerpoint/2010/main" val="1103484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1" name="Arc 1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FAA50A-5209-D04E-D20E-72001DC3050F}"/>
              </a:ext>
            </a:extLst>
          </p:cNvPr>
          <p:cNvSpPr>
            <a:spLocks noGrp="1"/>
          </p:cNvSpPr>
          <p:nvPr>
            <p:ph type="title"/>
          </p:nvPr>
        </p:nvSpPr>
        <p:spPr>
          <a:xfrm>
            <a:off x="5894962" y="479493"/>
            <a:ext cx="5458838" cy="1325563"/>
          </a:xfrm>
        </p:spPr>
        <p:txBody>
          <a:bodyPr>
            <a:normAutofit/>
          </a:bodyPr>
          <a:lstStyle/>
          <a:p>
            <a:r>
              <a:rPr lang="en-GB"/>
              <a:t>Impact on service delivery </a:t>
            </a:r>
          </a:p>
        </p:txBody>
      </p:sp>
      <p:sp>
        <p:nvSpPr>
          <p:cNvPr id="116" name="Freeform: Shape 1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6" name="Graphic 75" descr="Doctor">
            <a:extLst>
              <a:ext uri="{FF2B5EF4-FFF2-40B4-BE49-F238E27FC236}">
                <a16:creationId xmlns:a16="http://schemas.microsoft.com/office/drawing/2014/main" id="{D5115DD9-CFEA-8E51-D9BA-5F814DB73D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8791" y="198354"/>
            <a:ext cx="4777381" cy="280048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126" name="Content Placeholder 2">
            <a:extLst>
              <a:ext uri="{FF2B5EF4-FFF2-40B4-BE49-F238E27FC236}">
                <a16:creationId xmlns:a16="http://schemas.microsoft.com/office/drawing/2014/main" id="{C7462A9E-0F03-2D29-0919-9F2B5497F338}"/>
              </a:ext>
            </a:extLst>
          </p:cNvPr>
          <p:cNvGraphicFramePr>
            <a:graphicFrameLocks noGrp="1"/>
          </p:cNvGraphicFramePr>
          <p:nvPr>
            <p:ph idx="1"/>
          </p:nvPr>
        </p:nvGraphicFramePr>
        <p:xfrm>
          <a:off x="1582994" y="2930013"/>
          <a:ext cx="9770806" cy="32469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12727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519B7-8074-9435-A4B7-1CE6EEBF205E}"/>
              </a:ext>
            </a:extLst>
          </p:cNvPr>
          <p:cNvSpPr>
            <a:spLocks noGrp="1"/>
          </p:cNvSpPr>
          <p:nvPr>
            <p:ph type="title"/>
          </p:nvPr>
        </p:nvSpPr>
        <p:spPr>
          <a:xfrm>
            <a:off x="2054942" y="365125"/>
            <a:ext cx="9298858" cy="539443"/>
          </a:xfrm>
        </p:spPr>
        <p:txBody>
          <a:bodyPr vert="horz" lIns="91440" tIns="45720" rIns="91440" bIns="45720" rtlCol="0" anchor="t">
            <a:normAutofit fontScale="90000"/>
          </a:bodyPr>
          <a:lstStyle/>
          <a:p>
            <a:r>
              <a:rPr lang="en-US" dirty="0"/>
              <a:t>benefit  service delivery  </a:t>
            </a:r>
          </a:p>
        </p:txBody>
      </p:sp>
      <p:sp>
        <p:nvSpPr>
          <p:cNvPr id="3" name="Content Placeholder 2">
            <a:extLst>
              <a:ext uri="{FF2B5EF4-FFF2-40B4-BE49-F238E27FC236}">
                <a16:creationId xmlns:a16="http://schemas.microsoft.com/office/drawing/2014/main" id="{C2C3C6BD-ACE6-BB7F-BBFB-78624A54F257}"/>
              </a:ext>
            </a:extLst>
          </p:cNvPr>
          <p:cNvSpPr>
            <a:spLocks noGrp="1"/>
          </p:cNvSpPr>
          <p:nvPr>
            <p:ph idx="1"/>
          </p:nvPr>
        </p:nvSpPr>
        <p:spPr>
          <a:xfrm>
            <a:off x="838200" y="1825625"/>
            <a:ext cx="10515600" cy="4351338"/>
          </a:xfrm>
        </p:spPr>
        <p:txBody>
          <a:bodyPr vert="horz" lIns="91440" tIns="45720" rIns="91440" bIns="45720" rtlCol="0">
            <a:normAutofit/>
          </a:bodyPr>
          <a:lstStyle/>
          <a:p>
            <a:endParaRPr lang="en-US"/>
          </a:p>
          <a:p>
            <a:endParaRPr lang="en-US"/>
          </a:p>
        </p:txBody>
      </p:sp>
      <p:graphicFrame>
        <p:nvGraphicFramePr>
          <p:cNvPr id="7" name="TextBox 4">
            <a:extLst>
              <a:ext uri="{FF2B5EF4-FFF2-40B4-BE49-F238E27FC236}">
                <a16:creationId xmlns:a16="http://schemas.microsoft.com/office/drawing/2014/main" id="{4749B097-AEAE-95C1-E3D4-C93DF6EB2B10}"/>
              </a:ext>
            </a:extLst>
          </p:cNvPr>
          <p:cNvGraphicFramePr/>
          <p:nvPr/>
        </p:nvGraphicFramePr>
        <p:xfrm>
          <a:off x="550606" y="1412489"/>
          <a:ext cx="11098700" cy="4363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8101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2D03FE11-6000-F1F0-F45A-AF1D9A247CEB}"/>
              </a:ext>
            </a:extLst>
          </p:cNvPr>
          <p:cNvPicPr>
            <a:picLocks noChangeAspect="1"/>
          </p:cNvPicPr>
          <p:nvPr/>
        </p:nvPicPr>
        <p:blipFill>
          <a:blip r:embed="rId2">
            <a:duotone>
              <a:schemeClr val="bg2">
                <a:shade val="45000"/>
                <a:satMod val="135000"/>
              </a:schemeClr>
              <a:prstClr val="white"/>
            </a:duotone>
          </a:blip>
          <a:srcRect/>
          <a:stretch>
            <a:fillRect/>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6C19FF-A353-DCA3-1F72-04D3CC05CE36}"/>
              </a:ext>
            </a:extLst>
          </p:cNvPr>
          <p:cNvSpPr>
            <a:spLocks noGrp="1"/>
          </p:cNvSpPr>
          <p:nvPr>
            <p:ph type="title"/>
          </p:nvPr>
        </p:nvSpPr>
        <p:spPr>
          <a:xfrm>
            <a:off x="838200" y="365125"/>
            <a:ext cx="10515600" cy="1325563"/>
          </a:xfrm>
        </p:spPr>
        <p:txBody>
          <a:bodyPr>
            <a:normAutofit/>
          </a:bodyPr>
          <a:lstStyle/>
          <a:p>
            <a:r>
              <a:rPr lang="en-GB" dirty="0"/>
              <a:t>Barriers  on service delivery  </a:t>
            </a:r>
          </a:p>
        </p:txBody>
      </p:sp>
      <p:graphicFrame>
        <p:nvGraphicFramePr>
          <p:cNvPr id="25" name="Content Placeholder 2">
            <a:extLst>
              <a:ext uri="{FF2B5EF4-FFF2-40B4-BE49-F238E27FC236}">
                <a16:creationId xmlns:a16="http://schemas.microsoft.com/office/drawing/2014/main" id="{D1A125D7-E01C-ED20-B540-1F8F76C4A31F}"/>
              </a:ext>
            </a:extLst>
          </p:cNvPr>
          <p:cNvGraphicFramePr>
            <a:graphicFrameLocks noGrp="1"/>
          </p:cNvGraphicFramePr>
          <p:nvPr>
            <p:ph idx="1"/>
            <p:extLst>
              <p:ext uri="{D42A27DB-BD31-4B8C-83A1-F6EECF244321}">
                <p14:modId xmlns:p14="http://schemas.microsoft.com/office/powerpoint/2010/main" val="33360982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6816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D24E0-2525-BB11-F308-3426785EEFD5}"/>
              </a:ext>
            </a:extLst>
          </p:cNvPr>
          <p:cNvSpPr>
            <a:spLocks noGrp="1"/>
          </p:cNvSpPr>
          <p:nvPr>
            <p:ph type="title"/>
          </p:nvPr>
        </p:nvSpPr>
        <p:spPr>
          <a:xfrm>
            <a:off x="808638" y="386930"/>
            <a:ext cx="9236700" cy="1188950"/>
          </a:xfrm>
        </p:spPr>
        <p:txBody>
          <a:bodyPr anchor="b">
            <a:normAutofit/>
          </a:bodyPr>
          <a:lstStyle/>
          <a:p>
            <a:r>
              <a:rPr lang="en-GB" sz="5400"/>
              <a:t>Impact on service user </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62C8DBA-8F20-3F10-8F1A-634BF766DE36}"/>
              </a:ext>
            </a:extLst>
          </p:cNvPr>
          <p:cNvGraphicFramePr>
            <a:graphicFrameLocks noGrp="1"/>
          </p:cNvGraphicFramePr>
          <p:nvPr>
            <p:ph idx="1"/>
            <p:extLst>
              <p:ext uri="{D42A27DB-BD31-4B8C-83A1-F6EECF244321}">
                <p14:modId xmlns:p14="http://schemas.microsoft.com/office/powerpoint/2010/main" val="593645936"/>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7864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C80B93-5FF0-E540-730C-772267499896}"/>
              </a:ext>
            </a:extLst>
          </p:cNvPr>
          <p:cNvSpPr>
            <a:spLocks noGrp="1"/>
          </p:cNvSpPr>
          <p:nvPr>
            <p:ph type="title"/>
          </p:nvPr>
        </p:nvSpPr>
        <p:spPr>
          <a:xfrm>
            <a:off x="838200" y="556995"/>
            <a:ext cx="10515600" cy="1133693"/>
          </a:xfrm>
        </p:spPr>
        <p:txBody>
          <a:bodyPr>
            <a:normAutofit/>
          </a:bodyPr>
          <a:lstStyle/>
          <a:p>
            <a:r>
              <a:rPr lang="en-GB" sz="5200"/>
              <a:t>Impact on patient and services users </a:t>
            </a:r>
          </a:p>
        </p:txBody>
      </p:sp>
      <p:graphicFrame>
        <p:nvGraphicFramePr>
          <p:cNvPr id="27" name="Content Placeholder 2">
            <a:extLst>
              <a:ext uri="{FF2B5EF4-FFF2-40B4-BE49-F238E27FC236}">
                <a16:creationId xmlns:a16="http://schemas.microsoft.com/office/drawing/2014/main" id="{3C6E3FDB-2088-E81E-5DCB-40EEA8D9A058}"/>
              </a:ext>
            </a:extLst>
          </p:cNvPr>
          <p:cNvGraphicFramePr>
            <a:graphicFrameLocks noGrp="1"/>
          </p:cNvGraphicFramePr>
          <p:nvPr>
            <p:ph idx="1"/>
            <p:extLst>
              <p:ext uri="{D42A27DB-BD31-4B8C-83A1-F6EECF244321}">
                <p14:modId xmlns:p14="http://schemas.microsoft.com/office/powerpoint/2010/main" val="29116723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768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FFFEA0D-B301-8EEE-DF5C-D3569215A76A}"/>
              </a:ext>
            </a:extLst>
          </p:cNvPr>
          <p:cNvPicPr>
            <a:picLocks noChangeAspect="1"/>
          </p:cNvPicPr>
          <p:nvPr/>
        </p:nvPicPr>
        <p:blipFill>
          <a:blip r:embed="rId2">
            <a:duotone>
              <a:schemeClr val="bg2">
                <a:shade val="45000"/>
                <a:satMod val="135000"/>
              </a:schemeClr>
              <a:prstClr val="white"/>
            </a:duotone>
          </a:blip>
          <a:srcRect t="8607" b="7124"/>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1C679-04B7-4D48-578A-C3857FC6EA47}"/>
              </a:ext>
            </a:extLst>
          </p:cNvPr>
          <p:cNvSpPr>
            <a:spLocks noGrp="1"/>
          </p:cNvSpPr>
          <p:nvPr>
            <p:ph type="title"/>
          </p:nvPr>
        </p:nvSpPr>
        <p:spPr>
          <a:xfrm>
            <a:off x="838200" y="365125"/>
            <a:ext cx="10515600" cy="1325563"/>
          </a:xfrm>
        </p:spPr>
        <p:txBody>
          <a:bodyPr>
            <a:normAutofit/>
          </a:bodyPr>
          <a:lstStyle/>
          <a:p>
            <a:r>
              <a:rPr lang="en-GB" dirty="0"/>
              <a:t>Benefits  to patient and  service users </a:t>
            </a:r>
          </a:p>
        </p:txBody>
      </p:sp>
      <p:graphicFrame>
        <p:nvGraphicFramePr>
          <p:cNvPr id="12" name="Content Placeholder 2">
            <a:extLst>
              <a:ext uri="{FF2B5EF4-FFF2-40B4-BE49-F238E27FC236}">
                <a16:creationId xmlns:a16="http://schemas.microsoft.com/office/drawing/2014/main" id="{4C2EBC0F-538A-DC65-5433-A510BACB4DC3}"/>
              </a:ext>
            </a:extLst>
          </p:cNvPr>
          <p:cNvGraphicFramePr>
            <a:graphicFrameLocks noGrp="1"/>
          </p:cNvGraphicFramePr>
          <p:nvPr>
            <p:ph idx="1"/>
            <p:extLst>
              <p:ext uri="{D42A27DB-BD31-4B8C-83A1-F6EECF244321}">
                <p14:modId xmlns:p14="http://schemas.microsoft.com/office/powerpoint/2010/main" val="2338498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7632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6BAFC12-0A78-1F50-3974-0E503F18A71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Challenges to patient and service users  </a:t>
            </a:r>
          </a:p>
        </p:txBody>
      </p:sp>
      <p:sp>
        <p:nvSpPr>
          <p:cNvPr id="3" name="Content Placeholder 2">
            <a:extLst>
              <a:ext uri="{FF2B5EF4-FFF2-40B4-BE49-F238E27FC236}">
                <a16:creationId xmlns:a16="http://schemas.microsoft.com/office/drawing/2014/main" id="{7B387B7C-65FE-9300-EAF7-5EA9781E5F0C}"/>
              </a:ext>
            </a:extLst>
          </p:cNvPr>
          <p:cNvSpPr>
            <a:spLocks noGrp="1"/>
          </p:cNvSpPr>
          <p:nvPr>
            <p:ph idx="1"/>
          </p:nvPr>
        </p:nvSpPr>
        <p:spPr>
          <a:xfrm>
            <a:off x="6172200" y="804672"/>
            <a:ext cx="5221224" cy="5230368"/>
          </a:xfrm>
        </p:spPr>
        <p:txBody>
          <a:bodyPr anchor="ctr">
            <a:normAutofit/>
          </a:bodyPr>
          <a:lstStyle/>
          <a:p>
            <a:r>
              <a:rPr lang="en-GB" sz="1800" b="1" u="sng" dirty="0">
                <a:solidFill>
                  <a:schemeClr val="tx2"/>
                </a:solidFill>
              </a:rPr>
              <a:t>Digital Exclusion</a:t>
            </a:r>
          </a:p>
          <a:p>
            <a:r>
              <a:rPr lang="en-GB" sz="1800" dirty="0">
                <a:solidFill>
                  <a:schemeClr val="tx2"/>
                </a:solidFill>
              </a:rPr>
              <a:t>Individuals without smartphones or with low digital literacy may struggle to access WYSA, limiting its reach across vulnerable populations. Health tech Digital (2025)</a:t>
            </a:r>
          </a:p>
          <a:p>
            <a:r>
              <a:rPr lang="en-GB" sz="1800" b="1" u="sng" dirty="0">
                <a:solidFill>
                  <a:schemeClr val="tx2"/>
                </a:solidFill>
              </a:rPr>
              <a:t>Equity in Access</a:t>
            </a:r>
          </a:p>
          <a:p>
            <a:r>
              <a:rPr lang="en-GB" sz="1800" dirty="0">
                <a:solidFill>
                  <a:schemeClr val="tx2"/>
                </a:solidFill>
              </a:rPr>
              <a:t>Despite WYSA’s simplicity, fair access is not guaranteed for all groups. Inclusive design and targeted awareness are needed to bridge gaps. Wysa (2025)</a:t>
            </a:r>
          </a:p>
          <a:p>
            <a:r>
              <a:rPr lang="en-GB" sz="1800" b="1" u="sng" dirty="0">
                <a:solidFill>
                  <a:schemeClr val="tx2"/>
                </a:solidFill>
              </a:rPr>
              <a:t>Need for Integration into Care Frameworks</a:t>
            </a:r>
          </a:p>
          <a:p>
            <a:r>
              <a:rPr lang="en-GB" sz="1800" dirty="0">
                <a:solidFill>
                  <a:schemeClr val="tx2"/>
                </a:solidFill>
              </a:rPr>
              <a:t>WYSA’s benefits are maximised only when integrated into broader NHS pathways. Without this, its impact may remain fragmented. Health Research Authority(2023)</a:t>
            </a:r>
          </a:p>
        </p:txBody>
      </p:sp>
    </p:spTree>
    <p:extLst>
      <p:ext uri="{BB962C8B-B14F-4D97-AF65-F5344CB8AC3E}">
        <p14:creationId xmlns:p14="http://schemas.microsoft.com/office/powerpoint/2010/main" val="1822530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EC8B-85B7-4AE2-11FF-CE9958F3FA39}"/>
              </a:ext>
            </a:extLst>
          </p:cNvPr>
          <p:cNvSpPr>
            <a:spLocks noGrp="1"/>
          </p:cNvSpPr>
          <p:nvPr>
            <p:ph type="title"/>
          </p:nvPr>
        </p:nvSpPr>
        <p:spPr>
          <a:xfrm>
            <a:off x="1774723" y="0"/>
            <a:ext cx="10515600" cy="679835"/>
          </a:xfrm>
        </p:spPr>
        <p:txBody>
          <a:bodyPr>
            <a:normAutofit fontScale="90000"/>
          </a:bodyPr>
          <a:lstStyle/>
          <a:p>
            <a:r>
              <a:rPr lang="en-GB" dirty="0"/>
              <a:t>Challenges and recommendation </a:t>
            </a:r>
          </a:p>
        </p:txBody>
      </p:sp>
      <p:sp>
        <p:nvSpPr>
          <p:cNvPr id="3" name="Content Placeholder 2">
            <a:extLst>
              <a:ext uri="{FF2B5EF4-FFF2-40B4-BE49-F238E27FC236}">
                <a16:creationId xmlns:a16="http://schemas.microsoft.com/office/drawing/2014/main" id="{19422FFE-F6EC-5C0F-97E0-DDF607F82B57}"/>
              </a:ext>
            </a:extLst>
          </p:cNvPr>
          <p:cNvSpPr>
            <a:spLocks noGrp="1"/>
          </p:cNvSpPr>
          <p:nvPr>
            <p:ph idx="1"/>
          </p:nvPr>
        </p:nvSpPr>
        <p:spPr>
          <a:xfrm>
            <a:off x="106352" y="679835"/>
            <a:ext cx="12321622" cy="6042477"/>
          </a:xfrm>
        </p:spPr>
        <p:txBody>
          <a:bodyPr>
            <a:normAutofit lnSpcReduction="10000"/>
          </a:bodyPr>
          <a:lstStyle/>
          <a:p>
            <a:r>
              <a:rPr lang="en-GB" sz="1400" b="1" dirty="0">
                <a:latin typeface="Arial" panose="020B0604020202020204" pitchFamily="34" charset="0"/>
                <a:cs typeface="Arial" panose="020B0604020202020204" pitchFamily="34" charset="0"/>
              </a:rPr>
              <a:t>1</a:t>
            </a:r>
            <a:r>
              <a:rPr lang="en-GB" sz="1400" b="1" u="sng" dirty="0">
                <a:latin typeface="Arial" panose="020B0604020202020204" pitchFamily="34" charset="0"/>
                <a:cs typeface="Arial" panose="020B0604020202020204" pitchFamily="34" charset="0"/>
              </a:rPr>
              <a:t>. Financial and funding  Limitations</a:t>
            </a:r>
          </a:p>
          <a:p>
            <a:r>
              <a:rPr lang="en-GB" sz="1200" b="1" dirty="0">
                <a:latin typeface="Arial" panose="020B0604020202020204" pitchFamily="34" charset="0"/>
                <a:cs typeface="Arial" panose="020B0604020202020204" pitchFamily="34" charset="0"/>
              </a:rPr>
              <a:t>Barrier </a:t>
            </a:r>
          </a:p>
          <a:p>
            <a:r>
              <a:rPr lang="en-GB" sz="1200" dirty="0">
                <a:latin typeface="Arial" panose="020B0604020202020204" pitchFamily="34" charset="0"/>
                <a:cs typeface="Arial" panose="020B0604020202020204" pitchFamily="34" charset="0"/>
              </a:rPr>
              <a:t>Even while there would be long-term benefits from fewer missed appointments and less travel, smaller providers may find the upfront use expenses excessive.</a:t>
            </a:r>
          </a:p>
          <a:p>
            <a:r>
              <a:rPr lang="en-GB" sz="1400" b="1" dirty="0">
                <a:latin typeface="Arial" panose="020B0604020202020204" pitchFamily="34" charset="0"/>
                <a:cs typeface="Arial" panose="020B0604020202020204" pitchFamily="34" charset="0"/>
              </a:rPr>
              <a:t>Recommendations</a:t>
            </a:r>
          </a:p>
          <a:p>
            <a:r>
              <a:rPr lang="en-GB" sz="1200" b="1" dirty="0">
                <a:latin typeface="Arial" panose="020B0604020202020204" pitchFamily="34" charset="0"/>
                <a:cs typeface="Arial" panose="020B0604020202020204" pitchFamily="34" charset="0"/>
              </a:rPr>
              <a:t>Systems of Shared Funding: </a:t>
            </a:r>
            <a:r>
              <a:rPr lang="en-GB" sz="1200" dirty="0">
                <a:latin typeface="Arial" panose="020B0604020202020204" pitchFamily="34" charset="0"/>
                <a:cs typeface="Arial" panose="020B0604020202020204" pitchFamily="34" charset="0"/>
              </a:rPr>
              <a:t>To co-finance digital mental health solutions, encourage cooperation between NHS Trusts, local governments, and commercial sector partners. Wysa and other scalable digital solutions are supported throughout NHS pathways by the NHS Innovation Accelerator (2023).</a:t>
            </a:r>
          </a:p>
          <a:p>
            <a:r>
              <a:rPr lang="en-GB" sz="1400" b="1" dirty="0">
                <a:latin typeface="Arial" panose="020B0604020202020204" pitchFamily="34" charset="0"/>
                <a:cs typeface="Arial" panose="020B0604020202020204" pitchFamily="34" charset="0"/>
              </a:rPr>
              <a:t>Solution</a:t>
            </a:r>
          </a:p>
          <a:p>
            <a:r>
              <a:rPr lang="en-GB" sz="1200" dirty="0">
                <a:latin typeface="Arial" panose="020B0604020202020204" pitchFamily="34" charset="0"/>
                <a:cs typeface="Arial" panose="020B0604020202020204" pitchFamily="34" charset="0"/>
              </a:rPr>
              <a:t>To guarantee sustainability, create regional funding structures and include Wysa into NHS digital transformation budgets.</a:t>
            </a:r>
          </a:p>
          <a:p>
            <a:r>
              <a:rPr lang="en-GB" sz="1400" b="1" u="sng" dirty="0">
                <a:latin typeface="Arial" panose="020B0604020202020204" pitchFamily="34" charset="0"/>
                <a:cs typeface="Arial" panose="020B0604020202020204" pitchFamily="34" charset="0"/>
              </a:rPr>
              <a:t>2. Training for Staff and Digital Literacy</a:t>
            </a:r>
          </a:p>
          <a:p>
            <a:r>
              <a:rPr lang="en-GB" sz="1400" b="1" dirty="0">
                <a:latin typeface="Arial" panose="020B0604020202020204" pitchFamily="34" charset="0"/>
                <a:cs typeface="Arial" panose="020B0604020202020204" pitchFamily="34" charset="0"/>
              </a:rPr>
              <a:t>Barrier</a:t>
            </a:r>
            <a:r>
              <a:rPr lang="en-GB" sz="1200" dirty="0">
                <a:latin typeface="Arial" panose="020B0604020202020204" pitchFamily="34" charset="0"/>
                <a:cs typeface="Arial" panose="020B0604020202020204" pitchFamily="34" charset="0"/>
              </a:rPr>
              <a:t>: Healthcare worker  limited digital proficiency may make it more difficult for them to use AI tools like Wysa safely and confidently.</a:t>
            </a:r>
          </a:p>
          <a:p>
            <a:r>
              <a:rPr lang="en-GB" sz="1400" b="1" dirty="0">
                <a:latin typeface="Arial" panose="020B0604020202020204" pitchFamily="34" charset="0"/>
                <a:cs typeface="Arial" panose="020B0604020202020204" pitchFamily="34" charset="0"/>
              </a:rPr>
              <a:t>Suggestions</a:t>
            </a:r>
            <a:r>
              <a:rPr lang="en-GB" sz="14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Targeted Onboarding Put in place co-created training courses that cover ethical AI use, digital safety, and hands-on examples The need for workforce development in digital mental health is highlighted in the WHO Mental Health Atlas (2024).</a:t>
            </a:r>
          </a:p>
          <a:p>
            <a:r>
              <a:rPr lang="en-GB" sz="1400" b="1" dirty="0">
                <a:latin typeface="Arial" panose="020B0604020202020204" pitchFamily="34" charset="0"/>
                <a:cs typeface="Arial" panose="020B0604020202020204" pitchFamily="34" charset="0"/>
              </a:rPr>
              <a:t>Solution</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Provide continuing assistance and incorporate computer literacy modules into mental health workers' CPD (Continuing Professional Development).</a:t>
            </a:r>
          </a:p>
          <a:p>
            <a:r>
              <a:rPr lang="en-GB" sz="1400" b="1" u="sng" dirty="0">
                <a:latin typeface="Arial" panose="020B0604020202020204" pitchFamily="34" charset="0"/>
                <a:cs typeface="Arial" panose="020B0604020202020204" pitchFamily="34" charset="0"/>
              </a:rPr>
              <a:t>3. Ethical Governance and Data Privacy</a:t>
            </a:r>
          </a:p>
          <a:p>
            <a:r>
              <a:rPr lang="en-GB" sz="1400" b="1" dirty="0">
                <a:latin typeface="Arial" panose="020B0604020202020204" pitchFamily="34" charset="0"/>
                <a:cs typeface="Arial" panose="020B0604020202020204" pitchFamily="34" charset="0"/>
              </a:rPr>
              <a:t>Barrier:</a:t>
            </a:r>
            <a:r>
              <a:rPr lang="en-GB" sz="1200" dirty="0">
                <a:latin typeface="Arial" panose="020B0604020202020204" pitchFamily="34" charset="0"/>
                <a:cs typeface="Arial" panose="020B0604020202020204" pitchFamily="34" charset="0"/>
              </a:rPr>
              <a:t> Usage may be restricted by worries about user trust, ethical AI use, and compliance with GDPR.</a:t>
            </a:r>
          </a:p>
          <a:p>
            <a:r>
              <a:rPr lang="en-GB" sz="1200" dirty="0">
                <a:latin typeface="Arial" panose="020B0604020202020204" pitchFamily="34" charset="0"/>
                <a:cs typeface="Arial" panose="020B0604020202020204" pitchFamily="34" charset="0"/>
              </a:rPr>
              <a:t>Suggestions Sturdy Information Governance: Verify Wysa conforms with NHS digital safeguarding guidelines and GDPR.  </a:t>
            </a:r>
          </a:p>
          <a:p>
            <a:r>
              <a:rPr lang="en-GB" sz="1200" dirty="0">
                <a:latin typeface="Arial" panose="020B0604020202020204" pitchFamily="34" charset="0"/>
                <a:cs typeface="Arial" panose="020B0604020202020204" pitchFamily="34" charset="0"/>
              </a:rPr>
              <a:t>According to the NHS Innovation Accelerator (2023), Wysa  anonymized data backs moral triage decisions.</a:t>
            </a:r>
          </a:p>
          <a:p>
            <a:r>
              <a:rPr lang="en-GB" sz="1200" dirty="0">
                <a:latin typeface="Arial" panose="020B0604020202020204" pitchFamily="34" charset="0"/>
                <a:cs typeface="Arial" panose="020B0604020202020204" pitchFamily="34" charset="0"/>
              </a:rPr>
              <a:t>Transparent Communication</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To foster trust, let people know how their data is utilized and safeguarded.   WHO (2024) emphasizes the importance of ethical norms in digital platforms for mental health</a:t>
            </a:r>
          </a:p>
          <a:p>
            <a:r>
              <a:rPr lang="en-GB" sz="1200" dirty="0">
                <a:latin typeface="Arial" panose="020B0604020202020204" pitchFamily="34" charset="0"/>
                <a:cs typeface="Arial" panose="020B0604020202020204" pitchFamily="34" charset="0"/>
              </a:rPr>
              <a:t>Solution Create explicit guidelines for consent, data handling, and AI governance. Conduct frequent audits and provide staff training</a:t>
            </a:r>
          </a:p>
          <a:p>
            <a:r>
              <a:rPr lang="en-GB" sz="1200" dirty="0">
                <a:latin typeface="Arial" panose="020B0604020202020204" pitchFamily="34" charset="0"/>
                <a:cs typeface="Arial" panose="020B0604020202020204" pitchFamily="34" charset="0"/>
              </a:rPr>
              <a:t>In conclusion, Wysa will be able to realize its full capacity as a flexible, inclusive, and sustainable mental health advance if these obstacles are removed through smart finance, workforce training, and ethical governance.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2659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1C3011B-3089-9E55-DACE-D8321B6B6427}"/>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B6CB9-FCAE-75AE-587C-7D0C6FF25784}"/>
              </a:ext>
            </a:extLst>
          </p:cNvPr>
          <p:cNvSpPr>
            <a:spLocks noGrp="1"/>
          </p:cNvSpPr>
          <p:nvPr>
            <p:ph type="title"/>
          </p:nvPr>
        </p:nvSpPr>
        <p:spPr>
          <a:xfrm>
            <a:off x="838200" y="365125"/>
            <a:ext cx="10515600" cy="1325563"/>
          </a:xfrm>
        </p:spPr>
        <p:txBody>
          <a:bodyPr>
            <a:normAutofit/>
          </a:bodyPr>
          <a:lstStyle/>
          <a:p>
            <a:r>
              <a:rPr lang="en-GB" dirty="0"/>
              <a:t>Conclusion </a:t>
            </a:r>
          </a:p>
        </p:txBody>
      </p:sp>
      <p:graphicFrame>
        <p:nvGraphicFramePr>
          <p:cNvPr id="5" name="Content Placeholder 2">
            <a:extLst>
              <a:ext uri="{FF2B5EF4-FFF2-40B4-BE49-F238E27FC236}">
                <a16:creationId xmlns:a16="http://schemas.microsoft.com/office/drawing/2014/main" id="{9BC18524-0215-3994-D943-6BC666658B95}"/>
              </a:ext>
            </a:extLst>
          </p:cNvPr>
          <p:cNvGraphicFramePr>
            <a:graphicFrameLocks noGrp="1"/>
          </p:cNvGraphicFramePr>
          <p:nvPr>
            <p:ph idx="1"/>
            <p:extLst>
              <p:ext uri="{D42A27DB-BD31-4B8C-83A1-F6EECF244321}">
                <p14:modId xmlns:p14="http://schemas.microsoft.com/office/powerpoint/2010/main" val="14265062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3816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791ED-B04C-1A54-5512-4900246A3364}"/>
              </a:ext>
            </a:extLst>
          </p:cNvPr>
          <p:cNvSpPr>
            <a:spLocks noGrp="1"/>
          </p:cNvSpPr>
          <p:nvPr>
            <p:ph type="title"/>
          </p:nvPr>
        </p:nvSpPr>
        <p:spPr>
          <a:xfrm>
            <a:off x="0" y="0"/>
            <a:ext cx="2546555" cy="876480"/>
          </a:xfrm>
        </p:spPr>
        <p:txBody>
          <a:bodyPr/>
          <a:lstStyle/>
          <a:p>
            <a:r>
              <a:rPr lang="en-GB" dirty="0"/>
              <a:t>Reference </a:t>
            </a:r>
          </a:p>
        </p:txBody>
      </p:sp>
      <p:sp>
        <p:nvSpPr>
          <p:cNvPr id="3" name="Content Placeholder 2">
            <a:extLst>
              <a:ext uri="{FF2B5EF4-FFF2-40B4-BE49-F238E27FC236}">
                <a16:creationId xmlns:a16="http://schemas.microsoft.com/office/drawing/2014/main" id="{8058AD44-5AE9-4A06-4411-8CCEB1719C9A}"/>
              </a:ext>
            </a:extLst>
          </p:cNvPr>
          <p:cNvSpPr>
            <a:spLocks noGrp="1"/>
          </p:cNvSpPr>
          <p:nvPr>
            <p:ph idx="1"/>
          </p:nvPr>
        </p:nvSpPr>
        <p:spPr>
          <a:xfrm>
            <a:off x="149942" y="629266"/>
            <a:ext cx="12042058" cy="6007508"/>
          </a:xfrm>
        </p:spPr>
        <p:txBody>
          <a:bodyPr>
            <a:normAutofit/>
          </a:bodyPr>
          <a:lstStyle/>
          <a:p>
            <a:r>
              <a:rPr lang="en-GB" sz="1100" dirty="0">
                <a:latin typeface="Arial" panose="020B0604020202020204" pitchFamily="34" charset="0"/>
                <a:cs typeface="Arial" panose="020B0604020202020204" pitchFamily="34" charset="0"/>
              </a:rPr>
              <a:t>Berardi, D. et al. (2024) *Co-Designing Digital Mental Health Tools*. Journal of Health Innovation, 12(1), pp. 45–59.</a:t>
            </a:r>
          </a:p>
          <a:p>
            <a:r>
              <a:rPr lang="en-GB" sz="1100" dirty="0">
                <a:latin typeface="Arial" panose="020B0604020202020204" pitchFamily="34" charset="0"/>
                <a:cs typeface="Arial" panose="020B0604020202020204" pitchFamily="34" charset="0"/>
              </a:rPr>
              <a:t>-Department of Health (2019) *NHS Mental Health Implementation Plan*. London: DHSC.</a:t>
            </a:r>
          </a:p>
          <a:p>
            <a:r>
              <a:rPr lang="en-GB" sz="1100" dirty="0">
                <a:latin typeface="Arial" panose="020B0604020202020204" pitchFamily="34" charset="0"/>
                <a:cs typeface="Arial" panose="020B0604020202020204" pitchFamily="34" charset="0"/>
              </a:rPr>
              <a:t>Department of Health (2011) *No Health Without Mental Health: A Cross-Government Mental Health Outcomes Strategy*. London: DHS</a:t>
            </a:r>
          </a:p>
          <a:p>
            <a:r>
              <a:rPr lang="en-GB" sz="1100" dirty="0">
                <a:latin typeface="Arial" panose="020B0604020202020204" pitchFamily="34" charset="0"/>
                <a:cs typeface="Arial" panose="020B0604020202020204" pitchFamily="34" charset="0"/>
              </a:rPr>
              <a:t>- Department of Health. (2019). *NHS Mental Health Implementation Plan 2019/20 – 2023/24*. London: Department of Health and Social Care. Mind (2025) </a:t>
            </a:r>
            <a:r>
              <a:rPr lang="en-GB" sz="1100" i="1" dirty="0">
                <a:latin typeface="Arial" panose="020B0604020202020204" pitchFamily="34" charset="0"/>
                <a:cs typeface="Arial" panose="020B0604020202020204" pitchFamily="34" charset="0"/>
              </a:rPr>
              <a:t>The Big Mental Health Report 2025</a:t>
            </a:r>
            <a:r>
              <a:rPr lang="en-GB" sz="1100" dirty="0">
                <a:latin typeface="Arial" panose="020B0604020202020204" pitchFamily="34" charset="0"/>
                <a:cs typeface="Arial" panose="020B0604020202020204" pitchFamily="34" charset="0"/>
              </a:rPr>
              <a:t>. London: Mind</a:t>
            </a:r>
          </a:p>
          <a:p>
            <a:r>
              <a:rPr lang="en-GB" sz="1100" dirty="0">
                <a:latin typeface="Arial" panose="020B0604020202020204" pitchFamily="34" charset="0"/>
                <a:cs typeface="Arial" panose="020B0604020202020204" pitchFamily="34" charset="0"/>
              </a:rPr>
              <a:t>HLTH (2024) How Wysa Uses AI to Make Mental Health More Accessible. Available at: </a:t>
            </a:r>
            <a:r>
              <a:rPr lang="en-GB" sz="1100" dirty="0">
                <a:latin typeface="Arial" panose="020B0604020202020204" pitchFamily="34" charset="0"/>
                <a:cs typeface="Arial" panose="020B0604020202020204" pitchFamily="34" charset="0"/>
                <a:hlinkClick r:id="rId3"/>
              </a:rPr>
              <a:t>https://hlth.com/insights/news/how-wysa-uses-ai-to-make-mental-health-more-accessible-2024-11-05</a:t>
            </a:r>
            <a:r>
              <a:rPr lang="en-GB" sz="1100" dirty="0">
                <a:latin typeface="Arial" panose="020B0604020202020204" pitchFamily="34" charset="0"/>
                <a:cs typeface="Arial" panose="020B0604020202020204" pitchFamily="34" charset="0"/>
              </a:rPr>
              <a:t>  [Accessed 30 Oct. 2025].</a:t>
            </a:r>
          </a:p>
          <a:p>
            <a:r>
              <a:rPr lang="en-GB" sz="1100" dirty="0">
                <a:latin typeface="Arial" panose="020B0604020202020204" pitchFamily="34" charset="0"/>
                <a:cs typeface="Arial" panose="020B0604020202020204" pitchFamily="34" charset="0"/>
              </a:rPr>
              <a:t>Mental Health Support. Available at: </a:t>
            </a:r>
            <a:r>
              <a:rPr lang="en-GB" sz="1100" dirty="0">
                <a:latin typeface="Arial" panose="020B0604020202020204" pitchFamily="34" charset="0"/>
                <a:cs typeface="Arial" panose="020B0604020202020204" pitchFamily="34" charset="0"/>
                <a:hlinkClick r:id="rId4"/>
              </a:rPr>
              <a:t>https://nhsaccelerator.com/innovations/wysa</a:t>
            </a:r>
            <a:r>
              <a:rPr lang="en-GB" sz="1100" dirty="0">
                <a:latin typeface="Arial" panose="020B0604020202020204" pitchFamily="34" charset="0"/>
                <a:cs typeface="Arial" panose="020B0604020202020204" pitchFamily="34" charset="0"/>
              </a:rPr>
              <a:t>  [Accessed 30 Oct. 2025].</a:t>
            </a:r>
          </a:p>
          <a:p>
            <a:r>
              <a:rPr lang="en-GB" sz="1100" dirty="0">
                <a:latin typeface="Arial" panose="020B0604020202020204" pitchFamily="34" charset="0"/>
                <a:cs typeface="Arial" panose="020B0604020202020204" pitchFamily="34" charset="0"/>
              </a:rPr>
              <a:t>- Mental Health Taskforce. (2022). *Digital engagement pilot: Birmingham case study*. Birmingham: NHS England   </a:t>
            </a:r>
          </a:p>
          <a:p>
            <a:r>
              <a:rPr lang="en-GB" sz="1100" dirty="0">
                <a:latin typeface="Arial" panose="020B0604020202020204" pitchFamily="34" charset="0"/>
                <a:cs typeface="Arial" panose="020B0604020202020204" pitchFamily="34" charset="0"/>
              </a:rPr>
              <a:t>NHS Innovation Accelerator (2023) Wysa – AI-Powered - House of Commons Library. (2023). *Digital transformation in the NHS: Challenges and opportunities*. London: UK Parliament </a:t>
            </a:r>
          </a:p>
          <a:p>
            <a:r>
              <a:rPr lang="en-GB" sz="1100" dirty="0">
                <a:latin typeface="Arial" panose="020B0604020202020204" pitchFamily="34" charset="0"/>
                <a:cs typeface="Arial" panose="020B0604020202020204" pitchFamily="34" charset="0"/>
              </a:rPr>
              <a:t>NHS England (2023) *Digital Inclusion Policy*. London: NHS England.</a:t>
            </a:r>
          </a:p>
          <a:p>
            <a:r>
              <a:rPr lang="en-GB" sz="1100" dirty="0">
                <a:latin typeface="Arial" panose="020B0604020202020204" pitchFamily="34" charset="0"/>
                <a:cs typeface="Arial" panose="020B0604020202020204" pitchFamily="34" charset="0"/>
              </a:rPr>
              <a:t>- NHS England. (2023). *Digital mental health tools in service delivery.  </a:t>
            </a:r>
            <a:r>
              <a:rPr lang="en-GB" sz="1100" dirty="0">
                <a:latin typeface="Arial" panose="020B0604020202020204" pitchFamily="34" charset="0"/>
                <a:cs typeface="Arial" panose="020B0604020202020204" pitchFamily="34" charset="0"/>
                <a:hlinkClick r:id="rId5"/>
              </a:rPr>
              <a:t>https://www.england.nhs.uk</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NHS Innovation Accelerator. (2023). *Wysa: AI-powered mental health support*. </a:t>
            </a:r>
            <a:r>
              <a:rPr lang="en-GB" sz="1100" dirty="0">
                <a:latin typeface="Arial" panose="020B0604020202020204" pitchFamily="34" charset="0"/>
                <a:cs typeface="Arial" panose="020B0604020202020204" pitchFamily="34" charset="0"/>
                <a:hlinkClick r:id="rId6"/>
              </a:rPr>
              <a:t>https://nhsaccelerator.com/innovations/wysa/</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Nuffield Trust. (2024). *Digital infrastructure and cost-effectiveness in mental health services*. London: Nuffield Trust.  </a:t>
            </a:r>
          </a:p>
          <a:p>
            <a:r>
              <a:rPr lang="en-GB" sz="1100" dirty="0">
                <a:latin typeface="Arial" panose="020B0604020202020204" pitchFamily="34" charset="0"/>
                <a:cs typeface="Arial" panose="020B0604020202020204" pitchFamily="34" charset="0"/>
              </a:rPr>
              <a:t>- Royal College of Psychiatrists. (2024). *Sustainability in mental health care: Digital pathways to net-zero. London: RCPsych.  </a:t>
            </a:r>
          </a:p>
          <a:p>
            <a:r>
              <a:rPr lang="en-GB" sz="1100" dirty="0">
                <a:latin typeface="Arial" panose="020B0604020202020204" pitchFamily="34" charset="0"/>
                <a:cs typeface="Arial" panose="020B0604020202020204" pitchFamily="34" charset="0"/>
              </a:rPr>
              <a:t>- University of Plymouth. (2023). Real-world testing of AI mental health app.  </a:t>
            </a:r>
            <a:r>
              <a:rPr lang="en-GB" sz="1100" dirty="0">
                <a:latin typeface="Arial" panose="020B0604020202020204" pitchFamily="34" charset="0"/>
                <a:cs typeface="Arial" panose="020B0604020202020204" pitchFamily="34" charset="0"/>
                <a:hlinkClick r:id="rId7"/>
              </a:rPr>
              <a:t>https://www.plymouth.ac.uk/research/centre-for-health-technology/real-world-testing-of-ai-mental-health-app</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Wysa (2024) NHS tackles mental health crisis with Wysa AI. Available at: </a:t>
            </a:r>
            <a:r>
              <a:rPr lang="en-GB" sz="1100" dirty="0">
                <a:latin typeface="Arial" panose="020B0604020202020204" pitchFamily="34" charset="0"/>
                <a:cs typeface="Arial" panose="020B0604020202020204" pitchFamily="34" charset="0"/>
                <a:hlinkClick r:id="rId8"/>
              </a:rPr>
              <a:t>https://blogs.wysa.io/blog/company-news/nhs-tackles-mental-health-crisis-with-ai</a:t>
            </a:r>
            <a:r>
              <a:rPr lang="en-GB" sz="1100" dirty="0">
                <a:latin typeface="Arial" panose="020B0604020202020204" pitchFamily="34" charset="0"/>
                <a:cs typeface="Arial" panose="020B0604020202020204" pitchFamily="34" charset="0"/>
              </a:rPr>
              <a:t>  [Accessed 30 Oct. 2025].</a:t>
            </a:r>
          </a:p>
          <a:p>
            <a:r>
              <a:rPr lang="en-GB" sz="1100" dirty="0">
                <a:latin typeface="Arial" panose="020B0604020202020204" pitchFamily="34" charset="0"/>
                <a:cs typeface="Arial" panose="020B0604020202020204" pitchFamily="34" charset="0"/>
              </a:rPr>
              <a:t>WHO (2024) *Digital Mental Health: Global Perspectives*. Geneva: World Health Organization.  </a:t>
            </a:r>
          </a:p>
          <a:p>
            <a:r>
              <a:rPr lang="en-GB" sz="1100" dirty="0">
                <a:latin typeface="Arial" panose="020B0604020202020204" pitchFamily="34" charset="0"/>
                <a:cs typeface="Arial" panose="020B0604020202020204" pitchFamily="34" charset="0"/>
              </a:rPr>
              <a:t>- Wysa. (2023). *Reports and insights. </a:t>
            </a:r>
            <a:r>
              <a:rPr lang="en-GB" sz="1100" dirty="0">
                <a:latin typeface="Arial" panose="020B0604020202020204" pitchFamily="34" charset="0"/>
                <a:cs typeface="Arial" panose="020B0604020202020204" pitchFamily="34" charset="0"/>
                <a:hlinkClick r:id="rId9"/>
              </a:rPr>
              <a:t>https://www.wysa.com/reports</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Wysa. (2023). *AI support for NHS Talking Therapies*. </a:t>
            </a:r>
            <a:r>
              <a:rPr lang="en-GB" sz="1100" dirty="0">
                <a:latin typeface="Arial" panose="020B0604020202020204" pitchFamily="34" charset="0"/>
                <a:cs typeface="Arial" panose="020B0604020202020204" pitchFamily="34" charset="0"/>
                <a:hlinkClick r:id="rId10"/>
              </a:rPr>
              <a:t>https://www.wysa.com/nhs</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Wysa (2024) Clinical Evidence &amp; Research – Everyday Mental Health. Available at: </a:t>
            </a:r>
            <a:r>
              <a:rPr lang="en-GB" sz="1100" dirty="0">
                <a:latin typeface="Arial" panose="020B0604020202020204" pitchFamily="34" charset="0"/>
                <a:cs typeface="Arial" panose="020B0604020202020204" pitchFamily="34" charset="0"/>
                <a:hlinkClick r:id="rId11"/>
              </a:rPr>
              <a:t>https://www.wysa.com/clinical-evidence</a:t>
            </a:r>
            <a:r>
              <a:rPr lang="en-GB" sz="1100" dirty="0">
                <a:latin typeface="Arial" panose="020B0604020202020204" pitchFamily="34" charset="0"/>
                <a:cs typeface="Arial" panose="020B0604020202020204" pitchFamily="34" charset="0"/>
              </a:rPr>
              <a:t>   [Accessed 30 Oct. 2025]</a:t>
            </a:r>
          </a:p>
          <a:p>
            <a:r>
              <a:rPr lang="en-GB" sz="1100" dirty="0">
                <a:latin typeface="Arial" panose="020B0604020202020204" pitchFamily="34" charset="0"/>
                <a:cs typeface="Arial" panose="020B0604020202020204" pitchFamily="34" charset="0"/>
              </a:rPr>
              <a:t>Wysa (2024) Clinical Evidence &amp; Research – Everyday Mental Health. Available at: </a:t>
            </a:r>
            <a:r>
              <a:rPr lang="en-GB" sz="1100" dirty="0">
                <a:latin typeface="Arial" panose="020B0604020202020204" pitchFamily="34" charset="0"/>
                <a:cs typeface="Arial" panose="020B0604020202020204" pitchFamily="34" charset="0"/>
                <a:hlinkClick r:id="rId11"/>
              </a:rPr>
              <a:t>https://www.wysa.com/clinical-evidence</a:t>
            </a:r>
            <a:r>
              <a:rPr lang="en-GB" sz="1100" dirty="0">
                <a:latin typeface="Arial" panose="020B0604020202020204" pitchFamily="34" charset="0"/>
                <a:cs typeface="Arial" panose="020B0604020202020204" pitchFamily="34" charset="0"/>
              </a:rPr>
              <a:t>   [Accessed 30 Oct. 2025]</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7672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32578B-7363-0F95-0977-209E44435AF8}"/>
              </a:ext>
            </a:extLst>
          </p:cNvPr>
          <p:cNvPicPr>
            <a:picLocks noChangeAspect="1"/>
          </p:cNvPicPr>
          <p:nvPr/>
        </p:nvPicPr>
        <p:blipFill>
          <a:blip r:embed="rId2"/>
          <a:stretch>
            <a:fillRect/>
          </a:stretch>
        </p:blipFill>
        <p:spPr>
          <a:xfrm>
            <a:off x="1333500" y="242887"/>
            <a:ext cx="9525000" cy="6372225"/>
          </a:xfrm>
          <a:prstGeom prst="rect">
            <a:avLst/>
          </a:prstGeom>
        </p:spPr>
      </p:pic>
    </p:spTree>
    <p:extLst>
      <p:ext uri="{BB962C8B-B14F-4D97-AF65-F5344CB8AC3E}">
        <p14:creationId xmlns:p14="http://schemas.microsoft.com/office/powerpoint/2010/main" val="13649361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1281</TotalTime>
  <Words>2926</Words>
  <Application>Microsoft Office PowerPoint</Application>
  <PresentationFormat>Widescreen</PresentationFormat>
  <Paragraphs>169</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Wingdings</vt:lpstr>
      <vt:lpstr>Office Theme</vt:lpstr>
      <vt:lpstr>Name - Ruksar Israr  Student Number - 1817838 Digital innovation in health and social care  Code - BMHP6026 Lecture - Joanne Davies  </vt:lpstr>
      <vt:lpstr>Introduction </vt:lpstr>
      <vt:lpstr>Overview of the innovation WYSA what it does </vt:lpstr>
      <vt:lpstr>How Wysa work </vt:lpstr>
      <vt:lpstr>Where does WYSA  APP be used </vt:lpstr>
      <vt:lpstr>PowerPoint Presentation</vt:lpstr>
      <vt:lpstr>Impact on workforce  </vt:lpstr>
      <vt:lpstr>Benefit of WYSA and barriers on workforce  </vt:lpstr>
      <vt:lpstr>Impact on service delivery </vt:lpstr>
      <vt:lpstr>benefit  service delivery  </vt:lpstr>
      <vt:lpstr>Barriers  on service delivery  </vt:lpstr>
      <vt:lpstr>Impact on service user </vt:lpstr>
      <vt:lpstr>Impact on patient and services users </vt:lpstr>
      <vt:lpstr>Benefits  to patient and  service users </vt:lpstr>
      <vt:lpstr>Challenges to patient and service users  </vt:lpstr>
      <vt:lpstr>Challenges and recommendation </vt:lpstr>
      <vt:lpstr>Conclusion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ruksar israr</dc:creator>
  <cp:lastModifiedBy>ruksar israr</cp:lastModifiedBy>
  <cp:revision>5</cp:revision>
  <dcterms:created xsi:type="dcterms:W3CDTF">2025-10-30T15:02:48Z</dcterms:created>
  <dcterms:modified xsi:type="dcterms:W3CDTF">2025-11-06T01:51:24Z</dcterms:modified>
</cp:coreProperties>
</file>