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58" r:id="rId5"/>
    <p:sldId id="274" r:id="rId6"/>
    <p:sldId id="257" r:id="rId7"/>
    <p:sldId id="259" r:id="rId8"/>
    <p:sldId id="272" r:id="rId9"/>
    <p:sldId id="266" r:id="rId10"/>
    <p:sldId id="271" r:id="rId11"/>
    <p:sldId id="275" r:id="rId12"/>
    <p:sldId id="269" r:id="rId13"/>
    <p:sldId id="263" r:id="rId14"/>
    <p:sldId id="262" r:id="rId15"/>
    <p:sldId id="264"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0A81A1-2866-4353-8739-98CA28E6BE95}" v="2" dt="2023-07-24T11:13:39.7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01" autoAdjust="0"/>
  </p:normalViewPr>
  <p:slideViewPr>
    <p:cSldViewPr snapToGrid="0">
      <p:cViewPr varScale="1">
        <p:scale>
          <a:sx n="91" d="100"/>
          <a:sy n="91" d="100"/>
        </p:scale>
        <p:origin x="3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00F482-F972-465A-97E1-7DCE2ABC932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694158A-5BAD-413F-BE2D-0CFE72D80A90}">
      <dgm:prSet/>
      <dgm:spPr/>
      <dgm:t>
        <a:bodyPr/>
        <a:lstStyle/>
        <a:p>
          <a:r>
            <a:rPr lang="en-GB"/>
            <a:t>Introduction, Case study &amp; Factors of Vulnerability by Portia</a:t>
          </a:r>
          <a:endParaRPr lang="en-US"/>
        </a:p>
      </dgm:t>
    </dgm:pt>
    <dgm:pt modelId="{315D7492-627C-4CCF-9C96-817C53628DF2}" type="parTrans" cxnId="{6D009F08-E12C-4B47-A9B1-1D7F5A30EFBF}">
      <dgm:prSet/>
      <dgm:spPr/>
      <dgm:t>
        <a:bodyPr/>
        <a:lstStyle/>
        <a:p>
          <a:endParaRPr lang="en-US"/>
        </a:p>
      </dgm:t>
    </dgm:pt>
    <dgm:pt modelId="{AA49AD2B-4D9F-47EA-BAC5-71585FCFCC85}" type="sibTrans" cxnId="{6D009F08-E12C-4B47-A9B1-1D7F5A30EFBF}">
      <dgm:prSet/>
      <dgm:spPr/>
      <dgm:t>
        <a:bodyPr/>
        <a:lstStyle/>
        <a:p>
          <a:endParaRPr lang="en-US"/>
        </a:p>
      </dgm:t>
    </dgm:pt>
    <dgm:pt modelId="{72E45C6E-D073-432B-9CD9-6BC376953439}">
      <dgm:prSet/>
      <dgm:spPr/>
      <dgm:t>
        <a:bodyPr/>
        <a:lstStyle/>
        <a:p>
          <a:r>
            <a:rPr lang="en-GB"/>
            <a:t>The impact of these factors &amp; The process of intervention by Flavia</a:t>
          </a:r>
          <a:endParaRPr lang="en-US"/>
        </a:p>
      </dgm:t>
    </dgm:pt>
    <dgm:pt modelId="{E3AACFDE-8BF5-4212-9552-A18A632A1EDC}" type="parTrans" cxnId="{981981D7-0F8A-4E52-99E2-22961C37164A}">
      <dgm:prSet/>
      <dgm:spPr/>
      <dgm:t>
        <a:bodyPr/>
        <a:lstStyle/>
        <a:p>
          <a:endParaRPr lang="en-US"/>
        </a:p>
      </dgm:t>
    </dgm:pt>
    <dgm:pt modelId="{4CD80FB8-3FEE-44F3-BF6E-83975C93FC1F}" type="sibTrans" cxnId="{981981D7-0F8A-4E52-99E2-22961C37164A}">
      <dgm:prSet/>
      <dgm:spPr/>
      <dgm:t>
        <a:bodyPr/>
        <a:lstStyle/>
        <a:p>
          <a:endParaRPr lang="en-US"/>
        </a:p>
      </dgm:t>
    </dgm:pt>
    <dgm:pt modelId="{01CD42C1-D477-4C65-B6D7-F57223D7FBE7}">
      <dgm:prSet/>
      <dgm:spPr/>
      <dgm:t>
        <a:bodyPr/>
        <a:lstStyle/>
        <a:p>
          <a:r>
            <a:rPr lang="en-GB"/>
            <a:t>Results and outcomes &amp; Actions of social services by Aissatu</a:t>
          </a:r>
          <a:endParaRPr lang="en-US"/>
        </a:p>
      </dgm:t>
    </dgm:pt>
    <dgm:pt modelId="{4FBA25EE-5569-42AD-B737-04DEE7E53110}" type="parTrans" cxnId="{60303B15-71B0-4AB8-B81E-6A9A4D037789}">
      <dgm:prSet/>
      <dgm:spPr/>
      <dgm:t>
        <a:bodyPr/>
        <a:lstStyle/>
        <a:p>
          <a:endParaRPr lang="en-US"/>
        </a:p>
      </dgm:t>
    </dgm:pt>
    <dgm:pt modelId="{81CB03DB-67AB-42D5-99E4-A30B59EAEC65}" type="sibTrans" cxnId="{60303B15-71B0-4AB8-B81E-6A9A4D037789}">
      <dgm:prSet/>
      <dgm:spPr/>
      <dgm:t>
        <a:bodyPr/>
        <a:lstStyle/>
        <a:p>
          <a:endParaRPr lang="en-US"/>
        </a:p>
      </dgm:t>
    </dgm:pt>
    <dgm:pt modelId="{411E43A2-19E1-4E94-AF99-9B7D40EB58CB}">
      <dgm:prSet/>
      <dgm:spPr/>
      <dgm:t>
        <a:bodyPr/>
        <a:lstStyle/>
        <a:p>
          <a:r>
            <a:rPr lang="en-GB"/>
            <a:t>Recommendations &amp; Conclusion By Grcae</a:t>
          </a:r>
          <a:endParaRPr lang="en-US"/>
        </a:p>
      </dgm:t>
    </dgm:pt>
    <dgm:pt modelId="{BD639A18-7784-455A-9D03-B61D295EB146}" type="parTrans" cxnId="{514F22C7-FE2C-469C-911C-A8CFEA7A8851}">
      <dgm:prSet/>
      <dgm:spPr/>
      <dgm:t>
        <a:bodyPr/>
        <a:lstStyle/>
        <a:p>
          <a:endParaRPr lang="en-US"/>
        </a:p>
      </dgm:t>
    </dgm:pt>
    <dgm:pt modelId="{5C82CF28-EF60-43DF-AB69-917ECF2170BF}" type="sibTrans" cxnId="{514F22C7-FE2C-469C-911C-A8CFEA7A8851}">
      <dgm:prSet/>
      <dgm:spPr/>
      <dgm:t>
        <a:bodyPr/>
        <a:lstStyle/>
        <a:p>
          <a:endParaRPr lang="en-US"/>
        </a:p>
      </dgm:t>
    </dgm:pt>
    <dgm:pt modelId="{E42AB927-2D68-408F-ABE1-7B5FC5E19C51}" type="pres">
      <dgm:prSet presAssocID="{E900F482-F972-465A-97E1-7DCE2ABC9328}" presName="root" presStyleCnt="0">
        <dgm:presLayoutVars>
          <dgm:dir/>
          <dgm:resizeHandles val="exact"/>
        </dgm:presLayoutVars>
      </dgm:prSet>
      <dgm:spPr/>
    </dgm:pt>
    <dgm:pt modelId="{0909A566-9A8A-40FA-BEE3-92088610BE2E}" type="pres">
      <dgm:prSet presAssocID="{7694158A-5BAD-413F-BE2D-0CFE72D80A90}" presName="compNode" presStyleCnt="0"/>
      <dgm:spPr/>
    </dgm:pt>
    <dgm:pt modelId="{B517BE5B-703A-4D24-8D15-31881791B9C9}" type="pres">
      <dgm:prSet presAssocID="{7694158A-5BAD-413F-BE2D-0CFE72D80A90}" presName="bgRect" presStyleLbl="bgShp" presStyleIdx="0" presStyleCnt="4"/>
      <dgm:spPr/>
    </dgm:pt>
    <dgm:pt modelId="{929D127E-6E15-400F-9BF0-91065B41B673}" type="pres">
      <dgm:prSet presAssocID="{7694158A-5BAD-413F-BE2D-0CFE72D80A9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et"/>
        </a:ext>
      </dgm:extLst>
    </dgm:pt>
    <dgm:pt modelId="{D1A5A30F-41DC-48EE-B10F-0E65ACF90FC3}" type="pres">
      <dgm:prSet presAssocID="{7694158A-5BAD-413F-BE2D-0CFE72D80A90}" presName="spaceRect" presStyleCnt="0"/>
      <dgm:spPr/>
    </dgm:pt>
    <dgm:pt modelId="{DC6D3D2E-399E-4152-9266-0EA4B1C244CA}" type="pres">
      <dgm:prSet presAssocID="{7694158A-5BAD-413F-BE2D-0CFE72D80A90}" presName="parTx" presStyleLbl="revTx" presStyleIdx="0" presStyleCnt="4">
        <dgm:presLayoutVars>
          <dgm:chMax val="0"/>
          <dgm:chPref val="0"/>
        </dgm:presLayoutVars>
      </dgm:prSet>
      <dgm:spPr/>
    </dgm:pt>
    <dgm:pt modelId="{24D0C300-EDAF-492B-A61F-229A8E0C21B6}" type="pres">
      <dgm:prSet presAssocID="{AA49AD2B-4D9F-47EA-BAC5-71585FCFCC85}" presName="sibTrans" presStyleCnt="0"/>
      <dgm:spPr/>
    </dgm:pt>
    <dgm:pt modelId="{948AA27D-DD90-469E-9810-93338E01E397}" type="pres">
      <dgm:prSet presAssocID="{72E45C6E-D073-432B-9CD9-6BC376953439}" presName="compNode" presStyleCnt="0"/>
      <dgm:spPr/>
    </dgm:pt>
    <dgm:pt modelId="{30B4D58B-16E8-4353-885B-4048DA6F7DBC}" type="pres">
      <dgm:prSet presAssocID="{72E45C6E-D073-432B-9CD9-6BC376953439}" presName="bgRect" presStyleLbl="bgShp" presStyleIdx="1" presStyleCnt="4"/>
      <dgm:spPr/>
    </dgm:pt>
    <dgm:pt modelId="{A8E45071-2B29-49DA-8CEC-9ACA0F247B93}" type="pres">
      <dgm:prSet presAssocID="{72E45C6E-D073-432B-9CD9-6BC37695343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C42342E7-346C-4FD4-AEA9-605EA6F840C3}" type="pres">
      <dgm:prSet presAssocID="{72E45C6E-D073-432B-9CD9-6BC376953439}" presName="spaceRect" presStyleCnt="0"/>
      <dgm:spPr/>
    </dgm:pt>
    <dgm:pt modelId="{E20C54DD-836F-4E44-B7F7-12275F244042}" type="pres">
      <dgm:prSet presAssocID="{72E45C6E-D073-432B-9CD9-6BC376953439}" presName="parTx" presStyleLbl="revTx" presStyleIdx="1" presStyleCnt="4">
        <dgm:presLayoutVars>
          <dgm:chMax val="0"/>
          <dgm:chPref val="0"/>
        </dgm:presLayoutVars>
      </dgm:prSet>
      <dgm:spPr/>
    </dgm:pt>
    <dgm:pt modelId="{C7B61ADA-B360-40E6-AFE8-142CA9A2C11C}" type="pres">
      <dgm:prSet presAssocID="{4CD80FB8-3FEE-44F3-BF6E-83975C93FC1F}" presName="sibTrans" presStyleCnt="0"/>
      <dgm:spPr/>
    </dgm:pt>
    <dgm:pt modelId="{40BD719A-E3AE-4CC8-BCB8-76C3AAD7B9E1}" type="pres">
      <dgm:prSet presAssocID="{01CD42C1-D477-4C65-B6D7-F57223D7FBE7}" presName="compNode" presStyleCnt="0"/>
      <dgm:spPr/>
    </dgm:pt>
    <dgm:pt modelId="{272F13CA-E58C-4D29-9869-863D32FA12A0}" type="pres">
      <dgm:prSet presAssocID="{01CD42C1-D477-4C65-B6D7-F57223D7FBE7}" presName="bgRect" presStyleLbl="bgShp" presStyleIdx="2" presStyleCnt="4"/>
      <dgm:spPr/>
    </dgm:pt>
    <dgm:pt modelId="{DA37B3E4-D404-44B2-9472-94CCD6E50BA5}" type="pres">
      <dgm:prSet presAssocID="{01CD42C1-D477-4C65-B6D7-F57223D7FBE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C4DCCF50-DC01-407D-97AF-A07723ED0E11}" type="pres">
      <dgm:prSet presAssocID="{01CD42C1-D477-4C65-B6D7-F57223D7FBE7}" presName="spaceRect" presStyleCnt="0"/>
      <dgm:spPr/>
    </dgm:pt>
    <dgm:pt modelId="{58A6D9A0-0C0B-428B-8226-322941928C20}" type="pres">
      <dgm:prSet presAssocID="{01CD42C1-D477-4C65-B6D7-F57223D7FBE7}" presName="parTx" presStyleLbl="revTx" presStyleIdx="2" presStyleCnt="4">
        <dgm:presLayoutVars>
          <dgm:chMax val="0"/>
          <dgm:chPref val="0"/>
        </dgm:presLayoutVars>
      </dgm:prSet>
      <dgm:spPr/>
    </dgm:pt>
    <dgm:pt modelId="{9535E794-C8C9-406E-AAB0-26D575F37FCF}" type="pres">
      <dgm:prSet presAssocID="{81CB03DB-67AB-42D5-99E4-A30B59EAEC65}" presName="sibTrans" presStyleCnt="0"/>
      <dgm:spPr/>
    </dgm:pt>
    <dgm:pt modelId="{F81B625A-3812-4CDA-83AD-269888D650C8}" type="pres">
      <dgm:prSet presAssocID="{411E43A2-19E1-4E94-AF99-9B7D40EB58CB}" presName="compNode" presStyleCnt="0"/>
      <dgm:spPr/>
    </dgm:pt>
    <dgm:pt modelId="{98C54A8D-CAEC-4A49-BB7A-A2B7E4143560}" type="pres">
      <dgm:prSet presAssocID="{411E43A2-19E1-4E94-AF99-9B7D40EB58CB}" presName="bgRect" presStyleLbl="bgShp" presStyleIdx="3" presStyleCnt="4"/>
      <dgm:spPr/>
    </dgm:pt>
    <dgm:pt modelId="{11999C77-73E8-4506-A78F-E7E5D506CE13}" type="pres">
      <dgm:prSet presAssocID="{411E43A2-19E1-4E94-AF99-9B7D40EB58C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0553F66B-745A-433F-A38C-A829E32D1B3C}" type="pres">
      <dgm:prSet presAssocID="{411E43A2-19E1-4E94-AF99-9B7D40EB58CB}" presName="spaceRect" presStyleCnt="0"/>
      <dgm:spPr/>
    </dgm:pt>
    <dgm:pt modelId="{265E19D2-ED88-4FF9-91B8-7A245966EB00}" type="pres">
      <dgm:prSet presAssocID="{411E43A2-19E1-4E94-AF99-9B7D40EB58CB}" presName="parTx" presStyleLbl="revTx" presStyleIdx="3" presStyleCnt="4">
        <dgm:presLayoutVars>
          <dgm:chMax val="0"/>
          <dgm:chPref val="0"/>
        </dgm:presLayoutVars>
      </dgm:prSet>
      <dgm:spPr/>
    </dgm:pt>
  </dgm:ptLst>
  <dgm:cxnLst>
    <dgm:cxn modelId="{6D009F08-E12C-4B47-A9B1-1D7F5A30EFBF}" srcId="{E900F482-F972-465A-97E1-7DCE2ABC9328}" destId="{7694158A-5BAD-413F-BE2D-0CFE72D80A90}" srcOrd="0" destOrd="0" parTransId="{315D7492-627C-4CCF-9C96-817C53628DF2}" sibTransId="{AA49AD2B-4D9F-47EA-BAC5-71585FCFCC85}"/>
    <dgm:cxn modelId="{4FD7910D-0F0F-4E56-A537-12D6545AB048}" type="presOf" srcId="{411E43A2-19E1-4E94-AF99-9B7D40EB58CB}" destId="{265E19D2-ED88-4FF9-91B8-7A245966EB00}" srcOrd="0" destOrd="0" presId="urn:microsoft.com/office/officeart/2018/2/layout/IconVerticalSolidList"/>
    <dgm:cxn modelId="{60303B15-71B0-4AB8-B81E-6A9A4D037789}" srcId="{E900F482-F972-465A-97E1-7DCE2ABC9328}" destId="{01CD42C1-D477-4C65-B6D7-F57223D7FBE7}" srcOrd="2" destOrd="0" parTransId="{4FBA25EE-5569-42AD-B737-04DEE7E53110}" sibTransId="{81CB03DB-67AB-42D5-99E4-A30B59EAEC65}"/>
    <dgm:cxn modelId="{20F7CC38-2781-4D02-924A-0778776BCE46}" type="presOf" srcId="{72E45C6E-D073-432B-9CD9-6BC376953439}" destId="{E20C54DD-836F-4E44-B7F7-12275F244042}" srcOrd="0" destOrd="0" presId="urn:microsoft.com/office/officeart/2018/2/layout/IconVerticalSolidList"/>
    <dgm:cxn modelId="{B6C9D25F-3D50-4CD3-82E4-12F4F87460E5}" type="presOf" srcId="{E900F482-F972-465A-97E1-7DCE2ABC9328}" destId="{E42AB927-2D68-408F-ABE1-7B5FC5E19C51}" srcOrd="0" destOrd="0" presId="urn:microsoft.com/office/officeart/2018/2/layout/IconVerticalSolidList"/>
    <dgm:cxn modelId="{17A21660-9F06-4A19-AE73-F88CB5704314}" type="presOf" srcId="{7694158A-5BAD-413F-BE2D-0CFE72D80A90}" destId="{DC6D3D2E-399E-4152-9266-0EA4B1C244CA}" srcOrd="0" destOrd="0" presId="urn:microsoft.com/office/officeart/2018/2/layout/IconVerticalSolidList"/>
    <dgm:cxn modelId="{592A5A60-0257-4DFA-898E-6B4F1C20AB24}" type="presOf" srcId="{01CD42C1-D477-4C65-B6D7-F57223D7FBE7}" destId="{58A6D9A0-0C0B-428B-8226-322941928C20}" srcOrd="0" destOrd="0" presId="urn:microsoft.com/office/officeart/2018/2/layout/IconVerticalSolidList"/>
    <dgm:cxn modelId="{514F22C7-FE2C-469C-911C-A8CFEA7A8851}" srcId="{E900F482-F972-465A-97E1-7DCE2ABC9328}" destId="{411E43A2-19E1-4E94-AF99-9B7D40EB58CB}" srcOrd="3" destOrd="0" parTransId="{BD639A18-7784-455A-9D03-B61D295EB146}" sibTransId="{5C82CF28-EF60-43DF-AB69-917ECF2170BF}"/>
    <dgm:cxn modelId="{981981D7-0F8A-4E52-99E2-22961C37164A}" srcId="{E900F482-F972-465A-97E1-7DCE2ABC9328}" destId="{72E45C6E-D073-432B-9CD9-6BC376953439}" srcOrd="1" destOrd="0" parTransId="{E3AACFDE-8BF5-4212-9552-A18A632A1EDC}" sibTransId="{4CD80FB8-3FEE-44F3-BF6E-83975C93FC1F}"/>
    <dgm:cxn modelId="{6BBB4942-4214-4D14-B38A-A235E28AF947}" type="presParOf" srcId="{E42AB927-2D68-408F-ABE1-7B5FC5E19C51}" destId="{0909A566-9A8A-40FA-BEE3-92088610BE2E}" srcOrd="0" destOrd="0" presId="urn:microsoft.com/office/officeart/2018/2/layout/IconVerticalSolidList"/>
    <dgm:cxn modelId="{A248C015-8136-4DDA-B43F-1F07BAEB8861}" type="presParOf" srcId="{0909A566-9A8A-40FA-BEE3-92088610BE2E}" destId="{B517BE5B-703A-4D24-8D15-31881791B9C9}" srcOrd="0" destOrd="0" presId="urn:microsoft.com/office/officeart/2018/2/layout/IconVerticalSolidList"/>
    <dgm:cxn modelId="{C7200BD8-2D22-4E73-AA13-9E41A9B8C63E}" type="presParOf" srcId="{0909A566-9A8A-40FA-BEE3-92088610BE2E}" destId="{929D127E-6E15-400F-9BF0-91065B41B673}" srcOrd="1" destOrd="0" presId="urn:microsoft.com/office/officeart/2018/2/layout/IconVerticalSolidList"/>
    <dgm:cxn modelId="{4357D873-EED4-4FC5-A710-F338490D99A1}" type="presParOf" srcId="{0909A566-9A8A-40FA-BEE3-92088610BE2E}" destId="{D1A5A30F-41DC-48EE-B10F-0E65ACF90FC3}" srcOrd="2" destOrd="0" presId="urn:microsoft.com/office/officeart/2018/2/layout/IconVerticalSolidList"/>
    <dgm:cxn modelId="{BCD8395E-96AB-4B12-8D11-5AA9AE002FE1}" type="presParOf" srcId="{0909A566-9A8A-40FA-BEE3-92088610BE2E}" destId="{DC6D3D2E-399E-4152-9266-0EA4B1C244CA}" srcOrd="3" destOrd="0" presId="urn:microsoft.com/office/officeart/2018/2/layout/IconVerticalSolidList"/>
    <dgm:cxn modelId="{C1F6B1F4-DA35-4444-B3FA-C46B6216187B}" type="presParOf" srcId="{E42AB927-2D68-408F-ABE1-7B5FC5E19C51}" destId="{24D0C300-EDAF-492B-A61F-229A8E0C21B6}" srcOrd="1" destOrd="0" presId="urn:microsoft.com/office/officeart/2018/2/layout/IconVerticalSolidList"/>
    <dgm:cxn modelId="{C37A6974-40EC-4648-85CB-B892FC73940C}" type="presParOf" srcId="{E42AB927-2D68-408F-ABE1-7B5FC5E19C51}" destId="{948AA27D-DD90-469E-9810-93338E01E397}" srcOrd="2" destOrd="0" presId="urn:microsoft.com/office/officeart/2018/2/layout/IconVerticalSolidList"/>
    <dgm:cxn modelId="{6CBAE85F-5C56-4C3C-AD2E-DAE6B553486B}" type="presParOf" srcId="{948AA27D-DD90-469E-9810-93338E01E397}" destId="{30B4D58B-16E8-4353-885B-4048DA6F7DBC}" srcOrd="0" destOrd="0" presId="urn:microsoft.com/office/officeart/2018/2/layout/IconVerticalSolidList"/>
    <dgm:cxn modelId="{7E7581BA-ABF8-4FA8-B6D0-2980E8C24EE2}" type="presParOf" srcId="{948AA27D-DD90-469E-9810-93338E01E397}" destId="{A8E45071-2B29-49DA-8CEC-9ACA0F247B93}" srcOrd="1" destOrd="0" presId="urn:microsoft.com/office/officeart/2018/2/layout/IconVerticalSolidList"/>
    <dgm:cxn modelId="{25BBF277-89AD-4A36-B86C-6ECE57862330}" type="presParOf" srcId="{948AA27D-DD90-469E-9810-93338E01E397}" destId="{C42342E7-346C-4FD4-AEA9-605EA6F840C3}" srcOrd="2" destOrd="0" presId="urn:microsoft.com/office/officeart/2018/2/layout/IconVerticalSolidList"/>
    <dgm:cxn modelId="{44DEF419-1226-4DDE-A131-F47F13441566}" type="presParOf" srcId="{948AA27D-DD90-469E-9810-93338E01E397}" destId="{E20C54DD-836F-4E44-B7F7-12275F244042}" srcOrd="3" destOrd="0" presId="urn:microsoft.com/office/officeart/2018/2/layout/IconVerticalSolidList"/>
    <dgm:cxn modelId="{D868F304-FEE2-46B4-BA2D-48CFA7EB6A4E}" type="presParOf" srcId="{E42AB927-2D68-408F-ABE1-7B5FC5E19C51}" destId="{C7B61ADA-B360-40E6-AFE8-142CA9A2C11C}" srcOrd="3" destOrd="0" presId="urn:microsoft.com/office/officeart/2018/2/layout/IconVerticalSolidList"/>
    <dgm:cxn modelId="{A7BAEDBA-87AE-4E51-9F22-A6EEAF8E00B4}" type="presParOf" srcId="{E42AB927-2D68-408F-ABE1-7B5FC5E19C51}" destId="{40BD719A-E3AE-4CC8-BCB8-76C3AAD7B9E1}" srcOrd="4" destOrd="0" presId="urn:microsoft.com/office/officeart/2018/2/layout/IconVerticalSolidList"/>
    <dgm:cxn modelId="{0D424784-F9B8-48EC-9612-2AAB63F9F4D4}" type="presParOf" srcId="{40BD719A-E3AE-4CC8-BCB8-76C3AAD7B9E1}" destId="{272F13CA-E58C-4D29-9869-863D32FA12A0}" srcOrd="0" destOrd="0" presId="urn:microsoft.com/office/officeart/2018/2/layout/IconVerticalSolidList"/>
    <dgm:cxn modelId="{16E52E7E-56F8-4C06-B21E-E26D2D030921}" type="presParOf" srcId="{40BD719A-E3AE-4CC8-BCB8-76C3AAD7B9E1}" destId="{DA37B3E4-D404-44B2-9472-94CCD6E50BA5}" srcOrd="1" destOrd="0" presId="urn:microsoft.com/office/officeart/2018/2/layout/IconVerticalSolidList"/>
    <dgm:cxn modelId="{891F38A2-25F8-4138-B631-54587F99FB7E}" type="presParOf" srcId="{40BD719A-E3AE-4CC8-BCB8-76C3AAD7B9E1}" destId="{C4DCCF50-DC01-407D-97AF-A07723ED0E11}" srcOrd="2" destOrd="0" presId="urn:microsoft.com/office/officeart/2018/2/layout/IconVerticalSolidList"/>
    <dgm:cxn modelId="{DBA4BDCF-E125-4B83-9157-4B17A51F65BB}" type="presParOf" srcId="{40BD719A-E3AE-4CC8-BCB8-76C3AAD7B9E1}" destId="{58A6D9A0-0C0B-428B-8226-322941928C20}" srcOrd="3" destOrd="0" presId="urn:microsoft.com/office/officeart/2018/2/layout/IconVerticalSolidList"/>
    <dgm:cxn modelId="{CC03B078-E01C-4CDA-9494-9FAA0FFA1905}" type="presParOf" srcId="{E42AB927-2D68-408F-ABE1-7B5FC5E19C51}" destId="{9535E794-C8C9-406E-AAB0-26D575F37FCF}" srcOrd="5" destOrd="0" presId="urn:microsoft.com/office/officeart/2018/2/layout/IconVerticalSolidList"/>
    <dgm:cxn modelId="{B8AA6135-835A-44D2-A0BE-2843675EB862}" type="presParOf" srcId="{E42AB927-2D68-408F-ABE1-7B5FC5E19C51}" destId="{F81B625A-3812-4CDA-83AD-269888D650C8}" srcOrd="6" destOrd="0" presId="urn:microsoft.com/office/officeart/2018/2/layout/IconVerticalSolidList"/>
    <dgm:cxn modelId="{41C46DEC-FF04-4C35-AF61-387E0199D0E7}" type="presParOf" srcId="{F81B625A-3812-4CDA-83AD-269888D650C8}" destId="{98C54A8D-CAEC-4A49-BB7A-A2B7E4143560}" srcOrd="0" destOrd="0" presId="urn:microsoft.com/office/officeart/2018/2/layout/IconVerticalSolidList"/>
    <dgm:cxn modelId="{779DB93C-FF1A-4AC8-BDBE-AB1A09A9A8B4}" type="presParOf" srcId="{F81B625A-3812-4CDA-83AD-269888D650C8}" destId="{11999C77-73E8-4506-A78F-E7E5D506CE13}" srcOrd="1" destOrd="0" presId="urn:microsoft.com/office/officeart/2018/2/layout/IconVerticalSolidList"/>
    <dgm:cxn modelId="{63224E93-533C-4A6C-A5B6-1D75492ED779}" type="presParOf" srcId="{F81B625A-3812-4CDA-83AD-269888D650C8}" destId="{0553F66B-745A-433F-A38C-A829E32D1B3C}" srcOrd="2" destOrd="0" presId="urn:microsoft.com/office/officeart/2018/2/layout/IconVerticalSolidList"/>
    <dgm:cxn modelId="{2143EF79-1267-4CFE-A370-CA61631247A4}" type="presParOf" srcId="{F81B625A-3812-4CDA-83AD-269888D650C8}" destId="{265E19D2-ED88-4FF9-91B8-7A245966EB0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DF3D9B-1F82-4EDB-81A8-8A96FFD3BA0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C031897-247F-4119-A414-6DBD9853B719}">
      <dgm:prSet phldrT="[Text]"/>
      <dgm:spPr/>
      <dgm:t>
        <a:bodyPr/>
        <a:lstStyle/>
        <a:p>
          <a:r>
            <a:rPr lang="en-GB" dirty="0"/>
            <a:t>Parental Substance Misuse</a:t>
          </a:r>
        </a:p>
      </dgm:t>
    </dgm:pt>
    <dgm:pt modelId="{EEB231C0-8D52-42D0-A0EE-3C37AABAB3ED}" type="parTrans" cxnId="{35144A10-E8B7-4DF8-A134-7913D24E0714}">
      <dgm:prSet/>
      <dgm:spPr/>
      <dgm:t>
        <a:bodyPr/>
        <a:lstStyle/>
        <a:p>
          <a:endParaRPr lang="en-GB"/>
        </a:p>
      </dgm:t>
    </dgm:pt>
    <dgm:pt modelId="{D4D1C76E-5261-48D5-8764-60F6FB22A5BC}" type="sibTrans" cxnId="{35144A10-E8B7-4DF8-A134-7913D24E0714}">
      <dgm:prSet/>
      <dgm:spPr/>
      <dgm:t>
        <a:bodyPr/>
        <a:lstStyle/>
        <a:p>
          <a:endParaRPr lang="en-GB"/>
        </a:p>
      </dgm:t>
    </dgm:pt>
    <dgm:pt modelId="{C9391F8A-D345-49B5-AE09-1014F26AC0CD}">
      <dgm:prSet phldrT="[Text]"/>
      <dgm:spPr/>
      <dgm:t>
        <a:bodyPr/>
        <a:lstStyle/>
        <a:p>
          <a:r>
            <a:rPr lang="en-GB" dirty="0"/>
            <a:t>Neglect</a:t>
          </a:r>
        </a:p>
      </dgm:t>
    </dgm:pt>
    <dgm:pt modelId="{530FF0C4-6E8B-4E03-B6B8-3A73680DF449}" type="parTrans" cxnId="{86113B72-AA53-473F-B087-B229F3AA1FA7}">
      <dgm:prSet/>
      <dgm:spPr/>
      <dgm:t>
        <a:bodyPr/>
        <a:lstStyle/>
        <a:p>
          <a:endParaRPr lang="en-GB"/>
        </a:p>
      </dgm:t>
    </dgm:pt>
    <dgm:pt modelId="{1E068714-F855-4022-8EAE-18349830F2B8}" type="sibTrans" cxnId="{86113B72-AA53-473F-B087-B229F3AA1FA7}">
      <dgm:prSet/>
      <dgm:spPr/>
      <dgm:t>
        <a:bodyPr/>
        <a:lstStyle/>
        <a:p>
          <a:endParaRPr lang="en-GB"/>
        </a:p>
      </dgm:t>
    </dgm:pt>
    <dgm:pt modelId="{FA676657-254D-4A9D-8092-5B7E9B6D73A1}">
      <dgm:prSet phldrT="[Text]"/>
      <dgm:spPr/>
      <dgm:t>
        <a:bodyPr/>
        <a:lstStyle/>
        <a:p>
          <a:r>
            <a:rPr lang="en-GB" dirty="0"/>
            <a:t>Parental Involvement in Criminal Behaviour</a:t>
          </a:r>
        </a:p>
      </dgm:t>
    </dgm:pt>
    <dgm:pt modelId="{139136A5-E6E4-44A9-819B-AF6ADDF300FE}" type="parTrans" cxnId="{E426E34E-6835-49C4-A3F8-B9AB66BE99AB}">
      <dgm:prSet/>
      <dgm:spPr/>
      <dgm:t>
        <a:bodyPr/>
        <a:lstStyle/>
        <a:p>
          <a:endParaRPr lang="en-GB"/>
        </a:p>
      </dgm:t>
    </dgm:pt>
    <dgm:pt modelId="{1526FC14-BE56-4F7D-BC88-290E733B8150}" type="sibTrans" cxnId="{E426E34E-6835-49C4-A3F8-B9AB66BE99AB}">
      <dgm:prSet/>
      <dgm:spPr/>
      <dgm:t>
        <a:bodyPr/>
        <a:lstStyle/>
        <a:p>
          <a:endParaRPr lang="en-GB"/>
        </a:p>
      </dgm:t>
    </dgm:pt>
    <dgm:pt modelId="{BD3FBC2A-E0D4-4336-B9EE-2207144F141A}">
      <dgm:prSet/>
      <dgm:spPr/>
      <dgm:t>
        <a:bodyPr/>
        <a:lstStyle/>
        <a:p>
          <a:r>
            <a:rPr lang="en-GB" dirty="0"/>
            <a:t>Antisocial Behaviour</a:t>
          </a:r>
        </a:p>
      </dgm:t>
    </dgm:pt>
    <dgm:pt modelId="{CABE8768-90F9-4C65-9FC1-69CFCD5343F1}" type="parTrans" cxnId="{80BAD191-4E8E-4393-A96A-8ADA0466F122}">
      <dgm:prSet/>
      <dgm:spPr/>
      <dgm:t>
        <a:bodyPr/>
        <a:lstStyle/>
        <a:p>
          <a:endParaRPr lang="en-GB"/>
        </a:p>
      </dgm:t>
    </dgm:pt>
    <dgm:pt modelId="{C26C6E5B-518D-4D06-AAE7-DB2F62CDA123}" type="sibTrans" cxnId="{80BAD191-4E8E-4393-A96A-8ADA0466F122}">
      <dgm:prSet/>
      <dgm:spPr/>
      <dgm:t>
        <a:bodyPr/>
        <a:lstStyle/>
        <a:p>
          <a:endParaRPr lang="en-GB"/>
        </a:p>
      </dgm:t>
    </dgm:pt>
    <dgm:pt modelId="{BAAE6816-4066-4F1D-BF9E-639C5CDC458E}" type="pres">
      <dgm:prSet presAssocID="{ACDF3D9B-1F82-4EDB-81A8-8A96FFD3BA0B}" presName="hierChild1" presStyleCnt="0">
        <dgm:presLayoutVars>
          <dgm:chPref val="1"/>
          <dgm:dir/>
          <dgm:animOne val="branch"/>
          <dgm:animLvl val="lvl"/>
          <dgm:resizeHandles/>
        </dgm:presLayoutVars>
      </dgm:prSet>
      <dgm:spPr/>
    </dgm:pt>
    <dgm:pt modelId="{77E05FDE-E4D7-4E02-8860-5D1FE69AF00B}" type="pres">
      <dgm:prSet presAssocID="{6C031897-247F-4119-A414-6DBD9853B719}" presName="hierRoot1" presStyleCnt="0"/>
      <dgm:spPr/>
    </dgm:pt>
    <dgm:pt modelId="{E8D99915-9290-429C-86E3-06A5C2A566B2}" type="pres">
      <dgm:prSet presAssocID="{6C031897-247F-4119-A414-6DBD9853B719}" presName="composite" presStyleCnt="0"/>
      <dgm:spPr/>
    </dgm:pt>
    <dgm:pt modelId="{9BA857F7-2DF3-40F0-AA97-5AECE2F845BF}" type="pres">
      <dgm:prSet presAssocID="{6C031897-247F-4119-A414-6DBD9853B719}" presName="background" presStyleLbl="node0" presStyleIdx="0" presStyleCnt="4"/>
      <dgm:spPr/>
    </dgm:pt>
    <dgm:pt modelId="{B791B493-5D6E-4A93-B941-A0638112AC33}" type="pres">
      <dgm:prSet presAssocID="{6C031897-247F-4119-A414-6DBD9853B719}" presName="text" presStyleLbl="fgAcc0" presStyleIdx="0" presStyleCnt="4">
        <dgm:presLayoutVars>
          <dgm:chPref val="3"/>
        </dgm:presLayoutVars>
      </dgm:prSet>
      <dgm:spPr/>
    </dgm:pt>
    <dgm:pt modelId="{C9F4C3C5-2417-4464-AD3E-48458A687032}" type="pres">
      <dgm:prSet presAssocID="{6C031897-247F-4119-A414-6DBD9853B719}" presName="hierChild2" presStyleCnt="0"/>
      <dgm:spPr/>
    </dgm:pt>
    <dgm:pt modelId="{22C2D1D8-A4ED-43B3-A5EB-0BFE3AC0BD5A}" type="pres">
      <dgm:prSet presAssocID="{C9391F8A-D345-49B5-AE09-1014F26AC0CD}" presName="hierRoot1" presStyleCnt="0"/>
      <dgm:spPr/>
    </dgm:pt>
    <dgm:pt modelId="{71908509-5988-48C3-83AA-87701DE4B112}" type="pres">
      <dgm:prSet presAssocID="{C9391F8A-D345-49B5-AE09-1014F26AC0CD}" presName="composite" presStyleCnt="0"/>
      <dgm:spPr/>
    </dgm:pt>
    <dgm:pt modelId="{4D255E12-C081-4353-8F83-2D1122991774}" type="pres">
      <dgm:prSet presAssocID="{C9391F8A-D345-49B5-AE09-1014F26AC0CD}" presName="background" presStyleLbl="node0" presStyleIdx="1" presStyleCnt="4"/>
      <dgm:spPr/>
    </dgm:pt>
    <dgm:pt modelId="{39D22D2A-4D1B-4796-A40D-CA9560EB1509}" type="pres">
      <dgm:prSet presAssocID="{C9391F8A-D345-49B5-AE09-1014F26AC0CD}" presName="text" presStyleLbl="fgAcc0" presStyleIdx="1" presStyleCnt="4">
        <dgm:presLayoutVars>
          <dgm:chPref val="3"/>
        </dgm:presLayoutVars>
      </dgm:prSet>
      <dgm:spPr/>
    </dgm:pt>
    <dgm:pt modelId="{2152410F-87BB-47ED-BE84-408C37F26861}" type="pres">
      <dgm:prSet presAssocID="{C9391F8A-D345-49B5-AE09-1014F26AC0CD}" presName="hierChild2" presStyleCnt="0"/>
      <dgm:spPr/>
    </dgm:pt>
    <dgm:pt modelId="{97F4882C-571E-4CBC-B1B7-D9FF29E10ED2}" type="pres">
      <dgm:prSet presAssocID="{FA676657-254D-4A9D-8092-5B7E9B6D73A1}" presName="hierRoot1" presStyleCnt="0"/>
      <dgm:spPr/>
    </dgm:pt>
    <dgm:pt modelId="{E5508A40-42B3-45EC-A0FC-E959409D3936}" type="pres">
      <dgm:prSet presAssocID="{FA676657-254D-4A9D-8092-5B7E9B6D73A1}" presName="composite" presStyleCnt="0"/>
      <dgm:spPr/>
    </dgm:pt>
    <dgm:pt modelId="{C74FE8C2-04AC-4A25-92AF-B4DE6B66A8FD}" type="pres">
      <dgm:prSet presAssocID="{FA676657-254D-4A9D-8092-5B7E9B6D73A1}" presName="background" presStyleLbl="node0" presStyleIdx="2" presStyleCnt="4"/>
      <dgm:spPr/>
    </dgm:pt>
    <dgm:pt modelId="{07C5A836-594B-4259-8DAB-ED36A6D3294B}" type="pres">
      <dgm:prSet presAssocID="{FA676657-254D-4A9D-8092-5B7E9B6D73A1}" presName="text" presStyleLbl="fgAcc0" presStyleIdx="2" presStyleCnt="4">
        <dgm:presLayoutVars>
          <dgm:chPref val="3"/>
        </dgm:presLayoutVars>
      </dgm:prSet>
      <dgm:spPr/>
    </dgm:pt>
    <dgm:pt modelId="{0BFB9013-6A01-4AA7-957C-B9E2CBA983DF}" type="pres">
      <dgm:prSet presAssocID="{FA676657-254D-4A9D-8092-5B7E9B6D73A1}" presName="hierChild2" presStyleCnt="0"/>
      <dgm:spPr/>
    </dgm:pt>
    <dgm:pt modelId="{96E681A1-D7EB-437C-812D-1C1EDCB51B69}" type="pres">
      <dgm:prSet presAssocID="{BD3FBC2A-E0D4-4336-B9EE-2207144F141A}" presName="hierRoot1" presStyleCnt="0"/>
      <dgm:spPr/>
    </dgm:pt>
    <dgm:pt modelId="{BFD12C1C-8A77-42BE-AFEC-A5A8ECADD743}" type="pres">
      <dgm:prSet presAssocID="{BD3FBC2A-E0D4-4336-B9EE-2207144F141A}" presName="composite" presStyleCnt="0"/>
      <dgm:spPr/>
    </dgm:pt>
    <dgm:pt modelId="{94B23CCD-DC14-4A8A-99DC-350BF94004AA}" type="pres">
      <dgm:prSet presAssocID="{BD3FBC2A-E0D4-4336-B9EE-2207144F141A}" presName="background" presStyleLbl="node0" presStyleIdx="3" presStyleCnt="4"/>
      <dgm:spPr/>
    </dgm:pt>
    <dgm:pt modelId="{112DD87D-6569-4CCB-ABA1-D7FFDD20D455}" type="pres">
      <dgm:prSet presAssocID="{BD3FBC2A-E0D4-4336-B9EE-2207144F141A}" presName="text" presStyleLbl="fgAcc0" presStyleIdx="3" presStyleCnt="4">
        <dgm:presLayoutVars>
          <dgm:chPref val="3"/>
        </dgm:presLayoutVars>
      </dgm:prSet>
      <dgm:spPr/>
    </dgm:pt>
    <dgm:pt modelId="{EABEF0CA-5AFB-4A19-AF11-18AB841A0968}" type="pres">
      <dgm:prSet presAssocID="{BD3FBC2A-E0D4-4336-B9EE-2207144F141A}" presName="hierChild2" presStyleCnt="0"/>
      <dgm:spPr/>
    </dgm:pt>
  </dgm:ptLst>
  <dgm:cxnLst>
    <dgm:cxn modelId="{35144A10-E8B7-4DF8-A134-7913D24E0714}" srcId="{ACDF3D9B-1F82-4EDB-81A8-8A96FFD3BA0B}" destId="{6C031897-247F-4119-A414-6DBD9853B719}" srcOrd="0" destOrd="0" parTransId="{EEB231C0-8D52-42D0-A0EE-3C37AABAB3ED}" sibTransId="{D4D1C76E-5261-48D5-8764-60F6FB22A5BC}"/>
    <dgm:cxn modelId="{9F342A35-D587-467B-B73F-C31404D33106}" type="presOf" srcId="{FA676657-254D-4A9D-8092-5B7E9B6D73A1}" destId="{07C5A836-594B-4259-8DAB-ED36A6D3294B}" srcOrd="0" destOrd="0" presId="urn:microsoft.com/office/officeart/2005/8/layout/hierarchy1"/>
    <dgm:cxn modelId="{E426E34E-6835-49C4-A3F8-B9AB66BE99AB}" srcId="{ACDF3D9B-1F82-4EDB-81A8-8A96FFD3BA0B}" destId="{FA676657-254D-4A9D-8092-5B7E9B6D73A1}" srcOrd="2" destOrd="0" parTransId="{139136A5-E6E4-44A9-819B-AF6ADDF300FE}" sibTransId="{1526FC14-BE56-4F7D-BC88-290E733B8150}"/>
    <dgm:cxn modelId="{86113B72-AA53-473F-B087-B229F3AA1FA7}" srcId="{ACDF3D9B-1F82-4EDB-81A8-8A96FFD3BA0B}" destId="{C9391F8A-D345-49B5-AE09-1014F26AC0CD}" srcOrd="1" destOrd="0" parTransId="{530FF0C4-6E8B-4E03-B6B8-3A73680DF449}" sibTransId="{1E068714-F855-4022-8EAE-18349830F2B8}"/>
    <dgm:cxn modelId="{2D415657-FAD9-4B68-A3EE-EFE39CD12188}" type="presOf" srcId="{C9391F8A-D345-49B5-AE09-1014F26AC0CD}" destId="{39D22D2A-4D1B-4796-A40D-CA9560EB1509}" srcOrd="0" destOrd="0" presId="urn:microsoft.com/office/officeart/2005/8/layout/hierarchy1"/>
    <dgm:cxn modelId="{80BAD191-4E8E-4393-A96A-8ADA0466F122}" srcId="{ACDF3D9B-1F82-4EDB-81A8-8A96FFD3BA0B}" destId="{BD3FBC2A-E0D4-4336-B9EE-2207144F141A}" srcOrd="3" destOrd="0" parTransId="{CABE8768-90F9-4C65-9FC1-69CFCD5343F1}" sibTransId="{C26C6E5B-518D-4D06-AAE7-DB2F62CDA123}"/>
    <dgm:cxn modelId="{B64363E7-5B0C-4B04-A4B5-69508583632F}" type="presOf" srcId="{BD3FBC2A-E0D4-4336-B9EE-2207144F141A}" destId="{112DD87D-6569-4CCB-ABA1-D7FFDD20D455}" srcOrd="0" destOrd="0" presId="urn:microsoft.com/office/officeart/2005/8/layout/hierarchy1"/>
    <dgm:cxn modelId="{A081C6F0-6DEB-443B-9B38-1563DB1E6950}" type="presOf" srcId="{ACDF3D9B-1F82-4EDB-81A8-8A96FFD3BA0B}" destId="{BAAE6816-4066-4F1D-BF9E-639C5CDC458E}" srcOrd="0" destOrd="0" presId="urn:microsoft.com/office/officeart/2005/8/layout/hierarchy1"/>
    <dgm:cxn modelId="{429FBDF5-38CB-4DE5-BBA2-49C547241621}" type="presOf" srcId="{6C031897-247F-4119-A414-6DBD9853B719}" destId="{B791B493-5D6E-4A93-B941-A0638112AC33}" srcOrd="0" destOrd="0" presId="urn:microsoft.com/office/officeart/2005/8/layout/hierarchy1"/>
    <dgm:cxn modelId="{7D5BD9F2-7E64-4C8F-A97C-05B9C7CA0DD7}" type="presParOf" srcId="{BAAE6816-4066-4F1D-BF9E-639C5CDC458E}" destId="{77E05FDE-E4D7-4E02-8860-5D1FE69AF00B}" srcOrd="0" destOrd="0" presId="urn:microsoft.com/office/officeart/2005/8/layout/hierarchy1"/>
    <dgm:cxn modelId="{F496E64A-C4A0-4794-B600-E9C2F34DE115}" type="presParOf" srcId="{77E05FDE-E4D7-4E02-8860-5D1FE69AF00B}" destId="{E8D99915-9290-429C-86E3-06A5C2A566B2}" srcOrd="0" destOrd="0" presId="urn:microsoft.com/office/officeart/2005/8/layout/hierarchy1"/>
    <dgm:cxn modelId="{614FBB93-5F43-48B2-9EC3-4235727DFE47}" type="presParOf" srcId="{E8D99915-9290-429C-86E3-06A5C2A566B2}" destId="{9BA857F7-2DF3-40F0-AA97-5AECE2F845BF}" srcOrd="0" destOrd="0" presId="urn:microsoft.com/office/officeart/2005/8/layout/hierarchy1"/>
    <dgm:cxn modelId="{2F691611-F9C8-453A-B249-9C20F93C5346}" type="presParOf" srcId="{E8D99915-9290-429C-86E3-06A5C2A566B2}" destId="{B791B493-5D6E-4A93-B941-A0638112AC33}" srcOrd="1" destOrd="0" presId="urn:microsoft.com/office/officeart/2005/8/layout/hierarchy1"/>
    <dgm:cxn modelId="{C19AB594-2430-4625-971E-8676E3C35C46}" type="presParOf" srcId="{77E05FDE-E4D7-4E02-8860-5D1FE69AF00B}" destId="{C9F4C3C5-2417-4464-AD3E-48458A687032}" srcOrd="1" destOrd="0" presId="urn:microsoft.com/office/officeart/2005/8/layout/hierarchy1"/>
    <dgm:cxn modelId="{90290F1F-C853-4EA6-931D-42597E68EAEF}" type="presParOf" srcId="{BAAE6816-4066-4F1D-BF9E-639C5CDC458E}" destId="{22C2D1D8-A4ED-43B3-A5EB-0BFE3AC0BD5A}" srcOrd="1" destOrd="0" presId="urn:microsoft.com/office/officeart/2005/8/layout/hierarchy1"/>
    <dgm:cxn modelId="{3659D412-F251-4589-8EC9-D1058AE71286}" type="presParOf" srcId="{22C2D1D8-A4ED-43B3-A5EB-0BFE3AC0BD5A}" destId="{71908509-5988-48C3-83AA-87701DE4B112}" srcOrd="0" destOrd="0" presId="urn:microsoft.com/office/officeart/2005/8/layout/hierarchy1"/>
    <dgm:cxn modelId="{27F320D9-1B91-4481-A4F2-0CBABD1C9F0E}" type="presParOf" srcId="{71908509-5988-48C3-83AA-87701DE4B112}" destId="{4D255E12-C081-4353-8F83-2D1122991774}" srcOrd="0" destOrd="0" presId="urn:microsoft.com/office/officeart/2005/8/layout/hierarchy1"/>
    <dgm:cxn modelId="{56315EFE-1CB1-4BE6-905F-21222E59E5A4}" type="presParOf" srcId="{71908509-5988-48C3-83AA-87701DE4B112}" destId="{39D22D2A-4D1B-4796-A40D-CA9560EB1509}" srcOrd="1" destOrd="0" presId="urn:microsoft.com/office/officeart/2005/8/layout/hierarchy1"/>
    <dgm:cxn modelId="{7D27C4D2-3702-4EB8-83E9-2AAAB620A5C9}" type="presParOf" srcId="{22C2D1D8-A4ED-43B3-A5EB-0BFE3AC0BD5A}" destId="{2152410F-87BB-47ED-BE84-408C37F26861}" srcOrd="1" destOrd="0" presId="urn:microsoft.com/office/officeart/2005/8/layout/hierarchy1"/>
    <dgm:cxn modelId="{147978A3-84D5-48FA-A0FD-4B78F154C400}" type="presParOf" srcId="{BAAE6816-4066-4F1D-BF9E-639C5CDC458E}" destId="{97F4882C-571E-4CBC-B1B7-D9FF29E10ED2}" srcOrd="2" destOrd="0" presId="urn:microsoft.com/office/officeart/2005/8/layout/hierarchy1"/>
    <dgm:cxn modelId="{4BE0AB84-9E16-47BD-950F-8A915F6F6872}" type="presParOf" srcId="{97F4882C-571E-4CBC-B1B7-D9FF29E10ED2}" destId="{E5508A40-42B3-45EC-A0FC-E959409D3936}" srcOrd="0" destOrd="0" presId="urn:microsoft.com/office/officeart/2005/8/layout/hierarchy1"/>
    <dgm:cxn modelId="{E2C4FDD2-922B-488B-8189-2D96B83A34F3}" type="presParOf" srcId="{E5508A40-42B3-45EC-A0FC-E959409D3936}" destId="{C74FE8C2-04AC-4A25-92AF-B4DE6B66A8FD}" srcOrd="0" destOrd="0" presId="urn:microsoft.com/office/officeart/2005/8/layout/hierarchy1"/>
    <dgm:cxn modelId="{01F869A2-11D4-499A-96C8-DC2BA1E96815}" type="presParOf" srcId="{E5508A40-42B3-45EC-A0FC-E959409D3936}" destId="{07C5A836-594B-4259-8DAB-ED36A6D3294B}" srcOrd="1" destOrd="0" presId="urn:microsoft.com/office/officeart/2005/8/layout/hierarchy1"/>
    <dgm:cxn modelId="{E97B15D4-AD8C-45A1-AEEF-E45BE992764F}" type="presParOf" srcId="{97F4882C-571E-4CBC-B1B7-D9FF29E10ED2}" destId="{0BFB9013-6A01-4AA7-957C-B9E2CBA983DF}" srcOrd="1" destOrd="0" presId="urn:microsoft.com/office/officeart/2005/8/layout/hierarchy1"/>
    <dgm:cxn modelId="{C525226F-ADD7-4D20-9244-1975B508C2A9}" type="presParOf" srcId="{BAAE6816-4066-4F1D-BF9E-639C5CDC458E}" destId="{96E681A1-D7EB-437C-812D-1C1EDCB51B69}" srcOrd="3" destOrd="0" presId="urn:microsoft.com/office/officeart/2005/8/layout/hierarchy1"/>
    <dgm:cxn modelId="{2648E513-930D-4E02-BB75-15873ECE8DCE}" type="presParOf" srcId="{96E681A1-D7EB-437C-812D-1C1EDCB51B69}" destId="{BFD12C1C-8A77-42BE-AFEC-A5A8ECADD743}" srcOrd="0" destOrd="0" presId="urn:microsoft.com/office/officeart/2005/8/layout/hierarchy1"/>
    <dgm:cxn modelId="{DC89BA49-35AB-47D3-AF3D-0B910C867AF3}" type="presParOf" srcId="{BFD12C1C-8A77-42BE-AFEC-A5A8ECADD743}" destId="{94B23CCD-DC14-4A8A-99DC-350BF94004AA}" srcOrd="0" destOrd="0" presId="urn:microsoft.com/office/officeart/2005/8/layout/hierarchy1"/>
    <dgm:cxn modelId="{999E600B-BB09-45A6-B824-90D1095C6BB3}" type="presParOf" srcId="{BFD12C1C-8A77-42BE-AFEC-A5A8ECADD743}" destId="{112DD87D-6569-4CCB-ABA1-D7FFDD20D455}" srcOrd="1" destOrd="0" presId="urn:microsoft.com/office/officeart/2005/8/layout/hierarchy1"/>
    <dgm:cxn modelId="{F660A0E5-6B2A-4B7F-A64C-5177B4855D83}" type="presParOf" srcId="{96E681A1-D7EB-437C-812D-1C1EDCB51B69}" destId="{EABEF0CA-5AFB-4A19-AF11-18AB841A096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0D9CFB-1A61-467C-8C26-F2A6A84FE467}"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D325227E-E859-4671-AD1A-66AD18791F96}">
      <dgm:prSet/>
      <dgm:spPr/>
      <dgm:t>
        <a:bodyPr/>
        <a:lstStyle/>
        <a:p>
          <a:r>
            <a:rPr lang="en-GB"/>
            <a:t>A social worker should do an assessment with each child to identify their needs and what services could be put in place for their well-being – section 17 of the Children Act 1989.</a:t>
          </a:r>
          <a:endParaRPr lang="en-US"/>
        </a:p>
      </dgm:t>
    </dgm:pt>
    <dgm:pt modelId="{A99C85ED-EBD9-41B2-A970-711286FE69D2}" type="parTrans" cxnId="{7B4E4B5A-5367-4A22-82DF-13789317D712}">
      <dgm:prSet/>
      <dgm:spPr/>
      <dgm:t>
        <a:bodyPr/>
        <a:lstStyle/>
        <a:p>
          <a:endParaRPr lang="en-US"/>
        </a:p>
      </dgm:t>
    </dgm:pt>
    <dgm:pt modelId="{7A46162F-C95D-4454-9F15-2E683C2317B0}" type="sibTrans" cxnId="{7B4E4B5A-5367-4A22-82DF-13789317D712}">
      <dgm:prSet/>
      <dgm:spPr/>
      <dgm:t>
        <a:bodyPr/>
        <a:lstStyle/>
        <a:p>
          <a:endParaRPr lang="en-US"/>
        </a:p>
      </dgm:t>
    </dgm:pt>
    <dgm:pt modelId="{0CFAAB2A-555C-4029-B2A4-449EB61D7B90}">
      <dgm:prSet/>
      <dgm:spPr/>
      <dgm:t>
        <a:bodyPr/>
        <a:lstStyle/>
        <a:p>
          <a:r>
            <a:rPr lang="en-GB"/>
            <a:t>Due to Tom's age not being disclosed, there are several services that could be provided. For example, he can be referred to a support group that deals with antisocial behaviour, such as MIND. </a:t>
          </a:r>
          <a:endParaRPr lang="en-US"/>
        </a:p>
      </dgm:t>
    </dgm:pt>
    <dgm:pt modelId="{B8F1C57D-C111-4C70-BFF7-52BAEEDDCB4E}" type="parTrans" cxnId="{3D1611C8-F237-4EBC-9D83-C51DA32640FE}">
      <dgm:prSet/>
      <dgm:spPr/>
      <dgm:t>
        <a:bodyPr/>
        <a:lstStyle/>
        <a:p>
          <a:endParaRPr lang="en-US"/>
        </a:p>
      </dgm:t>
    </dgm:pt>
    <dgm:pt modelId="{3B9F79D5-94AC-4249-9A3C-3FE67594AAB4}" type="sibTrans" cxnId="{3D1611C8-F237-4EBC-9D83-C51DA32640FE}">
      <dgm:prSet/>
      <dgm:spPr/>
      <dgm:t>
        <a:bodyPr/>
        <a:lstStyle/>
        <a:p>
          <a:endParaRPr lang="en-US"/>
        </a:p>
      </dgm:t>
    </dgm:pt>
    <dgm:pt modelId="{2504A826-4125-408B-837A-C3DCF08B113B}">
      <dgm:prSet/>
      <dgm:spPr/>
      <dgm:t>
        <a:bodyPr/>
        <a:lstStyle/>
        <a:p>
          <a:r>
            <a:rPr lang="en-GB"/>
            <a:t>Counselling would be great, as his father being absence could be a significant factor. </a:t>
          </a:r>
          <a:endParaRPr lang="en-US"/>
        </a:p>
      </dgm:t>
    </dgm:pt>
    <dgm:pt modelId="{F5043D75-B385-4A7F-8E73-2E6597501D78}" type="parTrans" cxnId="{DFA61389-6F5E-4007-A0C0-9ACF47944224}">
      <dgm:prSet/>
      <dgm:spPr/>
      <dgm:t>
        <a:bodyPr/>
        <a:lstStyle/>
        <a:p>
          <a:endParaRPr lang="en-US"/>
        </a:p>
      </dgm:t>
    </dgm:pt>
    <dgm:pt modelId="{6D47BEE1-CFEC-409D-B262-B075261069F9}" type="sibTrans" cxnId="{DFA61389-6F5E-4007-A0C0-9ACF47944224}">
      <dgm:prSet/>
      <dgm:spPr/>
      <dgm:t>
        <a:bodyPr/>
        <a:lstStyle/>
        <a:p>
          <a:endParaRPr lang="en-US"/>
        </a:p>
      </dgm:t>
    </dgm:pt>
    <dgm:pt modelId="{96CB095D-04F9-4D09-85A4-31F1BF0ABE14}">
      <dgm:prSet/>
      <dgm:spPr/>
      <dgm:t>
        <a:bodyPr/>
        <a:lstStyle/>
        <a:p>
          <a:r>
            <a:rPr lang="en-GB"/>
            <a:t>For the Family to continue to be stable the children will need to participate in activities I;E after school club holiday programme.</a:t>
          </a:r>
          <a:endParaRPr lang="en-US"/>
        </a:p>
      </dgm:t>
    </dgm:pt>
    <dgm:pt modelId="{5A11052B-8665-4B39-82AA-F19A982D3ECE}" type="parTrans" cxnId="{18015C80-282B-4402-8762-5138041D7E4A}">
      <dgm:prSet/>
      <dgm:spPr/>
      <dgm:t>
        <a:bodyPr/>
        <a:lstStyle/>
        <a:p>
          <a:endParaRPr lang="en-US"/>
        </a:p>
      </dgm:t>
    </dgm:pt>
    <dgm:pt modelId="{0C956129-EC25-447C-9824-2D82DDDA74FA}" type="sibTrans" cxnId="{18015C80-282B-4402-8762-5138041D7E4A}">
      <dgm:prSet/>
      <dgm:spPr/>
      <dgm:t>
        <a:bodyPr/>
        <a:lstStyle/>
        <a:p>
          <a:endParaRPr lang="en-US"/>
        </a:p>
      </dgm:t>
    </dgm:pt>
    <dgm:pt modelId="{B11CC320-D7A9-4760-858A-6A1BEF270862}">
      <dgm:prSet/>
      <dgm:spPr/>
      <dgm:t>
        <a:bodyPr/>
        <a:lstStyle/>
        <a:p>
          <a:r>
            <a:rPr lang="en-GB"/>
            <a:t>Julie will also need to engage with the therapist occasionally so that she does not relapse.</a:t>
          </a:r>
          <a:endParaRPr lang="en-US"/>
        </a:p>
      </dgm:t>
    </dgm:pt>
    <dgm:pt modelId="{9DB4ED9A-7026-4423-BA5B-09C632509223}" type="parTrans" cxnId="{7F086825-6E96-4B40-B370-69517D4961CE}">
      <dgm:prSet/>
      <dgm:spPr/>
      <dgm:t>
        <a:bodyPr/>
        <a:lstStyle/>
        <a:p>
          <a:endParaRPr lang="en-US"/>
        </a:p>
      </dgm:t>
    </dgm:pt>
    <dgm:pt modelId="{404AD3A7-6CF3-4330-A429-ED707BD815A6}" type="sibTrans" cxnId="{7F086825-6E96-4B40-B370-69517D4961CE}">
      <dgm:prSet/>
      <dgm:spPr/>
      <dgm:t>
        <a:bodyPr/>
        <a:lstStyle/>
        <a:p>
          <a:endParaRPr lang="en-US"/>
        </a:p>
      </dgm:t>
    </dgm:pt>
    <dgm:pt modelId="{9371DDC0-1107-4F0A-9E3D-597B22198DE1}" type="pres">
      <dgm:prSet presAssocID="{730D9CFB-1A61-467C-8C26-F2A6A84FE467}" presName="Name0" presStyleCnt="0">
        <dgm:presLayoutVars>
          <dgm:dir/>
          <dgm:resizeHandles val="exact"/>
        </dgm:presLayoutVars>
      </dgm:prSet>
      <dgm:spPr/>
    </dgm:pt>
    <dgm:pt modelId="{174B44AC-B42B-4C8E-B4FE-C64D1292F4ED}" type="pres">
      <dgm:prSet presAssocID="{D325227E-E859-4671-AD1A-66AD18791F96}" presName="node" presStyleLbl="node1" presStyleIdx="0" presStyleCnt="5">
        <dgm:presLayoutVars>
          <dgm:bulletEnabled val="1"/>
        </dgm:presLayoutVars>
      </dgm:prSet>
      <dgm:spPr/>
    </dgm:pt>
    <dgm:pt modelId="{F0214C27-1824-49B4-B116-3A4B9303DC26}" type="pres">
      <dgm:prSet presAssocID="{7A46162F-C95D-4454-9F15-2E683C2317B0}" presName="sibTrans" presStyleLbl="sibTrans1D1" presStyleIdx="0" presStyleCnt="4"/>
      <dgm:spPr/>
    </dgm:pt>
    <dgm:pt modelId="{84C537DD-58BD-4F7D-9C15-6092382C9E2E}" type="pres">
      <dgm:prSet presAssocID="{7A46162F-C95D-4454-9F15-2E683C2317B0}" presName="connectorText" presStyleLbl="sibTrans1D1" presStyleIdx="0" presStyleCnt="4"/>
      <dgm:spPr/>
    </dgm:pt>
    <dgm:pt modelId="{368C39CC-AD35-4F3A-8FF5-B2B836876402}" type="pres">
      <dgm:prSet presAssocID="{0CFAAB2A-555C-4029-B2A4-449EB61D7B90}" presName="node" presStyleLbl="node1" presStyleIdx="1" presStyleCnt="5">
        <dgm:presLayoutVars>
          <dgm:bulletEnabled val="1"/>
        </dgm:presLayoutVars>
      </dgm:prSet>
      <dgm:spPr/>
    </dgm:pt>
    <dgm:pt modelId="{4DD91203-A3DC-45DF-9D48-E8BDF075E2A8}" type="pres">
      <dgm:prSet presAssocID="{3B9F79D5-94AC-4249-9A3C-3FE67594AAB4}" presName="sibTrans" presStyleLbl="sibTrans1D1" presStyleIdx="1" presStyleCnt="4"/>
      <dgm:spPr/>
    </dgm:pt>
    <dgm:pt modelId="{C3903053-907F-48B3-886B-5163456FA771}" type="pres">
      <dgm:prSet presAssocID="{3B9F79D5-94AC-4249-9A3C-3FE67594AAB4}" presName="connectorText" presStyleLbl="sibTrans1D1" presStyleIdx="1" presStyleCnt="4"/>
      <dgm:spPr/>
    </dgm:pt>
    <dgm:pt modelId="{481D1D35-3326-4FBD-85E8-D65329CEBC40}" type="pres">
      <dgm:prSet presAssocID="{2504A826-4125-408B-837A-C3DCF08B113B}" presName="node" presStyleLbl="node1" presStyleIdx="2" presStyleCnt="5">
        <dgm:presLayoutVars>
          <dgm:bulletEnabled val="1"/>
        </dgm:presLayoutVars>
      </dgm:prSet>
      <dgm:spPr/>
    </dgm:pt>
    <dgm:pt modelId="{1349B16F-C5D9-4270-A958-65DB6A231B88}" type="pres">
      <dgm:prSet presAssocID="{6D47BEE1-CFEC-409D-B262-B075261069F9}" presName="sibTrans" presStyleLbl="sibTrans1D1" presStyleIdx="2" presStyleCnt="4"/>
      <dgm:spPr/>
    </dgm:pt>
    <dgm:pt modelId="{5F6328DE-906F-4444-BC1F-EB0E3F98DF11}" type="pres">
      <dgm:prSet presAssocID="{6D47BEE1-CFEC-409D-B262-B075261069F9}" presName="connectorText" presStyleLbl="sibTrans1D1" presStyleIdx="2" presStyleCnt="4"/>
      <dgm:spPr/>
    </dgm:pt>
    <dgm:pt modelId="{E9E55308-FA5E-4A61-83CB-858DCA7C6ACF}" type="pres">
      <dgm:prSet presAssocID="{96CB095D-04F9-4D09-85A4-31F1BF0ABE14}" presName="node" presStyleLbl="node1" presStyleIdx="3" presStyleCnt="5">
        <dgm:presLayoutVars>
          <dgm:bulletEnabled val="1"/>
        </dgm:presLayoutVars>
      </dgm:prSet>
      <dgm:spPr/>
    </dgm:pt>
    <dgm:pt modelId="{D3A0CD96-D03A-4CD3-AF6E-A9222123A790}" type="pres">
      <dgm:prSet presAssocID="{0C956129-EC25-447C-9824-2D82DDDA74FA}" presName="sibTrans" presStyleLbl="sibTrans1D1" presStyleIdx="3" presStyleCnt="4"/>
      <dgm:spPr/>
    </dgm:pt>
    <dgm:pt modelId="{A6B02BC6-9F31-4A74-8663-5A4C303F9826}" type="pres">
      <dgm:prSet presAssocID="{0C956129-EC25-447C-9824-2D82DDDA74FA}" presName="connectorText" presStyleLbl="sibTrans1D1" presStyleIdx="3" presStyleCnt="4"/>
      <dgm:spPr/>
    </dgm:pt>
    <dgm:pt modelId="{D569B287-08E3-4662-AB66-36A35C20346B}" type="pres">
      <dgm:prSet presAssocID="{B11CC320-D7A9-4760-858A-6A1BEF270862}" presName="node" presStyleLbl="node1" presStyleIdx="4" presStyleCnt="5">
        <dgm:presLayoutVars>
          <dgm:bulletEnabled val="1"/>
        </dgm:presLayoutVars>
      </dgm:prSet>
      <dgm:spPr/>
    </dgm:pt>
  </dgm:ptLst>
  <dgm:cxnLst>
    <dgm:cxn modelId="{DD36E908-BB43-4666-B42D-A1665EB5D84B}" type="presOf" srcId="{6D47BEE1-CFEC-409D-B262-B075261069F9}" destId="{5F6328DE-906F-4444-BC1F-EB0E3F98DF11}" srcOrd="1" destOrd="0" presId="urn:microsoft.com/office/officeart/2016/7/layout/RepeatingBendingProcessNew"/>
    <dgm:cxn modelId="{A00E9909-127D-4A90-8814-AB7B813C5B8B}" type="presOf" srcId="{0C956129-EC25-447C-9824-2D82DDDA74FA}" destId="{A6B02BC6-9F31-4A74-8663-5A4C303F9826}" srcOrd="1" destOrd="0" presId="urn:microsoft.com/office/officeart/2016/7/layout/RepeatingBendingProcessNew"/>
    <dgm:cxn modelId="{7F086825-6E96-4B40-B370-69517D4961CE}" srcId="{730D9CFB-1A61-467C-8C26-F2A6A84FE467}" destId="{B11CC320-D7A9-4760-858A-6A1BEF270862}" srcOrd="4" destOrd="0" parTransId="{9DB4ED9A-7026-4423-BA5B-09C632509223}" sibTransId="{404AD3A7-6CF3-4330-A429-ED707BD815A6}"/>
    <dgm:cxn modelId="{C68C1429-11C5-4BB8-A557-47D087E39FCF}" type="presOf" srcId="{7A46162F-C95D-4454-9F15-2E683C2317B0}" destId="{84C537DD-58BD-4F7D-9C15-6092382C9E2E}" srcOrd="1" destOrd="0" presId="urn:microsoft.com/office/officeart/2016/7/layout/RepeatingBendingProcessNew"/>
    <dgm:cxn modelId="{92AF1F32-BEB0-458A-ACDD-2FA1B0A6FB21}" type="presOf" srcId="{6D47BEE1-CFEC-409D-B262-B075261069F9}" destId="{1349B16F-C5D9-4270-A958-65DB6A231B88}" srcOrd="0" destOrd="0" presId="urn:microsoft.com/office/officeart/2016/7/layout/RepeatingBendingProcessNew"/>
    <dgm:cxn modelId="{1FC5C45C-CC80-4E49-90BB-C75C26CAD5B2}" type="presOf" srcId="{D325227E-E859-4671-AD1A-66AD18791F96}" destId="{174B44AC-B42B-4C8E-B4FE-C64D1292F4ED}" srcOrd="0" destOrd="0" presId="urn:microsoft.com/office/officeart/2016/7/layout/RepeatingBendingProcessNew"/>
    <dgm:cxn modelId="{D7F16049-239A-4DF4-99A7-87F926AF9F14}" type="presOf" srcId="{730D9CFB-1A61-467C-8C26-F2A6A84FE467}" destId="{9371DDC0-1107-4F0A-9E3D-597B22198DE1}" srcOrd="0" destOrd="0" presId="urn:microsoft.com/office/officeart/2016/7/layout/RepeatingBendingProcessNew"/>
    <dgm:cxn modelId="{5FAD3974-134E-42F0-94C8-B086375E4CE8}" type="presOf" srcId="{3B9F79D5-94AC-4249-9A3C-3FE67594AAB4}" destId="{4DD91203-A3DC-45DF-9D48-E8BDF075E2A8}" srcOrd="0" destOrd="0" presId="urn:microsoft.com/office/officeart/2016/7/layout/RepeatingBendingProcessNew"/>
    <dgm:cxn modelId="{7B4E4B5A-5367-4A22-82DF-13789317D712}" srcId="{730D9CFB-1A61-467C-8C26-F2A6A84FE467}" destId="{D325227E-E859-4671-AD1A-66AD18791F96}" srcOrd="0" destOrd="0" parTransId="{A99C85ED-EBD9-41B2-A970-711286FE69D2}" sibTransId="{7A46162F-C95D-4454-9F15-2E683C2317B0}"/>
    <dgm:cxn modelId="{18015C80-282B-4402-8762-5138041D7E4A}" srcId="{730D9CFB-1A61-467C-8C26-F2A6A84FE467}" destId="{96CB095D-04F9-4D09-85A4-31F1BF0ABE14}" srcOrd="3" destOrd="0" parTransId="{5A11052B-8665-4B39-82AA-F19A982D3ECE}" sibTransId="{0C956129-EC25-447C-9824-2D82DDDA74FA}"/>
    <dgm:cxn modelId="{A6426688-2F94-411C-9F75-DFE942FC0CA5}" type="presOf" srcId="{96CB095D-04F9-4D09-85A4-31F1BF0ABE14}" destId="{E9E55308-FA5E-4A61-83CB-858DCA7C6ACF}" srcOrd="0" destOrd="0" presId="urn:microsoft.com/office/officeart/2016/7/layout/RepeatingBendingProcessNew"/>
    <dgm:cxn modelId="{DFA61389-6F5E-4007-A0C0-9ACF47944224}" srcId="{730D9CFB-1A61-467C-8C26-F2A6A84FE467}" destId="{2504A826-4125-408B-837A-C3DCF08B113B}" srcOrd="2" destOrd="0" parTransId="{F5043D75-B385-4A7F-8E73-2E6597501D78}" sibTransId="{6D47BEE1-CFEC-409D-B262-B075261069F9}"/>
    <dgm:cxn modelId="{DE7817B6-315B-4D07-8DE1-A8ECF1EF8604}" type="presOf" srcId="{B11CC320-D7A9-4760-858A-6A1BEF270862}" destId="{D569B287-08E3-4662-AB66-36A35C20346B}" srcOrd="0" destOrd="0" presId="urn:microsoft.com/office/officeart/2016/7/layout/RepeatingBendingProcessNew"/>
    <dgm:cxn modelId="{3D1611C8-F237-4EBC-9D83-C51DA32640FE}" srcId="{730D9CFB-1A61-467C-8C26-F2A6A84FE467}" destId="{0CFAAB2A-555C-4029-B2A4-449EB61D7B90}" srcOrd="1" destOrd="0" parTransId="{B8F1C57D-C111-4C70-BFF7-52BAEEDDCB4E}" sibTransId="{3B9F79D5-94AC-4249-9A3C-3FE67594AAB4}"/>
    <dgm:cxn modelId="{CDDB5DCD-491F-408C-B7E4-652F9754143E}" type="presOf" srcId="{2504A826-4125-408B-837A-C3DCF08B113B}" destId="{481D1D35-3326-4FBD-85E8-D65329CEBC40}" srcOrd="0" destOrd="0" presId="urn:microsoft.com/office/officeart/2016/7/layout/RepeatingBendingProcessNew"/>
    <dgm:cxn modelId="{703AA8CF-A8D3-45E0-BF71-94252599268B}" type="presOf" srcId="{0CFAAB2A-555C-4029-B2A4-449EB61D7B90}" destId="{368C39CC-AD35-4F3A-8FF5-B2B836876402}" srcOrd="0" destOrd="0" presId="urn:microsoft.com/office/officeart/2016/7/layout/RepeatingBendingProcessNew"/>
    <dgm:cxn modelId="{EE8D98D3-F590-4D6C-B59B-9FD49B603BE4}" type="presOf" srcId="{7A46162F-C95D-4454-9F15-2E683C2317B0}" destId="{F0214C27-1824-49B4-B116-3A4B9303DC26}" srcOrd="0" destOrd="0" presId="urn:microsoft.com/office/officeart/2016/7/layout/RepeatingBendingProcessNew"/>
    <dgm:cxn modelId="{C1D734D6-DA45-47D3-8C49-772167764864}" type="presOf" srcId="{0C956129-EC25-447C-9824-2D82DDDA74FA}" destId="{D3A0CD96-D03A-4CD3-AF6E-A9222123A790}" srcOrd="0" destOrd="0" presId="urn:microsoft.com/office/officeart/2016/7/layout/RepeatingBendingProcessNew"/>
    <dgm:cxn modelId="{94EA39E0-23CD-426A-9127-3BE56EF691A0}" type="presOf" srcId="{3B9F79D5-94AC-4249-9A3C-3FE67594AAB4}" destId="{C3903053-907F-48B3-886B-5163456FA771}" srcOrd="1" destOrd="0" presId="urn:microsoft.com/office/officeart/2016/7/layout/RepeatingBendingProcessNew"/>
    <dgm:cxn modelId="{3B9EB659-42DD-4DA5-9BDB-ABFC30EE2D28}" type="presParOf" srcId="{9371DDC0-1107-4F0A-9E3D-597B22198DE1}" destId="{174B44AC-B42B-4C8E-B4FE-C64D1292F4ED}" srcOrd="0" destOrd="0" presId="urn:microsoft.com/office/officeart/2016/7/layout/RepeatingBendingProcessNew"/>
    <dgm:cxn modelId="{55B1071C-56C2-4CB1-BD02-99C743DAC67D}" type="presParOf" srcId="{9371DDC0-1107-4F0A-9E3D-597B22198DE1}" destId="{F0214C27-1824-49B4-B116-3A4B9303DC26}" srcOrd="1" destOrd="0" presId="urn:microsoft.com/office/officeart/2016/7/layout/RepeatingBendingProcessNew"/>
    <dgm:cxn modelId="{F1473739-2DAA-4A65-923C-8418DFB28554}" type="presParOf" srcId="{F0214C27-1824-49B4-B116-3A4B9303DC26}" destId="{84C537DD-58BD-4F7D-9C15-6092382C9E2E}" srcOrd="0" destOrd="0" presId="urn:microsoft.com/office/officeart/2016/7/layout/RepeatingBendingProcessNew"/>
    <dgm:cxn modelId="{2766C8C1-C985-4C8C-ABDF-4C17288D200B}" type="presParOf" srcId="{9371DDC0-1107-4F0A-9E3D-597B22198DE1}" destId="{368C39CC-AD35-4F3A-8FF5-B2B836876402}" srcOrd="2" destOrd="0" presId="urn:microsoft.com/office/officeart/2016/7/layout/RepeatingBendingProcessNew"/>
    <dgm:cxn modelId="{161A28D3-3B30-4E0B-B293-658CEBE31F52}" type="presParOf" srcId="{9371DDC0-1107-4F0A-9E3D-597B22198DE1}" destId="{4DD91203-A3DC-45DF-9D48-E8BDF075E2A8}" srcOrd="3" destOrd="0" presId="urn:microsoft.com/office/officeart/2016/7/layout/RepeatingBendingProcessNew"/>
    <dgm:cxn modelId="{88E33607-EBE4-4383-AE51-EAC3B5553503}" type="presParOf" srcId="{4DD91203-A3DC-45DF-9D48-E8BDF075E2A8}" destId="{C3903053-907F-48B3-886B-5163456FA771}" srcOrd="0" destOrd="0" presId="urn:microsoft.com/office/officeart/2016/7/layout/RepeatingBendingProcessNew"/>
    <dgm:cxn modelId="{C9AD587F-F4F4-4FDB-BABA-1A608E2599CD}" type="presParOf" srcId="{9371DDC0-1107-4F0A-9E3D-597B22198DE1}" destId="{481D1D35-3326-4FBD-85E8-D65329CEBC40}" srcOrd="4" destOrd="0" presId="urn:microsoft.com/office/officeart/2016/7/layout/RepeatingBendingProcessNew"/>
    <dgm:cxn modelId="{1DC8C86F-5EEB-4A99-8212-B3F442F61DF7}" type="presParOf" srcId="{9371DDC0-1107-4F0A-9E3D-597B22198DE1}" destId="{1349B16F-C5D9-4270-A958-65DB6A231B88}" srcOrd="5" destOrd="0" presId="urn:microsoft.com/office/officeart/2016/7/layout/RepeatingBendingProcessNew"/>
    <dgm:cxn modelId="{0A488E96-F745-46DD-B0CE-E2C6F3912571}" type="presParOf" srcId="{1349B16F-C5D9-4270-A958-65DB6A231B88}" destId="{5F6328DE-906F-4444-BC1F-EB0E3F98DF11}" srcOrd="0" destOrd="0" presId="urn:microsoft.com/office/officeart/2016/7/layout/RepeatingBendingProcessNew"/>
    <dgm:cxn modelId="{46FE238B-8039-49CA-A9C1-328428434483}" type="presParOf" srcId="{9371DDC0-1107-4F0A-9E3D-597B22198DE1}" destId="{E9E55308-FA5E-4A61-83CB-858DCA7C6ACF}" srcOrd="6" destOrd="0" presId="urn:microsoft.com/office/officeart/2016/7/layout/RepeatingBendingProcessNew"/>
    <dgm:cxn modelId="{2837F6C5-423B-4ABF-9302-D4A65D819D8F}" type="presParOf" srcId="{9371DDC0-1107-4F0A-9E3D-597B22198DE1}" destId="{D3A0CD96-D03A-4CD3-AF6E-A9222123A790}" srcOrd="7" destOrd="0" presId="urn:microsoft.com/office/officeart/2016/7/layout/RepeatingBendingProcessNew"/>
    <dgm:cxn modelId="{56177254-E8D4-4FB0-BB7E-13649FD8DBB7}" type="presParOf" srcId="{D3A0CD96-D03A-4CD3-AF6E-A9222123A790}" destId="{A6B02BC6-9F31-4A74-8663-5A4C303F9826}" srcOrd="0" destOrd="0" presId="urn:microsoft.com/office/officeart/2016/7/layout/RepeatingBendingProcessNew"/>
    <dgm:cxn modelId="{09FA4968-E9F5-4CB9-B091-48D069B0F7C8}" type="presParOf" srcId="{9371DDC0-1107-4F0A-9E3D-597B22198DE1}" destId="{D569B287-08E3-4662-AB66-36A35C20346B}"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7BE5B-703A-4D24-8D15-31881791B9C9}">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9D127E-6E15-400F-9BF0-91065B41B673}">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6D3D2E-399E-4152-9266-0EA4B1C244CA}">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Introduction, Case study &amp; Factors of Vulnerability by Portia</a:t>
          </a:r>
          <a:endParaRPr lang="en-US" sz="2200" kern="1200"/>
        </a:p>
      </dsp:txBody>
      <dsp:txXfrm>
        <a:off x="1357965" y="2319"/>
        <a:ext cx="4887299" cy="1175727"/>
      </dsp:txXfrm>
    </dsp:sp>
    <dsp:sp modelId="{30B4D58B-16E8-4353-885B-4048DA6F7DBC}">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E45071-2B29-49DA-8CEC-9ACA0F247B93}">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0C54DD-836F-4E44-B7F7-12275F244042}">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The impact of these factors &amp; The process of intervention by Flavia</a:t>
          </a:r>
          <a:endParaRPr lang="en-US" sz="2200" kern="1200"/>
        </a:p>
      </dsp:txBody>
      <dsp:txXfrm>
        <a:off x="1357965" y="1471979"/>
        <a:ext cx="4887299" cy="1175727"/>
      </dsp:txXfrm>
    </dsp:sp>
    <dsp:sp modelId="{272F13CA-E58C-4D29-9869-863D32FA12A0}">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37B3E4-D404-44B2-9472-94CCD6E50BA5}">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A6D9A0-0C0B-428B-8226-322941928C20}">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Results and outcomes &amp; Actions of social services by Aissatu</a:t>
          </a:r>
          <a:endParaRPr lang="en-US" sz="2200" kern="1200"/>
        </a:p>
      </dsp:txBody>
      <dsp:txXfrm>
        <a:off x="1357965" y="2941639"/>
        <a:ext cx="4887299" cy="1175727"/>
      </dsp:txXfrm>
    </dsp:sp>
    <dsp:sp modelId="{98C54A8D-CAEC-4A49-BB7A-A2B7E4143560}">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999C77-73E8-4506-A78F-E7E5D506CE13}">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5E19D2-ED88-4FF9-91B8-7A245966EB00}">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Recommendations &amp; Conclusion By Grcae</a:t>
          </a:r>
          <a:endParaRPr lang="en-US" sz="2200" kern="1200"/>
        </a:p>
      </dsp:txBody>
      <dsp:txXfrm>
        <a:off x="1357965" y="4411299"/>
        <a:ext cx="4887299" cy="11757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A857F7-2DF3-40F0-AA97-5AECE2F845BF}">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91B493-5D6E-4A93-B941-A0638112AC33}">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Parental Substance Misuse</a:t>
          </a:r>
        </a:p>
      </dsp:txBody>
      <dsp:txXfrm>
        <a:off x="299702" y="1282093"/>
        <a:ext cx="2200851" cy="1366505"/>
      </dsp:txXfrm>
    </dsp:sp>
    <dsp:sp modelId="{4D255E12-C081-4353-8F83-2D1122991774}">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D22D2A-4D1B-4796-A40D-CA9560EB1509}">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Neglect</a:t>
          </a:r>
        </a:p>
      </dsp:txBody>
      <dsp:txXfrm>
        <a:off x="3093555" y="1282093"/>
        <a:ext cx="2200851" cy="1366505"/>
      </dsp:txXfrm>
    </dsp:sp>
    <dsp:sp modelId="{C74FE8C2-04AC-4A25-92AF-B4DE6B66A8FD}">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C5A836-594B-4259-8DAB-ED36A6D3294B}">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Parental Involvement in Criminal Behaviour</a:t>
          </a:r>
        </a:p>
      </dsp:txBody>
      <dsp:txXfrm>
        <a:off x="5887408" y="1282093"/>
        <a:ext cx="2200851" cy="1366505"/>
      </dsp:txXfrm>
    </dsp:sp>
    <dsp:sp modelId="{94B23CCD-DC14-4A8A-99DC-350BF94004AA}">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2DD87D-6569-4CCB-ABA1-D7FFDD20D455}">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Antisocial Behaviour</a:t>
          </a:r>
        </a:p>
      </dsp:txBody>
      <dsp:txXfrm>
        <a:off x="8681261" y="1282093"/>
        <a:ext cx="2200851" cy="13665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14C27-1824-49B4-B116-3A4B9303DC26}">
      <dsp:nvSpPr>
        <dsp:cNvPr id="0" name=""/>
        <dsp:cNvSpPr/>
      </dsp:nvSpPr>
      <dsp:spPr>
        <a:xfrm>
          <a:off x="3323664" y="834988"/>
          <a:ext cx="643158" cy="91440"/>
        </a:xfrm>
        <a:custGeom>
          <a:avLst/>
          <a:gdLst/>
          <a:ahLst/>
          <a:cxnLst/>
          <a:rect l="0" t="0" r="0" b="0"/>
          <a:pathLst>
            <a:path>
              <a:moveTo>
                <a:pt x="0" y="45720"/>
              </a:moveTo>
              <a:lnTo>
                <a:pt x="643158"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28399" y="877339"/>
        <a:ext cx="33687" cy="6737"/>
      </dsp:txXfrm>
    </dsp:sp>
    <dsp:sp modelId="{174B44AC-B42B-4C8E-B4FE-C64D1292F4ED}">
      <dsp:nvSpPr>
        <dsp:cNvPr id="0" name=""/>
        <dsp:cNvSpPr/>
      </dsp:nvSpPr>
      <dsp:spPr>
        <a:xfrm>
          <a:off x="396080" y="1893"/>
          <a:ext cx="2929383" cy="17576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622300">
            <a:lnSpc>
              <a:spcPct val="90000"/>
            </a:lnSpc>
            <a:spcBef>
              <a:spcPct val="0"/>
            </a:spcBef>
            <a:spcAft>
              <a:spcPct val="35000"/>
            </a:spcAft>
            <a:buNone/>
          </a:pPr>
          <a:r>
            <a:rPr lang="en-GB" sz="1400" kern="1200"/>
            <a:t>A social worker should do an assessment with each child to identify their needs and what services could be put in place for their well-being – section 17 of the Children Act 1989.</a:t>
          </a:r>
          <a:endParaRPr lang="en-US" sz="1400" kern="1200"/>
        </a:p>
      </dsp:txBody>
      <dsp:txXfrm>
        <a:off x="396080" y="1893"/>
        <a:ext cx="2929383" cy="1757630"/>
      </dsp:txXfrm>
    </dsp:sp>
    <dsp:sp modelId="{4DD91203-A3DC-45DF-9D48-E8BDF075E2A8}">
      <dsp:nvSpPr>
        <dsp:cNvPr id="0" name=""/>
        <dsp:cNvSpPr/>
      </dsp:nvSpPr>
      <dsp:spPr>
        <a:xfrm>
          <a:off x="6926806" y="834988"/>
          <a:ext cx="643158" cy="91440"/>
        </a:xfrm>
        <a:custGeom>
          <a:avLst/>
          <a:gdLst/>
          <a:ahLst/>
          <a:cxnLst/>
          <a:rect l="0" t="0" r="0" b="0"/>
          <a:pathLst>
            <a:path>
              <a:moveTo>
                <a:pt x="0" y="45720"/>
              </a:moveTo>
              <a:lnTo>
                <a:pt x="643158"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31541" y="877339"/>
        <a:ext cx="33687" cy="6737"/>
      </dsp:txXfrm>
    </dsp:sp>
    <dsp:sp modelId="{368C39CC-AD35-4F3A-8FF5-B2B836876402}">
      <dsp:nvSpPr>
        <dsp:cNvPr id="0" name=""/>
        <dsp:cNvSpPr/>
      </dsp:nvSpPr>
      <dsp:spPr>
        <a:xfrm>
          <a:off x="3999222" y="1893"/>
          <a:ext cx="2929383" cy="175763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622300">
            <a:lnSpc>
              <a:spcPct val="90000"/>
            </a:lnSpc>
            <a:spcBef>
              <a:spcPct val="0"/>
            </a:spcBef>
            <a:spcAft>
              <a:spcPct val="35000"/>
            </a:spcAft>
            <a:buNone/>
          </a:pPr>
          <a:r>
            <a:rPr lang="en-GB" sz="1400" kern="1200"/>
            <a:t>Due to Tom's age not being disclosed, there are several services that could be provided. For example, he can be referred to a support group that deals with antisocial behaviour, such as MIND. </a:t>
          </a:r>
          <a:endParaRPr lang="en-US" sz="1400" kern="1200"/>
        </a:p>
      </dsp:txBody>
      <dsp:txXfrm>
        <a:off x="3999222" y="1893"/>
        <a:ext cx="2929383" cy="1757630"/>
      </dsp:txXfrm>
    </dsp:sp>
    <dsp:sp modelId="{1349B16F-C5D9-4270-A958-65DB6A231B88}">
      <dsp:nvSpPr>
        <dsp:cNvPr id="0" name=""/>
        <dsp:cNvSpPr/>
      </dsp:nvSpPr>
      <dsp:spPr>
        <a:xfrm>
          <a:off x="1860772" y="1757723"/>
          <a:ext cx="7206284" cy="643158"/>
        </a:xfrm>
        <a:custGeom>
          <a:avLst/>
          <a:gdLst/>
          <a:ahLst/>
          <a:cxnLst/>
          <a:rect l="0" t="0" r="0" b="0"/>
          <a:pathLst>
            <a:path>
              <a:moveTo>
                <a:pt x="7206284" y="0"/>
              </a:moveTo>
              <a:lnTo>
                <a:pt x="7206284" y="338679"/>
              </a:lnTo>
              <a:lnTo>
                <a:pt x="0" y="338679"/>
              </a:lnTo>
              <a:lnTo>
                <a:pt x="0" y="643158"/>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82971" y="2075933"/>
        <a:ext cx="361885" cy="6737"/>
      </dsp:txXfrm>
    </dsp:sp>
    <dsp:sp modelId="{481D1D35-3326-4FBD-85E8-D65329CEBC40}">
      <dsp:nvSpPr>
        <dsp:cNvPr id="0" name=""/>
        <dsp:cNvSpPr/>
      </dsp:nvSpPr>
      <dsp:spPr>
        <a:xfrm>
          <a:off x="7602364" y="1893"/>
          <a:ext cx="2929383" cy="17576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622300">
            <a:lnSpc>
              <a:spcPct val="90000"/>
            </a:lnSpc>
            <a:spcBef>
              <a:spcPct val="0"/>
            </a:spcBef>
            <a:spcAft>
              <a:spcPct val="35000"/>
            </a:spcAft>
            <a:buNone/>
          </a:pPr>
          <a:r>
            <a:rPr lang="en-GB" sz="1400" kern="1200"/>
            <a:t>Counselling would be great, as his father being absence could be a significant factor. </a:t>
          </a:r>
          <a:endParaRPr lang="en-US" sz="1400" kern="1200"/>
        </a:p>
      </dsp:txBody>
      <dsp:txXfrm>
        <a:off x="7602364" y="1893"/>
        <a:ext cx="2929383" cy="1757630"/>
      </dsp:txXfrm>
    </dsp:sp>
    <dsp:sp modelId="{D3A0CD96-D03A-4CD3-AF6E-A9222123A790}">
      <dsp:nvSpPr>
        <dsp:cNvPr id="0" name=""/>
        <dsp:cNvSpPr/>
      </dsp:nvSpPr>
      <dsp:spPr>
        <a:xfrm>
          <a:off x="3323664" y="3266376"/>
          <a:ext cx="643158" cy="91440"/>
        </a:xfrm>
        <a:custGeom>
          <a:avLst/>
          <a:gdLst/>
          <a:ahLst/>
          <a:cxnLst/>
          <a:rect l="0" t="0" r="0" b="0"/>
          <a:pathLst>
            <a:path>
              <a:moveTo>
                <a:pt x="0" y="45720"/>
              </a:moveTo>
              <a:lnTo>
                <a:pt x="643158"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28399" y="3308728"/>
        <a:ext cx="33687" cy="6737"/>
      </dsp:txXfrm>
    </dsp:sp>
    <dsp:sp modelId="{E9E55308-FA5E-4A61-83CB-858DCA7C6ACF}">
      <dsp:nvSpPr>
        <dsp:cNvPr id="0" name=""/>
        <dsp:cNvSpPr/>
      </dsp:nvSpPr>
      <dsp:spPr>
        <a:xfrm>
          <a:off x="396080" y="2433281"/>
          <a:ext cx="2929383" cy="175763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622300">
            <a:lnSpc>
              <a:spcPct val="90000"/>
            </a:lnSpc>
            <a:spcBef>
              <a:spcPct val="0"/>
            </a:spcBef>
            <a:spcAft>
              <a:spcPct val="35000"/>
            </a:spcAft>
            <a:buNone/>
          </a:pPr>
          <a:r>
            <a:rPr lang="en-GB" sz="1400" kern="1200"/>
            <a:t>For the Family to continue to be stable the children will need to participate in activities I;E after school club holiday programme.</a:t>
          </a:r>
          <a:endParaRPr lang="en-US" sz="1400" kern="1200"/>
        </a:p>
      </dsp:txBody>
      <dsp:txXfrm>
        <a:off x="396080" y="2433281"/>
        <a:ext cx="2929383" cy="1757630"/>
      </dsp:txXfrm>
    </dsp:sp>
    <dsp:sp modelId="{D569B287-08E3-4662-AB66-36A35C20346B}">
      <dsp:nvSpPr>
        <dsp:cNvPr id="0" name=""/>
        <dsp:cNvSpPr/>
      </dsp:nvSpPr>
      <dsp:spPr>
        <a:xfrm>
          <a:off x="3999222" y="2433281"/>
          <a:ext cx="2929383" cy="175763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622300">
            <a:lnSpc>
              <a:spcPct val="90000"/>
            </a:lnSpc>
            <a:spcBef>
              <a:spcPct val="0"/>
            </a:spcBef>
            <a:spcAft>
              <a:spcPct val="35000"/>
            </a:spcAft>
            <a:buNone/>
          </a:pPr>
          <a:r>
            <a:rPr lang="en-GB" sz="1400" kern="1200"/>
            <a:t>Julie will also need to engage with the therapist occasionally so that she does not relapse.</a:t>
          </a:r>
          <a:endParaRPr lang="en-US" sz="1400" kern="1200"/>
        </a:p>
      </dsp:txBody>
      <dsp:txXfrm>
        <a:off x="3999222" y="2433281"/>
        <a:ext cx="2929383" cy="175763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32C22B-46F6-40E1-95EC-AB2A2B52C5EE}" type="datetimeFigureOut">
              <a:rPr lang="en-GB" smtClean="0"/>
              <a:t>27/07/2023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280A80-2EB7-42FD-9ACE-84DD5ED655B7}" type="slidenum">
              <a:rPr lang="en-GB" smtClean="0"/>
              <a:t>‹#›</a:t>
            </a:fld>
            <a:endParaRPr lang="en-GB"/>
          </a:p>
        </p:txBody>
      </p:sp>
    </p:spTree>
    <p:extLst>
      <p:ext uri="{BB962C8B-B14F-4D97-AF65-F5344CB8AC3E}">
        <p14:creationId xmlns:p14="http://schemas.microsoft.com/office/powerpoint/2010/main" val="499148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also stimulates an examination of the historical formation of the idea of childhood as well as the social construction of the family.</a:t>
            </a:r>
          </a:p>
          <a:p>
            <a:r>
              <a:rPr lang="en-GB" dirty="0"/>
              <a:t>Julie, a single mother of six children, and Sonia, the children's aunt, are key to the case. Due to Julie's periodic disappearance, illegal behaviour, and probable involvement in prostitution to finance her heroin addiction, the family has a lengthy history of contact with numerous services. </a:t>
            </a:r>
          </a:p>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3</a:t>
            </a:fld>
            <a:endParaRPr lang="en-GB"/>
          </a:p>
        </p:txBody>
      </p:sp>
    </p:spTree>
    <p:extLst>
      <p:ext uri="{BB962C8B-B14F-4D97-AF65-F5344CB8AC3E}">
        <p14:creationId xmlns:p14="http://schemas.microsoft.com/office/powerpoint/2010/main" val="3552461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study in Bradford, focuses on the problems and vulnerabilities that children, young people, and families experience. It throws light on specific reasons why certain families find themselves in vulnerable situations, dealing with challenges that are not common in normal families.</a:t>
            </a:r>
          </a:p>
          <a:p>
            <a:r>
              <a:rPr lang="en-GB" dirty="0"/>
              <a:t>Examples of Vulnerability:</a:t>
            </a:r>
          </a:p>
          <a:p>
            <a:r>
              <a:rPr lang="en-GB" dirty="0"/>
              <a:t>Absentee Parenting: Julie, a single mother of six children (Tom, Ricky, Leo, Charley, Kia, and Donna), battles with criminal behaviour and addiction, putting the children in the care of Aunt Sonia (Johnson, 2016).</a:t>
            </a:r>
          </a:p>
          <a:p>
            <a:r>
              <a:rPr lang="en-GB" dirty="0"/>
              <a:t>Criminal Involvement and Suspected Prostitution: Julie's unlawful behaviour and alleged prostitution to finance her heroin habit add to the family's vulnerability and social issues.</a:t>
            </a:r>
          </a:p>
          <a:p>
            <a:r>
              <a:rPr lang="en-GB" dirty="0"/>
              <a:t>Reasons for Vulnerability:</a:t>
            </a:r>
          </a:p>
          <a:p>
            <a:r>
              <a:rPr lang="en-GB" dirty="0"/>
              <a:t>Substance Abuse and Criminal Behaviour: Julie's heroin addiction and illegal activities create an unstable and risky atmosphere for the children, jeopardising their well-being (Salas-Wright et al., 2016).</a:t>
            </a:r>
          </a:p>
          <a:p>
            <a:r>
              <a:rPr lang="en-GB" dirty="0"/>
              <a:t>Limited Parental Involvement: Julie's frequent absences and Aunt Sonia's limited ability to offer continuous care result in a lack of adequate parenting, exposing the children to maltreatment and limiting their educational chances.</a:t>
            </a:r>
          </a:p>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4</a:t>
            </a:fld>
            <a:endParaRPr lang="en-GB"/>
          </a:p>
        </p:txBody>
      </p:sp>
    </p:spTree>
    <p:extLst>
      <p:ext uri="{BB962C8B-B14F-4D97-AF65-F5344CB8AC3E}">
        <p14:creationId xmlns:p14="http://schemas.microsoft.com/office/powerpoint/2010/main" val="42856305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Parental Substance Misuse: Julie's heroin addiction and engagement in substance abuse make the family vulnerable. Substance abuse can result in neglect, instability, and diminished parental competence to care for their children (Kroll and Taylor, 2003). According to Public Health England's 2018-2019 Adult Substance Misuse Statistics, an estimated 358,000 people in England alone got treatment for problematic substance use. The impact of parental drug abuse on children and families is a well-known issue.</a:t>
            </a:r>
          </a:p>
          <a:p>
            <a:r>
              <a:rPr lang="en-GB" dirty="0"/>
              <a:t>Parental Involvement in Criminal Behaviour: As observed in the case study, parental engagement in illegal activities exposes children and young people to a variety of hazards and obstacles, including instability, exposure to violence, and legal ramifications. According to the Ministry of Justice, there will be roughly 195,800 criminals in jail in England and Wales in June 2021 (Freeman and Great Britain. Ministry Of Justice, 2013). This emphasises the prevalence of parental participation in criminal behaviour and the possible consequences for families.</a:t>
            </a:r>
          </a:p>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5</a:t>
            </a:fld>
            <a:endParaRPr lang="en-GB"/>
          </a:p>
        </p:txBody>
      </p:sp>
    </p:spTree>
    <p:extLst>
      <p:ext uri="{BB962C8B-B14F-4D97-AF65-F5344CB8AC3E}">
        <p14:creationId xmlns:p14="http://schemas.microsoft.com/office/powerpoint/2010/main" val="38353139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6</a:t>
            </a:fld>
            <a:endParaRPr lang="en-GB"/>
          </a:p>
        </p:txBody>
      </p:sp>
    </p:spTree>
    <p:extLst>
      <p:ext uri="{BB962C8B-B14F-4D97-AF65-F5344CB8AC3E}">
        <p14:creationId xmlns:p14="http://schemas.microsoft.com/office/powerpoint/2010/main" val="3464661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Everybody involved in the children’s lives should work together to ensure and safeguard every child using the assessment framework. </a:t>
            </a:r>
          </a:p>
          <a:p>
            <a:r>
              <a:rPr lang="en-GB" dirty="0"/>
              <a:t>The assessment framework was based on the child of needs parental capacity, the child’s developmental needs, and family environmental factors. Parental capacity, Including poor mental and physical health​ of the mother.</a:t>
            </a:r>
          </a:p>
          <a:p>
            <a:r>
              <a:rPr lang="en-GB" dirty="0"/>
              <a:t>Every child or young person who receives Tier 3 Multi Agency care from Trafford Children and Young People's Services should have their own unique plan created to address their unique requirements. Every plan should be SMART. </a:t>
            </a:r>
          </a:p>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7</a:t>
            </a:fld>
            <a:endParaRPr lang="en-GB"/>
          </a:p>
        </p:txBody>
      </p:sp>
    </p:spTree>
    <p:extLst>
      <p:ext uri="{BB962C8B-B14F-4D97-AF65-F5344CB8AC3E}">
        <p14:creationId xmlns:p14="http://schemas.microsoft.com/office/powerpoint/2010/main" val="3657020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Tom can be referred to a support group that deals with antisocial behaviour, such as MIND. </a:t>
            </a:r>
          </a:p>
          <a:p>
            <a:r>
              <a:rPr lang="en-GB" dirty="0"/>
              <a:t>Counselling would be great, as his father being absence could be a significant factor.</a:t>
            </a:r>
          </a:p>
          <a:p>
            <a:r>
              <a:rPr lang="en-GB" dirty="0"/>
              <a:t>As serious consideration was given to removing the younger children into care. </a:t>
            </a:r>
          </a:p>
          <a:p>
            <a:r>
              <a:rPr lang="en-GB" dirty="0"/>
              <a:t>This was a short-term tenancy, based on the family intervention plan and compliance. The key worker’s aim was to get the home in decent order. </a:t>
            </a:r>
          </a:p>
          <a:p>
            <a:r>
              <a:rPr lang="en-GB" dirty="0"/>
              <a:t>The family responded well to their new surroundings, and everyone started to take pride in the home. </a:t>
            </a:r>
          </a:p>
          <a:p>
            <a:r>
              <a:rPr lang="en-GB" dirty="0"/>
              <a:t>Julie was able to complete an educational course in basic literacy. </a:t>
            </a:r>
          </a:p>
          <a:p>
            <a:r>
              <a:rPr lang="en-GB" dirty="0"/>
              <a:t>Sonia improved her parenting and relationship skills.</a:t>
            </a:r>
          </a:p>
          <a:p>
            <a:r>
              <a:rPr lang="en-GB" dirty="0"/>
              <a:t>Sonia worked closely with the key worker on budgeting and debt advice.</a:t>
            </a:r>
          </a:p>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10</a:t>
            </a:fld>
            <a:endParaRPr lang="en-GB"/>
          </a:p>
        </p:txBody>
      </p:sp>
    </p:spTree>
    <p:extLst>
      <p:ext uri="{BB962C8B-B14F-4D97-AF65-F5344CB8AC3E}">
        <p14:creationId xmlns:p14="http://schemas.microsoft.com/office/powerpoint/2010/main" val="982368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11</a:t>
            </a:fld>
            <a:endParaRPr lang="en-GB"/>
          </a:p>
        </p:txBody>
      </p:sp>
    </p:spTree>
    <p:extLst>
      <p:ext uri="{BB962C8B-B14F-4D97-AF65-F5344CB8AC3E}">
        <p14:creationId xmlns:p14="http://schemas.microsoft.com/office/powerpoint/2010/main" val="4059214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E8F45-A31C-ECEF-A61E-080B9B5EE2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B8002CE-256D-DDD2-F72D-8D8D4D976C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AA538E-4061-7ACD-754B-23FB350D0B30}"/>
              </a:ext>
            </a:extLst>
          </p:cNvPr>
          <p:cNvSpPr>
            <a:spLocks noGrp="1"/>
          </p:cNvSpPr>
          <p:nvPr>
            <p:ph type="dt" sz="half" idx="10"/>
          </p:nvPr>
        </p:nvSpPr>
        <p:spPr/>
        <p:txBody>
          <a:bodyPr/>
          <a:lstStyle/>
          <a:p>
            <a:fld id="{39D275BD-CE90-48C5-AE0F-CBD9EAFA8B0F}" type="datetimeFigureOut">
              <a:rPr lang="en-GB" smtClean="0"/>
              <a:t>27/07/2023</a:t>
            </a:fld>
            <a:endParaRPr lang="en-GB"/>
          </a:p>
        </p:txBody>
      </p:sp>
      <p:sp>
        <p:nvSpPr>
          <p:cNvPr id="5" name="Footer Placeholder 4">
            <a:extLst>
              <a:ext uri="{FF2B5EF4-FFF2-40B4-BE49-F238E27FC236}">
                <a16:creationId xmlns:a16="http://schemas.microsoft.com/office/drawing/2014/main" id="{9C9B2826-4553-E74F-E112-8928B7AD51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65A4FA-EDD5-317C-3848-732DDB0B32C0}"/>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4260640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BF9B6-8ECF-F79D-1908-53AE9128B5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866C2A-DE09-1FC1-253E-985D5E7BFD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26B86C-A243-E418-CAEF-3E1799FE7C2B}"/>
              </a:ext>
            </a:extLst>
          </p:cNvPr>
          <p:cNvSpPr>
            <a:spLocks noGrp="1"/>
          </p:cNvSpPr>
          <p:nvPr>
            <p:ph type="dt" sz="half" idx="10"/>
          </p:nvPr>
        </p:nvSpPr>
        <p:spPr/>
        <p:txBody>
          <a:bodyPr/>
          <a:lstStyle/>
          <a:p>
            <a:fld id="{39D275BD-CE90-48C5-AE0F-CBD9EAFA8B0F}" type="datetimeFigureOut">
              <a:rPr lang="en-GB" smtClean="0"/>
              <a:t>27/07/2023</a:t>
            </a:fld>
            <a:endParaRPr lang="en-GB"/>
          </a:p>
        </p:txBody>
      </p:sp>
      <p:sp>
        <p:nvSpPr>
          <p:cNvPr id="5" name="Footer Placeholder 4">
            <a:extLst>
              <a:ext uri="{FF2B5EF4-FFF2-40B4-BE49-F238E27FC236}">
                <a16:creationId xmlns:a16="http://schemas.microsoft.com/office/drawing/2014/main" id="{A8D737EA-3CE8-39E9-4B86-9311104486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53FE29-9B1E-5222-7AC1-92ED890B5C21}"/>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462603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9686-D29C-9701-4BC7-A317F28227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76FC29B-6F13-3EC9-96F8-21F8FC89B4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0F475C-2E30-FDA9-BA15-A2A7C174C5DD}"/>
              </a:ext>
            </a:extLst>
          </p:cNvPr>
          <p:cNvSpPr>
            <a:spLocks noGrp="1"/>
          </p:cNvSpPr>
          <p:nvPr>
            <p:ph type="dt" sz="half" idx="10"/>
          </p:nvPr>
        </p:nvSpPr>
        <p:spPr/>
        <p:txBody>
          <a:bodyPr/>
          <a:lstStyle/>
          <a:p>
            <a:fld id="{39D275BD-CE90-48C5-AE0F-CBD9EAFA8B0F}" type="datetimeFigureOut">
              <a:rPr lang="en-GB" smtClean="0"/>
              <a:t>27/07/2023</a:t>
            </a:fld>
            <a:endParaRPr lang="en-GB"/>
          </a:p>
        </p:txBody>
      </p:sp>
      <p:sp>
        <p:nvSpPr>
          <p:cNvPr id="5" name="Footer Placeholder 4">
            <a:extLst>
              <a:ext uri="{FF2B5EF4-FFF2-40B4-BE49-F238E27FC236}">
                <a16:creationId xmlns:a16="http://schemas.microsoft.com/office/drawing/2014/main" id="{3DE1E224-9DF8-4D55-2A2F-3411C038DA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1D6AE6-127E-4BD0-B6F9-A736C2E7ABA3}"/>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453384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901F4-AA14-6C9F-032A-8B5F1B5AB6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8BDB39-1E5A-2DD4-C379-D3542EC0E9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F90726-D83F-6765-1DA5-843CB09308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423583-7D5B-BF01-4904-B90A4E68A77E}"/>
              </a:ext>
            </a:extLst>
          </p:cNvPr>
          <p:cNvSpPr>
            <a:spLocks noGrp="1"/>
          </p:cNvSpPr>
          <p:nvPr>
            <p:ph type="dt" sz="half" idx="10"/>
          </p:nvPr>
        </p:nvSpPr>
        <p:spPr/>
        <p:txBody>
          <a:bodyPr/>
          <a:lstStyle/>
          <a:p>
            <a:fld id="{39D275BD-CE90-48C5-AE0F-CBD9EAFA8B0F}" type="datetimeFigureOut">
              <a:rPr lang="en-GB" smtClean="0"/>
              <a:t>27/07/2023</a:t>
            </a:fld>
            <a:endParaRPr lang="en-GB"/>
          </a:p>
        </p:txBody>
      </p:sp>
      <p:sp>
        <p:nvSpPr>
          <p:cNvPr id="6" name="Footer Placeholder 5">
            <a:extLst>
              <a:ext uri="{FF2B5EF4-FFF2-40B4-BE49-F238E27FC236}">
                <a16:creationId xmlns:a16="http://schemas.microsoft.com/office/drawing/2014/main" id="{6459115B-36EB-9ABA-C63F-1BB7D93F9F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078E11-ACE9-260A-22D0-F102321FECFC}"/>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030443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F17EB-FB6C-78F3-976B-F612A997541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4C964-0F34-D3AD-0843-F48733E065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C66E1E7-76AE-3307-FC54-0CF24115B4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276566-3AF3-59EF-CD5B-AE4D4B8022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E6E7EF-74E5-3D78-FDCC-152614DBA1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42D15A-C22C-EB06-CBA0-44E463430939}"/>
              </a:ext>
            </a:extLst>
          </p:cNvPr>
          <p:cNvSpPr>
            <a:spLocks noGrp="1"/>
          </p:cNvSpPr>
          <p:nvPr>
            <p:ph type="dt" sz="half" idx="10"/>
          </p:nvPr>
        </p:nvSpPr>
        <p:spPr/>
        <p:txBody>
          <a:bodyPr/>
          <a:lstStyle/>
          <a:p>
            <a:fld id="{39D275BD-CE90-48C5-AE0F-CBD9EAFA8B0F}" type="datetimeFigureOut">
              <a:rPr lang="en-GB" smtClean="0"/>
              <a:t>27/07/2023</a:t>
            </a:fld>
            <a:endParaRPr lang="en-GB"/>
          </a:p>
        </p:txBody>
      </p:sp>
      <p:sp>
        <p:nvSpPr>
          <p:cNvPr id="8" name="Footer Placeholder 7">
            <a:extLst>
              <a:ext uri="{FF2B5EF4-FFF2-40B4-BE49-F238E27FC236}">
                <a16:creationId xmlns:a16="http://schemas.microsoft.com/office/drawing/2014/main" id="{A4D50402-9106-3A2F-0543-439AEE9484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188B5B-9AE8-94F8-A7D8-637E39B1679D}"/>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2524417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5B357-7E5B-49E0-6E3F-9C5A7C0524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F255D3-9E30-ACCE-6AF0-18F2DCF8AE50}"/>
              </a:ext>
            </a:extLst>
          </p:cNvPr>
          <p:cNvSpPr>
            <a:spLocks noGrp="1"/>
          </p:cNvSpPr>
          <p:nvPr>
            <p:ph type="dt" sz="half" idx="10"/>
          </p:nvPr>
        </p:nvSpPr>
        <p:spPr/>
        <p:txBody>
          <a:bodyPr/>
          <a:lstStyle/>
          <a:p>
            <a:fld id="{39D275BD-CE90-48C5-AE0F-CBD9EAFA8B0F}" type="datetimeFigureOut">
              <a:rPr lang="en-GB" smtClean="0"/>
              <a:t>27/07/2023</a:t>
            </a:fld>
            <a:endParaRPr lang="en-GB"/>
          </a:p>
        </p:txBody>
      </p:sp>
      <p:sp>
        <p:nvSpPr>
          <p:cNvPr id="4" name="Footer Placeholder 3">
            <a:extLst>
              <a:ext uri="{FF2B5EF4-FFF2-40B4-BE49-F238E27FC236}">
                <a16:creationId xmlns:a16="http://schemas.microsoft.com/office/drawing/2014/main" id="{A25CD351-BB06-2374-49DF-95DF13784F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2CDBE1-89F7-21F5-BAB6-BFC75A2887BE}"/>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939435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EF514D-A249-A470-F8E8-DB4D3C3765EB}"/>
              </a:ext>
            </a:extLst>
          </p:cNvPr>
          <p:cNvSpPr>
            <a:spLocks noGrp="1"/>
          </p:cNvSpPr>
          <p:nvPr>
            <p:ph type="dt" sz="half" idx="10"/>
          </p:nvPr>
        </p:nvSpPr>
        <p:spPr/>
        <p:txBody>
          <a:bodyPr/>
          <a:lstStyle/>
          <a:p>
            <a:fld id="{39D275BD-CE90-48C5-AE0F-CBD9EAFA8B0F}" type="datetimeFigureOut">
              <a:rPr lang="en-GB" smtClean="0"/>
              <a:t>27/07/2023</a:t>
            </a:fld>
            <a:endParaRPr lang="en-GB"/>
          </a:p>
        </p:txBody>
      </p:sp>
      <p:sp>
        <p:nvSpPr>
          <p:cNvPr id="3" name="Footer Placeholder 2">
            <a:extLst>
              <a:ext uri="{FF2B5EF4-FFF2-40B4-BE49-F238E27FC236}">
                <a16:creationId xmlns:a16="http://schemas.microsoft.com/office/drawing/2014/main" id="{F4D2C61C-4BC0-CE68-D752-9A0B68CACE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DE8D6C-007E-0CE7-4D86-BB89ABDD97CD}"/>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679163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89B35-1573-F4E6-F71F-2BD9732925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B850B1-B76E-721B-A707-962D3642D0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7FCEAEF-2FDD-D2C8-2290-75137E30FA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8F105A-6961-9F43-CBFB-55C2D04089BF}"/>
              </a:ext>
            </a:extLst>
          </p:cNvPr>
          <p:cNvSpPr>
            <a:spLocks noGrp="1"/>
          </p:cNvSpPr>
          <p:nvPr>
            <p:ph type="dt" sz="half" idx="10"/>
          </p:nvPr>
        </p:nvSpPr>
        <p:spPr/>
        <p:txBody>
          <a:bodyPr/>
          <a:lstStyle/>
          <a:p>
            <a:fld id="{39D275BD-CE90-48C5-AE0F-CBD9EAFA8B0F}" type="datetimeFigureOut">
              <a:rPr lang="en-GB" smtClean="0"/>
              <a:t>27/07/2023</a:t>
            </a:fld>
            <a:endParaRPr lang="en-GB"/>
          </a:p>
        </p:txBody>
      </p:sp>
      <p:sp>
        <p:nvSpPr>
          <p:cNvPr id="6" name="Footer Placeholder 5">
            <a:extLst>
              <a:ext uri="{FF2B5EF4-FFF2-40B4-BE49-F238E27FC236}">
                <a16:creationId xmlns:a16="http://schemas.microsoft.com/office/drawing/2014/main" id="{22D0E262-B5CD-0476-111A-79D32C2E98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E6025F-F6BF-E3C7-7BF0-9E1BBDAF19D7}"/>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657393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DB354-311F-6F00-82A4-B9FC605D34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0AFFD0-D96E-240B-BAE6-DE7ECB2C1D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40BDCD-3E93-6F29-311C-BE54F573EF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14207A-3400-9345-8A87-3133D4402A2F}"/>
              </a:ext>
            </a:extLst>
          </p:cNvPr>
          <p:cNvSpPr>
            <a:spLocks noGrp="1"/>
          </p:cNvSpPr>
          <p:nvPr>
            <p:ph type="dt" sz="half" idx="10"/>
          </p:nvPr>
        </p:nvSpPr>
        <p:spPr/>
        <p:txBody>
          <a:bodyPr/>
          <a:lstStyle/>
          <a:p>
            <a:fld id="{39D275BD-CE90-48C5-AE0F-CBD9EAFA8B0F}" type="datetimeFigureOut">
              <a:rPr lang="en-GB" smtClean="0"/>
              <a:t>27/07/2023</a:t>
            </a:fld>
            <a:endParaRPr lang="en-GB"/>
          </a:p>
        </p:txBody>
      </p:sp>
      <p:sp>
        <p:nvSpPr>
          <p:cNvPr id="6" name="Footer Placeholder 5">
            <a:extLst>
              <a:ext uri="{FF2B5EF4-FFF2-40B4-BE49-F238E27FC236}">
                <a16:creationId xmlns:a16="http://schemas.microsoft.com/office/drawing/2014/main" id="{F1AF249C-D1CE-A575-D1B6-175E0532D9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758266-92DD-A972-5EAF-00AE7D2CB8F9}"/>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177739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98B4A-FECC-27A6-3FC6-8C9EED6185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59213A-414F-DB45-E803-1E6D772A04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24D5F2-209E-28C7-C335-A94349D22A2B}"/>
              </a:ext>
            </a:extLst>
          </p:cNvPr>
          <p:cNvSpPr>
            <a:spLocks noGrp="1"/>
          </p:cNvSpPr>
          <p:nvPr>
            <p:ph type="dt" sz="half" idx="10"/>
          </p:nvPr>
        </p:nvSpPr>
        <p:spPr/>
        <p:txBody>
          <a:bodyPr/>
          <a:lstStyle/>
          <a:p>
            <a:fld id="{39D275BD-CE90-48C5-AE0F-CBD9EAFA8B0F}" type="datetimeFigureOut">
              <a:rPr lang="en-GB" smtClean="0"/>
              <a:t>27/07/2023</a:t>
            </a:fld>
            <a:endParaRPr lang="en-GB"/>
          </a:p>
        </p:txBody>
      </p:sp>
      <p:sp>
        <p:nvSpPr>
          <p:cNvPr id="5" name="Footer Placeholder 4">
            <a:extLst>
              <a:ext uri="{FF2B5EF4-FFF2-40B4-BE49-F238E27FC236}">
                <a16:creationId xmlns:a16="http://schemas.microsoft.com/office/drawing/2014/main" id="{2C21396A-2713-6A0D-C95D-BBF2D8AAA5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EC5787-AABD-DDE6-5DB6-4D703C9D8746}"/>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343567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4F8730-1D26-AF0D-C0E7-E1BACB219B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E53F2D-1302-83A5-9DAD-B1624620DA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1F55B6-50B7-8820-E029-9944C8054A89}"/>
              </a:ext>
            </a:extLst>
          </p:cNvPr>
          <p:cNvSpPr>
            <a:spLocks noGrp="1"/>
          </p:cNvSpPr>
          <p:nvPr>
            <p:ph type="dt" sz="half" idx="10"/>
          </p:nvPr>
        </p:nvSpPr>
        <p:spPr/>
        <p:txBody>
          <a:bodyPr/>
          <a:lstStyle/>
          <a:p>
            <a:fld id="{39D275BD-CE90-48C5-AE0F-CBD9EAFA8B0F}" type="datetimeFigureOut">
              <a:rPr lang="en-GB" smtClean="0"/>
              <a:t>27/07/2023</a:t>
            </a:fld>
            <a:endParaRPr lang="en-GB"/>
          </a:p>
        </p:txBody>
      </p:sp>
      <p:sp>
        <p:nvSpPr>
          <p:cNvPr id="5" name="Footer Placeholder 4">
            <a:extLst>
              <a:ext uri="{FF2B5EF4-FFF2-40B4-BE49-F238E27FC236}">
                <a16:creationId xmlns:a16="http://schemas.microsoft.com/office/drawing/2014/main" id="{31B4250B-AC94-D9E8-F466-257B48AB71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D10FD5-2574-1C6E-DA60-D69D98B28752}"/>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685167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4F8982-B4C0-AE8A-3839-DBAA44A8CD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BA9762-2BD8-0375-B66A-FB0EE87FDF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949D4F-17B9-1D92-CE7C-1046D34CFB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D275BD-CE90-48C5-AE0F-CBD9EAFA8B0F}" type="datetimeFigureOut">
              <a:rPr lang="en-GB" smtClean="0"/>
              <a:t>27/07/2023</a:t>
            </a:fld>
            <a:endParaRPr lang="en-GB"/>
          </a:p>
        </p:txBody>
      </p:sp>
      <p:sp>
        <p:nvSpPr>
          <p:cNvPr id="5" name="Footer Placeholder 4">
            <a:extLst>
              <a:ext uri="{FF2B5EF4-FFF2-40B4-BE49-F238E27FC236}">
                <a16:creationId xmlns:a16="http://schemas.microsoft.com/office/drawing/2014/main" id="{251621DC-FF22-73C6-88D8-A6C99A8459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BFFB6-07E5-9B80-0F15-1B5A97919A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D2FFFC-AD5F-465C-BCBA-6C528F209C87}" type="slidenum">
              <a:rPr lang="en-GB" smtClean="0"/>
              <a:t>‹#›</a:t>
            </a:fld>
            <a:endParaRPr lang="en-GB"/>
          </a:p>
        </p:txBody>
      </p:sp>
    </p:spTree>
    <p:extLst>
      <p:ext uri="{BB962C8B-B14F-4D97-AF65-F5344CB8AC3E}">
        <p14:creationId xmlns:p14="http://schemas.microsoft.com/office/powerpoint/2010/main" val="29978547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onecaremedicalcenter.com/think-your-teenaged-son-is-using-drugs-dont-delay-in-seeking-help/" TargetMode="External"/><Relationship Id="rId2" Type="http://schemas.openxmlformats.org/officeDocument/2006/relationships/hyperlink" Target="https://howtoadult.com/food-allergies-and-bad-behavior-in-children-8716490.html" TargetMode="External"/><Relationship Id="rId1" Type="http://schemas.openxmlformats.org/officeDocument/2006/relationships/slideLayout" Target="../slideLayouts/slideLayout2.xml"/><Relationship Id="rId6" Type="http://schemas.openxmlformats.org/officeDocument/2006/relationships/hyperlink" Target="https://local.gov.uk/sites/default/files/documents/9.36_Get_in_on_the_Act_-_Children_02%20web.pdf#:~:text=The%20Children%20and%20Social%20Work%20Act%202017%20%28the,and%20of%20any%20relationship%20with%20the%20prospective%20adopter" TargetMode="External"/><Relationship Id="rId5" Type="http://schemas.openxmlformats.org/officeDocument/2006/relationships/hyperlink" Target="https://www.childwelfare.gov/pubpdfs/long_term_consequences.pdf" TargetMode="External"/><Relationship Id="rId4" Type="http://schemas.openxmlformats.org/officeDocument/2006/relationships/hyperlink" Target="https://assets.publishing.service.gov.uk/government/uploads/system/uploads/attachment_data/file/942454/Working_together_to_safeguard_children_inter_agency_guidance.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nhs.uk/conditions/social-care-and-support-guide/caring-for-children-and-young-people/children-and-young-peoples-services/" TargetMode="External"/><Relationship Id="rId2" Type="http://schemas.openxmlformats.org/officeDocument/2006/relationships/hyperlink" Target="https://www.gov.uk/government/publications/understanding-troubled-families"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supporting-families-2021-to-2022-and-beyond/supporting-families-2021-22-and-beyond" TargetMode="External"/><Relationship Id="rId5" Type="http://schemas.openxmlformats.org/officeDocument/2006/relationships/hyperlink" Target="https://www.politics.co.uk/reference/children-act-1989/" TargetMode="External"/><Relationship Id="rId4" Type="http://schemas.openxmlformats.org/officeDocument/2006/relationships/hyperlink" Target="https://www.nspcc.org.uk/about-us/news-opinion/2022/childhood-d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03608438-7FC8-411D-AB69-87007F2BF049}"/>
              </a:ext>
            </a:extLst>
          </p:cNvPr>
          <p:cNvSpPr>
            <a:spLocks noGrp="1"/>
          </p:cNvSpPr>
          <p:nvPr>
            <p:ph type="subTitle" idx="1"/>
          </p:nvPr>
        </p:nvSpPr>
        <p:spPr>
          <a:xfrm>
            <a:off x="1918292" y="979014"/>
            <a:ext cx="8356516" cy="631006"/>
          </a:xfrm>
        </p:spPr>
        <p:txBody>
          <a:bodyPr vert="horz" lIns="91440" tIns="45720" rIns="91440" bIns="45720" rtlCol="0" anchor="t">
            <a:noAutofit/>
          </a:bodyPr>
          <a:lstStyle/>
          <a:p>
            <a:pPr defTabSz="795528">
              <a:spcBef>
                <a:spcPts val="870"/>
              </a:spcBef>
            </a:pPr>
            <a:r>
              <a:rPr lang="en-GB" sz="2088" b="1" kern="1200">
                <a:solidFill>
                  <a:schemeClr val="tx1"/>
                </a:solidFill>
                <a:latin typeface="+mn-lt"/>
                <a:ea typeface="+mn-ea"/>
                <a:cs typeface="+mn-cs"/>
              </a:rPr>
              <a:t>Module name: Children, Young People and Families</a:t>
            </a:r>
          </a:p>
          <a:p>
            <a:pPr defTabSz="795528">
              <a:spcBef>
                <a:spcPts val="870"/>
              </a:spcBef>
            </a:pPr>
            <a:r>
              <a:rPr lang="en-GB" sz="2088" b="1" kern="1200">
                <a:solidFill>
                  <a:schemeClr val="tx1"/>
                </a:solidFill>
                <a:latin typeface="+mn-lt"/>
                <a:ea typeface="+mn-ea"/>
                <a:cs typeface="+mn-cs"/>
              </a:rPr>
              <a:t>Module code: (BMHP5004_LON)</a:t>
            </a:r>
          </a:p>
          <a:p>
            <a:pPr defTabSz="795528">
              <a:spcBef>
                <a:spcPts val="870"/>
              </a:spcBef>
            </a:pPr>
            <a:r>
              <a:rPr lang="en-GB" sz="2088" b="1" kern="1200">
                <a:solidFill>
                  <a:schemeClr val="tx1"/>
                </a:solidFill>
                <a:latin typeface="+mn-lt"/>
                <a:ea typeface="+mn-ea"/>
                <a:cs typeface="+mn-cs"/>
              </a:rPr>
              <a:t>Assessment: </a:t>
            </a:r>
            <a:r>
              <a:rPr lang="en-GB" sz="2088" kern="1200">
                <a:solidFill>
                  <a:schemeClr val="tx1"/>
                </a:solidFill>
                <a:latin typeface="+mn-lt"/>
                <a:ea typeface="+mn-ea"/>
                <a:cs typeface="+mn-cs"/>
              </a:rPr>
              <a:t>Assessment Component 1 - </a:t>
            </a:r>
            <a:r>
              <a:rPr lang="en-GB" sz="2088" u="sng" kern="1200">
                <a:solidFill>
                  <a:schemeClr val="tx1"/>
                </a:solidFill>
                <a:latin typeface="+mn-lt"/>
                <a:ea typeface="+mn-ea"/>
                <a:cs typeface="+mn-cs"/>
              </a:rPr>
              <a:t>Group Presentation </a:t>
            </a:r>
            <a:endParaRPr lang="en-GB" sz="2088" b="1" kern="1200">
              <a:solidFill>
                <a:schemeClr val="tx1"/>
              </a:solidFill>
              <a:latin typeface="+mn-lt"/>
              <a:ea typeface="+mn-ea"/>
              <a:cs typeface="+mn-cs"/>
            </a:endParaRPr>
          </a:p>
          <a:p>
            <a:pPr defTabSz="795528">
              <a:spcBef>
                <a:spcPts val="870"/>
              </a:spcBef>
            </a:pPr>
            <a:r>
              <a:rPr lang="en-GB" sz="2088" b="1" kern="1200">
                <a:solidFill>
                  <a:schemeClr val="tx1"/>
                </a:solidFill>
                <a:latin typeface="+mn-lt"/>
                <a:ea typeface="+mn-ea"/>
                <a:cs typeface="+mn-cs"/>
              </a:rPr>
              <a:t>Lecturer’s name: Jolly Nwankwo</a:t>
            </a:r>
            <a:endParaRPr lang="en-GB" sz="1566" b="1" kern="1200">
              <a:solidFill>
                <a:schemeClr val="tx1"/>
              </a:solidFill>
              <a:latin typeface="+mn-lt"/>
              <a:ea typeface="+mn-ea"/>
              <a:cs typeface="+mn-cs"/>
            </a:endParaRPr>
          </a:p>
          <a:p>
            <a:endParaRPr lang="en-GB" sz="1800" b="1" dirty="0"/>
          </a:p>
        </p:txBody>
      </p:sp>
      <p:pic>
        <p:nvPicPr>
          <p:cNvPr id="4" name="Picture 3">
            <a:extLst>
              <a:ext uri="{FF2B5EF4-FFF2-40B4-BE49-F238E27FC236}">
                <a16:creationId xmlns:a16="http://schemas.microsoft.com/office/drawing/2014/main" id="{1060B36A-0B55-E9FA-F296-86335EEBA2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6566" y="228600"/>
            <a:ext cx="1486018" cy="564129"/>
          </a:xfrm>
          <a:prstGeom prst="rect">
            <a:avLst/>
          </a:prstGeom>
        </p:spPr>
      </p:pic>
      <p:sp>
        <p:nvSpPr>
          <p:cNvPr id="5" name="Subtitle 2">
            <a:extLst>
              <a:ext uri="{FF2B5EF4-FFF2-40B4-BE49-F238E27FC236}">
                <a16:creationId xmlns:a16="http://schemas.microsoft.com/office/drawing/2014/main" id="{2AB65088-B175-19E0-A584-0CF05DE67ADC}"/>
              </a:ext>
            </a:extLst>
          </p:cNvPr>
          <p:cNvSpPr txBox="1">
            <a:spLocks/>
          </p:cNvSpPr>
          <p:nvPr/>
        </p:nvSpPr>
        <p:spPr>
          <a:xfrm>
            <a:off x="1840991" y="2805528"/>
            <a:ext cx="7907846" cy="2376072"/>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defTabSz="795528">
              <a:spcBef>
                <a:spcPts val="870"/>
              </a:spcBef>
            </a:pPr>
            <a:r>
              <a:rPr lang="en-GB" sz="1700" kern="1200" dirty="0">
                <a:solidFill>
                  <a:schemeClr val="tx1"/>
                </a:solidFill>
                <a:latin typeface="+mn-lt"/>
                <a:ea typeface="+mn-ea"/>
                <a:cs typeface="+mn-cs"/>
              </a:rPr>
              <a:t>Group name: Purple</a:t>
            </a:r>
          </a:p>
          <a:p>
            <a:pPr algn="l" defTabSz="795528">
              <a:spcBef>
                <a:spcPts val="870"/>
              </a:spcBef>
            </a:pPr>
            <a:r>
              <a:rPr lang="en-GB" sz="1700" kern="1200" dirty="0">
                <a:solidFill>
                  <a:schemeClr val="tx1"/>
                </a:solidFill>
                <a:latin typeface="+mn-lt"/>
                <a:ea typeface="+mn-ea"/>
                <a:cs typeface="+mn-cs"/>
              </a:rPr>
              <a:t>Students’ names and IDs: </a:t>
            </a:r>
          </a:p>
          <a:p>
            <a:pPr marL="397764" indent="-397764" algn="l" defTabSz="795528">
              <a:spcBef>
                <a:spcPts val="870"/>
              </a:spcBef>
              <a:buFont typeface="+mj-lt"/>
              <a:buAutoNum type="arabicPeriod"/>
            </a:pPr>
            <a:r>
              <a:rPr lang="en-GB" sz="1700" kern="1200" dirty="0">
                <a:solidFill>
                  <a:schemeClr val="tx1"/>
                </a:solidFill>
                <a:latin typeface="+mn-lt"/>
                <a:ea typeface="+mn-ea"/>
                <a:cs typeface="+mn-cs"/>
              </a:rPr>
              <a:t>Flavia Apio 2023550 </a:t>
            </a:r>
          </a:p>
          <a:p>
            <a:pPr marL="397764" indent="-397764" algn="l" defTabSz="795528">
              <a:spcBef>
                <a:spcPts val="870"/>
              </a:spcBef>
              <a:buFont typeface="+mj-lt"/>
              <a:buAutoNum type="arabicPeriod"/>
            </a:pPr>
            <a:r>
              <a:rPr lang="en-GB" sz="1700" kern="1200" dirty="0" err="1">
                <a:solidFill>
                  <a:schemeClr val="tx1"/>
                </a:solidFill>
                <a:latin typeface="+mn-lt"/>
                <a:ea typeface="+mn-ea"/>
                <a:cs typeface="+mn-cs"/>
              </a:rPr>
              <a:t>Aissatu</a:t>
            </a:r>
            <a:r>
              <a:rPr lang="en-GB" sz="1700" kern="1200" dirty="0">
                <a:solidFill>
                  <a:schemeClr val="tx1"/>
                </a:solidFill>
                <a:latin typeface="+mn-lt"/>
                <a:ea typeface="+mn-ea"/>
                <a:cs typeface="+mn-cs"/>
              </a:rPr>
              <a:t> </a:t>
            </a:r>
            <a:r>
              <a:rPr lang="en-GB" sz="1700" kern="1200" dirty="0" err="1">
                <a:solidFill>
                  <a:schemeClr val="tx1"/>
                </a:solidFill>
                <a:latin typeface="+mn-lt"/>
                <a:ea typeface="+mn-ea"/>
                <a:cs typeface="+mn-cs"/>
              </a:rPr>
              <a:t>Abubacar</a:t>
            </a:r>
            <a:r>
              <a:rPr lang="en-GB" sz="1700" kern="1200" dirty="0">
                <a:solidFill>
                  <a:schemeClr val="tx1"/>
                </a:solidFill>
                <a:latin typeface="+mn-lt"/>
                <a:ea typeface="+mn-ea"/>
                <a:cs typeface="+mn-cs"/>
              </a:rPr>
              <a:t> Soares Bangura 2019279</a:t>
            </a:r>
          </a:p>
          <a:p>
            <a:pPr marL="397764" indent="-397764" algn="l" defTabSz="795528">
              <a:spcBef>
                <a:spcPts val="870"/>
              </a:spcBef>
              <a:buFont typeface="+mj-lt"/>
              <a:buAutoNum type="arabicPeriod"/>
            </a:pPr>
            <a:r>
              <a:rPr lang="en-GB" sz="1700" kern="1200" dirty="0">
                <a:solidFill>
                  <a:schemeClr val="tx1"/>
                </a:solidFill>
                <a:latin typeface="+mn-lt"/>
                <a:ea typeface="+mn-ea"/>
                <a:cs typeface="+mn-cs"/>
              </a:rPr>
              <a:t>Portia Boateng Turkson 2122363</a:t>
            </a:r>
          </a:p>
          <a:p>
            <a:pPr marL="397764" indent="-397764" algn="l" defTabSz="795528">
              <a:spcBef>
                <a:spcPts val="870"/>
              </a:spcBef>
              <a:buFont typeface="+mj-lt"/>
              <a:buAutoNum type="arabicPeriod"/>
            </a:pPr>
            <a:r>
              <a:rPr lang="en-GB" sz="1700" kern="1200" dirty="0">
                <a:solidFill>
                  <a:schemeClr val="tx1"/>
                </a:solidFill>
                <a:latin typeface="+mn-lt"/>
                <a:ea typeface="+mn-ea"/>
                <a:cs typeface="+mn-cs"/>
              </a:rPr>
              <a:t>Grace Bassey </a:t>
            </a:r>
            <a:r>
              <a:rPr lang="en-GB" sz="1700" kern="1200" dirty="0" err="1">
                <a:solidFill>
                  <a:schemeClr val="tx1"/>
                </a:solidFill>
                <a:latin typeface="+mn-lt"/>
                <a:ea typeface="+mn-ea"/>
                <a:cs typeface="+mn-cs"/>
              </a:rPr>
              <a:t>Nkoyo</a:t>
            </a:r>
            <a:r>
              <a:rPr lang="en-GB" sz="1700" kern="1200" dirty="0">
                <a:solidFill>
                  <a:schemeClr val="tx1"/>
                </a:solidFill>
                <a:latin typeface="+mn-lt"/>
                <a:ea typeface="+mn-ea"/>
                <a:cs typeface="+mn-cs"/>
              </a:rPr>
              <a:t> George Duke Henshaw 2020571 </a:t>
            </a:r>
          </a:p>
          <a:p>
            <a:pPr algn="l" defTabSz="795528">
              <a:spcBef>
                <a:spcPts val="870"/>
              </a:spcBef>
            </a:pPr>
            <a:endParaRPr lang="en-GB" sz="1700" kern="1200" dirty="0">
              <a:solidFill>
                <a:schemeClr val="tx1"/>
              </a:solidFill>
              <a:latin typeface="+mn-lt"/>
              <a:ea typeface="+mn-ea"/>
              <a:cs typeface="+mn-cs"/>
            </a:endParaRPr>
          </a:p>
          <a:p>
            <a:endParaRPr lang="en-GB" sz="1700" dirty="0"/>
          </a:p>
        </p:txBody>
      </p:sp>
    </p:spTree>
    <p:extLst>
      <p:ext uri="{BB962C8B-B14F-4D97-AF65-F5344CB8AC3E}">
        <p14:creationId xmlns:p14="http://schemas.microsoft.com/office/powerpoint/2010/main" val="2123599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1466726-0AC6-7A01-F17B-0E678645CC15}"/>
              </a:ext>
            </a:extLst>
          </p:cNvPr>
          <p:cNvSpPr>
            <a:spLocks noGrp="1"/>
          </p:cNvSpPr>
          <p:nvPr>
            <p:ph type="title"/>
          </p:nvPr>
        </p:nvSpPr>
        <p:spPr>
          <a:xfrm>
            <a:off x="479394" y="1070800"/>
            <a:ext cx="3939688" cy="5583126"/>
          </a:xfrm>
        </p:spPr>
        <p:txBody>
          <a:bodyPr>
            <a:normAutofit/>
          </a:bodyPr>
          <a:lstStyle/>
          <a:p>
            <a:pPr algn="r"/>
            <a:r>
              <a:rPr lang="en-GB" sz="8000"/>
              <a:t>Contents Page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BB0DF0E-D349-BE9B-0A8B-053C427B7355}"/>
              </a:ext>
            </a:extLst>
          </p:cNvPr>
          <p:cNvGraphicFramePr>
            <a:graphicFrameLocks noGrp="1"/>
          </p:cNvGraphicFramePr>
          <p:nvPr>
            <p:ph idx="1"/>
            <p:extLst>
              <p:ext uri="{D42A27DB-BD31-4B8C-83A1-F6EECF244321}">
                <p14:modId xmlns:p14="http://schemas.microsoft.com/office/powerpoint/2010/main" val="416700625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1380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7" name="Rectangle 1066">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F3710B-FFF3-DFE7-7BFC-74F84B2B7B45}"/>
              </a:ext>
            </a:extLst>
          </p:cNvPr>
          <p:cNvSpPr>
            <a:spLocks noGrp="1"/>
          </p:cNvSpPr>
          <p:nvPr>
            <p:ph type="title"/>
          </p:nvPr>
        </p:nvSpPr>
        <p:spPr>
          <a:xfrm>
            <a:off x="6617740" y="802955"/>
            <a:ext cx="4766330" cy="1454051"/>
          </a:xfrm>
        </p:spPr>
        <p:txBody>
          <a:bodyPr vert="horz" lIns="91440" tIns="45720" rIns="91440" bIns="45720" rtlCol="0" anchor="ctr">
            <a:normAutofit/>
          </a:bodyPr>
          <a:lstStyle/>
          <a:p>
            <a:r>
              <a:rPr lang="en-US" sz="3600" b="1" kern="1200">
                <a:solidFill>
                  <a:schemeClr val="tx2"/>
                </a:solidFill>
                <a:latin typeface="+mj-lt"/>
                <a:ea typeface="+mj-ea"/>
                <a:cs typeface="+mj-cs"/>
              </a:rPr>
              <a:t>Introduction </a:t>
            </a:r>
          </a:p>
        </p:txBody>
      </p:sp>
      <p:grpSp>
        <p:nvGrpSpPr>
          <p:cNvPr id="1071" name="Group 1070">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072" name="Freeform: Shape 1071">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3" name="Freeform: Shape 1072">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4" name="Freeform: Shape 1073">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30" name="Picture 6">
            <a:extLst>
              <a:ext uri="{FF2B5EF4-FFF2-40B4-BE49-F238E27FC236}">
                <a16:creationId xmlns:a16="http://schemas.microsoft.com/office/drawing/2014/main" id="{252F5E0F-9608-FBDC-0C88-DC01926A1D32}"/>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14340" r="14343" b="3"/>
          <a:stretch/>
        </p:blipFill>
        <p:spPr bwMode="auto">
          <a:xfrm>
            <a:off x="674454" y="1700784"/>
            <a:ext cx="3785582" cy="3785616"/>
          </a:xfrm>
          <a:prstGeom prst="rect">
            <a:avLst/>
          </a:prstGeom>
          <a:noFill/>
          <a:extLst>
            <a:ext uri="{909E8E84-426E-40DD-AFC4-6F175D3DCCD1}">
              <a14:hiddenFill xmlns:a14="http://schemas.microsoft.com/office/drawing/2010/main">
                <a:solidFill>
                  <a:srgbClr val="FFFFFF"/>
                </a:solidFill>
              </a14:hiddenFill>
            </a:ext>
          </a:extLst>
        </p:spPr>
      </p:pic>
      <p:sp>
        <p:nvSpPr>
          <p:cNvPr id="1066" name="Content Placeholder 3">
            <a:extLst>
              <a:ext uri="{FF2B5EF4-FFF2-40B4-BE49-F238E27FC236}">
                <a16:creationId xmlns:a16="http://schemas.microsoft.com/office/drawing/2014/main" id="{932F617E-CDFF-3D97-2512-118BBD67FDF2}"/>
              </a:ext>
            </a:extLst>
          </p:cNvPr>
          <p:cNvSpPr>
            <a:spLocks noGrp="1"/>
          </p:cNvSpPr>
          <p:nvPr>
            <p:ph sz="half" idx="1"/>
          </p:nvPr>
        </p:nvSpPr>
        <p:spPr>
          <a:xfrm>
            <a:off x="6621072" y="2421683"/>
            <a:ext cx="4765949" cy="3353476"/>
          </a:xfrm>
        </p:spPr>
        <p:txBody>
          <a:bodyPr vert="horz" lIns="91440" tIns="45720" rIns="91440" bIns="45720" rtlCol="0" anchor="t">
            <a:normAutofit/>
          </a:bodyPr>
          <a:lstStyle/>
          <a:p>
            <a:r>
              <a:rPr lang="en-US" sz="1700" dirty="0">
                <a:solidFill>
                  <a:schemeClr val="tx2"/>
                </a:solidFill>
              </a:rPr>
              <a:t>This a group presentation that will critically examine a case study report of a family in Bradford. </a:t>
            </a:r>
          </a:p>
          <a:p>
            <a:r>
              <a:rPr lang="en-US" sz="1700" dirty="0">
                <a:solidFill>
                  <a:schemeClr val="tx2"/>
                </a:solidFill>
              </a:rPr>
              <a:t>Its looks into the lives of Julie a single mother of four boys and two girls and Sonia the children’s aunts.</a:t>
            </a:r>
          </a:p>
          <a:p>
            <a:r>
              <a:rPr lang="en-US" sz="1700" dirty="0">
                <a:solidFill>
                  <a:schemeClr val="tx2"/>
                </a:solidFill>
              </a:rPr>
              <a:t>It will report important elements of Vulnerability in children, young people and families.</a:t>
            </a:r>
          </a:p>
          <a:p>
            <a:r>
              <a:rPr lang="en-GB" sz="1700" dirty="0">
                <a:solidFill>
                  <a:schemeClr val="tx2"/>
                </a:solidFill>
              </a:rPr>
              <a:t>It will cover vulnerability factors, their effects, the intervention method, results, and outcomes, as well as social service acts, recommendations, and a conclusion. </a:t>
            </a:r>
            <a:endParaRPr lang="en-US" sz="1700" dirty="0">
              <a:solidFill>
                <a:schemeClr val="tx2"/>
              </a:solidFill>
            </a:endParaRPr>
          </a:p>
        </p:txBody>
      </p:sp>
    </p:spTree>
    <p:extLst>
      <p:ext uri="{BB962C8B-B14F-4D97-AF65-F5344CB8AC3E}">
        <p14:creationId xmlns:p14="http://schemas.microsoft.com/office/powerpoint/2010/main" val="416527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74403-DD23-402D-9D32-3AB715AEB986}"/>
              </a:ext>
            </a:extLst>
          </p:cNvPr>
          <p:cNvSpPr>
            <a:spLocks noGrp="1"/>
          </p:cNvSpPr>
          <p:nvPr>
            <p:ph type="title"/>
          </p:nvPr>
        </p:nvSpPr>
        <p:spPr/>
        <p:txBody>
          <a:bodyPr>
            <a:normAutofit/>
          </a:bodyPr>
          <a:lstStyle/>
          <a:p>
            <a:r>
              <a:rPr lang="en-GB" sz="4800" b="1" dirty="0"/>
              <a:t>Present the case study </a:t>
            </a:r>
            <a:endParaRPr lang="en-GB" sz="4800" dirty="0">
              <a:cs typeface="Calibri Light" panose="020F0302020204030204"/>
            </a:endParaRPr>
          </a:p>
        </p:txBody>
      </p:sp>
      <p:sp>
        <p:nvSpPr>
          <p:cNvPr id="3" name="Content Placeholder 2">
            <a:extLst>
              <a:ext uri="{FF2B5EF4-FFF2-40B4-BE49-F238E27FC236}">
                <a16:creationId xmlns:a16="http://schemas.microsoft.com/office/drawing/2014/main" id="{150458FE-5D01-4CFE-9B97-F63069F47CC8}"/>
              </a:ext>
            </a:extLst>
          </p:cNvPr>
          <p:cNvSpPr>
            <a:spLocks noGrp="1"/>
          </p:cNvSpPr>
          <p:nvPr>
            <p:ph idx="1"/>
          </p:nvPr>
        </p:nvSpPr>
        <p:spPr>
          <a:xfrm>
            <a:off x="838200" y="1825625"/>
            <a:ext cx="10515600" cy="1404136"/>
          </a:xfrm>
        </p:spPr>
        <p:txBody>
          <a:bodyPr>
            <a:normAutofit/>
          </a:bodyPr>
          <a:lstStyle/>
          <a:p>
            <a:pPr marL="0" indent="0">
              <a:buNone/>
            </a:pPr>
            <a:r>
              <a:rPr lang="en-GB" sz="1800" dirty="0"/>
              <a:t>The case study in Bradford, focuses on the problems and vulnerabilities that children, young people, and families experience. </a:t>
            </a:r>
          </a:p>
          <a:p>
            <a:pPr marL="0" indent="0">
              <a:buNone/>
            </a:pPr>
            <a:r>
              <a:rPr lang="en-GB" sz="1800" dirty="0"/>
              <a:t>It throws light on specific reasons why certain families find themselves in vulnerable situations, dealing with challenges that are not common in normal families.</a:t>
            </a:r>
          </a:p>
          <a:p>
            <a:pPr marL="0" indent="0">
              <a:buNone/>
            </a:pPr>
            <a:endParaRPr lang="en-GB" sz="1800" dirty="0">
              <a:solidFill>
                <a:schemeClr val="accent5">
                  <a:lumMod val="75000"/>
                </a:schemeClr>
              </a:solidFill>
            </a:endParaRPr>
          </a:p>
          <a:p>
            <a:pPr marL="0" indent="0">
              <a:buNone/>
            </a:pPr>
            <a:endParaRPr lang="en-GB" sz="1800" dirty="0">
              <a:solidFill>
                <a:schemeClr val="accent5">
                  <a:lumMod val="75000"/>
                </a:schemeClr>
              </a:solidFill>
            </a:endParaRPr>
          </a:p>
        </p:txBody>
      </p:sp>
      <p:pic>
        <p:nvPicPr>
          <p:cNvPr id="4" name="Picture 3">
            <a:extLst>
              <a:ext uri="{FF2B5EF4-FFF2-40B4-BE49-F238E27FC236}">
                <a16:creationId xmlns:a16="http://schemas.microsoft.com/office/drawing/2014/main" id="{CF2149C6-750F-E6F1-14D4-FA71C04AB5E5}"/>
              </a:ext>
            </a:extLst>
          </p:cNvPr>
          <p:cNvPicPr>
            <a:picLocks noChangeAspect="1"/>
          </p:cNvPicPr>
          <p:nvPr/>
        </p:nvPicPr>
        <p:blipFill>
          <a:blip r:embed="rId3"/>
          <a:stretch>
            <a:fillRect/>
          </a:stretch>
        </p:blipFill>
        <p:spPr>
          <a:xfrm>
            <a:off x="915889" y="3743325"/>
            <a:ext cx="3389670" cy="2749549"/>
          </a:xfrm>
          <a:prstGeom prst="rect">
            <a:avLst/>
          </a:prstGeom>
        </p:spPr>
      </p:pic>
      <p:grpSp>
        <p:nvGrpSpPr>
          <p:cNvPr id="5" name="Google Shape;173;p21">
            <a:extLst>
              <a:ext uri="{FF2B5EF4-FFF2-40B4-BE49-F238E27FC236}">
                <a16:creationId xmlns:a16="http://schemas.microsoft.com/office/drawing/2014/main" id="{64869906-FDDC-415F-6438-50CEF0479CD0}"/>
              </a:ext>
            </a:extLst>
          </p:cNvPr>
          <p:cNvGrpSpPr/>
          <p:nvPr/>
        </p:nvGrpSpPr>
        <p:grpSpPr>
          <a:xfrm>
            <a:off x="6634666" y="3924300"/>
            <a:ext cx="3369298" cy="2548204"/>
            <a:chOff x="1502235" y="333"/>
            <a:chExt cx="3369298" cy="3369299"/>
          </a:xfrm>
        </p:grpSpPr>
        <p:sp>
          <p:nvSpPr>
            <p:cNvPr id="6" name="Google Shape;174;p21">
              <a:extLst>
                <a:ext uri="{FF2B5EF4-FFF2-40B4-BE49-F238E27FC236}">
                  <a16:creationId xmlns:a16="http://schemas.microsoft.com/office/drawing/2014/main" id="{00BC3631-68A7-A586-BEA0-BF61B5F03CAD}"/>
                </a:ext>
              </a:extLst>
            </p:cNvPr>
            <p:cNvSpPr/>
            <p:nvPr/>
          </p:nvSpPr>
          <p:spPr>
            <a:xfrm>
              <a:off x="2252245" y="750343"/>
              <a:ext cx="1869278" cy="1869278"/>
            </a:xfrm>
            <a:prstGeom prst="ellipse">
              <a:avLst/>
            </a:prstGeom>
            <a:solidFill>
              <a:srgbClr val="2FACEA">
                <a:alpha val="49803"/>
              </a:srgbClr>
            </a:solid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75;p21">
              <a:extLst>
                <a:ext uri="{FF2B5EF4-FFF2-40B4-BE49-F238E27FC236}">
                  <a16:creationId xmlns:a16="http://schemas.microsoft.com/office/drawing/2014/main" id="{8EC9C245-8C11-CE1D-3D2B-24A768239CC7}"/>
                </a:ext>
              </a:extLst>
            </p:cNvPr>
            <p:cNvSpPr txBox="1"/>
            <p:nvPr/>
          </p:nvSpPr>
          <p:spPr>
            <a:xfrm>
              <a:off x="2525994" y="1024092"/>
              <a:ext cx="1321780" cy="1321780"/>
            </a:xfrm>
            <a:prstGeom prst="rect">
              <a:avLst/>
            </a:prstGeom>
            <a:noFill/>
            <a:ln>
              <a:noFill/>
            </a:ln>
          </p:spPr>
          <p:txBody>
            <a:bodyPr spcFirstLastPara="1" wrap="square" lIns="24125" tIns="24125" rIns="24125" bIns="24125" anchor="ctr" anchorCtr="0">
              <a:noAutofit/>
            </a:bodyPr>
            <a:lstStyle/>
            <a:p>
              <a:pPr marL="0" marR="0" lvl="0" indent="0" algn="ctr" rtl="0">
                <a:lnSpc>
                  <a:spcPct val="90000"/>
                </a:lnSpc>
                <a:spcBef>
                  <a:spcPts val="0"/>
                </a:spcBef>
                <a:spcAft>
                  <a:spcPts val="0"/>
                </a:spcAft>
                <a:buNone/>
              </a:pPr>
              <a:r>
                <a:rPr lang="en-US" sz="1900" b="0" i="0" u="none" strike="noStrike" cap="none" dirty="0">
                  <a:solidFill>
                    <a:schemeClr val="dk1"/>
                  </a:solidFill>
                  <a:latin typeface="Times New Roman"/>
                  <a:ea typeface="Times New Roman"/>
                  <a:cs typeface="Times New Roman"/>
                  <a:sym typeface="Times New Roman"/>
                </a:rPr>
                <a:t>Reasons for Vulnerability</a:t>
              </a:r>
              <a:endParaRPr sz="1900" b="0" i="0" u="none" strike="noStrike" cap="none" dirty="0">
                <a:solidFill>
                  <a:schemeClr val="dk1"/>
                </a:solidFill>
                <a:latin typeface="Corbel"/>
                <a:ea typeface="Corbel"/>
                <a:cs typeface="Corbel"/>
                <a:sym typeface="Corbel"/>
              </a:endParaRPr>
            </a:p>
          </p:txBody>
        </p:sp>
        <p:sp>
          <p:nvSpPr>
            <p:cNvPr id="8" name="Google Shape;176;p21">
              <a:extLst>
                <a:ext uri="{FF2B5EF4-FFF2-40B4-BE49-F238E27FC236}">
                  <a16:creationId xmlns:a16="http://schemas.microsoft.com/office/drawing/2014/main" id="{0BA6D2A1-3AC2-AE6D-0A29-579E23ABFE4E}"/>
                </a:ext>
              </a:extLst>
            </p:cNvPr>
            <p:cNvSpPr/>
            <p:nvPr/>
          </p:nvSpPr>
          <p:spPr>
            <a:xfrm>
              <a:off x="2719564" y="333"/>
              <a:ext cx="934639" cy="934639"/>
            </a:xfrm>
            <a:prstGeom prst="ellipse">
              <a:avLst/>
            </a:prstGeom>
            <a:solidFill>
              <a:srgbClr val="2FACEA">
                <a:alpha val="49803"/>
              </a:srgbClr>
            </a:solid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77;p21">
              <a:extLst>
                <a:ext uri="{FF2B5EF4-FFF2-40B4-BE49-F238E27FC236}">
                  <a16:creationId xmlns:a16="http://schemas.microsoft.com/office/drawing/2014/main" id="{5A96F020-093D-5598-29BD-9C67643A4B09}"/>
                </a:ext>
              </a:extLst>
            </p:cNvPr>
            <p:cNvSpPr txBox="1"/>
            <p:nvPr/>
          </p:nvSpPr>
          <p:spPr>
            <a:xfrm>
              <a:off x="2856439" y="137208"/>
              <a:ext cx="660889" cy="660889"/>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Times New Roman"/>
                  <a:ea typeface="Times New Roman"/>
                  <a:cs typeface="Times New Roman"/>
                  <a:sym typeface="Times New Roman"/>
                </a:rPr>
                <a:t>Substance Abuse and Criminal Behaviour</a:t>
              </a:r>
              <a:endParaRPr sz="900" b="0" i="0" u="none" strike="noStrike" cap="none">
                <a:solidFill>
                  <a:schemeClr val="dk1"/>
                </a:solidFill>
                <a:latin typeface="Corbel"/>
                <a:ea typeface="Corbel"/>
                <a:cs typeface="Corbel"/>
                <a:sym typeface="Corbel"/>
              </a:endParaRPr>
            </a:p>
          </p:txBody>
        </p:sp>
        <p:sp>
          <p:nvSpPr>
            <p:cNvPr id="10" name="Google Shape;178;p21">
              <a:extLst>
                <a:ext uri="{FF2B5EF4-FFF2-40B4-BE49-F238E27FC236}">
                  <a16:creationId xmlns:a16="http://schemas.microsoft.com/office/drawing/2014/main" id="{730CA9FA-225E-EF7B-2396-27884469627E}"/>
                </a:ext>
              </a:extLst>
            </p:cNvPr>
            <p:cNvSpPr/>
            <p:nvPr/>
          </p:nvSpPr>
          <p:spPr>
            <a:xfrm>
              <a:off x="3936894" y="1217663"/>
              <a:ext cx="934639" cy="934639"/>
            </a:xfrm>
            <a:prstGeom prst="ellipse">
              <a:avLst/>
            </a:prstGeom>
            <a:solidFill>
              <a:srgbClr val="2FACEA">
                <a:alpha val="49803"/>
              </a:srgbClr>
            </a:solid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79;p21">
              <a:extLst>
                <a:ext uri="{FF2B5EF4-FFF2-40B4-BE49-F238E27FC236}">
                  <a16:creationId xmlns:a16="http://schemas.microsoft.com/office/drawing/2014/main" id="{2BBC387C-69C1-AEB0-F13B-866E304AB75F}"/>
                </a:ext>
              </a:extLst>
            </p:cNvPr>
            <p:cNvSpPr txBox="1"/>
            <p:nvPr/>
          </p:nvSpPr>
          <p:spPr>
            <a:xfrm>
              <a:off x="4073769" y="1354538"/>
              <a:ext cx="660889" cy="660889"/>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Times New Roman"/>
                  <a:ea typeface="Times New Roman"/>
                  <a:cs typeface="Times New Roman"/>
                  <a:sym typeface="Times New Roman"/>
                </a:rPr>
                <a:t>Limited Parental Involvement</a:t>
              </a:r>
              <a:endParaRPr sz="900" b="0" i="0" u="none" strike="noStrike" cap="none">
                <a:solidFill>
                  <a:schemeClr val="dk1"/>
                </a:solidFill>
                <a:latin typeface="Corbel"/>
                <a:ea typeface="Corbel"/>
                <a:cs typeface="Corbel"/>
                <a:sym typeface="Corbel"/>
              </a:endParaRPr>
            </a:p>
          </p:txBody>
        </p:sp>
        <p:sp>
          <p:nvSpPr>
            <p:cNvPr id="12" name="Google Shape;180;p21">
              <a:extLst>
                <a:ext uri="{FF2B5EF4-FFF2-40B4-BE49-F238E27FC236}">
                  <a16:creationId xmlns:a16="http://schemas.microsoft.com/office/drawing/2014/main" id="{629F9B60-C104-22AB-C987-509425BD239C}"/>
                </a:ext>
              </a:extLst>
            </p:cNvPr>
            <p:cNvSpPr/>
            <p:nvPr/>
          </p:nvSpPr>
          <p:spPr>
            <a:xfrm>
              <a:off x="2719564" y="2434993"/>
              <a:ext cx="934639" cy="934639"/>
            </a:xfrm>
            <a:prstGeom prst="ellipse">
              <a:avLst/>
            </a:prstGeom>
            <a:solidFill>
              <a:srgbClr val="2FACEA">
                <a:alpha val="49803"/>
              </a:srgbClr>
            </a:solid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81;p21">
              <a:extLst>
                <a:ext uri="{FF2B5EF4-FFF2-40B4-BE49-F238E27FC236}">
                  <a16:creationId xmlns:a16="http://schemas.microsoft.com/office/drawing/2014/main" id="{6986C788-6629-B50B-903B-B63E02002C97}"/>
                </a:ext>
              </a:extLst>
            </p:cNvPr>
            <p:cNvSpPr txBox="1"/>
            <p:nvPr/>
          </p:nvSpPr>
          <p:spPr>
            <a:xfrm>
              <a:off x="2856439" y="2571868"/>
              <a:ext cx="660889" cy="660889"/>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Times New Roman"/>
                  <a:ea typeface="Times New Roman"/>
                  <a:cs typeface="Times New Roman"/>
                  <a:sym typeface="Times New Roman"/>
                </a:rPr>
                <a:t>Social and Economic Challenges</a:t>
              </a:r>
              <a:endParaRPr sz="900" b="0" i="0" u="none" strike="noStrike" cap="none">
                <a:solidFill>
                  <a:schemeClr val="dk1"/>
                </a:solidFill>
                <a:latin typeface="Corbel"/>
                <a:ea typeface="Corbel"/>
                <a:cs typeface="Corbel"/>
                <a:sym typeface="Corbel"/>
              </a:endParaRPr>
            </a:p>
          </p:txBody>
        </p:sp>
        <p:sp>
          <p:nvSpPr>
            <p:cNvPr id="14" name="Google Shape;182;p21">
              <a:extLst>
                <a:ext uri="{FF2B5EF4-FFF2-40B4-BE49-F238E27FC236}">
                  <a16:creationId xmlns:a16="http://schemas.microsoft.com/office/drawing/2014/main" id="{B2100FA3-2F72-5182-EEE7-1F02CF0CF7B2}"/>
                </a:ext>
              </a:extLst>
            </p:cNvPr>
            <p:cNvSpPr/>
            <p:nvPr/>
          </p:nvSpPr>
          <p:spPr>
            <a:xfrm>
              <a:off x="1502235" y="1217663"/>
              <a:ext cx="934639" cy="934639"/>
            </a:xfrm>
            <a:prstGeom prst="ellipse">
              <a:avLst/>
            </a:prstGeom>
            <a:solidFill>
              <a:srgbClr val="2FACEA">
                <a:alpha val="49803"/>
              </a:srgbClr>
            </a:solid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83;p21">
              <a:extLst>
                <a:ext uri="{FF2B5EF4-FFF2-40B4-BE49-F238E27FC236}">
                  <a16:creationId xmlns:a16="http://schemas.microsoft.com/office/drawing/2014/main" id="{5A542977-C623-143E-3E99-137F71B4ED45}"/>
                </a:ext>
              </a:extLst>
            </p:cNvPr>
            <p:cNvSpPr txBox="1"/>
            <p:nvPr/>
          </p:nvSpPr>
          <p:spPr>
            <a:xfrm>
              <a:off x="1639110" y="1354538"/>
              <a:ext cx="660889" cy="660889"/>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Times New Roman"/>
                  <a:ea typeface="Times New Roman"/>
                  <a:cs typeface="Times New Roman"/>
                  <a:sym typeface="Times New Roman"/>
                </a:rPr>
                <a:t>Stigma and Mistrust</a:t>
              </a:r>
              <a:endParaRPr sz="900" b="0" i="0" u="none" strike="noStrike" cap="none">
                <a:solidFill>
                  <a:schemeClr val="dk1"/>
                </a:solidFill>
                <a:latin typeface="Corbel"/>
                <a:ea typeface="Corbel"/>
                <a:cs typeface="Corbel"/>
                <a:sym typeface="Corbel"/>
              </a:endParaRPr>
            </a:p>
          </p:txBody>
        </p:sp>
      </p:grpSp>
    </p:spTree>
    <p:extLst>
      <p:ext uri="{BB962C8B-B14F-4D97-AF65-F5344CB8AC3E}">
        <p14:creationId xmlns:p14="http://schemas.microsoft.com/office/powerpoint/2010/main" val="2179657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6" name="Rectangle 9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9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10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C049C2-29E1-B5E5-93B5-6781CB10DE01}"/>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Factors of Vulnerability Faced by the Family</a:t>
            </a:r>
          </a:p>
        </p:txBody>
      </p:sp>
      <p:graphicFrame>
        <p:nvGraphicFramePr>
          <p:cNvPr id="36" name="Content Placeholder 2">
            <a:extLst>
              <a:ext uri="{FF2B5EF4-FFF2-40B4-BE49-F238E27FC236}">
                <a16:creationId xmlns:a16="http://schemas.microsoft.com/office/drawing/2014/main" id="{1FA4DF09-E1A3-847E-4084-184438F8880D}"/>
              </a:ext>
            </a:extLst>
          </p:cNvPr>
          <p:cNvGraphicFramePr>
            <a:graphicFrameLocks noGrp="1"/>
          </p:cNvGraphicFramePr>
          <p:nvPr>
            <p:ph idx="1"/>
            <p:extLst>
              <p:ext uri="{D42A27DB-BD31-4B8C-83A1-F6EECF244321}">
                <p14:modId xmlns:p14="http://schemas.microsoft.com/office/powerpoint/2010/main" val="246642233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1288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614313-0F3B-474C-9755-FC793294B8AD}"/>
              </a:ext>
            </a:extLst>
          </p:cNvPr>
          <p:cNvSpPr>
            <a:spLocks noGrp="1"/>
          </p:cNvSpPr>
          <p:nvPr>
            <p:ph type="title"/>
          </p:nvPr>
        </p:nvSpPr>
        <p:spPr>
          <a:xfrm>
            <a:off x="803776" y="1336390"/>
            <a:ext cx="6190412" cy="1182927"/>
          </a:xfrm>
        </p:spPr>
        <p:txBody>
          <a:bodyPr vert="horz" lIns="91440" tIns="45720" rIns="91440" bIns="45720" rtlCol="0" anchor="b">
            <a:normAutofit/>
          </a:bodyPr>
          <a:lstStyle/>
          <a:p>
            <a:r>
              <a:rPr lang="en-GB" sz="3500" b="1" dirty="0"/>
              <a:t>Effects of these elements on children and young people</a:t>
            </a:r>
            <a:endParaRPr lang="en-US" sz="3500" b="1" dirty="0"/>
          </a:p>
        </p:txBody>
      </p:sp>
      <p:cxnSp>
        <p:nvCxnSpPr>
          <p:cNvPr id="30"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AC89B52F-488A-90CF-BCF2-2EF1EA91BE3B}"/>
              </a:ext>
            </a:extLst>
          </p:cNvPr>
          <p:cNvSpPr>
            <a:spLocks noGrp="1"/>
          </p:cNvSpPr>
          <p:nvPr>
            <p:ph type="body" sz="half" idx="2"/>
          </p:nvPr>
        </p:nvSpPr>
        <p:spPr>
          <a:xfrm>
            <a:off x="803776" y="2829330"/>
            <a:ext cx="6190412" cy="3344459"/>
          </a:xfrm>
        </p:spPr>
        <p:txBody>
          <a:bodyPr vert="horz" lIns="91440" tIns="45720" rIns="91440" bIns="45720" rtlCol="0" anchor="t">
            <a:normAutofit/>
          </a:bodyPr>
          <a:lstStyle/>
          <a:p>
            <a:pPr marL="285750" indent="-228600">
              <a:buFont typeface="Arial" panose="020B0604020202020204" pitchFamily="34" charset="0"/>
              <a:buChar char="•"/>
            </a:pPr>
            <a:r>
              <a:rPr lang="en-US" dirty="0">
                <a:solidFill>
                  <a:schemeClr val="tx1">
                    <a:alpha val="80000"/>
                  </a:schemeClr>
                </a:solidFill>
              </a:rPr>
              <a:t>The ability of a parent or carer to evaluate and manage risks for their children, especially the risk of injury, may be impacted by substance abuse (NSPCC, 2023)</a:t>
            </a:r>
          </a:p>
          <a:p>
            <a:pPr marL="285750" indent="-228600">
              <a:buFont typeface="Arial" panose="020B0604020202020204" pitchFamily="34" charset="0"/>
              <a:buChar char="•"/>
            </a:pPr>
            <a:r>
              <a:rPr lang="en-GB" dirty="0">
                <a:solidFill>
                  <a:schemeClr val="tx1">
                    <a:alpha val="80000"/>
                  </a:schemeClr>
                </a:solidFill>
              </a:rPr>
              <a:t>Children may experience feelings of loneliness and embarrassment, and the majority may not feel able to discuss these feelings because they fear being bullied if they bring up their parents' illicit activities.</a:t>
            </a:r>
            <a:endParaRPr lang="en-US" dirty="0">
              <a:solidFill>
                <a:schemeClr val="tx1">
                  <a:alpha val="80000"/>
                </a:schemeClr>
              </a:solidFill>
            </a:endParaRPr>
          </a:p>
          <a:p>
            <a:pPr marL="285750" indent="-228600">
              <a:buFont typeface="Arial" panose="020B0604020202020204" pitchFamily="34" charset="0"/>
              <a:buChar char="•"/>
            </a:pPr>
            <a:r>
              <a:rPr lang="en-US" dirty="0">
                <a:solidFill>
                  <a:schemeClr val="tx1">
                    <a:alpha val="80000"/>
                  </a:schemeClr>
                </a:solidFill>
              </a:rPr>
              <a:t>Older guys might skip school and start abusing alcohol or other drugs (Royal College of Psychiatrists, 2023).</a:t>
            </a:r>
          </a:p>
          <a:p>
            <a:pPr marL="285750" indent="-228600">
              <a:buFont typeface="Arial" panose="020B0604020202020204" pitchFamily="34" charset="0"/>
              <a:buChar char="•"/>
            </a:pPr>
            <a:r>
              <a:rPr lang="en-GB" dirty="0">
                <a:solidFill>
                  <a:schemeClr val="tx1">
                    <a:alpha val="80000"/>
                  </a:schemeClr>
                </a:solidFill>
              </a:rPr>
              <a:t>Those who have been neglected are more likely to develop post-traumatic stress disorder (PTSD) than those who have not (Jonson-Reid, Drake, &amp; Zhou, 2013).</a:t>
            </a:r>
            <a:endParaRPr lang="en-US" dirty="0">
              <a:solidFill>
                <a:schemeClr val="tx1">
                  <a:alpha val="80000"/>
                </a:schemeClr>
              </a:solidFill>
            </a:endParaRPr>
          </a:p>
          <a:p>
            <a:pPr indent="-228600">
              <a:buFont typeface="Arial" panose="020B0604020202020204" pitchFamily="34" charset="0"/>
              <a:buChar char="•"/>
            </a:pPr>
            <a:endParaRPr lang="en-US" dirty="0">
              <a:solidFill>
                <a:schemeClr val="tx1">
                  <a:alpha val="80000"/>
                </a:schemeClr>
              </a:solidFill>
            </a:endParaRPr>
          </a:p>
        </p:txBody>
      </p:sp>
      <p:pic>
        <p:nvPicPr>
          <p:cNvPr id="6" name="Picture Placeholder 5" descr="A person holding a fist up to a person's face">
            <a:extLst>
              <a:ext uri="{FF2B5EF4-FFF2-40B4-BE49-F238E27FC236}">
                <a16:creationId xmlns:a16="http://schemas.microsoft.com/office/drawing/2014/main" id="{CF5E8385-C905-6E8B-5AFD-0790719F85F3}"/>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l="15429" r="14319" b="-2"/>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32"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4" name="!!circle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2271313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1FDAD4-C4C3-5810-C987-B5FDBC3C4FDB}"/>
              </a:ext>
            </a:extLst>
          </p:cNvPr>
          <p:cNvSpPr>
            <a:spLocks noGrp="1"/>
          </p:cNvSpPr>
          <p:nvPr>
            <p:ph type="title"/>
          </p:nvPr>
        </p:nvSpPr>
        <p:spPr>
          <a:xfrm>
            <a:off x="572493" y="238539"/>
            <a:ext cx="11018520" cy="1434415"/>
          </a:xfrm>
        </p:spPr>
        <p:txBody>
          <a:bodyPr vert="horz" lIns="91440" tIns="45720" rIns="91440" bIns="45720" rtlCol="0" anchor="b">
            <a:normAutofit fontScale="90000"/>
          </a:bodyPr>
          <a:lstStyle/>
          <a:p>
            <a:r>
              <a:rPr lang="en-GB" sz="4600" b="1" dirty="0"/>
              <a:t>The procedure for involvement by pertinent health and social service providers in the case study </a:t>
            </a:r>
            <a:endParaRPr lang="en-US" sz="4600" b="1" dirty="0"/>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910FA67-7EEA-187C-15B8-864243C98962}"/>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GB" sz="1700" dirty="0"/>
              <a:t>Children's services must look into potential threats to children and take any necessary action to ensure their safety and promote their welfare.</a:t>
            </a:r>
            <a:endParaRPr lang="en-US" sz="1700" dirty="0"/>
          </a:p>
          <a:p>
            <a:pPr marL="285750" indent="-228600">
              <a:lnSpc>
                <a:spcPct val="90000"/>
              </a:lnSpc>
              <a:spcAft>
                <a:spcPts val="600"/>
              </a:spcAft>
              <a:buFont typeface="Arial" panose="020B0604020202020204" pitchFamily="34" charset="0"/>
              <a:buChar char="•"/>
            </a:pPr>
            <a:r>
              <a:rPr lang="en-US" sz="1700" dirty="0"/>
              <a:t>Your child may not be taken from you if child protection inquiries have been made concerning him or her. However, without your presence, your child will have an interview or a medical examination (NHS, 2023).</a:t>
            </a:r>
          </a:p>
          <a:p>
            <a:pPr marL="285750" indent="-228600">
              <a:lnSpc>
                <a:spcPct val="90000"/>
              </a:lnSpc>
              <a:spcAft>
                <a:spcPts val="600"/>
              </a:spcAft>
              <a:buFont typeface="Arial" panose="020B0604020202020204" pitchFamily="34" charset="0"/>
              <a:buChar char="•"/>
            </a:pPr>
            <a:r>
              <a:rPr lang="en-GB" sz="1700" dirty="0"/>
              <a:t>Suitable deadlines for achieving goals or results.</a:t>
            </a:r>
          </a:p>
          <a:p>
            <a:pPr marL="285750" indent="-228600">
              <a:lnSpc>
                <a:spcPct val="90000"/>
              </a:lnSpc>
              <a:spcAft>
                <a:spcPts val="600"/>
              </a:spcAft>
              <a:buFont typeface="Arial" panose="020B0604020202020204" pitchFamily="34" charset="0"/>
              <a:buChar char="•"/>
            </a:pPr>
            <a:r>
              <a:rPr lang="en-GB" sz="1700" dirty="0"/>
              <a:t>Timeframes for the </a:t>
            </a:r>
            <a:r>
              <a:rPr lang="en-GB" sz="1700" dirty="0" err="1"/>
              <a:t>CiN</a:t>
            </a:r>
            <a:r>
              <a:rPr lang="en-GB" sz="1700" dirty="0"/>
              <a:t> plan review.</a:t>
            </a:r>
          </a:p>
          <a:p>
            <a:pPr marL="285750" indent="-228600">
              <a:lnSpc>
                <a:spcPct val="90000"/>
              </a:lnSpc>
              <a:spcAft>
                <a:spcPts val="600"/>
              </a:spcAft>
              <a:buFont typeface="Arial" panose="020B0604020202020204" pitchFamily="34" charset="0"/>
              <a:buChar char="•"/>
            </a:pPr>
            <a:r>
              <a:rPr lang="en-GB" sz="1700" dirty="0"/>
              <a:t>When possible, they should be developed with the child/young person and significant family members present, and their adherence to the plan should be confirmed.</a:t>
            </a:r>
          </a:p>
          <a:p>
            <a:pPr marL="285750" indent="-228600">
              <a:lnSpc>
                <a:spcPct val="90000"/>
              </a:lnSpc>
              <a:spcAft>
                <a:spcPts val="600"/>
              </a:spcAft>
              <a:buFont typeface="Arial" panose="020B0604020202020204" pitchFamily="34" charset="0"/>
              <a:buChar char="•"/>
            </a:pPr>
            <a:r>
              <a:rPr lang="en-GB" sz="1700" dirty="0"/>
              <a:t>Realistic objectives should have achievable timelines.</a:t>
            </a:r>
            <a:endParaRPr lang="en-US" sz="1700" dirty="0"/>
          </a:p>
          <a:p>
            <a:pPr marL="57150">
              <a:lnSpc>
                <a:spcPct val="90000"/>
              </a:lnSpc>
              <a:spcAft>
                <a:spcPts val="600"/>
              </a:spcAft>
            </a:pPr>
            <a:endParaRPr lang="en-US" sz="1700" dirty="0"/>
          </a:p>
          <a:p>
            <a:pPr indent="-228600">
              <a:lnSpc>
                <a:spcPct val="90000"/>
              </a:lnSpc>
              <a:spcAft>
                <a:spcPts val="600"/>
              </a:spcAft>
              <a:buFont typeface="Arial" panose="020B0604020202020204" pitchFamily="34" charset="0"/>
              <a:buChar char="•"/>
            </a:pPr>
            <a:endParaRPr lang="en-US" sz="1700" dirty="0"/>
          </a:p>
        </p:txBody>
      </p:sp>
      <p:pic>
        <p:nvPicPr>
          <p:cNvPr id="5" name="Picture 2" descr="See the source image">
            <a:extLst>
              <a:ext uri="{FF2B5EF4-FFF2-40B4-BE49-F238E27FC236}">
                <a16:creationId xmlns:a16="http://schemas.microsoft.com/office/drawing/2014/main" id="{9D65F3F5-47DA-772B-C3EA-119D36C188DA}"/>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7286045" y="2044438"/>
            <a:ext cx="4132792" cy="3099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8140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7BDF1B-57F2-1958-CBFE-53EFC0115D31}"/>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Actions of social services with the family </a:t>
            </a:r>
          </a:p>
        </p:txBody>
      </p:sp>
      <p:sp>
        <p:nvSpPr>
          <p:cNvPr id="3" name="Content Placeholder 2">
            <a:extLst>
              <a:ext uri="{FF2B5EF4-FFF2-40B4-BE49-F238E27FC236}">
                <a16:creationId xmlns:a16="http://schemas.microsoft.com/office/drawing/2014/main" id="{9398F114-0ED8-81C8-AFA7-5EB172C8E9BE}"/>
              </a:ext>
            </a:extLst>
          </p:cNvPr>
          <p:cNvSpPr>
            <a:spLocks noGrp="1"/>
          </p:cNvSpPr>
          <p:nvPr>
            <p:ph idx="1"/>
          </p:nvPr>
        </p:nvSpPr>
        <p:spPr>
          <a:xfrm>
            <a:off x="644056" y="2321586"/>
            <a:ext cx="6398547" cy="3774791"/>
          </a:xfrm>
        </p:spPr>
        <p:txBody>
          <a:bodyPr/>
          <a:lstStyle/>
          <a:p>
            <a:pPr marL="233172" indent="-233172" defTabSz="932688">
              <a:spcBef>
                <a:spcPts val="1020"/>
              </a:spcBef>
            </a:pPr>
            <a:r>
              <a:rPr lang="en-GB" sz="2040" kern="1200">
                <a:solidFill>
                  <a:schemeClr val="tx1"/>
                </a:solidFill>
                <a:latin typeface="+mn-lt"/>
                <a:ea typeface="+mn-ea"/>
                <a:cs typeface="+mn-cs"/>
              </a:rPr>
              <a:t>The family was offered a short-term residence at the New Social House.</a:t>
            </a:r>
          </a:p>
          <a:p>
            <a:pPr marL="233172" indent="-233172" defTabSz="932688">
              <a:spcBef>
                <a:spcPts val="1020"/>
              </a:spcBef>
            </a:pPr>
            <a:r>
              <a:rPr lang="en-GB" sz="2040" kern="1200">
                <a:solidFill>
                  <a:schemeClr val="tx1"/>
                </a:solidFill>
                <a:latin typeface="+mn-lt"/>
                <a:ea typeface="+mn-ea"/>
                <a:cs typeface="+mn-cs"/>
              </a:rPr>
              <a:t>Julie was directed to a local drug rehabilitation programme and attended a reading and writing class.</a:t>
            </a:r>
          </a:p>
          <a:p>
            <a:pPr marL="233172" indent="-233172" defTabSz="932688">
              <a:spcBef>
                <a:spcPts val="1020"/>
              </a:spcBef>
            </a:pPr>
            <a:r>
              <a:rPr lang="en-GB" sz="2040" kern="1200">
                <a:solidFill>
                  <a:schemeClr val="tx1"/>
                </a:solidFill>
                <a:latin typeface="+mn-lt"/>
                <a:ea typeface="+mn-ea"/>
                <a:cs typeface="+mn-cs"/>
              </a:rPr>
              <a:t>Sonia helped the family program by encouraging good parenting and positive relationships.</a:t>
            </a:r>
          </a:p>
          <a:p>
            <a:pPr marL="233172" indent="-233172" defTabSz="932688">
              <a:spcBef>
                <a:spcPts val="1020"/>
              </a:spcBef>
            </a:pPr>
            <a:r>
              <a:rPr lang="en-GB" sz="2040" kern="1200">
                <a:solidFill>
                  <a:schemeClr val="tx1"/>
                </a:solidFill>
                <a:latin typeface="+mn-lt"/>
                <a:ea typeface="+mn-ea"/>
                <a:cs typeface="+mn-cs"/>
              </a:rPr>
              <a:t>For a year, the worker assisted the family and collaborated with other organisations and family must be monitored by the housing association.</a:t>
            </a:r>
          </a:p>
          <a:p>
            <a:pPr marL="0" indent="0">
              <a:buNone/>
            </a:pPr>
            <a:endParaRPr lang="en-GB" dirty="0"/>
          </a:p>
        </p:txBody>
      </p:sp>
      <p:pic>
        <p:nvPicPr>
          <p:cNvPr id="4" name="Picture 3" descr="A person lighting a cigarette">
            <a:extLst>
              <a:ext uri="{FF2B5EF4-FFF2-40B4-BE49-F238E27FC236}">
                <a16:creationId xmlns:a16="http://schemas.microsoft.com/office/drawing/2014/main" id="{7A5587EC-3D95-DB21-074D-E55C46B3D2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3165" y="2321586"/>
            <a:ext cx="3744534" cy="3010255"/>
          </a:xfrm>
          <a:prstGeom prst="rect">
            <a:avLst/>
          </a:prstGeom>
        </p:spPr>
      </p:pic>
      <p:sp>
        <p:nvSpPr>
          <p:cNvPr id="6" name="TextBox 5">
            <a:extLst>
              <a:ext uri="{FF2B5EF4-FFF2-40B4-BE49-F238E27FC236}">
                <a16:creationId xmlns:a16="http://schemas.microsoft.com/office/drawing/2014/main" id="{9E413146-5888-AA3A-9A50-CAEDA0134A73}"/>
              </a:ext>
            </a:extLst>
          </p:cNvPr>
          <p:cNvSpPr txBox="1"/>
          <p:nvPr/>
        </p:nvSpPr>
        <p:spPr>
          <a:xfrm>
            <a:off x="7042603" y="5470346"/>
            <a:ext cx="4529282" cy="379097"/>
          </a:xfrm>
          <a:prstGeom prst="rect">
            <a:avLst/>
          </a:prstGeom>
          <a:noFill/>
        </p:spPr>
        <p:txBody>
          <a:bodyPr wrap="square">
            <a:spAutoFit/>
          </a:bodyPr>
          <a:lstStyle/>
          <a:p>
            <a:pPr defTabSz="932688">
              <a:spcAft>
                <a:spcPts val="600"/>
              </a:spcAft>
            </a:pPr>
            <a:r>
              <a:rPr lang="en-GB" sz="1836" kern="1200">
                <a:solidFill>
                  <a:schemeClr val="tx1"/>
                </a:solidFill>
                <a:latin typeface="+mn-lt"/>
                <a:ea typeface="+mn-ea"/>
                <a:cs typeface="+mn-cs"/>
              </a:rPr>
              <a:t>Ford, L. (2020) teenage son is using drugs. </a:t>
            </a:r>
            <a:r>
              <a:rPr lang="en-GB" sz="1836" kern="1200" err="1">
                <a:solidFill>
                  <a:schemeClr val="tx1"/>
                </a:solidFill>
                <a:latin typeface="+mn-lt"/>
                <a:ea typeface="+mn-ea"/>
                <a:cs typeface="+mn-cs"/>
              </a:rPr>
              <a:t>uk</a:t>
            </a:r>
            <a:r>
              <a:rPr lang="en-GB" sz="1836" kern="1200">
                <a:solidFill>
                  <a:schemeClr val="tx1"/>
                </a:solidFill>
                <a:latin typeface="+mn-lt"/>
                <a:ea typeface="+mn-ea"/>
                <a:cs typeface="+mn-cs"/>
              </a:rPr>
              <a:t>. </a:t>
            </a:r>
            <a:endParaRPr lang="en-GB"/>
          </a:p>
        </p:txBody>
      </p:sp>
    </p:spTree>
    <p:extLst>
      <p:ext uri="{BB962C8B-B14F-4D97-AF65-F5344CB8AC3E}">
        <p14:creationId xmlns:p14="http://schemas.microsoft.com/office/powerpoint/2010/main" val="1548843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c 12">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365820-9AB7-486F-C163-989F1BFAFA23}"/>
              </a:ext>
            </a:extLst>
          </p:cNvPr>
          <p:cNvSpPr>
            <a:spLocks noGrp="1"/>
          </p:cNvSpPr>
          <p:nvPr>
            <p:ph type="title"/>
          </p:nvPr>
        </p:nvSpPr>
        <p:spPr>
          <a:xfrm>
            <a:off x="838200" y="365125"/>
            <a:ext cx="10515600" cy="1325563"/>
          </a:xfrm>
        </p:spPr>
        <p:txBody>
          <a:bodyPr>
            <a:normAutofit/>
          </a:bodyPr>
          <a:lstStyle/>
          <a:p>
            <a:pPr algn="ctr"/>
            <a:r>
              <a:rPr lang="en-GB" b="1" dirty="0"/>
              <a:t>Results and outcomes </a:t>
            </a:r>
          </a:p>
        </p:txBody>
      </p:sp>
      <p:sp>
        <p:nvSpPr>
          <p:cNvPr id="3" name="Content Placeholder 2">
            <a:extLst>
              <a:ext uri="{FF2B5EF4-FFF2-40B4-BE49-F238E27FC236}">
                <a16:creationId xmlns:a16="http://schemas.microsoft.com/office/drawing/2014/main" id="{ECFA39D1-1DEF-BCD3-07D8-E138D4A1E35C}"/>
              </a:ext>
            </a:extLst>
          </p:cNvPr>
          <p:cNvSpPr>
            <a:spLocks noGrp="1"/>
          </p:cNvSpPr>
          <p:nvPr>
            <p:ph idx="1"/>
          </p:nvPr>
        </p:nvSpPr>
        <p:spPr>
          <a:xfrm>
            <a:off x="838200" y="2347225"/>
            <a:ext cx="7175070" cy="3534198"/>
          </a:xfrm>
        </p:spPr>
        <p:txBody>
          <a:bodyPr vert="horz" lIns="91440" tIns="45720" rIns="91440" bIns="45720" rtlCol="0" anchor="t">
            <a:normAutofit/>
          </a:bodyPr>
          <a:lstStyle/>
          <a:p>
            <a:pPr marL="235458" indent="-235458" defTabSz="941832">
              <a:spcBef>
                <a:spcPts val="1030"/>
              </a:spcBef>
            </a:pPr>
            <a:r>
              <a:rPr lang="en-GB" sz="1854" kern="1200">
                <a:solidFill>
                  <a:schemeClr val="tx1"/>
                </a:solidFill>
                <a:latin typeface="+mn-lt"/>
                <a:ea typeface="+mn-ea"/>
                <a:cs typeface="Calibri"/>
              </a:rPr>
              <a:t>The children school has improved to over 90%</a:t>
            </a:r>
          </a:p>
          <a:p>
            <a:pPr marL="235458" indent="-235458" defTabSz="941832">
              <a:spcBef>
                <a:spcPts val="1030"/>
              </a:spcBef>
            </a:pPr>
            <a:r>
              <a:rPr lang="en-GB" sz="1854" kern="1200">
                <a:solidFill>
                  <a:schemeClr val="tx1"/>
                </a:solidFill>
                <a:latin typeface="+mn-lt"/>
                <a:ea typeface="+mn-ea"/>
                <a:cs typeface="Calibri"/>
              </a:rPr>
              <a:t>Julie stopped using heroin</a:t>
            </a:r>
          </a:p>
          <a:p>
            <a:pPr marL="235458" indent="-235458" defTabSz="941832">
              <a:spcBef>
                <a:spcPts val="1030"/>
              </a:spcBef>
            </a:pPr>
            <a:r>
              <a:rPr lang="en-GB" sz="1854" kern="1200">
                <a:solidFill>
                  <a:schemeClr val="tx1"/>
                </a:solidFill>
                <a:latin typeface="+mn-lt"/>
                <a:ea typeface="+mn-ea"/>
                <a:cs typeface="Calibri"/>
              </a:rPr>
              <a:t>Sonia became more involved and attended parent evening.</a:t>
            </a:r>
          </a:p>
          <a:p>
            <a:pPr marL="235458" indent="-235458" defTabSz="941832">
              <a:spcBef>
                <a:spcPts val="1030"/>
              </a:spcBef>
            </a:pPr>
            <a:r>
              <a:rPr lang="en-GB" sz="1854" kern="1200">
                <a:solidFill>
                  <a:schemeClr val="tx1"/>
                </a:solidFill>
                <a:latin typeface="+mn-lt"/>
                <a:ea typeface="+mn-ea"/>
                <a:cs typeface="Calibri"/>
              </a:rPr>
              <a:t>Tom successfully finished his youth offending team order.</a:t>
            </a:r>
          </a:p>
          <a:p>
            <a:pPr marL="235458" indent="-235458" defTabSz="941832">
              <a:spcBef>
                <a:spcPts val="1030"/>
              </a:spcBef>
            </a:pPr>
            <a:r>
              <a:rPr lang="en-GB" sz="1854" kern="1200">
                <a:solidFill>
                  <a:schemeClr val="tx1"/>
                </a:solidFill>
                <a:latin typeface="+mn-lt"/>
                <a:ea typeface="+mn-ea"/>
                <a:cs typeface="Calibri"/>
              </a:rPr>
              <a:t>Tom left the family home to live with his father in another city.</a:t>
            </a:r>
          </a:p>
          <a:p>
            <a:pPr marL="235458" indent="-235458" defTabSz="941832">
              <a:spcBef>
                <a:spcPts val="1030"/>
              </a:spcBef>
            </a:pPr>
            <a:r>
              <a:rPr lang="en-GB" sz="1854" kern="1200">
                <a:solidFill>
                  <a:schemeClr val="tx1"/>
                </a:solidFill>
                <a:latin typeface="+mn-lt"/>
                <a:ea typeface="+mn-ea"/>
                <a:cs typeface="Calibri"/>
              </a:rPr>
              <a:t>Ricky, Leo, and Charley's anti-social behaviours has ceased since Tom's departure.</a:t>
            </a:r>
          </a:p>
          <a:p>
            <a:pPr marL="235458" indent="-235458" defTabSz="941832">
              <a:spcBef>
                <a:spcPts val="1030"/>
              </a:spcBef>
            </a:pPr>
            <a:r>
              <a:rPr lang="en-GB" sz="1854" kern="1200">
                <a:solidFill>
                  <a:schemeClr val="tx1"/>
                </a:solidFill>
                <a:latin typeface="+mn-lt"/>
                <a:ea typeface="+mn-ea"/>
                <a:cs typeface="Calibri"/>
              </a:rPr>
              <a:t> The tenancy was made permanent, and completely secured, giving the family with long-term security. </a:t>
            </a:r>
            <a:endParaRPr lang="en-GB" sz="1800">
              <a:cs typeface="Calibri"/>
            </a:endParaRPr>
          </a:p>
        </p:txBody>
      </p:sp>
      <p:pic>
        <p:nvPicPr>
          <p:cNvPr id="4" name="Picture 3" descr="A child playing with toys on the floor">
            <a:extLst>
              <a:ext uri="{FF2B5EF4-FFF2-40B4-BE49-F238E27FC236}">
                <a16:creationId xmlns:a16="http://schemas.microsoft.com/office/drawing/2014/main" id="{AD954340-7873-E483-A4F9-7FD7E673455B}"/>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7120" y="2121164"/>
            <a:ext cx="3236680" cy="2384238"/>
          </a:xfrm>
          <a:prstGeom prst="rect">
            <a:avLst/>
          </a:prstGeom>
        </p:spPr>
      </p:pic>
      <p:sp>
        <p:nvSpPr>
          <p:cNvPr id="6" name="TextBox 5">
            <a:extLst>
              <a:ext uri="{FF2B5EF4-FFF2-40B4-BE49-F238E27FC236}">
                <a16:creationId xmlns:a16="http://schemas.microsoft.com/office/drawing/2014/main" id="{5C2283A9-520F-6861-A4DD-C3FC57E32BF9}"/>
              </a:ext>
            </a:extLst>
          </p:cNvPr>
          <p:cNvSpPr txBox="1"/>
          <p:nvPr/>
        </p:nvSpPr>
        <p:spPr>
          <a:xfrm>
            <a:off x="8636375" y="4617795"/>
            <a:ext cx="1796286" cy="381009"/>
          </a:xfrm>
          <a:prstGeom prst="rect">
            <a:avLst/>
          </a:prstGeom>
          <a:noFill/>
        </p:spPr>
        <p:txBody>
          <a:bodyPr wrap="square">
            <a:spAutoFit/>
          </a:bodyPr>
          <a:lstStyle/>
          <a:p>
            <a:pPr defTabSz="941832">
              <a:spcAft>
                <a:spcPts val="600"/>
              </a:spcAft>
            </a:pPr>
            <a:r>
              <a:rPr lang="en-GB" sz="1854" kern="1200">
                <a:solidFill>
                  <a:schemeClr val="tx1"/>
                </a:solidFill>
                <a:latin typeface="+mn-lt"/>
                <a:ea typeface="+mn-ea"/>
                <a:cs typeface="+mn-cs"/>
              </a:rPr>
              <a:t>Varney, J (2012)</a:t>
            </a:r>
            <a:endParaRPr lang="en-GB"/>
          </a:p>
        </p:txBody>
      </p:sp>
    </p:spTree>
    <p:extLst>
      <p:ext uri="{BB962C8B-B14F-4D97-AF65-F5344CB8AC3E}">
        <p14:creationId xmlns:p14="http://schemas.microsoft.com/office/powerpoint/2010/main" val="1221248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73CEF6-A129-41CA-829E-BC6EE140D800}"/>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rPr>
              <a:t>Recommendations </a:t>
            </a:r>
            <a:endParaRPr lang="en-GB" sz="4000" b="1">
              <a:solidFill>
                <a:srgbClr val="FFFFFF"/>
              </a:solidFill>
              <a:cs typeface="Calibri Light"/>
            </a:endParaRPr>
          </a:p>
        </p:txBody>
      </p:sp>
      <p:graphicFrame>
        <p:nvGraphicFramePr>
          <p:cNvPr id="14" name="Content Placeholder 4">
            <a:extLst>
              <a:ext uri="{FF2B5EF4-FFF2-40B4-BE49-F238E27FC236}">
                <a16:creationId xmlns:a16="http://schemas.microsoft.com/office/drawing/2014/main" id="{4AFD4BD2-9F88-BA19-3CDA-43320037AE99}"/>
              </a:ext>
            </a:extLst>
          </p:cNvPr>
          <p:cNvGraphicFramePr>
            <a:graphicFrameLocks noGrp="1"/>
          </p:cNvGraphicFramePr>
          <p:nvPr>
            <p:ph idx="1"/>
            <p:extLst>
              <p:ext uri="{D42A27DB-BD31-4B8C-83A1-F6EECF244321}">
                <p14:modId xmlns:p14="http://schemas.microsoft.com/office/powerpoint/2010/main" val="317327280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3879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84C981-61AA-4C56-8EDA-7087D9AC6581}"/>
              </a:ext>
            </a:extLst>
          </p:cNvPr>
          <p:cNvSpPr>
            <a:spLocks noGrp="1"/>
          </p:cNvSpPr>
          <p:nvPr>
            <p:ph type="title"/>
          </p:nvPr>
        </p:nvSpPr>
        <p:spPr>
          <a:xfrm>
            <a:off x="803776" y="1336390"/>
            <a:ext cx="6190412" cy="1182927"/>
          </a:xfrm>
        </p:spPr>
        <p:txBody>
          <a:bodyPr anchor="b">
            <a:normAutofit/>
          </a:bodyPr>
          <a:lstStyle/>
          <a:p>
            <a:r>
              <a:rPr lang="en-GB" sz="5600" b="1"/>
              <a:t>Conclusion </a:t>
            </a:r>
          </a:p>
        </p:txBody>
      </p:sp>
      <p:cxnSp>
        <p:nvCxnSpPr>
          <p:cNvPr id="18"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703C92-8A36-4D44-BE41-312576275693}"/>
              </a:ext>
            </a:extLst>
          </p:cNvPr>
          <p:cNvSpPr>
            <a:spLocks noGrp="1"/>
          </p:cNvSpPr>
          <p:nvPr>
            <p:ph idx="1"/>
          </p:nvPr>
        </p:nvSpPr>
        <p:spPr>
          <a:xfrm>
            <a:off x="803776" y="2791231"/>
            <a:ext cx="6190412" cy="2142720"/>
          </a:xfrm>
        </p:spPr>
        <p:txBody>
          <a:bodyPr vert="horz" lIns="91440" tIns="45720" rIns="91440" bIns="45720" rtlCol="0" anchor="t">
            <a:normAutofit/>
          </a:bodyPr>
          <a:lstStyle/>
          <a:p>
            <a:pPr marL="0" indent="0">
              <a:buNone/>
            </a:pPr>
            <a:r>
              <a:rPr lang="en-GB" sz="2000" dirty="0">
                <a:solidFill>
                  <a:schemeClr val="tx1">
                    <a:alpha val="80000"/>
                  </a:schemeClr>
                </a:solidFill>
                <a:cs typeface="Calibri"/>
              </a:rPr>
              <a:t>The intervention the family had helped them improved their standards however there are needs still needs for continuous support for the family to sustain the level they are at.</a:t>
            </a:r>
          </a:p>
        </p:txBody>
      </p:sp>
      <p:pic>
        <p:nvPicPr>
          <p:cNvPr id="5" name="Picture 4" descr="Puzzle pieces">
            <a:extLst>
              <a:ext uri="{FF2B5EF4-FFF2-40B4-BE49-F238E27FC236}">
                <a16:creationId xmlns:a16="http://schemas.microsoft.com/office/drawing/2014/main" id="{354CD17A-86F5-1055-5FC2-C4B8BB461801}"/>
              </a:ext>
            </a:extLst>
          </p:cNvPr>
          <p:cNvPicPr>
            <a:picLocks noChangeAspect="1"/>
          </p:cNvPicPr>
          <p:nvPr/>
        </p:nvPicPr>
        <p:blipFill rotWithShape="1">
          <a:blip r:embed="rId3"/>
          <a:srcRect l="20602" r="12899" b="1"/>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20"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22" name="!!circle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814102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A1A0-31A8-49E0-91B3-50BBBFC4A9D9}"/>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EBB90C58-8911-4AE2-9E6F-E29A9D4F16B2}"/>
              </a:ext>
            </a:extLst>
          </p:cNvPr>
          <p:cNvSpPr>
            <a:spLocks noGrp="1"/>
          </p:cNvSpPr>
          <p:nvPr>
            <p:ph idx="1"/>
          </p:nvPr>
        </p:nvSpPr>
        <p:spPr/>
        <p:txBody>
          <a:bodyPr vert="horz" lIns="91440" tIns="45720" rIns="91440" bIns="45720" rtlCol="0" anchor="t">
            <a:normAutofit fontScale="25000" lnSpcReduction="20000"/>
          </a:bodyPr>
          <a:lstStyle/>
          <a:p>
            <a:endParaRPr lang="en-GB" sz="1400" dirty="0">
              <a:solidFill>
                <a:srgbClr val="000000"/>
              </a:solidFill>
              <a:cs typeface="Calibri" panose="020F0502020204030204"/>
            </a:endParaRPr>
          </a:p>
          <a:p>
            <a:r>
              <a:rPr lang="en-GB" sz="4800" dirty="0">
                <a:cs typeface="Calibri" panose="020F0502020204030204"/>
              </a:rPr>
              <a:t>Cretney, S. (2003). Family law in the twentieth century. Oxford </a:t>
            </a:r>
            <a:r>
              <a:rPr lang="en-GB" sz="4800" dirty="0" err="1">
                <a:cs typeface="Calibri" panose="020F0502020204030204"/>
              </a:rPr>
              <a:t>Oxford</a:t>
            </a:r>
            <a:r>
              <a:rPr lang="en-GB" sz="4800" dirty="0">
                <a:cs typeface="Calibri" panose="020F0502020204030204"/>
              </a:rPr>
              <a:t> University Press.</a:t>
            </a:r>
          </a:p>
          <a:p>
            <a:r>
              <a:rPr lang="en-GB" sz="4800" dirty="0">
                <a:cs typeface="Calibri" panose="020F0502020204030204"/>
              </a:rPr>
              <a:t>Dubois, S. (2020) Food allergies and bad behaviour in children, How To Adult. Available at: </a:t>
            </a:r>
            <a:r>
              <a:rPr lang="en-GB" sz="4800" dirty="0">
                <a:cs typeface="Calibri" panose="020F0502020204030204"/>
                <a:hlinkClick r:id="rId2"/>
              </a:rPr>
              <a:t>https://howtoadult.com/food-allergies-and-bad-behavior-in-children-8716490.html</a:t>
            </a:r>
            <a:r>
              <a:rPr lang="en-GB" sz="4800" dirty="0">
                <a:cs typeface="Calibri" panose="020F0502020204030204"/>
              </a:rPr>
              <a:t>  (Accessed: 13 July 2023). </a:t>
            </a:r>
          </a:p>
          <a:p>
            <a:r>
              <a:rPr lang="en-GB" sz="4800" dirty="0">
                <a:cs typeface="Calibri" panose="020F0502020204030204"/>
              </a:rPr>
              <a:t>Ford, L. (2021) Think your teenaged son is using drugs? don’t delay in seeking help! - one care medical </a:t>
            </a:r>
            <a:r>
              <a:rPr lang="en-GB" sz="4800" dirty="0" err="1">
                <a:cs typeface="Calibri" panose="020F0502020204030204"/>
              </a:rPr>
              <a:t>center</a:t>
            </a:r>
            <a:r>
              <a:rPr lang="en-GB" sz="4800" dirty="0">
                <a:cs typeface="Calibri" panose="020F0502020204030204"/>
              </a:rPr>
              <a:t> : Lead a healthy lifestyle, One Care Medical </a:t>
            </a:r>
            <a:r>
              <a:rPr lang="en-GB" sz="4800" dirty="0" err="1">
                <a:cs typeface="Calibri" panose="020F0502020204030204"/>
              </a:rPr>
              <a:t>Center</a:t>
            </a:r>
            <a:r>
              <a:rPr lang="en-GB" sz="4800" dirty="0">
                <a:cs typeface="Calibri" panose="020F0502020204030204"/>
              </a:rPr>
              <a:t> : lead a healthy lifestyle -. Available at: </a:t>
            </a:r>
            <a:r>
              <a:rPr lang="en-GB" sz="4800" dirty="0">
                <a:cs typeface="Calibri" panose="020F0502020204030204"/>
                <a:hlinkClick r:id="rId3"/>
              </a:rPr>
              <a:t>https://onecaremedicalcenter.com/think-your-teenaged-son-is-using-drugs-dont-delay-in-seeking-help/</a:t>
            </a:r>
            <a:r>
              <a:rPr lang="en-GB" sz="4800" dirty="0">
                <a:cs typeface="Calibri" panose="020F0502020204030204"/>
              </a:rPr>
              <a:t>  (Accessed: 13 July 2023). </a:t>
            </a:r>
          </a:p>
          <a:p>
            <a:r>
              <a:rPr lang="en-GB" sz="4800" dirty="0">
                <a:cs typeface="Calibri" panose="020F0502020204030204"/>
              </a:rPr>
              <a:t>Freeman, L. and Great Britain. Ministry Of Justice (2013). Support for victims: findings from the Crime Survey for England and Wales. London: Ministry Of Justice.</a:t>
            </a:r>
          </a:p>
          <a:p>
            <a:r>
              <a:rPr lang="en-GB" sz="4800" dirty="0">
                <a:cs typeface="Calibri" panose="020F0502020204030204"/>
              </a:rPr>
              <a:t>Heath, H.G. (2021). Lovingly Abused: A True Story of Overcoming Cults, Gaslighting, and Legal Educational Neglect. Palmetto Publishing.</a:t>
            </a:r>
          </a:p>
          <a:p>
            <a:r>
              <a:rPr lang="en-GB" sz="4800" dirty="0">
                <a:cs typeface="Calibri" panose="020F0502020204030204"/>
              </a:rPr>
              <a:t>HM Government (2018) Working Together to Safeguard Children A guide to inter-agency working to safeguard and promote the welfare of children. (online). Available at: </a:t>
            </a:r>
            <a:r>
              <a:rPr lang="en-GB" sz="4800" dirty="0">
                <a:cs typeface="Calibri" panose="020F0502020204030204"/>
                <a:hlinkClick r:id="rId4"/>
              </a:rPr>
              <a:t>https://assets.publishing.service.gov.uk/government/uploads/system/uploads/attachment_data/file/942454/Working_together_to_safeguard_children_inter_agency_guidance.pdf</a:t>
            </a:r>
            <a:r>
              <a:rPr lang="en-GB" sz="4800" dirty="0">
                <a:cs typeface="Calibri" panose="020F0502020204030204"/>
              </a:rPr>
              <a:t>  (Accessed: 11/07/2023). </a:t>
            </a:r>
          </a:p>
          <a:p>
            <a:r>
              <a:rPr lang="en-GB" sz="4800" dirty="0">
                <a:cs typeface="Calibri" panose="020F0502020204030204"/>
              </a:rPr>
              <a:t>Jonson-Reid, Drake, &amp; Zhou, 2013, Long-Term Consequences of Child Abuse and Neglect. Available at: </a:t>
            </a:r>
            <a:r>
              <a:rPr lang="en-GB" sz="4800" dirty="0">
                <a:cs typeface="Calibri" panose="020F0502020204030204"/>
                <a:hlinkClick r:id="rId5"/>
              </a:rPr>
              <a:t>https://www.childwelfare.gov/pubpdfs/long_term_consequences.pdf</a:t>
            </a:r>
            <a:r>
              <a:rPr lang="en-GB" sz="4800" dirty="0">
                <a:cs typeface="Calibri" panose="020F0502020204030204"/>
              </a:rPr>
              <a:t> (Accessed: April, 20219).</a:t>
            </a:r>
          </a:p>
          <a:p>
            <a:r>
              <a:rPr lang="en-GB" sz="4800" dirty="0">
                <a:cs typeface="Calibri" panose="020F0502020204030204"/>
              </a:rPr>
              <a:t>Local Government Association (2017) Get in on the Act Children and Social Work Act 2017. (online). Available at: </a:t>
            </a:r>
            <a:r>
              <a:rPr lang="en-GB" sz="4800" dirty="0">
                <a:cs typeface="Calibri" panose="020F0502020204030204"/>
                <a:hlinkClick r:id="rId6"/>
              </a:rPr>
              <a:t>https://local.gov.uk/sites/default/files/documents/9.36_Get_in_on_the_Act_-_Children_02%20web.pdf#:~:text=The%20Children%20and%20Social%20Work%20Act%202017%20%28the,and%20of%20any%20relationship%20with%20the%20prospective%20adopter</a:t>
            </a:r>
            <a:r>
              <a:rPr lang="en-GB" sz="4800" dirty="0">
                <a:cs typeface="Calibri" panose="020F0502020204030204"/>
              </a:rPr>
              <a:t>  (Accessed: 11/07/2023). </a:t>
            </a:r>
          </a:p>
          <a:p>
            <a:endParaRPr lang="en-GB" sz="1400" dirty="0">
              <a:cs typeface="Calibri" panose="020F0502020204030204"/>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4031018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F4206-5BD5-92E2-A57C-E6CD1F85E26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BC94A41-9C35-3DE2-A60C-4142C8C4F15B}"/>
              </a:ext>
            </a:extLst>
          </p:cNvPr>
          <p:cNvSpPr>
            <a:spLocks noGrp="1"/>
          </p:cNvSpPr>
          <p:nvPr>
            <p:ph idx="1"/>
          </p:nvPr>
        </p:nvSpPr>
        <p:spPr/>
        <p:txBody>
          <a:bodyPr>
            <a:normAutofit fontScale="77500" lnSpcReduction="20000"/>
          </a:bodyPr>
          <a:lstStyle/>
          <a:p>
            <a:endParaRPr lang="en-GB" dirty="0"/>
          </a:p>
          <a:p>
            <a:r>
              <a:rPr lang="en-GB" sz="2200" dirty="0"/>
              <a:t>London Safeguarding Children Procedures (2022) Triangle chart for the Assessment of Children in Need and their Families (online). Available at: https://www.londonsafeguardingchildrenprocedures.co.uk/appendix_4.html </a:t>
            </a:r>
          </a:p>
          <a:p>
            <a:r>
              <a:rPr lang="en-GB" sz="2200" dirty="0"/>
              <a:t>Imrie, R. and Lees, L. (2014). Sustainable London? The future of a global city. Bristol University Press.</a:t>
            </a:r>
          </a:p>
          <a:p>
            <a:r>
              <a:rPr lang="en-GB" sz="2200" dirty="0"/>
              <a:t>Ministry of Housing, C.&amp; L.G. (2014) Understanding troubled families, GOV.UK. Available at: </a:t>
            </a:r>
            <a:r>
              <a:rPr lang="en-GB" sz="2200" dirty="0">
                <a:hlinkClick r:id="rId2"/>
              </a:rPr>
              <a:t>https://www.gov.uk/government/publications/understanding-troubled-families</a:t>
            </a:r>
            <a:r>
              <a:rPr lang="en-GB" sz="2200" dirty="0"/>
              <a:t> (Accessed: 16 July 2023).  </a:t>
            </a:r>
          </a:p>
          <a:p>
            <a:r>
              <a:rPr lang="en-GB" sz="2200" dirty="0"/>
              <a:t>NHS, 2023. Child protection. Available at: </a:t>
            </a:r>
            <a:r>
              <a:rPr lang="en-GB" sz="2200" dirty="0">
                <a:hlinkClick r:id="rId3"/>
              </a:rPr>
              <a:t>https://www.nhs.uk/conditions/social-care-and-support-guide/caring-for-children-and-young-people/children-and-young-peoples-services/</a:t>
            </a:r>
            <a:r>
              <a:rPr lang="en-GB" sz="2200" dirty="0"/>
              <a:t>  (Accessed: 19 October 2023).</a:t>
            </a:r>
          </a:p>
          <a:p>
            <a:r>
              <a:rPr lang="en-GB" sz="2200" dirty="0"/>
              <a:t> NSPCC, 2023. Half a million children a year suffer abuse in the UK. Available at: </a:t>
            </a:r>
            <a:r>
              <a:rPr lang="en-GB" sz="2200" dirty="0">
                <a:hlinkClick r:id="rId4"/>
              </a:rPr>
              <a:t>https://www.nspcc.org.uk/about-us/news-opinion/2022/childhood-day/</a:t>
            </a:r>
            <a:r>
              <a:rPr lang="en-GB" sz="2200" dirty="0"/>
              <a:t>  (Accessed: 21/04/2022). </a:t>
            </a:r>
          </a:p>
          <a:p>
            <a:r>
              <a:rPr lang="en-GB" sz="2200" dirty="0"/>
              <a:t>Politics.co.uk (2021) Children Act 1989. (online). Available at: </a:t>
            </a:r>
            <a:r>
              <a:rPr lang="en-GB" sz="2200" dirty="0">
                <a:hlinkClick r:id="rId5"/>
              </a:rPr>
              <a:t>https://www.politics.co.uk/reference/children-act-1989/</a:t>
            </a:r>
            <a:r>
              <a:rPr lang="en-GB" sz="2200" dirty="0"/>
              <a:t> (Accessed: 11/07/2023).</a:t>
            </a:r>
          </a:p>
          <a:p>
            <a:r>
              <a:rPr lang="en-GB" sz="2200" dirty="0"/>
              <a:t>Supporting families - 2021-22 and beyond (2021) GOV.UK. Available at: </a:t>
            </a:r>
            <a:r>
              <a:rPr lang="en-GB" sz="2200" dirty="0">
                <a:hlinkClick r:id="rId6"/>
              </a:rPr>
              <a:t>https://www.gov.uk/government/publications/supporting-families-2021-to-2022-and-beyond/supporting-families-2021-22-and-beyond</a:t>
            </a:r>
            <a:r>
              <a:rPr lang="en-GB" sz="2200" dirty="0"/>
              <a:t> (Accessed: 13 July 2023). </a:t>
            </a:r>
          </a:p>
        </p:txBody>
      </p:sp>
    </p:spTree>
    <p:extLst>
      <p:ext uri="{BB962C8B-B14F-4D97-AF65-F5344CB8AC3E}">
        <p14:creationId xmlns:p14="http://schemas.microsoft.com/office/powerpoint/2010/main" val="31252097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A73370C07154D4D8340C46A7B0D89EC" ma:contentTypeVersion="9" ma:contentTypeDescription="Create a new document." ma:contentTypeScope="" ma:versionID="fe9a665b11a7937aa4b8c3bc97a0e858">
  <xsd:schema xmlns:xsd="http://www.w3.org/2001/XMLSchema" xmlns:xs="http://www.w3.org/2001/XMLSchema" xmlns:p="http://schemas.microsoft.com/office/2006/metadata/properties" xmlns:ns3="aa7ef07b-5eec-44a4-ac36-29092853f80f" xmlns:ns4="60eff7b9-00aa-458e-bf34-374fd824dfbf" targetNamespace="http://schemas.microsoft.com/office/2006/metadata/properties" ma:root="true" ma:fieldsID="9c117f56d058c1be7bec94032aa1da73" ns3:_="" ns4:_="">
    <xsd:import namespace="aa7ef07b-5eec-44a4-ac36-29092853f80f"/>
    <xsd:import namespace="60eff7b9-00aa-458e-bf34-374fd824dfb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_activity"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7ef07b-5eec-44a4-ac36-29092853f8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_activity" ma:index="15" nillable="true" ma:displayName="_activity" ma:hidden="true" ma:internalName="_activity">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0eff7b9-00aa-458e-bf34-374fd824dfb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a7ef07b-5eec-44a4-ac36-29092853f80f" xsi:nil="true"/>
  </documentManagement>
</p:properties>
</file>

<file path=customXml/itemProps1.xml><?xml version="1.0" encoding="utf-8"?>
<ds:datastoreItem xmlns:ds="http://schemas.openxmlformats.org/officeDocument/2006/customXml" ds:itemID="{E062282E-304B-4F45-920C-52D7674093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7ef07b-5eec-44a4-ac36-29092853f80f"/>
    <ds:schemaRef ds:uri="60eff7b9-00aa-458e-bf34-374fd824df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9E285DC-589F-4C3A-AD8D-CAB7C7A4B7A5}">
  <ds:schemaRefs>
    <ds:schemaRef ds:uri="http://schemas.microsoft.com/sharepoint/v3/contenttype/forms"/>
  </ds:schemaRefs>
</ds:datastoreItem>
</file>

<file path=customXml/itemProps3.xml><?xml version="1.0" encoding="utf-8"?>
<ds:datastoreItem xmlns:ds="http://schemas.openxmlformats.org/officeDocument/2006/customXml" ds:itemID="{427339B6-1671-4915-A616-0176C2EA8755}">
  <ds:schemaRefs>
    <ds:schemaRef ds:uri="http://schemas.microsoft.com/office/2006/documentManagement/types"/>
    <ds:schemaRef ds:uri="http://schemas.microsoft.com/office/2006/metadata/properties"/>
    <ds:schemaRef ds:uri="aa7ef07b-5eec-44a4-ac36-29092853f80f"/>
    <ds:schemaRef ds:uri="http://purl.org/dc/elements/1.1/"/>
    <ds:schemaRef ds:uri="http://www.w3.org/XML/1998/namespace"/>
    <ds:schemaRef ds:uri="60eff7b9-00aa-458e-bf34-374fd824dfbf"/>
    <ds:schemaRef ds:uri="http://schemas.openxmlformats.org/package/2006/metadata/core-properties"/>
    <ds:schemaRef ds:uri="http://schemas.microsoft.com/office/infopath/2007/PartnerControl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5879</TotalTime>
  <Words>2209</Words>
  <Application>Microsoft Office PowerPoint</Application>
  <PresentationFormat>Widescreen</PresentationFormat>
  <Paragraphs>118</Paragraphs>
  <Slides>13</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Corbel</vt:lpstr>
      <vt:lpstr>Times New Roman</vt:lpstr>
      <vt:lpstr>Office Theme</vt:lpstr>
      <vt:lpstr>PowerPoint Presentation</vt:lpstr>
      <vt:lpstr>Contents Page</vt:lpstr>
      <vt:lpstr>Introduction </vt:lpstr>
      <vt:lpstr>Present the case study </vt:lpstr>
      <vt:lpstr>Factors of Vulnerability Faced by the Family</vt:lpstr>
      <vt:lpstr>Effects of these elements on children and young people</vt:lpstr>
      <vt:lpstr>The procedure for involvement by pertinent health and social service providers in the case study </vt:lpstr>
      <vt:lpstr>Actions of social services with the family </vt:lpstr>
      <vt:lpstr>Results and outcomes </vt:lpstr>
      <vt:lpstr>Recommendations </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  Presentation</dc:title>
  <dc:creator>bianca sanfilippo</dc:creator>
  <cp:lastModifiedBy>Flavia</cp:lastModifiedBy>
  <cp:revision>39</cp:revision>
  <dcterms:created xsi:type="dcterms:W3CDTF">2022-07-18T13:28:17Z</dcterms:created>
  <dcterms:modified xsi:type="dcterms:W3CDTF">2023-07-27T18:01:56Z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0x0101005A73370C07154D4D8340C46A7B0D89EC</vt:lpwstr>
  </property>
</Properties>
</file>