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57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6"/>
    </mc:Choice>
    <mc:Fallback>
      <c:style val="16"/>
    </mc:Fallback>
  </mc:AlternateContent>
  <c:chart>
    <c:autoTitleDeleted val="1"/>
    <c:plotArea>
      <c:layout>
        <c:manualLayout>
          <c:layoutTarget val="inner"/>
          <c:xMode val="edge"/>
          <c:yMode val="edge"/>
          <c:x val="7.4013560804899611E-2"/>
          <c:y val="0.15251494543813132"/>
          <c:w val="0.90351341498979298"/>
          <c:h val="0.71632357577823758"/>
        </c:manualLayout>
      </c:layout>
      <c:bubbleChart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Y-Values</c:v>
                </c:pt>
              </c:strCache>
            </c:strRef>
          </c:tx>
          <c:spPr>
            <a:solidFill>
              <a:schemeClr val="accent6">
                <a:lumMod val="50000"/>
              </a:schemeClr>
            </a:solidFill>
          </c:spPr>
          <c:invertIfNegative val="0"/>
          <c:dLbls>
            <c:dLbl>
              <c:idx val="0"/>
              <c:layout/>
              <c:tx>
                <c:rich>
                  <a:bodyPr/>
                  <a:lstStyle/>
                  <a:p>
                    <a:r>
                      <a:rPr lang="en-US" b="0" dirty="0" smtClean="0"/>
                      <a:t>U</a:t>
                    </a:r>
                    <a:r>
                      <a:rPr lang="en-US" dirty="0" smtClean="0"/>
                      <a:t>S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1"/>
              <c:layout/>
              <c:tx>
                <c:rich>
                  <a:bodyPr/>
                  <a:lstStyle/>
                  <a:p>
                    <a:r>
                      <a:rPr lang="en-US" b="0" dirty="0" smtClean="0"/>
                      <a:t>I</a:t>
                    </a:r>
                    <a:r>
                      <a:rPr lang="en-US" dirty="0" smtClean="0"/>
                      <a:t>nternational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2"/>
              <c:layout/>
              <c:tx>
                <c:rich>
                  <a:bodyPr/>
                  <a:lstStyle/>
                  <a:p>
                    <a:r>
                      <a:rPr lang="en-US" b="0" dirty="0" smtClean="0"/>
                      <a:t>C</a:t>
                    </a:r>
                    <a:r>
                      <a:rPr lang="en-US" dirty="0" smtClean="0"/>
                      <a:t>PG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dLbl>
              <c:idx val="3"/>
              <c:layout>
                <c:manualLayout>
                  <c:x val="-1.9345238095238127E-2"/>
                  <c:y val="-1.683619596536692E-2"/>
                </c:manualLayout>
              </c:layout>
              <c:tx>
                <c:rich>
                  <a:bodyPr/>
                  <a:lstStyle/>
                  <a:p>
                    <a:r>
                      <a:rPr lang="en-US" b="0" dirty="0" smtClean="0"/>
                      <a:t>S</a:t>
                    </a:r>
                    <a:r>
                      <a:rPr lang="en-US" dirty="0" smtClean="0"/>
                      <a:t>pecialty</a:t>
                    </a:r>
                  </a:p>
                  <a:p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xVal>
            <c:numRef>
              <c:f>Sheet1!$A$2:$A$5</c:f>
              <c:numCache>
                <c:formatCode>General</c:formatCode>
                <c:ptCount val="4"/>
                <c:pt idx="0">
                  <c:v>0.93</c:v>
                </c:pt>
                <c:pt idx="1">
                  <c:v>0.93</c:v>
                </c:pt>
                <c:pt idx="2">
                  <c:v>0.25</c:v>
                </c:pt>
                <c:pt idx="3">
                  <c:v>0.1</c:v>
                </c:pt>
              </c:numCache>
            </c:numRef>
          </c:xVal>
          <c:yVal>
            <c:numRef>
              <c:f>Sheet1!$B$2:$B$5</c:f>
              <c:numCache>
                <c:formatCode>General</c:formatCode>
                <c:ptCount val="4"/>
                <c:pt idx="0">
                  <c:v>3</c:v>
                </c:pt>
                <c:pt idx="1">
                  <c:v>8</c:v>
                </c:pt>
                <c:pt idx="2">
                  <c:v>6</c:v>
                </c:pt>
                <c:pt idx="3">
                  <c:v>3</c:v>
                </c:pt>
              </c:numCache>
            </c:numRef>
          </c:yVal>
          <c:bubbleSize>
            <c:numRef>
              <c:f>Sheet1!$C$2:$C$5</c:f>
              <c:numCache>
                <c:formatCode>General</c:formatCode>
                <c:ptCount val="4"/>
                <c:pt idx="0">
                  <c:v>8</c:v>
                </c:pt>
                <c:pt idx="1">
                  <c:v>4</c:v>
                </c:pt>
                <c:pt idx="2">
                  <c:v>2</c:v>
                </c:pt>
                <c:pt idx="3">
                  <c:v>0.5</c:v>
                </c:pt>
              </c:numCache>
            </c:numRef>
          </c:bubbleSize>
          <c:bubble3D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bubbleScale val="100"/>
        <c:showNegBubbles val="0"/>
        <c:axId val="473541424"/>
        <c:axId val="473564944"/>
      </c:bubbleChart>
      <c:valAx>
        <c:axId val="473541424"/>
        <c:scaling>
          <c:orientation val="maxMin"/>
          <c:max val="1"/>
          <c:min val="0"/>
        </c:scaling>
        <c:delete val="0"/>
        <c:axPos val="b"/>
        <c:majorGridlines/>
        <c:numFmt formatCode="General" sourceLinked="1"/>
        <c:majorTickMark val="none"/>
        <c:minorTickMark val="none"/>
        <c:tickLblPos val="high"/>
        <c:txPr>
          <a:bodyPr/>
          <a:lstStyle/>
          <a:p>
            <a:pPr>
              <a:defRPr b="1"/>
            </a:pPr>
            <a:endParaRPr lang="en-US"/>
          </a:p>
        </c:txPr>
        <c:crossAx val="473564944"/>
        <c:crosses val="autoZero"/>
        <c:crossBetween val="midCat"/>
        <c:majorUnit val="0.5"/>
      </c:valAx>
      <c:valAx>
        <c:axId val="473564944"/>
        <c:scaling>
          <c:orientation val="minMax"/>
          <c:max val="10"/>
          <c:min val="-10"/>
        </c:scaling>
        <c:delete val="0"/>
        <c:axPos val="r"/>
        <c:majorGridlines/>
        <c:numFmt formatCode="General" sourceLinked="1"/>
        <c:majorTickMark val="none"/>
        <c:minorTickMark val="none"/>
        <c:tickLblPos val="high"/>
        <c:txPr>
          <a:bodyPr/>
          <a:lstStyle/>
          <a:p>
            <a:pPr>
              <a:defRPr b="1"/>
            </a:pPr>
            <a:endParaRPr lang="en-US"/>
          </a:p>
        </c:txPr>
        <c:crossAx val="473541424"/>
        <c:crosses val="autoZero"/>
        <c:crossBetween val="midCat"/>
        <c:majorUnit val="10"/>
      </c:valAx>
      <c:spPr>
        <a:ln w="19050">
          <a:solidFill>
            <a:schemeClr val="tx1"/>
          </a:solidFill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0.06481</cdr:x>
      <cdr:y>0.28622</cdr:y>
    </cdr:from>
    <cdr:to>
      <cdr:x>0.19444</cdr:x>
      <cdr:y>0.52192</cdr:y>
    </cdr:to>
    <cdr:sp macro="" textlink="">
      <cdr:nvSpPr>
        <cdr:cNvPr id="3" name="Pie 2"/>
        <cdr:cNvSpPr/>
      </cdr:nvSpPr>
      <cdr:spPr>
        <a:xfrm xmlns:a="http://schemas.openxmlformats.org/drawingml/2006/main">
          <a:off x="533400" y="1295400"/>
          <a:ext cx="1066800" cy="1066800"/>
        </a:xfrm>
        <a:prstGeom xmlns:a="http://schemas.openxmlformats.org/drawingml/2006/main" prst="pie">
          <a:avLst>
            <a:gd name="adj1" fmla="val 15948108"/>
            <a:gd name="adj2" fmla="val 14287999"/>
          </a:avLst>
        </a:prstGeom>
      </cdr:spPr>
      <cdr:style>
        <a:lnRef xmlns:a="http://schemas.openxmlformats.org/drawingml/2006/main" idx="2">
          <a:schemeClr val="accent3">
            <a:shade val="50000"/>
          </a:schemeClr>
        </a:lnRef>
        <a:fillRef xmlns:a="http://schemas.openxmlformats.org/drawingml/2006/main" idx="1">
          <a:schemeClr val="accent3"/>
        </a:fillRef>
        <a:effectRef xmlns:a="http://schemas.openxmlformats.org/drawingml/2006/main" idx="0">
          <a:schemeClr val="accent3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0.08929</cdr:x>
      <cdr:y>0.15153</cdr:y>
    </cdr:from>
    <cdr:to>
      <cdr:x>0.18189</cdr:x>
      <cdr:y>0.30305</cdr:y>
    </cdr:to>
    <cdr:sp macro="" textlink="">
      <cdr:nvSpPr>
        <cdr:cNvPr id="4" name="Pie 3"/>
        <cdr:cNvSpPr/>
      </cdr:nvSpPr>
      <cdr:spPr>
        <a:xfrm xmlns:a="http://schemas.openxmlformats.org/drawingml/2006/main">
          <a:off x="762000" y="685800"/>
          <a:ext cx="790285" cy="685774"/>
        </a:xfrm>
        <a:prstGeom xmlns:a="http://schemas.openxmlformats.org/drawingml/2006/main" prst="pie">
          <a:avLst>
            <a:gd name="adj1" fmla="val 16201847"/>
            <a:gd name="adj2" fmla="val 18371938"/>
          </a:avLst>
        </a:prstGeom>
      </cdr:spPr>
      <cdr:style>
        <a:lnRef xmlns:a="http://schemas.openxmlformats.org/drawingml/2006/main" idx="2">
          <a:schemeClr val="accent3">
            <a:shade val="50000"/>
          </a:schemeClr>
        </a:lnRef>
        <a:fillRef xmlns:a="http://schemas.openxmlformats.org/drawingml/2006/main" idx="1">
          <a:schemeClr val="accent3"/>
        </a:fillRef>
        <a:effectRef xmlns:a="http://schemas.openxmlformats.org/drawingml/2006/main" idx="0">
          <a:schemeClr val="accent3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0.71429</cdr:x>
      <cdr:y>0.23571</cdr:y>
    </cdr:from>
    <cdr:to>
      <cdr:x>0.77911</cdr:x>
      <cdr:y>0.35356</cdr:y>
    </cdr:to>
    <cdr:sp macro="" textlink="">
      <cdr:nvSpPr>
        <cdr:cNvPr id="6" name="Pie 5"/>
        <cdr:cNvSpPr/>
      </cdr:nvSpPr>
      <cdr:spPr>
        <a:xfrm xmlns:a="http://schemas.openxmlformats.org/drawingml/2006/main">
          <a:off x="6096000" y="1066800"/>
          <a:ext cx="553200" cy="533384"/>
        </a:xfrm>
        <a:prstGeom xmlns:a="http://schemas.openxmlformats.org/drawingml/2006/main" prst="pie">
          <a:avLst>
            <a:gd name="adj1" fmla="val 16122424"/>
            <a:gd name="adj2" fmla="val 20582538"/>
          </a:avLst>
        </a:prstGeom>
      </cdr:spPr>
      <cdr:style>
        <a:lnRef xmlns:a="http://schemas.openxmlformats.org/drawingml/2006/main" idx="2">
          <a:schemeClr val="accent3">
            <a:shade val="50000"/>
          </a:schemeClr>
        </a:lnRef>
        <a:fillRef xmlns:a="http://schemas.openxmlformats.org/drawingml/2006/main" idx="1">
          <a:schemeClr val="accent3"/>
        </a:fillRef>
        <a:effectRef xmlns:a="http://schemas.openxmlformats.org/drawingml/2006/main" idx="0">
          <a:schemeClr val="accent3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0.58333</cdr:x>
      <cdr:y>0.3704</cdr:y>
    </cdr:from>
    <cdr:to>
      <cdr:x>0.80555</cdr:x>
      <cdr:y>0.50509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4800600" y="1676400"/>
          <a:ext cx="1828781" cy="6096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n-US" sz="1600" b="1" dirty="0" smtClean="0">
              <a:solidFill>
                <a:schemeClr val="tx1"/>
              </a:solidFill>
            </a:rPr>
            <a:t>Question</a:t>
          </a:r>
          <a:r>
            <a:rPr lang="en-US" sz="1100" b="1" dirty="0" smtClean="0">
              <a:solidFill>
                <a:schemeClr val="tx1"/>
              </a:solidFill>
            </a:rPr>
            <a:t> </a:t>
          </a:r>
          <a:r>
            <a:rPr lang="en-US" sz="1600" b="1" dirty="0" smtClean="0">
              <a:solidFill>
                <a:schemeClr val="tx1"/>
              </a:solidFill>
            </a:rPr>
            <a:t>Marks</a:t>
          </a:r>
        </a:p>
        <a:p xmlns:a="http://schemas.openxmlformats.org/drawingml/2006/main">
          <a:pPr algn="ctr"/>
          <a:r>
            <a:rPr lang="en-US" sz="1100" b="1" dirty="0" smtClean="0">
              <a:solidFill>
                <a:schemeClr val="tx1"/>
              </a:solidFill>
            </a:rPr>
            <a:t> </a:t>
          </a:r>
          <a:r>
            <a:rPr lang="en-US" sz="1600" b="1" dirty="0" smtClean="0">
              <a:solidFill>
                <a:schemeClr val="tx1"/>
              </a:solidFill>
            </a:rPr>
            <a:t>I</a:t>
          </a:r>
          <a:endParaRPr lang="en-US" sz="1600" b="1" dirty="0">
            <a:solidFill>
              <a:schemeClr val="tx1"/>
            </a:solidFill>
          </a:endParaRPr>
        </a:p>
      </cdr:txBody>
    </cdr:sp>
  </cdr:relSizeAnchor>
  <cdr:relSizeAnchor xmlns:cdr="http://schemas.openxmlformats.org/drawingml/2006/chartDrawing">
    <cdr:from>
      <cdr:x>0.28704</cdr:x>
      <cdr:y>0.3704</cdr:y>
    </cdr:from>
    <cdr:to>
      <cdr:x>0.4537</cdr:x>
      <cdr:y>0.50509</cdr:y>
    </cdr:to>
    <cdr:sp macro="" textlink="">
      <cdr:nvSpPr>
        <cdr:cNvPr id="8" name="TextBox 7"/>
        <cdr:cNvSpPr txBox="1"/>
      </cdr:nvSpPr>
      <cdr:spPr>
        <a:xfrm xmlns:a="http://schemas.openxmlformats.org/drawingml/2006/main">
          <a:off x="2362224" y="1676417"/>
          <a:ext cx="1371546" cy="60960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n-US" sz="1600" b="1" dirty="0" smtClean="0">
              <a:solidFill>
                <a:schemeClr val="tx1"/>
              </a:solidFill>
            </a:rPr>
            <a:t>Stars</a:t>
          </a:r>
        </a:p>
        <a:p xmlns:a="http://schemas.openxmlformats.org/drawingml/2006/main">
          <a:pPr algn="ctr"/>
          <a:r>
            <a:rPr lang="en-US" sz="1600" b="1" dirty="0" smtClean="0">
              <a:solidFill>
                <a:schemeClr val="tx1"/>
              </a:solidFill>
            </a:rPr>
            <a:t> II</a:t>
          </a:r>
          <a:endParaRPr lang="en-US" sz="1600" b="1" dirty="0">
            <a:solidFill>
              <a:schemeClr val="tx1"/>
            </a:solidFill>
          </a:endParaRP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1983" y="204299"/>
            <a:ext cx="9001462" cy="1655762"/>
          </a:xfrm>
        </p:spPr>
        <p:txBody>
          <a:bodyPr>
            <a:noAutofit/>
          </a:bodyPr>
          <a:lstStyle/>
          <a:p>
            <a:r>
              <a:rPr lang="en-GB" sz="4000" b="1" cap="all" dirty="0">
                <a:effectLst/>
                <a:latin typeface="+mj-lt"/>
                <a:ea typeface="+mj-ea"/>
                <a:cs typeface="+mj-cs"/>
              </a:rPr>
              <a:t>Coffee Shop </a:t>
            </a:r>
          </a:p>
          <a:p>
            <a:r>
              <a:rPr lang="en-GB" sz="4000" b="1" cap="all" dirty="0">
                <a:effectLst/>
                <a:latin typeface="+mj-lt"/>
                <a:ea typeface="+mj-ea"/>
                <a:cs typeface="+mj-cs"/>
              </a:rPr>
              <a:t>Mission</a:t>
            </a:r>
          </a:p>
        </p:txBody>
      </p:sp>
      <p:sp>
        <p:nvSpPr>
          <p:cNvPr id="4" name="Title 3"/>
          <p:cNvSpPr txBox="1">
            <a:spLocks noGrp="1"/>
          </p:cNvSpPr>
          <p:nvPr>
            <p:ph type="ctrTitle"/>
          </p:nvPr>
        </p:nvSpPr>
        <p:spPr>
          <a:xfrm>
            <a:off x="533640" y="2104167"/>
            <a:ext cx="10798149" cy="757130"/>
          </a:xfrm>
          <a:prstGeom prst="rect">
            <a:avLst/>
          </a:prstGeom>
          <a:solidFill>
            <a:srgbClr val="996633">
              <a:alpha val="50000"/>
            </a:srgbClr>
          </a:solidFill>
          <a:ln w="31750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en-US" sz="2400" dirty="0" smtClean="0">
                <a:effectLst/>
              </a:rPr>
              <a:t>“To inspire and nurture the human spirit – one person, </a:t>
            </a:r>
          </a:p>
          <a:p>
            <a:r>
              <a:rPr lang="en-US" sz="2400" dirty="0" smtClean="0">
                <a:effectLst/>
              </a:rPr>
              <a:t>one cup, and one neighborhood at a time”.</a:t>
            </a:r>
            <a:endParaRPr lang="en-US" sz="2400" dirty="0">
              <a:effectLst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842657" y="3218881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000" b="1" dirty="0" smtClean="0"/>
              <a:t>Core Business Principles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 smtClean="0"/>
              <a:t>Premium product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 smtClean="0"/>
              <a:t>Strong </a:t>
            </a:r>
            <a:r>
              <a:rPr lang="en-US" sz="3000" b="1" dirty="0"/>
              <a:t>Employee Relationship (Partners)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/>
              <a:t>Environmentally Sound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/>
              <a:t>Technologically Enhanced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b="1" dirty="0"/>
              <a:t>Community Involvement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688722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Formulation Frameworks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 smtClean="0"/>
              <a:t>Using Starbucks as an example of how to implement the </a:t>
            </a:r>
            <a:r>
              <a:rPr lang="en-GB" sz="3000" dirty="0" err="1" smtClean="0"/>
              <a:t>ebusiness</a:t>
            </a:r>
            <a:r>
              <a:rPr lang="en-GB" sz="3000" dirty="0" smtClean="0"/>
              <a:t> formulation strategy by using the tools described by Fred David.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9503228" y="6389914"/>
            <a:ext cx="26887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T Gauvin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36574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68286" y="304800"/>
            <a:ext cx="91776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Industry Analysis </a:t>
            </a:r>
          </a:p>
          <a:p>
            <a:r>
              <a:rPr lang="en-GB" sz="4000" dirty="0" smtClean="0"/>
              <a:t>Example industry research </a:t>
            </a:r>
            <a:endParaRPr lang="en-GB" sz="4000" dirty="0"/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2420" y="2133600"/>
            <a:ext cx="3362325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7183" y="1795524"/>
            <a:ext cx="3352800" cy="31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2133600"/>
            <a:ext cx="4114800" cy="2600325"/>
          </a:xfrm>
          <a:prstGeom prst="rect">
            <a:avLst/>
          </a:prstGeom>
          <a:solidFill>
            <a:schemeClr val="bg2">
              <a:lumMod val="50000"/>
              <a:alpha val="43000"/>
            </a:schemeClr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600" y="1828800"/>
            <a:ext cx="4114801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63767" y="1805049"/>
            <a:ext cx="3505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463766" y="2109849"/>
            <a:ext cx="3495675" cy="366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62239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0"/>
            <a:ext cx="10353761" cy="1076939"/>
          </a:xfrm>
        </p:spPr>
        <p:txBody>
          <a:bodyPr>
            <a:normAutofit/>
          </a:bodyPr>
          <a:lstStyle/>
          <a:p>
            <a:r>
              <a:rPr lang="en-GB" sz="4000" dirty="0" smtClean="0"/>
              <a:t>Opportunities</a:t>
            </a:r>
            <a:endParaRPr lang="en-GB" sz="4000" dirty="0"/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170826" y="1005688"/>
            <a:ext cx="11839698" cy="5715746"/>
          </a:xfrm>
          <a:prstGeom prst="rect">
            <a:avLst/>
          </a:prstGeom>
          <a:noFill/>
          <a:ln w="31750">
            <a:solidFill>
              <a:srgbClr val="996633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Transition away from using Kraft Food as their CPG distributor, marketer, and promoter.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Future acquisitions with rival coffee provider </a:t>
            </a:r>
            <a:r>
              <a:rPr lang="en-US" sz="2100" dirty="0" err="1" smtClean="0"/>
              <a:t>Peet’s</a:t>
            </a:r>
            <a:r>
              <a:rPr lang="en-US" sz="2100" dirty="0" smtClean="0"/>
              <a:t> Coffee &amp; Tea Inc.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Starbucks plans to open 1,500 new stores in China over the next four years; China on their way to being the second largest coffee market.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Due to Brazil’s rising economy, it is set to be the biggest coffee drinking country in the world with recent coffee consumer growth of 39% from 2000-2010.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Addition of 800 stores in 2012, in the U.S.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Offer new beverage selection; serve regional wine, beer, and/or water.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Utilize technological infrastructure in offering new products &amp; services.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Expand further in international markets due to economic growth of foreign countries especially the BRIC countries expected to be the four strongest economies by 2050.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Extend supply networks for key operation components.</a:t>
            </a: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900494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165" y="0"/>
            <a:ext cx="10353761" cy="732555"/>
          </a:xfrm>
        </p:spPr>
        <p:txBody>
          <a:bodyPr/>
          <a:lstStyle/>
          <a:p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164887" y="613802"/>
            <a:ext cx="11852942" cy="6125445"/>
          </a:xfrm>
          <a:prstGeom prst="rect">
            <a:avLst/>
          </a:prstGeom>
          <a:noFill/>
          <a:ln w="31750">
            <a:solidFill>
              <a:srgbClr val="996633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Volatility of commodity costs for commodities that can only be partially hedged, such as milk, and high quality Arabica coffee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Increased labor costs such  as  health care for 137,000 employees, general market wage levels and workers’ compensation insurance costs.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Impact on international quotas, tariffs, embargos and other trading terms.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Increasing reliance on technology for operations.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Competitor Dunkin Brands’ announces in May 2011 of plans to go public.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Low-cost, fast-food restaurants beginning to offer higher quality, specialty coffee beverages.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Domestic market is close to saturation.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Economic conditions affecting the income level in their strategic geographical locations 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US" sz="2100" dirty="0" smtClean="0"/>
              <a:t>Intense competition from cheaper substitute products such as fruit juices, energy drinks, and tea. 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endParaRPr lang="en-US" sz="2100" dirty="0" smtClean="0"/>
          </a:p>
          <a:p>
            <a:pPr marL="514350" indent="-514350">
              <a:buFont typeface="Arial" panose="020B0604020202020204" pitchFamily="34" charset="0"/>
              <a:buNone/>
            </a:pPr>
            <a:endParaRPr lang="en-US" sz="2100" dirty="0" smtClean="0"/>
          </a:p>
          <a:p>
            <a:pPr marL="514350" indent="-514350">
              <a:buFont typeface="Arial" panose="020B0604020202020204" pitchFamily="34" charset="0"/>
              <a:buAutoNum type="arabicPeriod"/>
            </a:pPr>
            <a:endParaRPr lang="en-US" sz="2100" dirty="0" smtClean="0"/>
          </a:p>
          <a:p>
            <a:pPr marL="514350" indent="-514350">
              <a:buFont typeface="Arial" panose="020B0604020202020204" pitchFamily="34" charset="0"/>
              <a:buAutoNum type="arabicPeriod"/>
            </a:pPr>
            <a:endParaRPr lang="en-US" sz="2100" dirty="0" smtClean="0"/>
          </a:p>
          <a:p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205799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5252" y="1520042"/>
            <a:ext cx="2657945" cy="855023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Critical Success Factor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9831463"/>
              </p:ext>
            </p:extLst>
          </p:nvPr>
        </p:nvGraphicFramePr>
        <p:xfrm>
          <a:off x="609600" y="915390"/>
          <a:ext cx="7924800" cy="5380424"/>
        </p:xfrm>
        <a:graphic>
          <a:graphicData uri="http://schemas.openxmlformats.org/drawingml/2006/table">
            <a:tbl>
              <a:tblPr/>
              <a:tblGrid>
                <a:gridCol w="2212994"/>
                <a:gridCol w="858488"/>
                <a:gridCol w="732576"/>
                <a:gridCol w="732576"/>
                <a:gridCol w="732576"/>
                <a:gridCol w="732576"/>
                <a:gridCol w="1190438"/>
                <a:gridCol w="732576"/>
              </a:tblGrid>
              <a:tr h="325769">
                <a:tc>
                  <a:txBody>
                    <a:bodyPr/>
                    <a:lstStyle/>
                    <a:p>
                      <a:pPr algn="l" fontAlgn="b"/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9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900" b="1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Starbucks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900" b="1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McDonald's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rtl="0" fontAlgn="b"/>
                      <a:r>
                        <a:rPr lang="en-US" sz="1900" b="1" i="1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Dunkin Donuts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92070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Critical Success factors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Weights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Score 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Score 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Score 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Marketing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0.09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0.36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0.27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Financial position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0.07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0.21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1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0.07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Customer loyalty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0.33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0.44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0.05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Innovation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0.06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0.12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Global Expansion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0.3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Brand Identity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0.32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0.16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Convienence 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0.05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0.15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Customer service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0.32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0.16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Market share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0.09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0.36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0.27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Price Competitiveness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0.07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0.14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Product Quality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0.32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0.16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0835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Management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0.05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0.15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0.2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92070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Employee morale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0.07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4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0.28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>
                          <a:solidFill>
                            <a:srgbClr val="000000"/>
                          </a:solidFill>
                          <a:latin typeface="+mn-lt"/>
                        </a:rPr>
                        <a:t>0.14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3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0" i="0" u="none" strike="noStrike" dirty="0">
                          <a:solidFill>
                            <a:srgbClr val="000000"/>
                          </a:solidFill>
                          <a:latin typeface="+mn-lt"/>
                        </a:rPr>
                        <a:t>0.21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92070">
                <a:tc>
                  <a:txBody>
                    <a:bodyPr/>
                    <a:lstStyle/>
                    <a:p>
                      <a:pPr algn="l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Totals: 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3.24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3.31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809" marR="8809" marT="880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9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2.21</a:t>
                      </a:r>
                    </a:p>
                  </a:txBody>
                  <a:tcPr marL="8809" marR="8809" marT="8809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2118437" y="108857"/>
            <a:ext cx="70968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/>
              <a:t>Competitive Profile Matrix </a:t>
            </a:r>
          </a:p>
        </p:txBody>
      </p:sp>
    </p:spTree>
    <p:extLst>
      <p:ext uri="{BB962C8B-B14F-4D97-AF65-F5344CB8AC3E}">
        <p14:creationId xmlns:p14="http://schemas.microsoft.com/office/powerpoint/2010/main" val="3876798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7771" y="0"/>
            <a:ext cx="1351661" cy="672935"/>
          </a:xfrm>
        </p:spPr>
        <p:txBody>
          <a:bodyPr/>
          <a:lstStyle/>
          <a:p>
            <a:r>
              <a:rPr lang="en-GB" dirty="0" smtClean="0"/>
              <a:t>EFE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8379326"/>
              </p:ext>
            </p:extLst>
          </p:nvPr>
        </p:nvGraphicFramePr>
        <p:xfrm>
          <a:off x="371104" y="336467"/>
          <a:ext cx="8717713" cy="6373590"/>
        </p:xfrm>
        <a:graphic>
          <a:graphicData uri="http://schemas.openxmlformats.org/drawingml/2006/table">
            <a:tbl>
              <a:tblPr/>
              <a:tblGrid>
                <a:gridCol w="6703536"/>
                <a:gridCol w="664622"/>
                <a:gridCol w="530547"/>
                <a:gridCol w="819008"/>
              </a:tblGrid>
              <a:tr h="184580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Opportunities: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Weights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Rating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Weighted 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Transition away from using Kraft Food as their CPG distributor, marketer, and promoter.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latin typeface="+mn-lt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0.32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Future acquisition with rival coffee provider Peet’s Coffee &amp; Tea Inc.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Starbucks plans to open 1,500 new stores in China over the next four years; China on their way to being the second largest coffee market.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0.21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Due to Brazil’s rising economy, it is set to be the biggest coffee drinking country in the world with recent coffee consumer growth of 39% from 2000 to </a:t>
                      </a:r>
                      <a:r>
                        <a:rPr lang="en-US" sz="1400" b="0" i="0" u="none" strike="noStrike" dirty="0" smtClean="0">
                          <a:latin typeface="Calibri"/>
                        </a:rPr>
                        <a:t>2010. </a:t>
                      </a:r>
                      <a:endParaRPr lang="en-US" sz="14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5.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Addition of 800 stores in </a:t>
                      </a:r>
                      <a:r>
                        <a:rPr lang="en-US" sz="1400" b="0" i="0" u="none" strike="noStrike" dirty="0" smtClean="0">
                          <a:latin typeface="Calibri"/>
                        </a:rPr>
                        <a:t>2012, in the U.S.</a:t>
                      </a:r>
                      <a:endParaRPr lang="en-US" sz="14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latin typeface="+mn-lt"/>
                        </a:rPr>
                        <a:t>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Offer new beverage selection; Serve regional wine, beer, and/or water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7.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Utilize technological infrastructure in offering new products &amp; services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Expand further in international markets due to the economic growth of foreign countries especially the BRIC countries (Brazil, Russia, India, China) expected to be the four strongest economies by 2050.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0.18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2145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9.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Extend supply networks for key operating components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4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4580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Threats: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1.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Volatility of commodity costs for commodities that can only be partially hedged, such as milk, and high quality Arabica coffee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0.06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0.15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68891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Increased labor costs such  as increased health care for 137,000 employees, general market wage levels and workers’ compensation insurance costs;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0.03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0.36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Impact on international quotas, tariffs, embargos and other trading terms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0.04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0.10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Increasing reliance on technology for operations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0.06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0.16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5.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 Competitor Dunkin Brands’ announces in May 2011 of plans to go public.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0.07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0.04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Low-cost, fast-food restaurants beginning to offer higher quality, specialty coffee beverages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0.06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0.16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7.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Domestic market is close to saturation in their primary business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0.08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0.20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Economic conditions effecting the income level in their </a:t>
                      </a:r>
                      <a:r>
                        <a:rPr lang="en-US" sz="1400" b="0" i="0" u="none" strike="noStrike" dirty="0" err="1">
                          <a:latin typeface="Calibri"/>
                        </a:rPr>
                        <a:t>stategic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 geographical locations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0.06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0.09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91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latin typeface="Calibri"/>
                        </a:rPr>
                        <a:t>9.  </a:t>
                      </a:r>
                      <a:r>
                        <a:rPr lang="en-US" sz="1400" b="0" i="0" u="none" strike="noStrike" dirty="0">
                          <a:latin typeface="Calibri"/>
                        </a:rPr>
                        <a:t>Intense competition from Cheaper substitutes products of fruit juices, energy drinks, and tea.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0.04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0.10</a:t>
                      </a:r>
                      <a:endParaRPr lang="en-US" sz="14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4580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4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Totals: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US" sz="1400" b="1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2.62</a:t>
                      </a:r>
                      <a:endParaRPr lang="en-US" sz="1400" b="1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4900" marR="4900" marT="490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3523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768" y="1258784"/>
            <a:ext cx="3686061" cy="3333253"/>
          </a:xfrm>
        </p:spPr>
        <p:txBody>
          <a:bodyPr>
            <a:noAutofit/>
          </a:bodyPr>
          <a:lstStyle/>
          <a:p>
            <a:pPr algn="l"/>
            <a:r>
              <a:rPr lang="en-GB" sz="2200" cap="none" dirty="0"/>
              <a:t>I</a:t>
            </a:r>
            <a:r>
              <a:rPr lang="en-GB" sz="2200" cap="none" dirty="0" smtClean="0"/>
              <a:t>nternal assessment starting with the income statement</a:t>
            </a:r>
            <a:br>
              <a:rPr lang="en-GB" sz="2200" cap="none" dirty="0" smtClean="0"/>
            </a:br>
            <a:r>
              <a:rPr lang="en-GB" sz="2200" cap="none" dirty="0" smtClean="0"/>
              <a:t/>
            </a:r>
            <a:br>
              <a:rPr lang="en-GB" sz="2200" cap="none" dirty="0" smtClean="0"/>
            </a:br>
            <a:r>
              <a:rPr lang="en-GB" sz="2200" cap="none" dirty="0" smtClean="0"/>
              <a:t>- this would be followed with </a:t>
            </a:r>
            <a:br>
              <a:rPr lang="en-GB" sz="2200" cap="none" dirty="0" smtClean="0"/>
            </a:br>
            <a:r>
              <a:rPr lang="en-GB" sz="2200" cap="none" dirty="0" smtClean="0"/>
              <a:t>the balance sheet</a:t>
            </a:r>
            <a:br>
              <a:rPr lang="en-GB" sz="2200" cap="none" dirty="0" smtClean="0"/>
            </a:br>
            <a:r>
              <a:rPr lang="en-GB" sz="2200" cap="none" dirty="0" smtClean="0"/>
              <a:t>net worth analysis</a:t>
            </a:r>
            <a:br>
              <a:rPr lang="en-GB" sz="2200" cap="none" dirty="0" smtClean="0"/>
            </a:br>
            <a:r>
              <a:rPr lang="en-GB" sz="2200" cap="none" dirty="0" smtClean="0"/>
              <a:t>ratio analysis</a:t>
            </a:r>
            <a:br>
              <a:rPr lang="en-GB" sz="2200" cap="none" dirty="0" smtClean="0"/>
            </a:br>
            <a:endParaRPr lang="en-GB" sz="2200" cap="none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965" y="296883"/>
            <a:ext cx="8186803" cy="6448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6314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0" y="0"/>
            <a:ext cx="10353761" cy="1326321"/>
          </a:xfrm>
        </p:spPr>
        <p:txBody>
          <a:bodyPr/>
          <a:lstStyle/>
          <a:p>
            <a:r>
              <a:rPr lang="en-GB" dirty="0" smtClean="0"/>
              <a:t>Strengths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28600" y="1905000"/>
            <a:ext cx="11551722" cy="3816429"/>
          </a:xfrm>
          <a:prstGeom prst="rect">
            <a:avLst/>
          </a:prstGeom>
          <a:noFill/>
          <a:ln w="31750">
            <a:solidFill>
              <a:srgbClr val="996633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US" sz="2200" dirty="0" smtClean="0"/>
              <a:t>Sales increase 9.2% to $10.7B ’09 - ’10.</a:t>
            </a:r>
          </a:p>
          <a:p>
            <a:pPr marL="457200" indent="-457200">
              <a:buAutoNum type="arabicPeriod"/>
            </a:pPr>
            <a:r>
              <a:rPr lang="en-US" sz="2200" dirty="0" smtClean="0"/>
              <a:t>Strong asset increase from last year cash account grew 22.3% and total assets increased by 14.5% ‘09 – ’10.</a:t>
            </a:r>
          </a:p>
          <a:p>
            <a:pPr marL="457200" indent="-457200">
              <a:buAutoNum type="arabicPeriod"/>
            </a:pPr>
            <a:r>
              <a:rPr lang="en-US" sz="2200" dirty="0" smtClean="0"/>
              <a:t>Highest operating margin ever at 13.3%; last year was only 5.7%.</a:t>
            </a:r>
          </a:p>
          <a:p>
            <a:pPr marL="457200" indent="-457200">
              <a:buAutoNum type="arabicPeriod"/>
            </a:pPr>
            <a:r>
              <a:rPr lang="en-US" sz="2200" dirty="0" smtClean="0"/>
              <a:t>Starbucks offers the premium coffee house experience.</a:t>
            </a:r>
          </a:p>
          <a:p>
            <a:pPr marL="457200" indent="-457200">
              <a:buAutoNum type="arabicPeriod"/>
            </a:pPr>
            <a:r>
              <a:rPr lang="en-US" sz="2200" dirty="0" smtClean="0"/>
              <a:t>29% increase in R&amp;D this year.</a:t>
            </a:r>
          </a:p>
          <a:p>
            <a:pPr marL="457200" indent="-457200">
              <a:buAutoNum type="arabicPeriod"/>
            </a:pPr>
            <a:r>
              <a:rPr lang="en-US" sz="2200" dirty="0" smtClean="0"/>
              <a:t>Dominates the domestic coffee market with a market share of 75%.</a:t>
            </a:r>
          </a:p>
          <a:p>
            <a:pPr marL="457200" indent="-457200">
              <a:buAutoNum type="arabicPeriod"/>
            </a:pPr>
            <a:r>
              <a:rPr lang="en-US" sz="2200" dirty="0" smtClean="0"/>
              <a:t>Net Income Increased 142% from 2009, EPS grew by 38.5%.</a:t>
            </a:r>
          </a:p>
          <a:p>
            <a:pPr marL="457200" indent="-457200">
              <a:buAutoNum type="arabicPeriod"/>
            </a:pPr>
            <a:r>
              <a:rPr lang="en-US" sz="2200" dirty="0" smtClean="0"/>
              <a:t>Starbucks has a strong, positive global presence, operating a total of 15,000 stores in 50 countries in 2010.</a:t>
            </a:r>
          </a:p>
          <a:p>
            <a:pPr marL="457200" indent="-457200">
              <a:buAutoNum type="arabicPeriod"/>
            </a:pPr>
            <a:r>
              <a:rPr lang="en-US" sz="2200" dirty="0" smtClean="0"/>
              <a:t>Starbucks deemed greenest corporation in America.</a:t>
            </a:r>
          </a:p>
        </p:txBody>
      </p:sp>
    </p:spTree>
    <p:extLst>
      <p:ext uri="{BB962C8B-B14F-4D97-AF65-F5344CB8AC3E}">
        <p14:creationId xmlns:p14="http://schemas.microsoft.com/office/powerpoint/2010/main" val="2096578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1326321"/>
          </a:xfrm>
        </p:spPr>
        <p:txBody>
          <a:bodyPr/>
          <a:lstStyle/>
          <a:p>
            <a:r>
              <a:rPr lang="en-GB" dirty="0" err="1" smtClean="0"/>
              <a:t>weakenesses</a:t>
            </a:r>
            <a:endParaRPr lang="en-GB" dirty="0"/>
          </a:p>
        </p:txBody>
      </p:sp>
      <p:sp>
        <p:nvSpPr>
          <p:cNvPr id="3" name="Content Placeholder 1"/>
          <p:cNvSpPr txBox="1">
            <a:spLocks/>
          </p:cNvSpPr>
          <p:nvPr/>
        </p:nvSpPr>
        <p:spPr>
          <a:xfrm>
            <a:off x="228599" y="1295400"/>
            <a:ext cx="11646725" cy="4800600"/>
          </a:xfrm>
          <a:prstGeom prst="rect">
            <a:avLst/>
          </a:prstGeom>
          <a:noFill/>
          <a:ln w="31750">
            <a:solidFill>
              <a:srgbClr val="996633"/>
            </a:solidFill>
          </a:ln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Policy of keeping a tap running nonstop wasting an estimated 6.2 million gallons a day.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Pricing is high due to the high quality of ingredients used.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Net Income margin of International Division (9.8%) operates on almost half of the Domestic (17.1%).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75% of its profits are based off its coffee products and other specialty beverages.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Specialty Segment: 1.4% of revenue and -25% of operating income.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Over dependent on the U.S. market with 71% in revenues for 2010.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Management is highly focused on expansion, not as much on internal operations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Operating profit margin 13.3% compared to a major competitor, McDonald’s at 31%.</a:t>
            </a:r>
          </a:p>
          <a:p>
            <a:pPr>
              <a:buFont typeface="Arial" panose="020B0604020202020204" pitchFamily="34" charset="0"/>
              <a:buAutoNum type="arabicPeriod"/>
            </a:pPr>
            <a:r>
              <a:rPr lang="en-US" sz="2200" dirty="0" smtClean="0"/>
              <a:t>Higher employee costs than competitors.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013354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00904" y="609600"/>
            <a:ext cx="1066652" cy="1326321"/>
          </a:xfrm>
        </p:spPr>
        <p:txBody>
          <a:bodyPr/>
          <a:lstStyle/>
          <a:p>
            <a:r>
              <a:rPr lang="en-GB" dirty="0" smtClean="0"/>
              <a:t>IFE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0354114"/>
              </p:ext>
            </p:extLst>
          </p:nvPr>
        </p:nvGraphicFramePr>
        <p:xfrm>
          <a:off x="461159" y="273376"/>
          <a:ext cx="9013329" cy="6083565"/>
        </p:xfrm>
        <a:graphic>
          <a:graphicData uri="http://schemas.openxmlformats.org/drawingml/2006/table">
            <a:tbl>
              <a:tblPr/>
              <a:tblGrid>
                <a:gridCol w="6553200"/>
                <a:gridCol w="884323"/>
                <a:gridCol w="657855"/>
                <a:gridCol w="917951"/>
              </a:tblGrid>
              <a:tr h="216717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Strengths: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Weights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Rating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Weighted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1.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Sales Increased 9.2% to $10.7B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’09-’10.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66825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Strong asset Increase from last year Cash account grew 22.3% and Total assets increased by 14.5%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’09-’10.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0.24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Highest operating margin ever at 13.3%; last year was only 5.7%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0.07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0.28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Starbucks offer the premium coffeehouse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experience.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0.15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5.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29% increase in R&amp;D this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year.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0.12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Dominates the domestic coffee market with a coffee market share of 75%.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0.32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7.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Net Income Increased 142% from 2009, EPS grew by 38.5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%.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0.36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433052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Starbucks has a Strong, Positive Global Presence They operate a Total of 15,000 stores in 50 countries in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2010.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9.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Starbucks deemed Greenest Corporation in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America.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>
                          <a:latin typeface="Calibri"/>
                        </a:rPr>
                        <a:t>Weaknesses: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1.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Policy of keeping a tap running nonstop wasting an estimated 6.2 million gallons a day.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Pricing is high due to the high quality of ingredients used.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0.03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37344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3. 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Net Income margin of International Division (9.8%) operates on almost half of the Domestic (17.1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%).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75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% of its profits are based off its coffee products and other specialty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beverages.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0.08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5.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Specialty Segment: 1.4% of Revenue and -25% of Operating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Income.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0.05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0.1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6.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Over dependent on the U.S. market with 71% in revenues for 2010.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0.09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7.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Management is highly focused on expansion, not as much on internal </a:t>
                      </a:r>
                      <a:r>
                        <a:rPr lang="en-US" sz="1500" b="0" i="0" u="none" strike="noStrike" dirty="0" smtClean="0">
                          <a:latin typeface="Calibri"/>
                        </a:rPr>
                        <a:t>operations.</a:t>
                      </a:r>
                      <a:endParaRPr lang="en-US" sz="1500" b="0" i="0" u="none" strike="noStrike" dirty="0"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8.</a:t>
                      </a:r>
                      <a:r>
                        <a:rPr lang="en-US" sz="1500" b="0" i="0" u="none" strike="noStrike" dirty="0">
                          <a:latin typeface="Calibri"/>
                        </a:rPr>
                        <a:t> Operating profit margin 13.3% compared to a major competitor, McDonald’s at 31%.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9.</a:t>
                      </a:r>
                      <a:r>
                        <a:rPr lang="en-US" sz="15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 Higher employee costs than </a:t>
                      </a:r>
                      <a:r>
                        <a:rPr lang="en-US" sz="15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competitors.</a:t>
                      </a:r>
                      <a:endParaRPr lang="en-US" sz="15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0.05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>
                          <a:latin typeface="Arial"/>
                        </a:rPr>
                        <a:t>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0" i="0" u="none" strike="noStrike" dirty="0">
                          <a:latin typeface="Arial"/>
                        </a:rPr>
                        <a:t>0.1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856">
                <a:tc>
                  <a:txBody>
                    <a:bodyPr/>
                    <a:lstStyle/>
                    <a:p>
                      <a:pPr algn="l" fontAlgn="b"/>
                      <a:r>
                        <a:rPr lang="en-US" sz="1500" b="1" i="0" u="none" strike="noStrike" dirty="0">
                          <a:latin typeface="Calibri"/>
                        </a:rPr>
                        <a:t>Totals:</a:t>
                      </a:r>
                    </a:p>
                  </a:txBody>
                  <a:tcPr marL="6665" marR="6665" marT="6665" marB="0" anchor="b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500" b="1" i="0" u="none" strike="noStrike" dirty="0">
                          <a:latin typeface="Arial"/>
                        </a:rPr>
                        <a:t>2.52</a:t>
                      </a:r>
                    </a:p>
                  </a:txBody>
                  <a:tcPr marL="6665" marR="6665" marT="666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0043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167" y="110837"/>
            <a:ext cx="10353761" cy="533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Strategy</a:t>
            </a:r>
            <a:endParaRPr lang="en-GB" dirty="0"/>
          </a:p>
        </p:txBody>
      </p:sp>
      <p:pic>
        <p:nvPicPr>
          <p:cNvPr id="3" name="Picture 2" descr="http://www.mindmapart.com/wp-content/gallery/richard-israel/starbucks-success-strateg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2093" y="857992"/>
            <a:ext cx="8874223" cy="57150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9654640" y="5913912"/>
            <a:ext cx="223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© T </a:t>
            </a:r>
            <a:r>
              <a:rPr lang="en-GB" dirty="0" smtClean="0"/>
              <a:t>Gauvin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1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045" y="-91881"/>
            <a:ext cx="10353761" cy="1326321"/>
          </a:xfrm>
        </p:spPr>
        <p:txBody>
          <a:bodyPr/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5298371"/>
              </p:ext>
            </p:extLst>
          </p:nvPr>
        </p:nvGraphicFramePr>
        <p:xfrm>
          <a:off x="271005" y="847725"/>
          <a:ext cx="10972801" cy="1571625"/>
        </p:xfrm>
        <a:graphic>
          <a:graphicData uri="http://schemas.openxmlformats.org/drawingml/2006/table">
            <a:tbl>
              <a:tblPr/>
              <a:tblGrid>
                <a:gridCol w="10972801"/>
              </a:tblGrid>
              <a:tr h="20955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S-O Strategies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9812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r>
                        <a:rPr lang="en-US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.)</a:t>
                      </a:r>
                      <a:r>
                        <a:rPr lang="en-US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Market Heavily and add new stores in International Markets (O3, O4, O5, O8, S1, S2, S6, S7, S8)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5621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en-US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.)</a:t>
                      </a:r>
                      <a:r>
                        <a:rPr lang="en-US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Acquire wine/beer company (O6, O5, O8, S1 ,S2, S5)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07645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en-US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.)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Create New premium technological Services to enhance customer experience (O7, O3, O5, O8, S2, S5)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r>
                        <a:rPr lang="en-US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.)</a:t>
                      </a:r>
                      <a:r>
                        <a:rPr lang="en-US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Gain and own new Supply &amp; </a:t>
                      </a:r>
                      <a:r>
                        <a:rPr lang="en-US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Distribution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networks (O9, O8, O1, S2, S3, S8)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2861481"/>
              </p:ext>
            </p:extLst>
          </p:nvPr>
        </p:nvGraphicFramePr>
        <p:xfrm>
          <a:off x="271005" y="4269241"/>
          <a:ext cx="8088087" cy="942975"/>
        </p:xfrm>
        <a:graphic>
          <a:graphicData uri="http://schemas.openxmlformats.org/drawingml/2006/table">
            <a:tbl>
              <a:tblPr/>
              <a:tblGrid>
                <a:gridCol w="8088087"/>
              </a:tblGrid>
              <a:tr h="13335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W-O Strategies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9812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1.)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Buyout suppliers and/or distribution networks (W1, W3, W8, O1, O9,)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9812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2.)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Start selling different types of beverages  (W2, W4, W7, O3, O5, O6, O9)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3105445"/>
              </p:ext>
            </p:extLst>
          </p:nvPr>
        </p:nvGraphicFramePr>
        <p:xfrm>
          <a:off x="271005" y="5558518"/>
          <a:ext cx="9753601" cy="942975"/>
        </p:xfrm>
        <a:graphic>
          <a:graphicData uri="http://schemas.openxmlformats.org/drawingml/2006/table">
            <a:tbl>
              <a:tblPr/>
              <a:tblGrid>
                <a:gridCol w="9753601"/>
              </a:tblGrid>
              <a:tr h="20955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W-T Strategies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9525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1.) 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Decrease employee compensation and benefits (W8, W7, W9, T2)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22885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2.)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Start offering product line that is more affordable and cheaper to make (W2, T1, T6, T8, T9)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0518048"/>
              </p:ext>
            </p:extLst>
          </p:nvPr>
        </p:nvGraphicFramePr>
        <p:xfrm>
          <a:off x="271005" y="2740478"/>
          <a:ext cx="10255481" cy="942975"/>
        </p:xfrm>
        <a:graphic>
          <a:graphicData uri="http://schemas.openxmlformats.org/drawingml/2006/table">
            <a:tbl>
              <a:tblPr/>
              <a:tblGrid>
                <a:gridCol w="10255481"/>
              </a:tblGrid>
              <a:tr h="20955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S-T Strategies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7145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1.) Buy Technology firm that can compliment their "Starbucks Experience" (T4, T7, T8, T9, S2, S5)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52400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en-US" sz="20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.) Acquire growing specialty coffee firms; </a:t>
                      </a:r>
                      <a:r>
                        <a:rPr lang="en-US" sz="2000" b="0" i="0" u="none" strike="noStrike" dirty="0" err="1" smtClean="0">
                          <a:solidFill>
                            <a:srgbClr val="000000"/>
                          </a:solidFill>
                          <a:latin typeface="+mn-lt"/>
                        </a:rPr>
                        <a:t>Peet's</a:t>
                      </a:r>
                      <a:r>
                        <a:rPr lang="en-US" sz="20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 Coffee &amp; Tea Inc  </a:t>
                      </a:r>
                      <a:r>
                        <a:rPr lang="en-US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(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T1, T3, S2, S9, S8)</a:t>
                      </a: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406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96537" y="228600"/>
            <a:ext cx="2166862" cy="1143001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Space matrix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342609"/>
              </p:ext>
            </p:extLst>
          </p:nvPr>
        </p:nvGraphicFramePr>
        <p:xfrm>
          <a:off x="370114" y="444578"/>
          <a:ext cx="9134458" cy="6242580"/>
        </p:xfrm>
        <a:graphic>
          <a:graphicData uri="http://schemas.openxmlformats.org/drawingml/2006/table">
            <a:tbl>
              <a:tblPr/>
              <a:tblGrid>
                <a:gridCol w="479981"/>
                <a:gridCol w="682639"/>
                <a:gridCol w="682639"/>
                <a:gridCol w="959959"/>
                <a:gridCol w="682639"/>
                <a:gridCol w="682639"/>
                <a:gridCol w="682639"/>
                <a:gridCol w="1379496"/>
                <a:gridCol w="1226615"/>
                <a:gridCol w="923064"/>
                <a:gridCol w="752148"/>
              </a:tblGrid>
              <a:tr h="118663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600" b="1" i="0" u="none" strike="noStrike" dirty="0">
                          <a:latin typeface="+mn-lt"/>
                        </a:rPr>
                        <a:t>Financial Position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rating is 1 (worst) to 7 (best)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Ratings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 err="1">
                          <a:latin typeface="+mn-lt"/>
                        </a:rPr>
                        <a:t>Cashflow</a:t>
                      </a:r>
                      <a:endParaRPr lang="en-US" sz="1600" b="0" i="0" u="none" strike="noStrike" dirty="0">
                        <a:latin typeface="+mn-lt"/>
                      </a:endParaRP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6.0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Leverage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6.0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Operating Margin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3.0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2564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ROE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25643">
                <a:tc gridSpan="2"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r>
                        <a:rPr lang="en-US" sz="1600" b="1" i="0" u="none" strike="noStrike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Industry Position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rating is 1 (worst) to 7 (best)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 smtClean="0">
                          <a:latin typeface="+mn-lt"/>
                        </a:rPr>
                        <a:t>FP </a:t>
                      </a:r>
                      <a:r>
                        <a:rPr lang="en-US" sz="1600" b="0" i="0" u="none" strike="noStrike" dirty="0">
                          <a:latin typeface="+mn-lt"/>
                        </a:rPr>
                        <a:t>Total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20.0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 Resource Utilization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6.0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Barriers to entry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2.0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Growth potential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4.0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35300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Profit potential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25643">
                <a:tc gridSpan="2"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r>
                        <a:rPr lang="en-US" sz="1600" b="1" i="0" u="none" strike="noStrike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Stability Position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rating is -1 (best) to -7 (worst)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 smtClean="0">
                          <a:latin typeface="+mn-lt"/>
                        </a:rPr>
                        <a:t>IP</a:t>
                      </a:r>
                      <a:r>
                        <a:rPr lang="en-US" sz="1600" b="0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600" b="0" i="0" u="none" strike="noStrike" dirty="0" smtClean="0">
                          <a:latin typeface="+mn-lt"/>
                        </a:rPr>
                        <a:t>Total</a:t>
                      </a:r>
                      <a:endParaRPr lang="en-US" sz="1600" b="0" i="0" u="none" strike="noStrike" dirty="0">
                        <a:latin typeface="+mn-lt"/>
                      </a:endParaRP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17.0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Technological changes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-3.0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Competitive pressure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Demand variability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-6.0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2564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Price range of competing products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25643">
                <a:tc gridSpan="3"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r>
                        <a:rPr lang="en-US" sz="1600" b="1" i="0" u="none" strike="noStrike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Competitive advantage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rating is -1 (best) to -7 (worst)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 smtClean="0">
                          <a:latin typeface="+mn-lt"/>
                        </a:rPr>
                        <a:t>SP</a:t>
                      </a:r>
                      <a:r>
                        <a:rPr lang="en-US" sz="1600" b="0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600" b="0" i="0" u="none" strike="noStrike" dirty="0" smtClean="0">
                          <a:latin typeface="+mn-lt"/>
                        </a:rPr>
                        <a:t>Total</a:t>
                      </a:r>
                      <a:endParaRPr lang="en-US" sz="1600" b="0" i="0" u="none" strike="noStrike" dirty="0">
                        <a:latin typeface="+mn-lt"/>
                      </a:endParaRP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-19.0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Market share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-2.0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Customer </a:t>
                      </a:r>
                      <a:r>
                        <a:rPr lang="en-US" sz="1600" b="0" i="0" u="none" strike="noStrike" dirty="0" smtClean="0">
                          <a:latin typeface="+mn-lt"/>
                        </a:rPr>
                        <a:t>loyalty </a:t>
                      </a:r>
                      <a:endParaRPr lang="en-US" sz="1600" b="0" i="0" u="none" strike="noStrike" dirty="0">
                        <a:latin typeface="+mn-lt"/>
                      </a:endParaRP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-3.0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1866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Product quality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-1.0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25643"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1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 Control over suppliers and distributors 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-5.0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32623"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 smtClean="0">
                          <a:latin typeface="+mn-lt"/>
                        </a:rPr>
                        <a:t>CA </a:t>
                      </a:r>
                      <a:r>
                        <a:rPr lang="en-US" sz="1600" b="0" i="0" u="none" strike="noStrike" dirty="0">
                          <a:latin typeface="+mn-lt"/>
                        </a:rPr>
                        <a:t>total </a:t>
                      </a:r>
                    </a:p>
                  </a:txBody>
                  <a:tcPr marL="6980" marR="6980" marT="6980" marB="0" anchor="b">
                    <a:lnL w="63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600" b="0" i="0" u="none" strike="noStrike" dirty="0">
                          <a:latin typeface="+mn-lt"/>
                        </a:rPr>
                        <a:t>-11.0</a:t>
                      </a:r>
                    </a:p>
                  </a:txBody>
                  <a:tcPr marL="6980" marR="6980" marT="698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3879248"/>
              </p:ext>
            </p:extLst>
          </p:nvPr>
        </p:nvGraphicFramePr>
        <p:xfrm>
          <a:off x="9753599" y="5410200"/>
          <a:ext cx="2209800" cy="769620"/>
        </p:xfrm>
        <a:graphic>
          <a:graphicData uri="http://schemas.openxmlformats.org/drawingml/2006/table">
            <a:tbl>
              <a:tblPr/>
              <a:tblGrid>
                <a:gridCol w="914400"/>
                <a:gridCol w="1295400"/>
              </a:tblGrid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Arial"/>
                        </a:rPr>
                        <a:t>SP </a:t>
                      </a:r>
                      <a:r>
                        <a:rPr lang="en-US" sz="1200" b="1" i="0" u="none" strike="noStrike" dirty="0">
                          <a:latin typeface="Arial"/>
                        </a:rPr>
                        <a:t>average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-4.75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>
                          <a:latin typeface="Arial"/>
                        </a:rPr>
                        <a:t>CA 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>
                          <a:latin typeface="Arial"/>
                        </a:rPr>
                        <a:t>-2.75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Arial"/>
                        </a:rPr>
                        <a:t>IP </a:t>
                      </a:r>
                      <a:r>
                        <a:rPr lang="en-US" sz="1200" b="1" i="0" u="none" strike="noStrike" dirty="0">
                          <a:latin typeface="Arial"/>
                        </a:rPr>
                        <a:t>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4.25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Arial"/>
                        </a:rPr>
                        <a:t>FP </a:t>
                      </a:r>
                      <a:r>
                        <a:rPr lang="en-US" sz="1200" b="1" i="0" u="none" strike="noStrike" dirty="0">
                          <a:latin typeface="Arial"/>
                        </a:rPr>
                        <a:t>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5.00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5945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143000"/>
            <a:ext cx="7286625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9796537" y="228600"/>
            <a:ext cx="2166862" cy="11430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b="1" i="0" kern="1200" cap="all">
                <a:solidFill>
                  <a:schemeClr val="tx1"/>
                </a:solidFill>
                <a:effectLst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mtClean="0"/>
              <a:t>Space matrix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845852"/>
              </p:ext>
            </p:extLst>
          </p:nvPr>
        </p:nvGraphicFramePr>
        <p:xfrm>
          <a:off x="9601199" y="3940629"/>
          <a:ext cx="2209800" cy="769620"/>
        </p:xfrm>
        <a:graphic>
          <a:graphicData uri="http://schemas.openxmlformats.org/drawingml/2006/table">
            <a:tbl>
              <a:tblPr/>
              <a:tblGrid>
                <a:gridCol w="914400"/>
                <a:gridCol w="1295400"/>
              </a:tblGrid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Arial"/>
                        </a:rPr>
                        <a:t>SP </a:t>
                      </a:r>
                      <a:r>
                        <a:rPr lang="en-US" sz="1200" b="1" i="0" u="none" strike="noStrike" dirty="0">
                          <a:latin typeface="Arial"/>
                        </a:rPr>
                        <a:t>average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-4.75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>
                          <a:latin typeface="Arial"/>
                        </a:rPr>
                        <a:t>CA 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-2.75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Arial"/>
                        </a:rPr>
                        <a:t>IP </a:t>
                      </a:r>
                      <a:r>
                        <a:rPr lang="en-US" sz="1200" b="1" i="0" u="none" strike="noStrike" dirty="0">
                          <a:latin typeface="Arial"/>
                        </a:rPr>
                        <a:t>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4.25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33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Arial"/>
                        </a:rPr>
                        <a:t>FP </a:t>
                      </a:r>
                      <a:r>
                        <a:rPr lang="en-US" sz="1200" b="1" i="0" u="none" strike="noStrike" dirty="0">
                          <a:latin typeface="Arial"/>
                        </a:rPr>
                        <a:t>average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US" sz="1200" b="1" i="0" u="none" strike="noStrike" dirty="0">
                          <a:latin typeface="Arial"/>
                        </a:rPr>
                        <a:t>5.00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4468397"/>
              </p:ext>
            </p:extLst>
          </p:nvPr>
        </p:nvGraphicFramePr>
        <p:xfrm>
          <a:off x="9660768" y="5397953"/>
          <a:ext cx="1219200" cy="4381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/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x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1.5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3812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0.25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301343" y="2917371"/>
            <a:ext cx="281940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smtClean="0"/>
              <a:t>X Coordinate= 1.50</a:t>
            </a:r>
          </a:p>
          <a:p>
            <a:pPr algn="ctr"/>
            <a:r>
              <a:rPr lang="en-US" sz="1400" b="1" dirty="0" smtClean="0"/>
              <a:t>Y Coordinate= 0.25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93433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76703185"/>
              </p:ext>
            </p:extLst>
          </p:nvPr>
        </p:nvGraphicFramePr>
        <p:xfrm>
          <a:off x="457200" y="1547018"/>
          <a:ext cx="85344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9296400" y="664029"/>
            <a:ext cx="25472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BCG Matrix</a:t>
            </a:r>
            <a:endParaRPr lang="en-GB" sz="4000" dirty="0"/>
          </a:p>
        </p:txBody>
      </p:sp>
      <p:sp>
        <p:nvSpPr>
          <p:cNvPr id="5" name="TextBox 4"/>
          <p:cNvSpPr txBox="1"/>
          <p:nvPr/>
        </p:nvSpPr>
        <p:spPr>
          <a:xfrm>
            <a:off x="1828800" y="1447800"/>
            <a:ext cx="579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/>
              <a:t>Relative Market Share Position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4876800" y="3810000"/>
            <a:ext cx="2819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US" sz="1600" dirty="0" smtClean="0"/>
              <a:t>Forward, backward, and horizontal integration</a:t>
            </a:r>
          </a:p>
          <a:p>
            <a:pPr marL="342900" indent="-342900">
              <a:buAutoNum type="arabicPeriod"/>
            </a:pPr>
            <a:r>
              <a:rPr lang="en-US" sz="1600" dirty="0" smtClean="0"/>
              <a:t>Market penetration</a:t>
            </a:r>
          </a:p>
          <a:p>
            <a:pPr marL="342900" indent="-342900">
              <a:buAutoNum type="arabicPeriod"/>
            </a:pPr>
            <a:r>
              <a:rPr lang="en-US" sz="1600" dirty="0" smtClean="0"/>
              <a:t>Market development</a:t>
            </a:r>
          </a:p>
          <a:p>
            <a:pPr marL="342900" indent="-342900">
              <a:buAutoNum type="arabicPeriod"/>
            </a:pPr>
            <a:r>
              <a:rPr lang="en-US" sz="1600" dirty="0" smtClean="0"/>
              <a:t>Product development</a:t>
            </a:r>
          </a:p>
          <a:p>
            <a:pPr marL="342900" indent="-342900">
              <a:buAutoNum type="arabicPeriod"/>
            </a:pPr>
            <a:r>
              <a:rPr lang="en-US" sz="1600" dirty="0" smtClean="0"/>
              <a:t>Divestiture </a:t>
            </a:r>
          </a:p>
        </p:txBody>
      </p:sp>
    </p:spTree>
    <p:extLst>
      <p:ext uri="{BB962C8B-B14F-4D97-AF65-F5344CB8AC3E}">
        <p14:creationId xmlns:p14="http://schemas.microsoft.com/office/powerpoint/2010/main" val="41732761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143000"/>
            <a:ext cx="8335963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9231086" y="489857"/>
            <a:ext cx="24710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Grand Strategy Matrix</a:t>
            </a:r>
            <a:endParaRPr lang="en-GB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6411686" y="1856363"/>
            <a:ext cx="2819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/>
                </a:solidFill>
              </a:rPr>
              <a:t>Possible Strategies</a:t>
            </a:r>
          </a:p>
          <a:p>
            <a:pPr marL="342900" indent="-342900">
              <a:buAutoNum type="arabicPeriod"/>
            </a:pPr>
            <a:r>
              <a:rPr lang="en-US" sz="1400" dirty="0" smtClean="0">
                <a:solidFill>
                  <a:schemeClr val="bg1"/>
                </a:solidFill>
              </a:rPr>
              <a:t>Forward, backward, and horizontal integration</a:t>
            </a:r>
          </a:p>
          <a:p>
            <a:pPr marL="342900" indent="-342900">
              <a:buAutoNum type="arabicPeriod"/>
            </a:pPr>
            <a:r>
              <a:rPr lang="en-US" sz="1400" dirty="0" smtClean="0">
                <a:solidFill>
                  <a:schemeClr val="bg1"/>
                </a:solidFill>
              </a:rPr>
              <a:t>Market penetration</a:t>
            </a:r>
          </a:p>
          <a:p>
            <a:pPr marL="342900" indent="-342900">
              <a:buAutoNum type="arabicPeriod"/>
            </a:pPr>
            <a:r>
              <a:rPr lang="en-US" sz="1400" dirty="0" smtClean="0">
                <a:solidFill>
                  <a:schemeClr val="bg1"/>
                </a:solidFill>
              </a:rPr>
              <a:t>Market development</a:t>
            </a:r>
          </a:p>
          <a:p>
            <a:pPr marL="342900" indent="-342900">
              <a:buAutoNum type="arabicPeriod"/>
            </a:pPr>
            <a:r>
              <a:rPr lang="en-US" sz="1400" dirty="0" smtClean="0">
                <a:solidFill>
                  <a:schemeClr val="bg1"/>
                </a:solidFill>
              </a:rPr>
              <a:t>Product development</a:t>
            </a:r>
          </a:p>
          <a:p>
            <a:pPr marL="342900" indent="-342900">
              <a:buAutoNum type="arabicPeriod"/>
            </a:pPr>
            <a:r>
              <a:rPr lang="en-US" sz="1400" dirty="0" smtClean="0">
                <a:solidFill>
                  <a:schemeClr val="bg1"/>
                </a:solidFill>
              </a:rPr>
              <a:t>Related diversification</a:t>
            </a:r>
          </a:p>
          <a:p>
            <a:pPr marL="342900" indent="-342900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5256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7657768"/>
              </p:ext>
            </p:extLst>
          </p:nvPr>
        </p:nvGraphicFramePr>
        <p:xfrm>
          <a:off x="1012371" y="446315"/>
          <a:ext cx="7275831" cy="6217920"/>
        </p:xfrm>
        <a:graphic>
          <a:graphicData uri="http://schemas.openxmlformats.org/drawingml/2006/table">
            <a:tbl>
              <a:tblPr/>
              <a:tblGrid>
                <a:gridCol w="2133600"/>
                <a:gridCol w="609600"/>
                <a:gridCol w="1066800"/>
                <a:gridCol w="1021080"/>
                <a:gridCol w="1088821"/>
                <a:gridCol w="1355930"/>
              </a:tblGrid>
              <a:tr h="2190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Alternative Strategies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IE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SPACE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GRAND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BCG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COUNT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460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Forward Integration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Backward Integration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0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457200" algn="r"/>
                          <a:tab pos="2743200" algn="ctr"/>
                          <a:tab pos="5486400" algn="r"/>
                        </a:tabLst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Horizontal Integration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0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Market Penetration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8702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Market Development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Product Development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190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Related Diversification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Unrelated Diversification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Retrenchment 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Divestiture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X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Liquidation</a:t>
                      </a: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9165771" y="707571"/>
            <a:ext cx="24057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Matrix Analysis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9629922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709" y="141514"/>
            <a:ext cx="10353761" cy="653143"/>
          </a:xfrm>
        </p:spPr>
        <p:txBody>
          <a:bodyPr/>
          <a:lstStyle/>
          <a:p>
            <a:r>
              <a:rPr lang="en-GB" dirty="0" smtClean="0"/>
              <a:t>Possible Strategies</a:t>
            </a:r>
            <a:endParaRPr lang="en-GB" dirty="0"/>
          </a:p>
        </p:txBody>
      </p:sp>
      <p:sp>
        <p:nvSpPr>
          <p:cNvPr id="3" name="Content Placeholder 13"/>
          <p:cNvSpPr txBox="1">
            <a:spLocks/>
          </p:cNvSpPr>
          <p:nvPr/>
        </p:nvSpPr>
        <p:spPr>
          <a:xfrm>
            <a:off x="295837" y="927210"/>
            <a:ext cx="6039648" cy="5680419"/>
          </a:xfrm>
          <a:prstGeom prst="rect">
            <a:avLst/>
          </a:prstGeom>
          <a:solidFill>
            <a:srgbClr val="92D050">
              <a:alpha val="50000"/>
            </a:srgbClr>
          </a:solidFill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en-US" b="1" u="sng" dirty="0" smtClean="0"/>
              <a:t>Product Development </a:t>
            </a:r>
          </a:p>
          <a:p>
            <a:r>
              <a:rPr lang="en-US" dirty="0" smtClean="0"/>
              <a:t>Offer new premium technological services to enhance customer experience (O7, O3, O5, O8, S2, S5)</a:t>
            </a:r>
          </a:p>
          <a:p>
            <a:r>
              <a:rPr lang="en-US" dirty="0" smtClean="0"/>
              <a:t>Start offering product line that is more affordable and cheaper to produce (W2, T1, T6, T8, T9)</a:t>
            </a:r>
          </a:p>
          <a:p>
            <a:pPr algn="ctr">
              <a:buFont typeface="Arial" panose="020B0604020202020204" pitchFamily="34" charset="0"/>
              <a:buNone/>
            </a:pPr>
            <a:r>
              <a:rPr lang="en-US" b="1" u="sng" dirty="0" smtClean="0"/>
              <a:t>Unrelated Diversification</a:t>
            </a:r>
          </a:p>
          <a:p>
            <a:r>
              <a:rPr lang="en-US" dirty="0" smtClean="0"/>
              <a:t>Buy technology firm that can compliment their “Starbucks Experience” (T4, T7, T8, T9, S2, S5)</a:t>
            </a:r>
          </a:p>
          <a:p>
            <a:pPr algn="ctr">
              <a:buFont typeface="Arial" panose="020B0604020202020204" pitchFamily="34" charset="0"/>
              <a:buNone/>
            </a:pPr>
            <a:r>
              <a:rPr lang="en-US" b="1" u="sng" dirty="0" smtClean="0"/>
              <a:t>Horizontal Integration</a:t>
            </a:r>
          </a:p>
          <a:p>
            <a:r>
              <a:rPr lang="en-US" dirty="0" smtClean="0"/>
              <a:t>Acquire growing specialty coffee firms: </a:t>
            </a:r>
            <a:r>
              <a:rPr lang="en-US" dirty="0" err="1" smtClean="0"/>
              <a:t>Peet’s</a:t>
            </a:r>
            <a:r>
              <a:rPr lang="en-US" dirty="0" smtClean="0"/>
              <a:t> Coffee &amp; Tea Inc. (O2, O5, S2, S6, S8)</a:t>
            </a:r>
          </a:p>
          <a:p>
            <a:endParaRPr lang="en-US" dirty="0" smtClean="0"/>
          </a:p>
        </p:txBody>
      </p:sp>
      <p:sp>
        <p:nvSpPr>
          <p:cNvPr id="4" name="Content Placeholder 12"/>
          <p:cNvSpPr txBox="1">
            <a:spLocks/>
          </p:cNvSpPr>
          <p:nvPr/>
        </p:nvSpPr>
        <p:spPr>
          <a:xfrm>
            <a:off x="6814458" y="927210"/>
            <a:ext cx="5138056" cy="5680419"/>
          </a:xfrm>
          <a:prstGeom prst="rect">
            <a:avLst/>
          </a:prstGeom>
          <a:solidFill>
            <a:srgbClr val="92D050">
              <a:alpha val="50000"/>
            </a:srgbClr>
          </a:solidFill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en-US" b="1" u="sng" dirty="0" smtClean="0"/>
              <a:t>Related Diversification</a:t>
            </a:r>
          </a:p>
          <a:p>
            <a:r>
              <a:rPr lang="en-US" dirty="0" smtClean="0"/>
              <a:t>Acquire wine/beer company (O6, O5, O8, S1, S2, S5)</a:t>
            </a:r>
          </a:p>
          <a:p>
            <a:pPr algn="ctr">
              <a:buFont typeface="Arial" panose="020B0604020202020204" pitchFamily="34" charset="0"/>
              <a:buNone/>
            </a:pPr>
            <a:endParaRPr lang="en-US" b="1" u="sng" dirty="0" smtClean="0"/>
          </a:p>
          <a:p>
            <a:pPr algn="ctr">
              <a:buFont typeface="Arial" panose="020B0604020202020204" pitchFamily="34" charset="0"/>
              <a:buNone/>
            </a:pPr>
            <a:r>
              <a:rPr lang="en-US" b="1" u="sng" dirty="0" smtClean="0"/>
              <a:t>Market Penetration</a:t>
            </a:r>
          </a:p>
          <a:p>
            <a:r>
              <a:rPr lang="en-US" dirty="0" smtClean="0"/>
              <a:t>Market heavily and add new stores in international markets (O3, O4, O5, O8, S1, S2, S6, S7, S8)</a:t>
            </a:r>
          </a:p>
          <a:p>
            <a:pPr algn="ctr">
              <a:buFont typeface="Arial" panose="020B0604020202020204" pitchFamily="34" charset="0"/>
              <a:buNone/>
            </a:pPr>
            <a:endParaRPr lang="en-US" b="1" u="sng" dirty="0" smtClean="0"/>
          </a:p>
          <a:p>
            <a:pPr algn="ctr">
              <a:buFont typeface="Arial" panose="020B0604020202020204" pitchFamily="34" charset="0"/>
              <a:buNone/>
            </a:pPr>
            <a:r>
              <a:rPr lang="en-US" b="1" u="sng" dirty="0" smtClean="0"/>
              <a:t>Backward/</a:t>
            </a:r>
            <a:r>
              <a:rPr lang="en-US" u="sng" dirty="0" smtClean="0"/>
              <a:t>Fo</a:t>
            </a:r>
            <a:r>
              <a:rPr lang="en-US" b="1" u="sng" dirty="0" smtClean="0"/>
              <a:t>rward Integration</a:t>
            </a:r>
          </a:p>
          <a:p>
            <a:r>
              <a:rPr lang="en-US" dirty="0" smtClean="0"/>
              <a:t>Gain and own new supply &amp; distribution networks (O9, O8, O1, S2, S3, S8)</a:t>
            </a:r>
          </a:p>
          <a:p>
            <a:endParaRPr lang="en-US" dirty="0" smtClean="0"/>
          </a:p>
          <a:p>
            <a:pPr>
              <a:buFont typeface="Arial" panose="020B0604020202020204" pitchFamily="34" charset="0"/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pPr>
              <a:buFont typeface="Arial" panose="020B0604020202020204" pitchFamily="34" charset="0"/>
              <a:buNone/>
            </a:pPr>
            <a:endParaRPr lang="en-US" dirty="0" smtClean="0"/>
          </a:p>
          <a:p>
            <a:pPr>
              <a:buFont typeface="Arial" panose="020B0604020202020204" pitchFamily="34" charset="0"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36155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6115311"/>
              </p:ext>
            </p:extLst>
          </p:nvPr>
        </p:nvGraphicFramePr>
        <p:xfrm>
          <a:off x="228600" y="830997"/>
          <a:ext cx="10079356" cy="5875420"/>
        </p:xfrm>
        <a:graphic>
          <a:graphicData uri="http://schemas.openxmlformats.org/drawingml/2006/table">
            <a:tbl>
              <a:tblPr/>
              <a:tblGrid>
                <a:gridCol w="5791200"/>
                <a:gridCol w="571723"/>
                <a:gridCol w="495077"/>
                <a:gridCol w="827314"/>
                <a:gridCol w="381000"/>
                <a:gridCol w="745263"/>
                <a:gridCol w="370115"/>
                <a:gridCol w="897664"/>
              </a:tblGrid>
              <a:tr h="176464">
                <a:tc>
                  <a:txBody>
                    <a:bodyPr/>
                    <a:lstStyle/>
                    <a:p>
                      <a:pPr algn="l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Weight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76464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External Key</a:t>
                      </a:r>
                      <a:r>
                        <a:rPr lang="en-US" sz="1200" b="1" i="0" u="none" strike="noStrike" baseline="0" dirty="0" smtClean="0">
                          <a:latin typeface="+mn-lt"/>
                        </a:rPr>
                        <a:t> Factors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</a:tr>
              <a:tr h="176464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Opportunities: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Transition away from using Kraft Food as their CPG distributor, marketer, and promoter.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0.32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Future acquisition with rival coffee provider Peet’s Coffee &amp; Tea Inc.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3.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Starbucks plans to open 1,500 new stores in China over the next four years; China on their way to being the second largest coffee market.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0.07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0.21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Due to Brazil’s rising economy, it is set to be the biggest coffee drinking country in the world with recent coffee consumer growth of 39% from 2000 to 2009.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5.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Addition of 800 stores in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2012, in the U.S.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0.20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0.05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0.10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Offer new beverage selection; Serve regional wine, beer, and/or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water.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0.24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0.06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7.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Utilize technological infrastructure in offering new products &amp;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services.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Expand further in international markets due to the economic growth of foreign countries especially the BRIC countries (Brazil, Russia, India, China) expected to be the four strongest economies by 2050.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0.24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9.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Extend supply networks for key operating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components.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3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0.09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0.03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6464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Threats: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Volatility of commodity costs for commodities that can only be partially hedged, such as fluid milk, and high quality Arabica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coffee.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1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0.06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0.24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4853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2.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Increased labor costs such  as increased health care for 137,000 employees, general market wage levels and workers’ compensation insurance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costs.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Impact on international quotas, tariffs, embargos and other trading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terms.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0.08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0.04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4.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Increasing reliance on technology for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operations.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5. 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Competitor Dunkin Brands’ announces in May 2011 of plans to go public.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Low-cost, fast-food restaurants beginning to offer higher quality, specialty coffee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beverages.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.06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0.18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7.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Domestic market is close to saturation in their primary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business.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0.32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Economic conditions effecting the income level in their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strategic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geographical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locations.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Arial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-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-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-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907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9. 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Intense competition from Cheaper substitutes products of fruit juices, energy drinks, and tea. 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Arial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0.08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0.04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6464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1" i="0" u="none" strike="noStrike" dirty="0" smtClean="0">
                          <a:latin typeface="+mn-lt"/>
                        </a:rPr>
                        <a:t>Totals: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6938" marR="6938" marT="6938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0624458" y="935466"/>
            <a:ext cx="1752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QSPM</a:t>
            </a:r>
            <a:endParaRPr lang="en-US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529194" y="-1"/>
            <a:ext cx="14039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/>
              <a:t>Acquire Constellation or</a:t>
            </a:r>
          </a:p>
          <a:p>
            <a:r>
              <a:rPr lang="en-US" sz="1200" b="1" dirty="0" smtClean="0"/>
              <a:t>Sam Adams </a:t>
            </a:r>
          </a:p>
          <a:p>
            <a:r>
              <a:rPr lang="en-US" sz="1200" b="1" dirty="0" smtClean="0"/>
              <a:t>for U.S.</a:t>
            </a:r>
            <a:endParaRPr lang="en-US" sz="1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124911" y="115669"/>
            <a:ext cx="9435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smtClean="0"/>
              <a:t>Market &amp; </a:t>
            </a:r>
          </a:p>
          <a:p>
            <a:r>
              <a:rPr lang="en-US" sz="1200" b="1" dirty="0" smtClean="0"/>
              <a:t>Expand </a:t>
            </a:r>
          </a:p>
          <a:p>
            <a:r>
              <a:rPr lang="en-US" sz="1200" b="1" dirty="0" smtClean="0"/>
              <a:t>Globally</a:t>
            </a:r>
            <a:endParaRPr lang="en-US" sz="1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9140763" y="92331"/>
            <a:ext cx="1324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/>
              <a:t>Acquire Coffee </a:t>
            </a:r>
          </a:p>
          <a:p>
            <a:r>
              <a:rPr lang="en-US" sz="1200" b="1" dirty="0" smtClean="0"/>
              <a:t>Bean &amp; Dairy Suppliers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20473247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202517"/>
              </p:ext>
            </p:extLst>
          </p:nvPr>
        </p:nvGraphicFramePr>
        <p:xfrm>
          <a:off x="152400" y="1581275"/>
          <a:ext cx="9414647" cy="5098091"/>
        </p:xfrm>
        <a:graphic>
          <a:graphicData uri="http://schemas.openxmlformats.org/drawingml/2006/table">
            <a:tbl>
              <a:tblPr/>
              <a:tblGrid>
                <a:gridCol w="5486400"/>
                <a:gridCol w="587829"/>
                <a:gridCol w="478971"/>
                <a:gridCol w="805543"/>
                <a:gridCol w="413657"/>
                <a:gridCol w="446314"/>
                <a:gridCol w="499247"/>
                <a:gridCol w="696686"/>
              </a:tblGrid>
              <a:tr h="22719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Internal Key Factors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170825">
                <a:tc>
                  <a:txBody>
                    <a:bodyPr/>
                    <a:lstStyle/>
                    <a:p>
                      <a:pPr marL="228600" indent="-228600" algn="l" fontAlgn="b">
                        <a:buNone/>
                      </a:pPr>
                      <a:r>
                        <a:rPr lang="en-US" sz="1200" b="1" i="0" u="none" strike="noStrike" dirty="0" smtClean="0">
                          <a:latin typeface="+mn-lt"/>
                        </a:rPr>
                        <a:t>Strengths: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87832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Sales Increased 9.2% to $10.7B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’09-’10.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0.09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0.03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61543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Strong asset Increase from last year Cash account grew 22.3% and Total assets increased by 14.5%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’09-’10.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3.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Highest operating margin ever at 13.3%; last year was only 5.7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%.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0.07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0.14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0.07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0.21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Starbucks offer the premium coffeehouse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experience.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7832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5.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29% increase in R&amp;D this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year.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7832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Dominates the domestic coffee market with a coffee market share of 75%.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0.24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0.08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 </a:t>
                      </a:r>
                      <a:r>
                        <a:rPr lang="en-US" sz="1200" b="0" i="0" u="none" strike="noStrike" baseline="0" dirty="0" smtClean="0">
                          <a:latin typeface="+mn-lt"/>
                        </a:rPr>
                        <a:t> 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0.32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015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7.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 Net Income Increased 142% from 2009, EPS grew by 38.5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%.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0.09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0.36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61543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Starbucks has a Strong, Positive Global Presence They operate a Total of 15,000 stores in 50 countries in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2010.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0.05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0.20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0.15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9.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Starbucks deemed Greenest Corporation in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America.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0.03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-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-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082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Weaknesses: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185849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1.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Policy of keeping a tap running nonstop wasting an estimated 6.2 million gallons a day.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306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2.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Pricing is high due to the high quality of ingredients used.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34268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3.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Net Income margin of International Division (9.8%) operates on almost half of the Domestic (17.1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%).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0.04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3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306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>
                          <a:latin typeface="Calibri"/>
                        </a:rPr>
                        <a:t>4.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75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% of its profits are based off its coffee products and other specialty beverages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0.08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0.32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0.08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2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0.16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5.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Specialty Segment: 1.4% of Revenue and -25% of Operating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Income.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-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6.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Over dependent on the U.S. market with 71% in revenues for 2010.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  <a:r>
                        <a:rPr lang="en-US" sz="1200" b="0" i="0" u="none" strike="noStrike" dirty="0" smtClean="0">
                          <a:latin typeface="+mn-lt"/>
                        </a:rPr>
                        <a:t>0.18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0.36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1</a:t>
                      </a:r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0.09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7.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Management is highly focused on expansion, not as much on internal </a:t>
                      </a:r>
                      <a:r>
                        <a:rPr lang="en-US" sz="1200" b="0" i="0" u="none" strike="noStrike" dirty="0" smtClean="0">
                          <a:latin typeface="Calibri"/>
                        </a:rPr>
                        <a:t>operations.</a:t>
                      </a:r>
                      <a:endParaRPr lang="en-US" sz="1200" b="0" i="0" u="none" strike="noStrike" dirty="0"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4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0.24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0.06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2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 smtClean="0">
                          <a:latin typeface="+mn-lt"/>
                        </a:rPr>
                        <a:t>0.12</a:t>
                      </a:r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85360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latin typeface="Calibri"/>
                        </a:rPr>
                        <a:t>8. </a:t>
                      </a:r>
                      <a:r>
                        <a:rPr lang="en-US" sz="1200" b="0" i="0" u="none" strike="noStrike" dirty="0">
                          <a:latin typeface="Calibri"/>
                        </a:rPr>
                        <a:t>Operating profit margin 13.3% compared to a major competitor, McDonald’s at 31%.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 </a:t>
                      </a: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23064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9. </a:t>
                      </a:r>
                      <a:r>
                        <a:rPr lang="en-US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Higher employee costs than </a:t>
                      </a:r>
                      <a:r>
                        <a:rPr lang="en-US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competitors.</a:t>
                      </a:r>
                      <a:endParaRPr lang="en-US" sz="12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0.05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0" i="0" u="none" strike="noStrike" dirty="0">
                          <a:latin typeface="+mn-lt"/>
                        </a:rPr>
                        <a:t>-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0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170825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 dirty="0" smtClean="0">
                          <a:latin typeface="+mn-lt"/>
                        </a:rPr>
                        <a:t>Totals: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>
                          <a:latin typeface="+mn-lt"/>
                        </a:rPr>
                        <a:t>1</a:t>
                      </a: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3.28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2.82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b="1" i="0" u="none" strike="noStrike" dirty="0" smtClean="0">
                          <a:latin typeface="+mn-lt"/>
                        </a:rPr>
                        <a:t>3.35</a:t>
                      </a:r>
                      <a:endParaRPr lang="en-US" sz="1200" b="1" i="0" u="none" strike="noStrike" dirty="0">
                        <a:latin typeface="+mn-lt"/>
                      </a:endParaRPr>
                    </a:p>
                  </a:txBody>
                  <a:tcPr marL="4241" marR="4241" marT="4241" marB="0" anchor="b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6520443"/>
              </p:ext>
            </p:extLst>
          </p:nvPr>
        </p:nvGraphicFramePr>
        <p:xfrm>
          <a:off x="5604647" y="1215937"/>
          <a:ext cx="3962400" cy="228600"/>
        </p:xfrm>
        <a:graphic>
          <a:graphicData uri="http://schemas.openxmlformats.org/drawingml/2006/table">
            <a:tbl>
              <a:tblPr/>
              <a:tblGrid>
                <a:gridCol w="587829"/>
                <a:gridCol w="448077"/>
                <a:gridCol w="847323"/>
                <a:gridCol w="370114"/>
                <a:gridCol w="478971"/>
                <a:gridCol w="424543"/>
                <a:gridCol w="805543"/>
              </a:tblGrid>
              <a:tr h="228600">
                <a:tc>
                  <a:txBody>
                    <a:bodyPr/>
                    <a:lstStyle/>
                    <a:p>
                      <a:pPr algn="l" fontAlgn="b"/>
                      <a:r>
                        <a:rPr lang="en-US" sz="1100" b="1" i="0" u="none" strike="noStrike" dirty="0">
                          <a:latin typeface="+mn-lt"/>
                        </a:rPr>
                        <a:t>Weight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AS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100" b="1" i="0" u="none" strike="noStrike" dirty="0">
                          <a:latin typeface="+mn-lt"/>
                        </a:rPr>
                        <a:t>TAS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0236699" y="1440597"/>
            <a:ext cx="16923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/>
              <a:t>QSPM </a:t>
            </a:r>
          </a:p>
          <a:p>
            <a:r>
              <a:rPr lang="en-US" sz="2800" b="1" dirty="0" smtClean="0"/>
              <a:t>Cont’d…</a:t>
            </a:r>
            <a:endParaRPr lang="en-US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221186" y="178974"/>
            <a:ext cx="152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/>
              <a:t>Acquire Constellation or </a:t>
            </a:r>
          </a:p>
          <a:p>
            <a:r>
              <a:rPr lang="en-US" sz="1200" b="1" dirty="0" smtClean="0"/>
              <a:t>Sam Adams</a:t>
            </a:r>
          </a:p>
          <a:p>
            <a:r>
              <a:rPr lang="en-US" sz="1200" b="1" dirty="0" smtClean="0"/>
              <a:t>For U.S.</a:t>
            </a:r>
            <a:endParaRPr lang="en-US" sz="1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7527979" y="225283"/>
            <a:ext cx="962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/>
              <a:t>Market &amp; </a:t>
            </a:r>
          </a:p>
          <a:p>
            <a:r>
              <a:rPr lang="en-US" sz="1200" b="1" dirty="0" smtClean="0"/>
              <a:t>Expand </a:t>
            </a:r>
          </a:p>
          <a:p>
            <a:r>
              <a:rPr lang="en-US" sz="1200" b="1" dirty="0" smtClean="0"/>
              <a:t>Globally</a:t>
            </a:r>
            <a:endParaRPr lang="en-US" sz="12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8490857" y="221289"/>
            <a:ext cx="1219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/>
              <a:t>Acquire </a:t>
            </a:r>
          </a:p>
          <a:p>
            <a:r>
              <a:rPr lang="en-US" sz="1200" b="1" dirty="0" smtClean="0"/>
              <a:t>Coffee Bean &amp;</a:t>
            </a:r>
          </a:p>
          <a:p>
            <a:r>
              <a:rPr lang="en-US" sz="1200" b="1" dirty="0" smtClean="0"/>
              <a:t>Dairy Suppliers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30659687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5177" y="130628"/>
            <a:ext cx="5326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Balanced Score Card</a:t>
            </a:r>
            <a:endParaRPr lang="en-US" sz="2800" b="1" dirty="0"/>
          </a:p>
        </p:txBody>
      </p:sp>
      <p:graphicFrame>
        <p:nvGraphicFramePr>
          <p:cNvPr id="3" name="Content Placeholder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51668131"/>
              </p:ext>
            </p:extLst>
          </p:nvPr>
        </p:nvGraphicFramePr>
        <p:xfrm>
          <a:off x="326572" y="761999"/>
          <a:ext cx="10000605" cy="591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6110"/>
                <a:gridCol w="2878118"/>
                <a:gridCol w="1784096"/>
                <a:gridCol w="2142281"/>
              </a:tblGrid>
              <a:tr h="56170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chemeClr val="tx1"/>
                          </a:solidFill>
                        </a:rPr>
                        <a:t>Areas</a:t>
                      </a:r>
                      <a:r>
                        <a:rPr lang="en-US" sz="1600" b="1" baseline="0" dirty="0" smtClean="0">
                          <a:solidFill>
                            <a:schemeClr val="tx1"/>
                          </a:solidFill>
                        </a:rPr>
                        <a:t> of Objectives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chemeClr val="tx1"/>
                          </a:solidFill>
                        </a:rPr>
                        <a:t>Measure</a:t>
                      </a:r>
                      <a:r>
                        <a:rPr lang="en-US" sz="1600" b="1" baseline="0" dirty="0" smtClean="0">
                          <a:solidFill>
                            <a:schemeClr val="tx1"/>
                          </a:solidFill>
                        </a:rPr>
                        <a:t> of Target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chemeClr val="tx1"/>
                          </a:solidFill>
                        </a:rPr>
                        <a:t>Time Expectation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96633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smtClean="0">
                          <a:solidFill>
                            <a:schemeClr val="tx1"/>
                          </a:solidFill>
                        </a:rPr>
                        <a:t>Primary</a:t>
                      </a:r>
                      <a:r>
                        <a:rPr lang="en-US" sz="1600" b="1" baseline="0" dirty="0" smtClean="0">
                          <a:solidFill>
                            <a:schemeClr val="tx1"/>
                          </a:solidFill>
                        </a:rPr>
                        <a:t> Responsibility</a:t>
                      </a:r>
                      <a:endParaRPr lang="en-US" sz="16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96633">
                        <a:alpha val="50000"/>
                      </a:srgbClr>
                    </a:solidFill>
                  </a:tcPr>
                </a:tc>
              </a:tr>
              <a:tr h="955695">
                <a:tc>
                  <a:txBody>
                    <a:bodyPr/>
                    <a:lstStyle/>
                    <a:p>
                      <a:r>
                        <a:rPr lang="en-US" sz="1600" b="1" u="sng" dirty="0" smtClean="0"/>
                        <a:t>Customers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dirty="0" smtClean="0"/>
                        <a:t>Satisfaction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dirty="0" smtClean="0"/>
                        <a:t>Brand Identity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1.) </a:t>
                      </a:r>
                      <a:r>
                        <a:rPr lang="en-US" sz="1600" b="1" baseline="0" dirty="0" smtClean="0"/>
                        <a:t>85% satisfaction rate through customer surveys</a:t>
                      </a:r>
                    </a:p>
                    <a:p>
                      <a:r>
                        <a:rPr lang="en-US" sz="1600" b="1" baseline="0" dirty="0" smtClean="0"/>
                        <a:t>2.) Industry reports rank Starbucks in Top 100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 Yearly Evaluation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Arthur</a:t>
                      </a:r>
                      <a:r>
                        <a:rPr lang="en-US" sz="1600" b="1" baseline="0" dirty="0" smtClean="0"/>
                        <a:t> </a:t>
                      </a:r>
                      <a:r>
                        <a:rPr lang="en-US" sz="1600" b="1" baseline="0" dirty="0" err="1" smtClean="0"/>
                        <a:t>Rubinfeld</a:t>
                      </a:r>
                      <a:endParaRPr lang="en-US" sz="1600" b="1" dirty="0" smtClean="0"/>
                    </a:p>
                    <a:p>
                      <a:r>
                        <a:rPr lang="en-US" sz="1600" b="1" dirty="0" smtClean="0"/>
                        <a:t>(Global</a:t>
                      </a:r>
                      <a:r>
                        <a:rPr lang="en-US" sz="1600" b="1" baseline="0" dirty="0" smtClean="0"/>
                        <a:t> Development</a:t>
                      </a:r>
                      <a:r>
                        <a:rPr lang="en-US" sz="1600" b="1" dirty="0" smtClean="0"/>
                        <a:t>)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955695">
                <a:tc>
                  <a:txBody>
                    <a:bodyPr/>
                    <a:lstStyle/>
                    <a:p>
                      <a:r>
                        <a:rPr lang="en-US" sz="1600" b="1" u="sng" dirty="0" smtClean="0"/>
                        <a:t>Employees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 smtClean="0"/>
                        <a:t>Quality</a:t>
                      </a:r>
                      <a:r>
                        <a:rPr lang="en-US" sz="1600" b="1" u="none" baseline="0" dirty="0" smtClean="0"/>
                        <a:t> and Service Training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baseline="0" dirty="0" smtClean="0"/>
                        <a:t>Employee Satisfaction</a:t>
                      </a:r>
                      <a:endParaRPr lang="en-US" sz="1600" b="1" u="none" dirty="0" smtClean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1.) Two mandatory</a:t>
                      </a:r>
                      <a:r>
                        <a:rPr lang="en-US" sz="1600" b="1" baseline="0" dirty="0" smtClean="0"/>
                        <a:t> classes per year</a:t>
                      </a:r>
                    </a:p>
                    <a:p>
                      <a:r>
                        <a:rPr lang="en-US" sz="1600" b="1" baseline="0" dirty="0" smtClean="0"/>
                        <a:t>2.) 90% satisfaction rate through employee surveys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Yearly Evaluation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Troy</a:t>
                      </a:r>
                      <a:r>
                        <a:rPr lang="en-US" sz="1600" b="1" baseline="0" dirty="0" smtClean="0"/>
                        <a:t> Alstead</a:t>
                      </a:r>
                      <a:endParaRPr lang="en-US" sz="1600" b="1" dirty="0" smtClean="0"/>
                    </a:p>
                    <a:p>
                      <a:r>
                        <a:rPr lang="en-US" sz="1600" b="1" dirty="0" smtClean="0"/>
                        <a:t>(Chief</a:t>
                      </a:r>
                      <a:r>
                        <a:rPr lang="en-US" sz="1600" b="1" baseline="0" dirty="0" smtClean="0"/>
                        <a:t> Financial &amp; Administrative Officer)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53094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600" b="1" u="sng" dirty="0" smtClean="0"/>
                        <a:t>Marketing/Public Image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 smtClean="0"/>
                        <a:t>Positive</a:t>
                      </a:r>
                      <a:r>
                        <a:rPr lang="en-US" sz="1600" b="1" u="none" baseline="0" dirty="0" smtClean="0"/>
                        <a:t> Public Image</a:t>
                      </a:r>
                      <a:endParaRPr lang="en-US" sz="1600" b="1" u="none" dirty="0" smtClean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1.)</a:t>
                      </a:r>
                      <a:r>
                        <a:rPr lang="en-US" sz="1600" b="1" baseline="0" dirty="0" smtClean="0"/>
                        <a:t> Maintain position as America’s Greenest Corporation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Yearly Evaluation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Annie</a:t>
                      </a:r>
                      <a:r>
                        <a:rPr lang="en-US" sz="1600" b="1" baseline="0" dirty="0" smtClean="0"/>
                        <a:t> Young </a:t>
                      </a:r>
                      <a:r>
                        <a:rPr lang="en-US" sz="1600" b="1" baseline="0" dirty="0" err="1" smtClean="0"/>
                        <a:t>Scrivner</a:t>
                      </a:r>
                      <a:endParaRPr lang="en-US" sz="1600" b="1" dirty="0" smtClean="0"/>
                    </a:p>
                    <a:p>
                      <a:r>
                        <a:rPr lang="en-US" sz="1600" b="1" dirty="0" smtClean="0"/>
                        <a:t>(Chief Marketing Director)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743319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600" b="1" u="sng" dirty="0" smtClean="0"/>
                        <a:t>Business</a:t>
                      </a:r>
                      <a:r>
                        <a:rPr lang="en-US" sz="1600" b="1" u="sng" baseline="0" dirty="0" smtClean="0"/>
                        <a:t> Ethics/Natural Environment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 smtClean="0"/>
                        <a:t>Water Use</a:t>
                      </a:r>
                      <a:r>
                        <a:rPr lang="en-US" sz="1600" b="1" u="none" baseline="0" dirty="0" smtClean="0"/>
                        <a:t> Reduction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baseline="0" dirty="0" smtClean="0"/>
                        <a:t>Ethics Training</a:t>
                      </a:r>
                      <a:endParaRPr lang="en-US" sz="1600" b="1" u="none" dirty="0" smtClean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1.) Decrease water consumption by 15%</a:t>
                      </a:r>
                      <a:r>
                        <a:rPr lang="en-US" sz="1600" b="1" baseline="0" dirty="0" smtClean="0"/>
                        <a:t> </a:t>
                      </a:r>
                    </a:p>
                    <a:p>
                      <a:r>
                        <a:rPr lang="en-US" sz="1600" b="1" baseline="0" dirty="0" smtClean="0"/>
                        <a:t>2.) Two mandatory workshops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Yearly</a:t>
                      </a:r>
                      <a:r>
                        <a:rPr lang="en-US" sz="1600" b="1" baseline="0" dirty="0" smtClean="0"/>
                        <a:t> Evaluation</a:t>
                      </a:r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baseline="0" dirty="0" smtClean="0"/>
                        <a:t>Howard Schultz</a:t>
                      </a:r>
                    </a:p>
                    <a:p>
                      <a:r>
                        <a:rPr lang="en-US" sz="1600" b="1" baseline="0" dirty="0" smtClean="0"/>
                        <a:t>(President &amp; CEO)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  <a:tr h="955695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1600" b="1" u="sng" dirty="0" smtClean="0"/>
                        <a:t>Financial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 smtClean="0"/>
                        <a:t>Revenues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US" sz="1600" b="1" u="none" dirty="0" smtClean="0"/>
                        <a:t>Ratio</a:t>
                      </a:r>
                      <a:r>
                        <a:rPr lang="en-US" sz="1600" b="1" u="none" baseline="0" dirty="0" smtClean="0"/>
                        <a:t> Analysis</a:t>
                      </a:r>
                      <a:endParaRPr lang="en-US" sz="1600" b="1" u="none" dirty="0" smtClean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1.) Year 1 15%, Year</a:t>
                      </a:r>
                      <a:r>
                        <a:rPr lang="en-US" sz="1600" b="1" baseline="0" dirty="0" smtClean="0"/>
                        <a:t> 2&amp;3 20% per year</a:t>
                      </a:r>
                    </a:p>
                    <a:p>
                      <a:r>
                        <a:rPr lang="en-US" sz="1600" b="1" baseline="0" dirty="0" smtClean="0"/>
                        <a:t>2.) Better than Main Competitors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Yearly Evaluation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Troy</a:t>
                      </a:r>
                      <a:r>
                        <a:rPr lang="en-US" sz="1600" b="1" baseline="0" dirty="0" smtClean="0"/>
                        <a:t> Alstead</a:t>
                      </a:r>
                      <a:endParaRPr lang="en-US" sz="1600" b="1" dirty="0" smtClean="0"/>
                    </a:p>
                    <a:p>
                      <a:r>
                        <a:rPr lang="en-US" sz="1600" b="1" dirty="0" smtClean="0"/>
                        <a:t>(Chief Financial &amp; Administrative Officer)</a:t>
                      </a:r>
                      <a:endParaRPr lang="en-US" sz="1600" b="1" dirty="0"/>
                    </a:p>
                  </a:txBody>
                  <a:tcPr>
                    <a:solidFill>
                      <a:srgbClr val="92D050">
                        <a:alpha val="5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5112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104</TotalTime>
  <Words>3226</Words>
  <Application>Microsoft Office PowerPoint</Application>
  <PresentationFormat>Widescreen</PresentationFormat>
  <Paragraphs>949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Bookman Old Style</vt:lpstr>
      <vt:lpstr>Calibri</vt:lpstr>
      <vt:lpstr>Rockwell</vt:lpstr>
      <vt:lpstr>Times New Roman</vt:lpstr>
      <vt:lpstr>Damask</vt:lpstr>
      <vt:lpstr>“To inspire and nurture the human spirit – one person,  one cup, and one neighborhood at a time”.</vt:lpstr>
      <vt:lpstr>Strategy Formulation Frameworks</vt:lpstr>
      <vt:lpstr>PowerPoint Presentation</vt:lpstr>
      <vt:lpstr>Opportunities</vt:lpstr>
      <vt:lpstr>Threats</vt:lpstr>
      <vt:lpstr>Critical Success Factor</vt:lpstr>
      <vt:lpstr>EFE</vt:lpstr>
      <vt:lpstr>Internal assessment starting with the income statement  - this would be followed with  the balance sheet net worth analysis ratio analysis </vt:lpstr>
      <vt:lpstr>Strengths</vt:lpstr>
      <vt:lpstr>weakenesses</vt:lpstr>
      <vt:lpstr>IFE</vt:lpstr>
      <vt:lpstr>Strategy</vt:lpstr>
      <vt:lpstr>SWOT analysis</vt:lpstr>
      <vt:lpstr>Space matrix</vt:lpstr>
      <vt:lpstr>PowerPoint Presentation</vt:lpstr>
      <vt:lpstr>PowerPoint Presentation</vt:lpstr>
      <vt:lpstr>PowerPoint Presentation</vt:lpstr>
      <vt:lpstr>PowerPoint Presentation</vt:lpstr>
      <vt:lpstr>Possible Strategies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“To inspire and nurture the human spirit – one person,  one cup, and one neighborhood at a time”.</dc:title>
  <dc:creator>SAW-1</dc:creator>
  <cp:lastModifiedBy>L0237_User</cp:lastModifiedBy>
  <cp:revision>24</cp:revision>
  <dcterms:created xsi:type="dcterms:W3CDTF">2015-12-07T09:34:29Z</dcterms:created>
  <dcterms:modified xsi:type="dcterms:W3CDTF">2017-02-14T15:37:00Z</dcterms:modified>
</cp:coreProperties>
</file>