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7" r:id="rId2"/>
    <p:sldId id="258" r:id="rId3"/>
    <p:sldId id="271" r:id="rId4"/>
    <p:sldId id="261" r:id="rId5"/>
    <p:sldId id="259" r:id="rId6"/>
    <p:sldId id="265" r:id="rId7"/>
    <p:sldId id="260" r:id="rId8"/>
    <p:sldId id="266" r:id="rId9"/>
    <p:sldId id="263" r:id="rId10"/>
    <p:sldId id="264" r:id="rId11"/>
    <p:sldId id="270" r:id="rId12"/>
    <p:sldId id="269" r:id="rId13"/>
    <p:sldId id="262" r:id="rId14"/>
    <p:sldId id="268" r:id="rId1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108" d="100"/>
          <a:sy n="108" d="100"/>
        </p:scale>
        <p:origin x="42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F1B2352-74FB-42D8-92A4-6B7883A4F3AD}" type="datetimeFigureOut">
              <a:rPr lang="en-GB" smtClean="0"/>
              <a:t>04/11/2024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3A6EC93-D8DA-4B98-8105-8422CB972016}" type="slidenum">
              <a:rPr lang="en-GB" smtClean="0"/>
              <a:t>‹#›</a:t>
            </a:fld>
            <a:endParaRPr lang="en-GB"/>
          </a:p>
        </p:txBody>
      </p:sp>
    </p:spTree>
    <p:extLst>
      <p:ext uri="{BB962C8B-B14F-4D97-AF65-F5344CB8AC3E}">
        <p14:creationId xmlns:p14="http://schemas.microsoft.com/office/powerpoint/2010/main" val="15902122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A6EC93-D8DA-4B98-8105-8422CB972016}" type="slidenum">
              <a:rPr lang="en-GB" smtClean="0"/>
              <a:t>1</a:t>
            </a:fld>
            <a:endParaRPr lang="en-GB"/>
          </a:p>
        </p:txBody>
      </p:sp>
    </p:spTree>
    <p:extLst>
      <p:ext uri="{BB962C8B-B14F-4D97-AF65-F5344CB8AC3E}">
        <p14:creationId xmlns:p14="http://schemas.microsoft.com/office/powerpoint/2010/main" val="9751861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A6EC93-D8DA-4B98-8105-8422CB972016}" type="slidenum">
              <a:rPr lang="en-GB" smtClean="0"/>
              <a:t>2</a:t>
            </a:fld>
            <a:endParaRPr lang="en-GB"/>
          </a:p>
        </p:txBody>
      </p:sp>
    </p:spTree>
    <p:extLst>
      <p:ext uri="{BB962C8B-B14F-4D97-AF65-F5344CB8AC3E}">
        <p14:creationId xmlns:p14="http://schemas.microsoft.com/office/powerpoint/2010/main" val="13678025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A6EC93-D8DA-4B98-8105-8422CB972016}" type="slidenum">
              <a:rPr lang="en-GB" smtClean="0"/>
              <a:t>3</a:t>
            </a:fld>
            <a:endParaRPr lang="en-GB"/>
          </a:p>
        </p:txBody>
      </p:sp>
    </p:spTree>
    <p:extLst>
      <p:ext uri="{BB962C8B-B14F-4D97-AF65-F5344CB8AC3E}">
        <p14:creationId xmlns:p14="http://schemas.microsoft.com/office/powerpoint/2010/main" val="19395219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A6EC93-D8DA-4B98-8105-8422CB972016}" type="slidenum">
              <a:rPr lang="en-GB" smtClean="0"/>
              <a:t>4</a:t>
            </a:fld>
            <a:endParaRPr lang="en-GB"/>
          </a:p>
        </p:txBody>
      </p:sp>
    </p:spTree>
    <p:extLst>
      <p:ext uri="{BB962C8B-B14F-4D97-AF65-F5344CB8AC3E}">
        <p14:creationId xmlns:p14="http://schemas.microsoft.com/office/powerpoint/2010/main" val="6964770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A6EC93-D8DA-4B98-8105-8422CB972016}" type="slidenum">
              <a:rPr lang="en-GB" smtClean="0"/>
              <a:t>5</a:t>
            </a:fld>
            <a:endParaRPr lang="en-GB"/>
          </a:p>
        </p:txBody>
      </p:sp>
    </p:spTree>
    <p:extLst>
      <p:ext uri="{BB962C8B-B14F-4D97-AF65-F5344CB8AC3E}">
        <p14:creationId xmlns:p14="http://schemas.microsoft.com/office/powerpoint/2010/main" val="1122497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A6EC93-D8DA-4B98-8105-8422CB972016}" type="slidenum">
              <a:rPr lang="en-GB" smtClean="0"/>
              <a:t>6</a:t>
            </a:fld>
            <a:endParaRPr lang="en-GB"/>
          </a:p>
        </p:txBody>
      </p:sp>
    </p:spTree>
    <p:extLst>
      <p:ext uri="{BB962C8B-B14F-4D97-AF65-F5344CB8AC3E}">
        <p14:creationId xmlns:p14="http://schemas.microsoft.com/office/powerpoint/2010/main" val="831521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A6EC93-D8DA-4B98-8105-8422CB972016}" type="slidenum">
              <a:rPr lang="en-GB" smtClean="0"/>
              <a:t>7</a:t>
            </a:fld>
            <a:endParaRPr lang="en-GB"/>
          </a:p>
        </p:txBody>
      </p:sp>
    </p:spTree>
    <p:extLst>
      <p:ext uri="{BB962C8B-B14F-4D97-AF65-F5344CB8AC3E}">
        <p14:creationId xmlns:p14="http://schemas.microsoft.com/office/powerpoint/2010/main" val="22284447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A6EC93-D8DA-4B98-8105-8422CB972016}" type="slidenum">
              <a:rPr lang="en-GB" smtClean="0"/>
              <a:t>8</a:t>
            </a:fld>
            <a:endParaRPr lang="en-GB"/>
          </a:p>
        </p:txBody>
      </p:sp>
    </p:spTree>
    <p:extLst>
      <p:ext uri="{BB962C8B-B14F-4D97-AF65-F5344CB8AC3E}">
        <p14:creationId xmlns:p14="http://schemas.microsoft.com/office/powerpoint/2010/main" val="36210149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A6EC93-D8DA-4B98-8105-8422CB972016}" type="slidenum">
              <a:rPr lang="en-GB" smtClean="0"/>
              <a:t>9</a:t>
            </a:fld>
            <a:endParaRPr lang="en-GB"/>
          </a:p>
        </p:txBody>
      </p:sp>
    </p:spTree>
    <p:extLst>
      <p:ext uri="{BB962C8B-B14F-4D97-AF65-F5344CB8AC3E}">
        <p14:creationId xmlns:p14="http://schemas.microsoft.com/office/powerpoint/2010/main" val="32185186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A6EC93-D8DA-4B98-8105-8422CB972016}" type="slidenum">
              <a:rPr lang="en-GB" smtClean="0"/>
              <a:t>10</a:t>
            </a:fld>
            <a:endParaRPr lang="en-GB"/>
          </a:p>
        </p:txBody>
      </p:sp>
    </p:spTree>
    <p:extLst>
      <p:ext uri="{BB962C8B-B14F-4D97-AF65-F5344CB8AC3E}">
        <p14:creationId xmlns:p14="http://schemas.microsoft.com/office/powerpoint/2010/main" val="34364540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A6EC93-D8DA-4B98-8105-8422CB972016}" type="slidenum">
              <a:rPr lang="en-GB" smtClean="0"/>
              <a:t>11</a:t>
            </a:fld>
            <a:endParaRPr lang="en-GB"/>
          </a:p>
        </p:txBody>
      </p:sp>
    </p:spTree>
    <p:extLst>
      <p:ext uri="{BB962C8B-B14F-4D97-AF65-F5344CB8AC3E}">
        <p14:creationId xmlns:p14="http://schemas.microsoft.com/office/powerpoint/2010/main" val="37230494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A6EC93-D8DA-4B98-8105-8422CB972016}" type="slidenum">
              <a:rPr lang="en-GB" smtClean="0"/>
              <a:t>12</a:t>
            </a:fld>
            <a:endParaRPr lang="en-GB"/>
          </a:p>
        </p:txBody>
      </p:sp>
    </p:spTree>
    <p:extLst>
      <p:ext uri="{BB962C8B-B14F-4D97-AF65-F5344CB8AC3E}">
        <p14:creationId xmlns:p14="http://schemas.microsoft.com/office/powerpoint/2010/main" val="20050571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A6EC93-D8DA-4B98-8105-8422CB972016}" type="slidenum">
              <a:rPr lang="en-GB" smtClean="0"/>
              <a:t>13</a:t>
            </a:fld>
            <a:endParaRPr lang="en-GB"/>
          </a:p>
        </p:txBody>
      </p:sp>
    </p:spTree>
    <p:extLst>
      <p:ext uri="{BB962C8B-B14F-4D97-AF65-F5344CB8AC3E}">
        <p14:creationId xmlns:p14="http://schemas.microsoft.com/office/powerpoint/2010/main" val="42528858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A6EC93-D8DA-4B98-8105-8422CB972016}" type="slidenum">
              <a:rPr lang="en-GB" smtClean="0"/>
              <a:t>14</a:t>
            </a:fld>
            <a:endParaRPr lang="en-GB"/>
          </a:p>
        </p:txBody>
      </p:sp>
    </p:spTree>
    <p:extLst>
      <p:ext uri="{BB962C8B-B14F-4D97-AF65-F5344CB8AC3E}">
        <p14:creationId xmlns:p14="http://schemas.microsoft.com/office/powerpoint/2010/main" val="1381825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C58EB68-37D4-49DC-B71F-25E5B84342C1}"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1859086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58EB68-37D4-49DC-B71F-25E5B84342C1}"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2300400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C58EB68-37D4-49DC-B71F-25E5B84342C1}"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41863509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C58EB68-37D4-49DC-B71F-25E5B84342C1}"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853277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C58EB68-37D4-49DC-B71F-25E5B84342C1}" type="datetimeFigureOut">
              <a:rPr lang="en-GB" smtClean="0"/>
              <a:t>04/11/2024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24953609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C58EB68-37D4-49DC-B71F-25E5B84342C1}" type="datetimeFigureOut">
              <a:rPr lang="en-GB" smtClean="0"/>
              <a:t>04/11/2024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7700275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58EB68-37D4-49DC-B71F-25E5B84342C1}" type="datetimeFigureOut">
              <a:rPr lang="en-GB" smtClean="0"/>
              <a:t>04/11/2024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28742215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C58EB68-37D4-49DC-B71F-25E5B84342C1}"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503575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C58EB68-37D4-49DC-B71F-25E5B84342C1}"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39205216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58EB68-37D4-49DC-B71F-25E5B84342C1}"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3616348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58EB68-37D4-49DC-B71F-25E5B84342C1}"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41179561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1000"/>
            <a:lum/>
            <a:extLst>
              <a:ext uri="{BEBA8EAE-BF5A-486C-A8C5-ECC9F3942E4B}">
                <a14:imgProps xmlns:a14="http://schemas.microsoft.com/office/drawing/2010/main">
                  <a14:imgLayer r:embed="rId14">
                    <a14:imgEffect>
                      <a14:saturation sat="0"/>
                    </a14:imgEffect>
                  </a14:imgLayer>
                </a14:imgProps>
              </a:ext>
            </a:extLst>
          </a:blip>
          <a:srcRect/>
          <a:stretch>
            <a:fillRect t="-10000" b="-10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58EB68-37D4-49DC-B71F-25E5B84342C1}" type="datetimeFigureOut">
              <a:rPr lang="en-GB" smtClean="0"/>
              <a:t>04/11/2024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B8F0A7-81B8-44BA-A2F2-0F30E1ABA614}" type="slidenum">
              <a:rPr lang="en-GB" smtClean="0"/>
              <a:t>‹#›</a:t>
            </a:fld>
            <a:endParaRPr lang="en-GB"/>
          </a:p>
        </p:txBody>
      </p:sp>
    </p:spTree>
    <p:extLst>
      <p:ext uri="{BB962C8B-B14F-4D97-AF65-F5344CB8AC3E}">
        <p14:creationId xmlns:p14="http://schemas.microsoft.com/office/powerpoint/2010/main" val="4930053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youtube.com/watch?v=7ZHpcYD_cU0" TargetMode="Externa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UEQJubPhHvI" TargetMode="Externa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hyperlink" Target="https://www.margaretthatcher.org/document/105244"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W8KLSNFmAss"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www.youtube.com/watch?v=135hbzbI5tk" TargetMode="External"/><Relationship Id="rId4" Type="http://schemas.openxmlformats.org/officeDocument/2006/relationships/hyperlink" Target="https://www.youtube.com/watch?v=GNLwHWFpPsI"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jINZBOxdja8" TargetMode="Externa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3TFx9u1t1LY" TargetMode="Externa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LVltOSC0JMQ" TargetMode="External"/><Relationship Id="rId4" Type="http://schemas.openxmlformats.org/officeDocument/2006/relationships/image" Target="../media/image18.jpe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2000"/>
            <a:lum/>
            <a:extLst>
              <a:ext uri="{BEBA8EAE-BF5A-486C-A8C5-ECC9F3942E4B}">
                <a14:imgProps xmlns:a14="http://schemas.microsoft.com/office/drawing/2010/main">
                  <a14:imgLayer r:embed="rId4">
                    <a14:imgEffect>
                      <a14:saturation sat="0"/>
                    </a14:imgEffect>
                  </a14:imgLayer>
                </a14:imgProps>
              </a:ext>
            </a:extLst>
          </a:blip>
          <a:srcRect/>
          <a:stretch>
            <a:fillRect t="-10000" b="-10000"/>
          </a:stretch>
        </a:blipFill>
        <a:effectLst/>
      </p:bgPr>
    </p:bg>
    <p:spTree>
      <p:nvGrpSpPr>
        <p:cNvPr id="1" name=""/>
        <p:cNvGrpSpPr/>
        <p:nvPr/>
      </p:nvGrpSpPr>
      <p:grpSpPr>
        <a:xfrm>
          <a:off x="0" y="0"/>
          <a:ext cx="0" cy="0"/>
          <a:chOff x="0" y="0"/>
          <a:chExt cx="0" cy="0"/>
        </a:xfrm>
      </p:grpSpPr>
      <p:sp>
        <p:nvSpPr>
          <p:cNvPr id="4" name="Rectangle 3"/>
          <p:cNvSpPr/>
          <p:nvPr/>
        </p:nvSpPr>
        <p:spPr>
          <a:xfrm>
            <a:off x="190498" y="452891"/>
            <a:ext cx="2832102" cy="4247317"/>
          </a:xfrm>
          <a:prstGeom prst="rect">
            <a:avLst/>
          </a:prstGeom>
        </p:spPr>
        <p:txBody>
          <a:bodyPr wrap="square">
            <a:spAutoFit/>
          </a:bodyPr>
          <a:lstStyle/>
          <a:p>
            <a:r>
              <a:rPr lang="en-GB" sz="3600" dirty="0">
                <a:solidFill>
                  <a:srgbClr val="FFFF00"/>
                </a:solidFill>
                <a:effectLst>
                  <a:outerShdw blurRad="38100" dist="38100" dir="2700000" algn="tl">
                    <a:srgbClr val="000000">
                      <a:alpha val="43137"/>
                    </a:srgbClr>
                  </a:outerShdw>
                </a:effectLst>
                <a:latin typeface="Arial Black" panose="020B0A04020102020204" pitchFamily="34" charset="0"/>
                <a:ea typeface="+mj-ea"/>
                <a:cs typeface="+mj-cs"/>
              </a:rPr>
              <a:t>Week 2 Thursday: </a:t>
            </a:r>
            <a:br>
              <a:rPr lang="en-GB" sz="3600" dirty="0">
                <a:solidFill>
                  <a:srgbClr val="FFFF00"/>
                </a:solidFill>
                <a:effectLst>
                  <a:outerShdw blurRad="38100" dist="38100" dir="2700000" algn="tl">
                    <a:srgbClr val="000000">
                      <a:alpha val="43137"/>
                    </a:srgbClr>
                  </a:outerShdw>
                </a:effectLst>
                <a:latin typeface="Arial Black" panose="020B0A04020102020204" pitchFamily="34" charset="0"/>
                <a:ea typeface="+mj-ea"/>
                <a:cs typeface="+mj-cs"/>
              </a:rPr>
            </a:br>
            <a:r>
              <a:rPr lang="en-GB" sz="3600" dirty="0">
                <a:solidFill>
                  <a:srgbClr val="FFFF00"/>
                </a:solidFill>
                <a:effectLst>
                  <a:outerShdw blurRad="38100" dist="38100" dir="2700000" algn="tl">
                    <a:srgbClr val="000000">
                      <a:alpha val="43137"/>
                    </a:srgbClr>
                  </a:outerShdw>
                </a:effectLst>
                <a:latin typeface="Arial Black" panose="020B0A04020102020204" pitchFamily="34" charset="0"/>
                <a:ea typeface="+mj-ea"/>
                <a:cs typeface="+mj-cs"/>
              </a:rPr>
              <a:t>British Pop Culture in the 1980s</a:t>
            </a:r>
            <a:br>
              <a:rPr lang="en-GB" sz="3600" dirty="0">
                <a:solidFill>
                  <a:srgbClr val="FF0000"/>
                </a:solidFill>
                <a:effectLst>
                  <a:outerShdw blurRad="38100" dist="38100" dir="2700000" algn="tl">
                    <a:srgbClr val="000000">
                      <a:alpha val="43137"/>
                    </a:srgbClr>
                  </a:outerShdw>
                </a:effectLst>
                <a:latin typeface="Arial Black" panose="020B0A04020102020204" pitchFamily="34" charset="0"/>
                <a:ea typeface="+mj-ea"/>
                <a:cs typeface="+mj-cs"/>
              </a:rPr>
            </a:br>
            <a:br>
              <a:rPr lang="en-GB" sz="3600" dirty="0">
                <a:solidFill>
                  <a:srgbClr val="FF0000"/>
                </a:solidFill>
                <a:effectLst>
                  <a:outerShdw blurRad="38100" dist="38100" dir="2700000" algn="tl">
                    <a:srgbClr val="000000">
                      <a:alpha val="43137"/>
                    </a:srgbClr>
                  </a:outerShdw>
                </a:effectLst>
                <a:latin typeface="Arial Black" panose="020B0A04020102020204" pitchFamily="34" charset="0"/>
                <a:ea typeface="+mj-ea"/>
                <a:cs typeface="+mj-cs"/>
              </a:rPr>
            </a:br>
            <a:endParaRPr lang="en-GB" dirty="0"/>
          </a:p>
        </p:txBody>
      </p:sp>
      <p:sp>
        <p:nvSpPr>
          <p:cNvPr id="5" name="Rectangle 4"/>
          <p:cNvSpPr/>
          <p:nvPr/>
        </p:nvSpPr>
        <p:spPr>
          <a:xfrm>
            <a:off x="8490857" y="452891"/>
            <a:ext cx="3347359" cy="2862322"/>
          </a:xfrm>
          <a:prstGeom prst="rect">
            <a:avLst/>
          </a:prstGeom>
        </p:spPr>
        <p:txBody>
          <a:bodyPr wrap="square">
            <a:spAutoFit/>
          </a:bodyPr>
          <a:lstStyle/>
          <a:p>
            <a:pPr algn="r"/>
            <a:r>
              <a:rPr lang="en-GB" sz="3600" dirty="0">
                <a:solidFill>
                  <a:srgbClr val="FF0000"/>
                </a:solidFill>
                <a:effectLst>
                  <a:outerShdw blurRad="38100" dist="38100" dir="2700000" algn="tl">
                    <a:srgbClr val="000000">
                      <a:alpha val="43137"/>
                    </a:srgbClr>
                  </a:outerShdw>
                </a:effectLst>
                <a:latin typeface="Arial Black" panose="020B0A04020102020204" pitchFamily="34" charset="0"/>
                <a:ea typeface="+mj-ea"/>
                <a:cs typeface="+mj-cs"/>
              </a:rPr>
              <a:t>Hours 2–3 – </a:t>
            </a:r>
          </a:p>
          <a:p>
            <a:pPr algn="r"/>
            <a:r>
              <a:rPr lang="en-GB" sz="3600" dirty="0">
                <a:solidFill>
                  <a:srgbClr val="FF0000"/>
                </a:solidFill>
                <a:effectLst>
                  <a:outerShdw blurRad="38100" dist="38100" dir="2700000" algn="tl">
                    <a:srgbClr val="000000">
                      <a:alpha val="43137"/>
                    </a:srgbClr>
                  </a:outerShdw>
                </a:effectLst>
                <a:latin typeface="Arial Black" panose="020B0A04020102020204" pitchFamily="34" charset="0"/>
                <a:ea typeface="+mj-ea"/>
                <a:cs typeface="+mj-cs"/>
              </a:rPr>
              <a:t>Stand-Up, Margaret: Thatcherism and Comedy</a:t>
            </a:r>
            <a:endParaRPr lang="en-GB" dirty="0"/>
          </a:p>
        </p:txBody>
      </p:sp>
    </p:spTree>
    <p:extLst>
      <p:ext uri="{BB962C8B-B14F-4D97-AF65-F5344CB8AC3E}">
        <p14:creationId xmlns:p14="http://schemas.microsoft.com/office/powerpoint/2010/main" val="674089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omedy Store, Soho, Londo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0795" y="0"/>
            <a:ext cx="7751205"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0" y="0"/>
            <a:ext cx="5954840" cy="3967843"/>
          </a:xfrm>
          <a:prstGeom prst="rect">
            <a:avLst/>
          </a:prstGeom>
        </p:spPr>
      </p:pic>
      <p:sp>
        <p:nvSpPr>
          <p:cNvPr id="3" name="Rectangle 2"/>
          <p:cNvSpPr/>
          <p:nvPr/>
        </p:nvSpPr>
        <p:spPr>
          <a:xfrm>
            <a:off x="2263076" y="6002006"/>
            <a:ext cx="3731353" cy="923330"/>
          </a:xfrm>
          <a:prstGeom prst="rect">
            <a:avLst/>
          </a:prstGeom>
        </p:spPr>
        <p:txBody>
          <a:bodyPr wrap="square">
            <a:spAutoFit/>
          </a:bodyPr>
          <a:lstStyle/>
          <a:p>
            <a:r>
              <a:rPr lang="en-GB" dirty="0">
                <a:hlinkClick r:id="rId5"/>
              </a:rPr>
              <a:t>https://www.youtube.com/watch?v=7ZHpcYD_cU0</a:t>
            </a:r>
            <a:endParaRPr lang="en-GB" dirty="0"/>
          </a:p>
          <a:p>
            <a:endParaRPr lang="en-GB" dirty="0"/>
          </a:p>
        </p:txBody>
      </p:sp>
      <p:sp>
        <p:nvSpPr>
          <p:cNvPr id="4" name="Title 3"/>
          <p:cNvSpPr>
            <a:spLocks noGrp="1"/>
          </p:cNvSpPr>
          <p:nvPr>
            <p:ph type="title"/>
          </p:nvPr>
        </p:nvSpPr>
        <p:spPr>
          <a:xfrm>
            <a:off x="220162" y="4467905"/>
            <a:ext cx="3801533" cy="1325563"/>
          </a:xfrm>
        </p:spPr>
        <p:txBody>
          <a:bodyPr>
            <a:normAutofit fontScale="90000"/>
          </a:bodyPr>
          <a:lstStyle/>
          <a:p>
            <a:r>
              <a:rPr lang="en-GB" dirty="0">
                <a:latin typeface="Arial Black" panose="020B0A04020102020204" pitchFamily="34" charset="0"/>
              </a:rPr>
              <a:t>Alternative Comedy and the Comedy Store</a:t>
            </a:r>
          </a:p>
        </p:txBody>
      </p:sp>
      <p:sp>
        <p:nvSpPr>
          <p:cNvPr id="5" name="Content Placeholder 4"/>
          <p:cNvSpPr>
            <a:spLocks noGrp="1"/>
          </p:cNvSpPr>
          <p:nvPr>
            <p:ph idx="1"/>
          </p:nvPr>
        </p:nvSpPr>
        <p:spPr/>
        <p:txBody>
          <a:bodyPr/>
          <a:lstStyle/>
          <a:p>
            <a:endParaRPr lang="en-GB" dirty="0"/>
          </a:p>
        </p:txBody>
      </p:sp>
    </p:spTree>
    <p:extLst>
      <p:ext uri="{BB962C8B-B14F-4D97-AF65-F5344CB8AC3E}">
        <p14:creationId xmlns:p14="http://schemas.microsoft.com/office/powerpoint/2010/main" val="3283000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740400" y="182771"/>
            <a:ext cx="6273799" cy="6273799"/>
          </a:xfrm>
          <a:prstGeom prst="rect">
            <a:avLst/>
          </a:prstGeom>
        </p:spPr>
      </p:pic>
      <p:sp>
        <p:nvSpPr>
          <p:cNvPr id="4" name="Rectangle 3"/>
          <p:cNvSpPr/>
          <p:nvPr/>
        </p:nvSpPr>
        <p:spPr>
          <a:xfrm>
            <a:off x="203200" y="182771"/>
            <a:ext cx="6096000" cy="4832092"/>
          </a:xfrm>
          <a:prstGeom prst="rect">
            <a:avLst/>
          </a:prstGeom>
        </p:spPr>
        <p:txBody>
          <a:bodyPr>
            <a:spAutoFit/>
          </a:bodyPr>
          <a:lstStyle/>
          <a:p>
            <a:r>
              <a:rPr lang="en-GB" sz="4400" dirty="0">
                <a:solidFill>
                  <a:prstClr val="black"/>
                </a:solidFill>
                <a:latin typeface="Arial Black" panose="020B0A04020102020204" pitchFamily="34" charset="0"/>
                <a:ea typeface="+mj-ea"/>
                <a:cs typeface="+mj-cs"/>
              </a:rPr>
              <a:t>Alternative Comedy and the Comedy Store</a:t>
            </a:r>
          </a:p>
          <a:p>
            <a:endParaRPr lang="en-GB" sz="4400" dirty="0">
              <a:solidFill>
                <a:prstClr val="black"/>
              </a:solidFill>
              <a:latin typeface="Arial Black" panose="020B0A04020102020204" pitchFamily="34" charset="0"/>
              <a:ea typeface="+mj-ea"/>
              <a:cs typeface="+mj-cs"/>
            </a:endParaRPr>
          </a:p>
          <a:p>
            <a:r>
              <a:rPr lang="en-GB" sz="4400" dirty="0">
                <a:solidFill>
                  <a:prstClr val="black"/>
                </a:solidFill>
                <a:latin typeface="Arial Black" panose="020B0A04020102020204" pitchFamily="34" charset="0"/>
                <a:ea typeface="+mj-ea"/>
                <a:cs typeface="+mj-cs"/>
              </a:rPr>
              <a:t>Vs.</a:t>
            </a:r>
          </a:p>
          <a:p>
            <a:endParaRPr lang="en-GB" sz="4400" dirty="0">
              <a:solidFill>
                <a:prstClr val="black"/>
              </a:solidFill>
              <a:latin typeface="Arial Black" panose="020B0A04020102020204" pitchFamily="34" charset="0"/>
              <a:ea typeface="+mj-ea"/>
              <a:cs typeface="+mj-cs"/>
            </a:endParaRPr>
          </a:p>
          <a:p>
            <a:r>
              <a:rPr lang="en-GB" sz="4400" dirty="0">
                <a:solidFill>
                  <a:prstClr val="black"/>
                </a:solidFill>
                <a:latin typeface="Arial Black" panose="020B0A04020102020204" pitchFamily="34" charset="0"/>
                <a:ea typeface="+mj-ea"/>
                <a:cs typeface="+mj-cs"/>
              </a:rPr>
              <a:t>1970s</a:t>
            </a:r>
            <a:endParaRPr lang="en-GB" dirty="0"/>
          </a:p>
        </p:txBody>
      </p:sp>
    </p:spTree>
    <p:extLst>
      <p:ext uri="{BB962C8B-B14F-4D97-AF65-F5344CB8AC3E}">
        <p14:creationId xmlns:p14="http://schemas.microsoft.com/office/powerpoint/2010/main" val="397505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0"/>
            <a:ext cx="4572000" cy="3429000"/>
          </a:xfrm>
          <a:prstGeom prst="rect">
            <a:avLst/>
          </a:prstGeom>
        </p:spPr>
      </p:pic>
      <p:pic>
        <p:nvPicPr>
          <p:cNvPr id="3" name="Picture 2"/>
          <p:cNvPicPr>
            <a:picLocks noChangeAspect="1"/>
          </p:cNvPicPr>
          <p:nvPr/>
        </p:nvPicPr>
        <p:blipFill>
          <a:blip r:embed="rId4"/>
          <a:stretch>
            <a:fillRect/>
          </a:stretch>
        </p:blipFill>
        <p:spPr>
          <a:xfrm>
            <a:off x="6783388" y="0"/>
            <a:ext cx="5408612" cy="3175021"/>
          </a:xfrm>
          <a:prstGeom prst="rect">
            <a:avLst/>
          </a:prstGeom>
        </p:spPr>
      </p:pic>
      <p:pic>
        <p:nvPicPr>
          <p:cNvPr id="4" name="Picture 3"/>
          <p:cNvPicPr>
            <a:picLocks noChangeAspect="1"/>
          </p:cNvPicPr>
          <p:nvPr/>
        </p:nvPicPr>
        <p:blipFill>
          <a:blip r:embed="rId5"/>
          <a:stretch>
            <a:fillRect/>
          </a:stretch>
        </p:blipFill>
        <p:spPr>
          <a:xfrm>
            <a:off x="7281361" y="3175020"/>
            <a:ext cx="4910639" cy="3682979"/>
          </a:xfrm>
          <a:prstGeom prst="rect">
            <a:avLst/>
          </a:prstGeom>
        </p:spPr>
      </p:pic>
      <p:pic>
        <p:nvPicPr>
          <p:cNvPr id="6" name="Picture 5"/>
          <p:cNvPicPr>
            <a:picLocks noChangeAspect="1"/>
          </p:cNvPicPr>
          <p:nvPr/>
        </p:nvPicPr>
        <p:blipFill>
          <a:blip r:embed="rId6"/>
          <a:stretch>
            <a:fillRect/>
          </a:stretch>
        </p:blipFill>
        <p:spPr>
          <a:xfrm>
            <a:off x="0" y="4114800"/>
            <a:ext cx="4381500" cy="2743200"/>
          </a:xfrm>
          <a:prstGeom prst="rect">
            <a:avLst/>
          </a:prstGeom>
        </p:spPr>
      </p:pic>
      <p:pic>
        <p:nvPicPr>
          <p:cNvPr id="7" name="Picture 6"/>
          <p:cNvPicPr>
            <a:picLocks noChangeAspect="1"/>
          </p:cNvPicPr>
          <p:nvPr/>
        </p:nvPicPr>
        <p:blipFill>
          <a:blip r:embed="rId7"/>
          <a:stretch>
            <a:fillRect/>
          </a:stretch>
        </p:blipFill>
        <p:spPr>
          <a:xfrm>
            <a:off x="4020148" y="2802488"/>
            <a:ext cx="3790352" cy="2912533"/>
          </a:xfrm>
          <a:prstGeom prst="rect">
            <a:avLst/>
          </a:prstGeom>
        </p:spPr>
      </p:pic>
    </p:spTree>
    <p:extLst>
      <p:ext uri="{BB962C8B-B14F-4D97-AF65-F5344CB8AC3E}">
        <p14:creationId xmlns:p14="http://schemas.microsoft.com/office/powerpoint/2010/main" val="240287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UEQJubPhHvI"/>
          <p:cNvPicPr>
            <a:picLocks noGrp="1" noRot="1" noChangeAspect="1"/>
          </p:cNvPicPr>
          <p:nvPr>
            <p:ph idx="1"/>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70916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“The other day I appeared on a certain television programme. And I was asked whether I was trying to restore “Victorian values” . I said straight out, yes I was. And I am. And if you ask me whether I believe in the puritan work ethic, I'll give you an equally straight answer to that too.</a:t>
            </a:r>
          </a:p>
          <a:p>
            <a:pPr marL="0" indent="0">
              <a:buNone/>
            </a:pPr>
            <a:r>
              <a:rPr lang="en-GB" dirty="0"/>
              <a:t>	“I believe that honesty and thrift and reliability and hard work and a sense of responsibility for your fellow men are not simply Victorian values. They do not get out of date.”</a:t>
            </a:r>
          </a:p>
          <a:p>
            <a:pPr algn="r">
              <a:buFontTx/>
              <a:buChar char="-"/>
            </a:pPr>
            <a:r>
              <a:rPr lang="en-GB" dirty="0"/>
              <a:t>Thatcher, Speech to Glasgow Chamber of Commerce, 28 January 1983 (</a:t>
            </a:r>
            <a:r>
              <a:rPr lang="en-GB" dirty="0">
                <a:hlinkClick r:id="rId3"/>
              </a:rPr>
              <a:t>https://www.margaretthatcher.org/document/105244</a:t>
            </a:r>
            <a:r>
              <a:rPr lang="en-GB" dirty="0"/>
              <a:t>)</a:t>
            </a:r>
          </a:p>
          <a:p>
            <a:pPr>
              <a:buFontTx/>
              <a:buChar char="-"/>
            </a:pPr>
            <a:endParaRPr lang="en-GB" dirty="0"/>
          </a:p>
        </p:txBody>
      </p:sp>
    </p:spTree>
    <p:extLst>
      <p:ext uri="{BB962C8B-B14F-4D97-AF65-F5344CB8AC3E}">
        <p14:creationId xmlns:p14="http://schemas.microsoft.com/office/powerpoint/2010/main" val="2851182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i="1" dirty="0">
                <a:latin typeface="Arial Black" panose="020B0A04020102020204" pitchFamily="34" charset="0"/>
              </a:rPr>
              <a:t>The Young Ones</a:t>
            </a:r>
          </a:p>
        </p:txBody>
      </p:sp>
      <p:sp>
        <p:nvSpPr>
          <p:cNvPr id="3" name="Content Placeholder 2"/>
          <p:cNvSpPr>
            <a:spLocks noGrp="1"/>
          </p:cNvSpPr>
          <p:nvPr>
            <p:ph idx="1"/>
          </p:nvPr>
        </p:nvSpPr>
        <p:spPr/>
        <p:txBody>
          <a:bodyPr/>
          <a:lstStyle/>
          <a:p>
            <a:pPr marL="0" indent="0">
              <a:buNone/>
            </a:pPr>
            <a:r>
              <a:rPr lang="en-GB" dirty="0">
                <a:hlinkClick r:id="rId3"/>
              </a:rPr>
              <a:t>https://www.youtube.com/watch?v=W8KLSNFmAss</a:t>
            </a:r>
            <a:endParaRPr lang="en-GB" dirty="0"/>
          </a:p>
          <a:p>
            <a:pPr marL="0" indent="0">
              <a:buNone/>
            </a:pPr>
            <a:endParaRPr lang="en-GB" dirty="0"/>
          </a:p>
          <a:p>
            <a:pPr marL="0" indent="0">
              <a:buNone/>
            </a:pPr>
            <a:r>
              <a:rPr lang="en-GB" dirty="0">
                <a:hlinkClick r:id="rId4"/>
              </a:rPr>
              <a:t>https://www.youtube.com/watch?v=GNLwHWFpPsI</a:t>
            </a:r>
            <a:endParaRPr lang="en-GB" dirty="0"/>
          </a:p>
          <a:p>
            <a:pPr marL="0" indent="0">
              <a:buNone/>
            </a:pPr>
            <a:endParaRPr lang="en-GB" dirty="0"/>
          </a:p>
          <a:p>
            <a:pPr marL="0" indent="0">
              <a:buNone/>
            </a:pPr>
            <a:r>
              <a:rPr lang="en-GB" dirty="0">
                <a:hlinkClick r:id="rId5"/>
              </a:rPr>
              <a:t>https://www.youtube.com/watch?v=135hbzbI5tk</a:t>
            </a:r>
            <a:r>
              <a:rPr lang="en-GB" dirty="0"/>
              <a:t> (c. 17:00)</a:t>
            </a:r>
          </a:p>
        </p:txBody>
      </p:sp>
    </p:spTree>
    <p:extLst>
      <p:ext uri="{BB962C8B-B14F-4D97-AF65-F5344CB8AC3E}">
        <p14:creationId xmlns:p14="http://schemas.microsoft.com/office/powerpoint/2010/main" val="1969870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Black" panose="020B0A04020102020204" pitchFamily="34" charset="0"/>
              </a:rPr>
              <a:t>Adrian Mole</a:t>
            </a:r>
          </a:p>
        </p:txBody>
      </p:sp>
      <p:sp>
        <p:nvSpPr>
          <p:cNvPr id="3" name="Content Placeholder 2"/>
          <p:cNvSpPr>
            <a:spLocks noGrp="1"/>
          </p:cNvSpPr>
          <p:nvPr>
            <p:ph idx="1"/>
          </p:nvPr>
        </p:nvSpPr>
        <p:spPr>
          <a:xfrm>
            <a:off x="283028" y="1804988"/>
            <a:ext cx="10515600" cy="4486275"/>
          </a:xfrm>
        </p:spPr>
        <p:txBody>
          <a:bodyPr>
            <a:normAutofit lnSpcReduction="10000"/>
          </a:bodyPr>
          <a:lstStyle/>
          <a:p>
            <a:pPr marL="0" indent="0">
              <a:buNone/>
            </a:pPr>
            <a:r>
              <a:rPr lang="en-GB" i="1" dirty="0"/>
              <a:t>Mrs Thatcher</a:t>
            </a:r>
            <a:r>
              <a:rPr lang="en-GB" dirty="0"/>
              <a:t> (Saturday 6 November 1982)</a:t>
            </a:r>
            <a:br>
              <a:rPr lang="en-GB" dirty="0"/>
            </a:br>
            <a:br>
              <a:rPr lang="en-GB" dirty="0"/>
            </a:br>
            <a:r>
              <a:rPr lang="en-GB" dirty="0"/>
              <a:t>Do you weep, Mrs Thatcher, do you weep?</a:t>
            </a:r>
            <a:br>
              <a:rPr lang="en-GB" dirty="0"/>
            </a:br>
            <a:r>
              <a:rPr lang="en-GB" dirty="0"/>
              <a:t>Do you wake, Mrs Thatcher, in your sleep?</a:t>
            </a:r>
            <a:br>
              <a:rPr lang="en-GB" dirty="0"/>
            </a:br>
            <a:r>
              <a:rPr lang="en-GB" dirty="0"/>
              <a:t>Do you weep like a sad willow?</a:t>
            </a:r>
            <a:br>
              <a:rPr lang="en-GB" dirty="0"/>
            </a:br>
            <a:r>
              <a:rPr lang="en-GB" dirty="0"/>
              <a:t>On your Marks and Spencer's pillow?</a:t>
            </a:r>
            <a:br>
              <a:rPr lang="en-GB" dirty="0"/>
            </a:br>
            <a:r>
              <a:rPr lang="en-GB" dirty="0"/>
              <a:t>Are your tears molten steel?</a:t>
            </a:r>
            <a:br>
              <a:rPr lang="en-GB" dirty="0"/>
            </a:br>
            <a:r>
              <a:rPr lang="en-GB" dirty="0"/>
              <a:t>Do you weep?</a:t>
            </a:r>
            <a:br>
              <a:rPr lang="en-GB" dirty="0"/>
            </a:br>
            <a:r>
              <a:rPr lang="en-GB" dirty="0"/>
              <a:t>Do you wake with '</a:t>
            </a:r>
            <a:r>
              <a:rPr lang="en-GB" i="1" dirty="0"/>
              <a:t>Three Million</a:t>
            </a:r>
            <a:r>
              <a:rPr lang="en-GB" dirty="0"/>
              <a:t>' on your brain?</a:t>
            </a:r>
            <a:br>
              <a:rPr lang="en-GB" dirty="0"/>
            </a:br>
            <a:r>
              <a:rPr lang="en-GB" dirty="0"/>
              <a:t>Are you sorry that they'll never work again?</a:t>
            </a:r>
            <a:br>
              <a:rPr lang="en-GB" dirty="0"/>
            </a:br>
            <a:r>
              <a:rPr lang="en-GB" dirty="0"/>
              <a:t>When you're dressing in your blue, do you see the waiting queue?</a:t>
            </a:r>
            <a:br>
              <a:rPr lang="en-GB" dirty="0"/>
            </a:br>
            <a:r>
              <a:rPr lang="en-GB" dirty="0"/>
              <a:t>Do you weep, Mrs Thatcher, do you weep?</a:t>
            </a:r>
          </a:p>
        </p:txBody>
      </p:sp>
      <p:pic>
        <p:nvPicPr>
          <p:cNvPr id="4" name="Picture 3"/>
          <p:cNvPicPr>
            <a:picLocks noChangeAspect="1"/>
          </p:cNvPicPr>
          <p:nvPr/>
        </p:nvPicPr>
        <p:blipFill>
          <a:blip r:embed="rId3"/>
          <a:stretch>
            <a:fillRect/>
          </a:stretch>
        </p:blipFill>
        <p:spPr>
          <a:xfrm>
            <a:off x="9206593" y="873579"/>
            <a:ext cx="2400300" cy="3771900"/>
          </a:xfrm>
          <a:prstGeom prst="rect">
            <a:avLst/>
          </a:prstGeom>
        </p:spPr>
      </p:pic>
    </p:spTree>
    <p:extLst>
      <p:ext uri="{BB962C8B-B14F-4D97-AF65-F5344CB8AC3E}">
        <p14:creationId xmlns:p14="http://schemas.microsoft.com/office/powerpoint/2010/main" val="1154660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jINZBOxdja8"/>
          <p:cNvPicPr>
            <a:picLocks noGrp="1" noRot="1" noChangeAspect="1"/>
          </p:cNvPicPr>
          <p:nvPr>
            <p:ph idx="1"/>
            <a:videoFile r:link="rId1"/>
          </p:nvPr>
        </p:nvPicPr>
        <p:blipFill>
          <a:blip r:embed="rId4"/>
          <a:stretch>
            <a:fillRect/>
          </a:stretch>
        </p:blipFill>
        <p:spPr>
          <a:xfrm>
            <a:off x="394305" y="365125"/>
            <a:ext cx="11155439" cy="6274934"/>
          </a:xfrm>
          <a:prstGeom prst="rect">
            <a:avLst/>
          </a:prstGeom>
        </p:spPr>
      </p:pic>
      <p:sp>
        <p:nvSpPr>
          <p:cNvPr id="5" name="Title 4"/>
          <p:cNvSpPr>
            <a:spLocks noGrp="1"/>
          </p:cNvSpPr>
          <p:nvPr>
            <p:ph type="title"/>
          </p:nvPr>
        </p:nvSpPr>
        <p:spPr/>
        <p:txBody>
          <a:bodyPr/>
          <a:lstStyle/>
          <a:p>
            <a:endParaRPr lang="en-GB"/>
          </a:p>
        </p:txBody>
      </p:sp>
      <p:sp>
        <p:nvSpPr>
          <p:cNvPr id="6" name="Title 1"/>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atin typeface="Arial Black" panose="020B0A04020102020204" pitchFamily="34" charset="0"/>
              </a:rPr>
              <a:t>Spitting Image</a:t>
            </a:r>
            <a:endParaRPr lang="en-GB" dirty="0">
              <a:latin typeface="Arial Black" panose="020B0A04020102020204" pitchFamily="34" charset="0"/>
            </a:endParaRPr>
          </a:p>
        </p:txBody>
      </p:sp>
    </p:spTree>
    <p:extLst>
      <p:ext uri="{BB962C8B-B14F-4D97-AF65-F5344CB8AC3E}">
        <p14:creationId xmlns:p14="http://schemas.microsoft.com/office/powerpoint/2010/main" val="2523567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3TFx9u1t1LY"/>
          <p:cNvPicPr>
            <a:picLocks noGrp="1" noRot="1" noChangeAspect="1"/>
          </p:cNvPicPr>
          <p:nvPr>
            <p:ph idx="1"/>
            <a:videoFile r:link="rId1"/>
          </p:nvPr>
        </p:nvPicPr>
        <p:blipFill>
          <a:blip r:embed="rId4"/>
          <a:stretch>
            <a:fillRect/>
          </a:stretch>
        </p:blipFill>
        <p:spPr>
          <a:xfrm>
            <a:off x="551543" y="163286"/>
            <a:ext cx="11263085" cy="6335485"/>
          </a:xfrm>
          <a:prstGeom prst="rect">
            <a:avLst/>
          </a:prstGeom>
        </p:spPr>
      </p:pic>
    </p:spTree>
    <p:extLst>
      <p:ext uri="{BB962C8B-B14F-4D97-AF65-F5344CB8AC3E}">
        <p14:creationId xmlns:p14="http://schemas.microsoft.com/office/powerpoint/2010/main" val="39035333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325563"/>
          </a:xfrm>
        </p:spPr>
        <p:txBody>
          <a:bodyPr/>
          <a:lstStyle/>
          <a:p>
            <a:pPr algn="ctr"/>
            <a:r>
              <a:rPr lang="en-GB" i="1" dirty="0">
                <a:latin typeface="Arial Black" panose="020B0A04020102020204" pitchFamily="34" charset="0"/>
              </a:rPr>
              <a:t>The New Statesman</a:t>
            </a:r>
          </a:p>
        </p:txBody>
      </p:sp>
      <p:pic>
        <p:nvPicPr>
          <p:cNvPr id="4" name="Content Placeholder 3"/>
          <p:cNvPicPr>
            <a:picLocks noGrp="1" noChangeAspect="1"/>
          </p:cNvPicPr>
          <p:nvPr>
            <p:ph idx="1"/>
          </p:nvPr>
        </p:nvPicPr>
        <p:blipFill>
          <a:blip r:embed="rId3"/>
          <a:stretch>
            <a:fillRect/>
          </a:stretch>
        </p:blipFill>
        <p:spPr>
          <a:xfrm>
            <a:off x="6939643" y="1085241"/>
            <a:ext cx="5252357" cy="5821084"/>
          </a:xfrm>
          <a:prstGeom prst="rect">
            <a:avLst/>
          </a:prstGeom>
        </p:spPr>
      </p:pic>
      <p:pic>
        <p:nvPicPr>
          <p:cNvPr id="6" name="Picture 5"/>
          <p:cNvPicPr>
            <a:picLocks noChangeAspect="1"/>
          </p:cNvPicPr>
          <p:nvPr/>
        </p:nvPicPr>
        <p:blipFill>
          <a:blip r:embed="rId4"/>
          <a:stretch>
            <a:fillRect/>
          </a:stretch>
        </p:blipFill>
        <p:spPr>
          <a:xfrm>
            <a:off x="0" y="1085243"/>
            <a:ext cx="4812983" cy="2709831"/>
          </a:xfrm>
          <a:prstGeom prst="rect">
            <a:avLst/>
          </a:prstGeom>
        </p:spPr>
      </p:pic>
      <p:pic>
        <p:nvPicPr>
          <p:cNvPr id="8" name="Picture 7"/>
          <p:cNvPicPr>
            <a:picLocks noChangeAspect="1"/>
          </p:cNvPicPr>
          <p:nvPr/>
        </p:nvPicPr>
        <p:blipFill>
          <a:blip r:embed="rId5"/>
          <a:stretch>
            <a:fillRect/>
          </a:stretch>
        </p:blipFill>
        <p:spPr>
          <a:xfrm>
            <a:off x="0" y="3795075"/>
            <a:ext cx="4209736" cy="3007924"/>
          </a:xfrm>
          <a:prstGeom prst="rect">
            <a:avLst/>
          </a:prstGeom>
        </p:spPr>
      </p:pic>
      <p:pic>
        <p:nvPicPr>
          <p:cNvPr id="9" name="Picture 8"/>
          <p:cNvPicPr>
            <a:picLocks noChangeAspect="1"/>
          </p:cNvPicPr>
          <p:nvPr/>
        </p:nvPicPr>
        <p:blipFill>
          <a:blip r:embed="rId6"/>
          <a:stretch>
            <a:fillRect/>
          </a:stretch>
        </p:blipFill>
        <p:spPr>
          <a:xfrm>
            <a:off x="4031290" y="1085241"/>
            <a:ext cx="3511600" cy="4993057"/>
          </a:xfrm>
          <a:prstGeom prst="rect">
            <a:avLst/>
          </a:prstGeom>
        </p:spPr>
      </p:pic>
    </p:spTree>
    <p:extLst>
      <p:ext uri="{BB962C8B-B14F-4D97-AF65-F5344CB8AC3E}">
        <p14:creationId xmlns:p14="http://schemas.microsoft.com/office/powerpoint/2010/main" val="17949078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LVltOSC0JMQ"/>
          <p:cNvPicPr>
            <a:picLocks noGrp="1" noRot="1" noChangeAspect="1"/>
          </p:cNvPicPr>
          <p:nvPr>
            <p:ph idx="1"/>
            <a:videoFile r:link="rId1"/>
          </p:nvPr>
        </p:nvPicPr>
        <p:blipFill>
          <a:blip r:embed="rId4"/>
          <a:stretch>
            <a:fillRect/>
          </a:stretch>
        </p:blipFill>
        <p:spPr>
          <a:xfrm>
            <a:off x="181428" y="0"/>
            <a:ext cx="11836400" cy="6657975"/>
          </a:xfrm>
          <a:prstGeom prst="rect">
            <a:avLst/>
          </a:prstGeom>
        </p:spPr>
      </p:pic>
    </p:spTree>
    <p:extLst>
      <p:ext uri="{BB962C8B-B14F-4D97-AF65-F5344CB8AC3E}">
        <p14:creationId xmlns:p14="http://schemas.microsoft.com/office/powerpoint/2010/main" val="31094560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55914" y="2011820"/>
            <a:ext cx="2079171" cy="1477328"/>
          </a:xfrm>
          <a:prstGeom prst="rect">
            <a:avLst/>
          </a:prstGeom>
        </p:spPr>
        <p:txBody>
          <a:bodyPr wrap="square">
            <a:spAutoFit/>
          </a:bodyPr>
          <a:lstStyle/>
          <a:p>
            <a:r>
              <a:rPr lang="en-GB" dirty="0"/>
              <a:t>https://www.youtube.com/watch?v=gXuRvthgn4U&amp;list=RDgXuRvthgn4U&amp;start_radio=1</a:t>
            </a:r>
          </a:p>
        </p:txBody>
      </p:sp>
      <p:sp>
        <p:nvSpPr>
          <p:cNvPr id="3" name="Title 2"/>
          <p:cNvSpPr>
            <a:spLocks noGrp="1"/>
          </p:cNvSpPr>
          <p:nvPr>
            <p:ph type="title"/>
          </p:nvPr>
        </p:nvSpPr>
        <p:spPr/>
        <p:txBody>
          <a:bodyPr/>
          <a:lstStyle/>
          <a:p>
            <a:pPr algn="ctr"/>
            <a:r>
              <a:rPr lang="en-GB" dirty="0">
                <a:latin typeface="Arial Black" panose="020B0A04020102020204" pitchFamily="34" charset="0"/>
              </a:rPr>
              <a:t>‘</a:t>
            </a:r>
            <a:r>
              <a:rPr lang="en-GB" dirty="0" err="1">
                <a:latin typeface="Arial Black" panose="020B0A04020102020204" pitchFamily="34" charset="0"/>
              </a:rPr>
              <a:t>Loadsamoney</a:t>
            </a:r>
            <a:r>
              <a:rPr lang="en-GB" dirty="0">
                <a:latin typeface="Arial Black" panose="020B0A04020102020204" pitchFamily="34" charset="0"/>
              </a:rPr>
              <a:t>’</a:t>
            </a:r>
          </a:p>
        </p:txBody>
      </p:sp>
      <p:pic>
        <p:nvPicPr>
          <p:cNvPr id="5" name="Content Placeholder 4"/>
          <p:cNvPicPr>
            <a:picLocks noGrp="1" noChangeAspect="1"/>
          </p:cNvPicPr>
          <p:nvPr>
            <p:ph idx="1"/>
          </p:nvPr>
        </p:nvPicPr>
        <p:blipFill>
          <a:blip r:embed="rId3"/>
          <a:stretch>
            <a:fillRect/>
          </a:stretch>
        </p:blipFill>
        <p:spPr>
          <a:xfrm>
            <a:off x="3938312" y="1691514"/>
            <a:ext cx="4315376" cy="4351338"/>
          </a:xfrm>
          <a:prstGeom prst="rect">
            <a:avLst/>
          </a:prstGeom>
        </p:spPr>
      </p:pic>
    </p:spTree>
    <p:extLst>
      <p:ext uri="{BB962C8B-B14F-4D97-AF65-F5344CB8AC3E}">
        <p14:creationId xmlns:p14="http://schemas.microsoft.com/office/powerpoint/2010/main" val="15410312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71499" y="365125"/>
            <a:ext cx="10956471" cy="5811838"/>
          </a:xfrm>
        </p:spPr>
        <p:txBody>
          <a:bodyPr>
            <a:normAutofit lnSpcReduction="10000"/>
          </a:bodyPr>
          <a:lstStyle/>
          <a:p>
            <a:pPr marL="0" indent="0" algn="just">
              <a:buNone/>
            </a:pPr>
            <a:r>
              <a:rPr lang="en-GB" dirty="0">
                <a:latin typeface="Arial Black" panose="020B0A04020102020204" pitchFamily="34" charset="0"/>
              </a:rPr>
              <a:t>“Harry Enfield’s nouveau-riche plumber, </a:t>
            </a:r>
            <a:r>
              <a:rPr lang="en-GB" i="1" dirty="0" err="1">
                <a:latin typeface="Arial Black" panose="020B0A04020102020204" pitchFamily="34" charset="0"/>
              </a:rPr>
              <a:t>Loadsamoney</a:t>
            </a:r>
            <a:r>
              <a:rPr lang="en-GB" dirty="0">
                <a:latin typeface="Arial Black" panose="020B0A04020102020204" pitchFamily="34" charset="0"/>
              </a:rPr>
              <a:t>, was introduced nation on the alternative comedy showcase Saturday Live as an unsubtle assault on Thatcherite values. The character, however, was appropriated as an affectionate pastiche by the right—to the extent that Enfield later killed him off in dismay.”</a:t>
            </a:r>
          </a:p>
          <a:p>
            <a:pPr algn="r">
              <a:buFontTx/>
              <a:buChar char="-"/>
            </a:pPr>
            <a:r>
              <a:rPr lang="en-GB" sz="2200" dirty="0"/>
              <a:t>Gavin Schaffer, ‘Fighting Thatcher with Comedy: What to Do When There Is No Alternative,’ </a:t>
            </a:r>
            <a:r>
              <a:rPr lang="en-GB" sz="2200" i="1" dirty="0"/>
              <a:t>Journal of British Studies</a:t>
            </a:r>
            <a:r>
              <a:rPr lang="en-GB" sz="2200" dirty="0"/>
              <a:t>, 55:2 (2016), p. 385</a:t>
            </a:r>
          </a:p>
          <a:p>
            <a:pPr marL="0" indent="0">
              <a:buNone/>
            </a:pPr>
            <a:endParaRPr lang="en-GB" dirty="0">
              <a:latin typeface="Arial Black" panose="020B0A04020102020204" pitchFamily="34" charset="0"/>
            </a:endParaRPr>
          </a:p>
          <a:p>
            <a:pPr marL="0" indent="0" algn="just">
              <a:buNone/>
            </a:pPr>
            <a:r>
              <a:rPr lang="en-GB" dirty="0">
                <a:latin typeface="Arial Black" panose="020B0A04020102020204" pitchFamily="34" charset="0"/>
              </a:rPr>
              <a:t>“What could be more Thatcherite than a stand-up comedian? Self-employed, un-unionised, unsupported by any namby-pamby arts grant, he has got on his bike and got a gig.”</a:t>
            </a:r>
          </a:p>
          <a:p>
            <a:pPr algn="r">
              <a:buFontTx/>
              <a:buChar char="-"/>
            </a:pPr>
            <a:r>
              <a:rPr lang="en-GB" sz="2200" dirty="0"/>
              <a:t>Arthur Smith cited by Schaffer, ‘Fighting Thatcher with Comedy,’ p. 391.</a:t>
            </a:r>
          </a:p>
          <a:p>
            <a:pPr>
              <a:buFontTx/>
              <a:buChar char="-"/>
            </a:pPr>
            <a:endParaRPr lang="en-GB" dirty="0"/>
          </a:p>
        </p:txBody>
      </p:sp>
    </p:spTree>
    <p:extLst>
      <p:ext uri="{BB962C8B-B14F-4D97-AF65-F5344CB8AC3E}">
        <p14:creationId xmlns:p14="http://schemas.microsoft.com/office/powerpoint/2010/main" val="2756739658"/>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176</TotalTime>
  <Words>516</Words>
  <Application>Microsoft Office PowerPoint</Application>
  <PresentationFormat>Widescreen</PresentationFormat>
  <Paragraphs>44</Paragraphs>
  <Slides>14</Slides>
  <Notes>14</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Arial Black</vt:lpstr>
      <vt:lpstr>Calibri</vt:lpstr>
      <vt:lpstr>Calibri Light</vt:lpstr>
      <vt:lpstr>1_Office Theme</vt:lpstr>
      <vt:lpstr>PowerPoint Presentation</vt:lpstr>
      <vt:lpstr>Alternative Comedy and the Comedy Store</vt:lpstr>
      <vt:lpstr>PowerPoint Presentation</vt:lpstr>
      <vt:lpstr>PowerPoint Presentation</vt:lpstr>
      <vt:lpstr>PowerPoint Presentation</vt:lpstr>
      <vt:lpstr>PowerPoint Presentation</vt:lpstr>
      <vt:lpstr>The Young Ones</vt:lpstr>
      <vt:lpstr>Adrian Mole</vt:lpstr>
      <vt:lpstr>PowerPoint Presentation</vt:lpstr>
      <vt:lpstr>PowerPoint Presentation</vt:lpstr>
      <vt:lpstr>The New Statesman</vt:lpstr>
      <vt:lpstr>PowerPoint Presentation</vt:lpstr>
      <vt:lpstr>‘Loadsamoney’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Lester Mason</cp:lastModifiedBy>
  <cp:revision>15</cp:revision>
  <cp:lastPrinted>2019-02-21T08:34:03Z</cp:lastPrinted>
  <dcterms:created xsi:type="dcterms:W3CDTF">2019-01-30T13:00:10Z</dcterms:created>
  <dcterms:modified xsi:type="dcterms:W3CDTF">2024-11-04T11:22:09Z</dcterms:modified>
</cp:coreProperties>
</file>