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notesMasterIdLst>
    <p:notesMasterId r:id="rId13"/>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[0:00-0:25] Open plainly. Name the study in one sentence: a critical interpretive synthesis asking how broad-based community organising interacts with SDG 16 and SDG 10, and whether pursuing one helps or hinders the other. Then say what this presentation is for: not a summary of the findings, but a reflection on how the study changed under me, and on what it was like to research a practice I am paid to deliver. Signal the through-line early: twice the evidence refused to confirm what I expected, and both times the recovery was the same move.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[0:25-1:10] Walk the four steps quickly; they are the shape of the enquiry, not the findings. The reflective point is the last line, so land it. Because I started from the goals rather than from my own practice, weaving trust entered the study as a case to be tested rather than a thing to be defended. That ordering turned out to matter: had I begun from the practice, I would have been looking for literature that explained why it works. Starting from the goals meant the literature got to decide whether it works at all. Say honestly that this was partly luck of sequencing rather than a designed safeguard.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[1:10-2:05] This is the first of the two evidence shocks, and it is a methodological lesson rather than bad luck. Be honest that my first reaction was to wonder whether a rise in trust undermined the whole project. It did not, but only because I changed what the survey was doing in the argument. A declining trend would have been rhetorically convenient and analytically weak: it would have made the problem statement depend on a direction I could not control and, as it turned out, could not even measure consistently across the instrument change. What survived the change was the gradient between deprived and affluent areas and between occupational classes, and the gradient is what the argument actually needs, because it is inequality in associational resource, not national decline, that organising speaks to. The lesson I take: anchor an argument to the most stable feature of the evidence, not the most persuasive one.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[2:05-3:00] Slow down here; this is the centre of the reflection. Describe the actual experience: I went looking for evidence that would explain why relational work builds power, and the first substantial findings I hit suggested the opposite. The effect sizes reported in those early papers looked large, and the mechanism was uncomfortably close to what weaving trust does: warm contact across difference, organised around what people share. My concern was not abstract. I run these sessions. If the finding held, part of my job was working against the redistributive aim the rest of my job is for. Be candid about the pull to move past it quickly, or to cite it in a softened form, and say that the reason I did not was partly that critique-seeking was already built into the method: I had committed to pairing every concept with its known critiques to surface disconfirming evidence. That commitment was made when it cost nothing, and it collected when it cost something.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[3:00-4:00] Reimer and Sengupta's preregistered meta-analysis is the turn. The associations are small, they run the other way in a substantial minority of studies, and they vanish for positive contact once negative contact is controlled. Alongside it, Becker and Cocco show the effect is content-dependent: commonality-focused contact dampens mobilisation, contact that keeps injustice salient drives it. Say what the relief actually was, and be precise, because the honest version is more interesting. It was partly personal, and I should own that. But the analytically useful part was that it converted a verdict into a variable. If the effect had been large and unconditional, the only finding available to me was that my sector's practice is counterproductive, which is neither actionable nor, given my position, credible coming from me. Because it is contingent, the question becomes what configuration of practice makes the difference, and that is a question I am well placed to work on. Note the pattern explicitly: twice the evidence refused the direction I expected, and both times the recovery was to stop asking about direction and start asking about distribution or conditions.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[4:00-4:45] Keep this brisk; it is the outcome slide, and the reflective content is the grading of it rather than the claims themselves. The discipline I want to show is that I rated my own findings by the strength of evidence behind them and let the weakest rating fall on the part of the sector's work I am most invested in. Recognition is where I most wanted to claim a win and where I could only argue by analogy: weaving trust approximates Allport's conditions, engages the mediators the meta-analyses identify, and resembles intergroup dialogue, but nobody has evaluated it. Saying so costs the study its most attractive claim. On the design principle, be equally plain: its support is uneven, strongest for dual identity and weakest for action coupling, and it has not been tested as a whole anywhere. It is a proposition for testing, not a finding.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[4:45-5:35] This is the insider problem in reverse: not bias, but inadmissible knowledge. A desk-based synthesis can only work with what exists in print, and organising is a tradition transmitted by apprenticeship rather than publication. So the evidence base I had was structurally out of date: books whose examples predate everything I have worked on, almost nothing peer-reviewed on UK practice, and a single report on weaving trust produced with my own employer, which I therefore had to treat as authoritative on the design of the practice but not as evidence of its effects. Two consequences worth naming. First, I leaned on US literature, which I argue transfers because the methods and the settings are close enough, but that is an argument rather than an assumption and I flag it as such throughout. Second, the frustration was real: I knew of current campaigns and sessions that bore directly on the questions and could not use any of them, because using them would have meant generating data I had no ethical approval for and no independence from. The honest conclusion is that this study is bounded by a gap in the sector's own record, and that the gap is itself a finding about the sector.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[5:35-6:50] This is the insider core, so do not rush it and do not make it comfortable. The critique is not something I discovered about other people's work: I have run these sessions and I have written questions of exactly the kind I now call affirmation-led. That matters for how the argument should be heard, and it is also the substance of what I learned, because the shift from defending the practice to questioning it happened to my own practice first. The Brighton case sharpens it rather than softening it. That session was the closest thing in the report to what I now recommend, coupled to a live housing campaign, and it still asked what a good development would include rather than why affordability has failed or who decides what gets built. If the best example I was personally involved in falls short of the standard, the standard is demanding and my own work is inside the critique, not behind it. What remains awkward is the order. Colleagues who wrote their question sets from reasoning I shared will meet this argument first as assessed work, and the learning session is not a gentler substitute for it: it is where organisers can bring the practical knowledge I do not have and test whether the design principle survives contact with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[6:50-7:40] Present the objection at its strongest, because it is a practitioner's objection and I think it is partly right. Self-selection is already the practice's biggest limitation: relational experiments draw in people disposed to build relationships. A harder question set could narrow that further, and an empty room mobilises nobody. But the concession is genuinely partial, and the evidence says where the line sits. What prevents the sedative effect is not avoiding injustice but having it acknowledged across the pair: contact undermines disadvantaged participants' collective action when advantaged partners stay silent about inequality, and does not when they name it as illegitimate. That is a design problem about sequence and framing, not a choice between warmth and confrontation. So the redesign I would now argue for is a mixture: open on attachment, move to where people have met unequal treatment, and close on who decides. This is a change to my own recommendation, and it came from anticipating the argument colleagues would make rather than from the literature.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[7:40-8:30] Do not just list the safeguards; judge them. The Cambridge admission is the sharpest thing on this slide, so give it the last thirty seconds. I softened the language of that critique, and the motive at the time was straightforwardly protective: I did not want to be seen criticising colleagues' judgement. In hindsight the softened version is the better one, because treating Cambridge as forgoing mobilisation rather than suppressing it is what the evidence actually supports. But I did not soften it for that reason, and the distinction matters. The bias operated; it happened to improve the claim; I only worked out why afterwards. That is exactly the pattern insider research is warned about, and the only reason I can see it here is that I had committed in the methodology to stress-testing claims in both directions. Before that, briefly: the provenance calibration did real work, and I can point to where: the Living Wage evidence looked much stronger before I noticed how much of it came from a survey of accredited employers run with the Foundation, and my claim weakened accordingly. Pairing concepts with their critiques is what surfaced the sedative literature in the first place. But all three safeguards operate on texts, and the structural limit of a desk-based study by an insider is that it cannot correct for absent people. Three groups are missing: the participants the practice is for, the colleagues whose question sets I critique, and the disadvantaged groups whose interests I theorise. That last one I flagged in the study; the first two I did not, and should have. The suspected blind spot follows from it. I can see how sessions run and what organisers intend, and I cannot see what a session feels like to someone who came once and did not come back, which is exactly the population a harder question set would affect.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[8:30-9:00] Close on the three concrete changes, briefly, then land the last line and stop. The line is the honest summary of the whole insider question, and it is why recommendation three of the study asks for independent longitudinal measurement rather than offering my own. Proximity gave me the access, the practitioner knowledge to read the practice, and the standing to change it. It also means my evaluation of my own redesign would be worth very little. Resist any closing flourish about the sector's promise; the reflection is stronger if it ends on the limitation.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2321"/>
        </a:solidFill>
      </p:bgPr>
    </p:bg>
    <p:spTree>
      <p:nvGrpSpPr>
        <p:cNvPr id="1" name=""/>
        <p:cNvGrpSpPr/>
        <p:nvPr/>
      </p:nvGrpSpPr>
      <p:grpSpPr>
        <a:xfrm>
          <a:off x="0" y="0"/>
          <a:ext cx="0" cy="0"/>
          <a:chOff x="0" y="0"/>
          <a:chExt cx="0" cy="0"/>
        </a:xfrm>
      </p:grpSpPr>
      <p:sp>
        <p:nvSpPr>
          <p:cNvPr id="2" name="Text 0"/>
          <p:cNvSpPr/>
          <p:nvPr/>
        </p:nvSpPr>
        <p:spPr>
          <a:xfrm>
            <a:off x="812800" y="812800"/>
            <a:ext cx="10883392" cy="256514"/>
          </a:xfrm>
          <a:prstGeom prst="rect">
            <a:avLst/>
          </a:prstGeom>
          <a:noFill/>
          <a:ln/>
        </p:spPr>
        <p:txBody>
          <a:bodyPr wrap="square" lIns="0" tIns="0" rIns="0" bIns="0" rtlCol="0" anchor="t">
            <a:normAutofit/>
          </a:bodyPr>
          <a:lstStyle/>
          <a:p>
            <a:pPr algn="l" indent="0" marL="0">
              <a:lnSpc>
                <a:spcPts val="1820"/>
              </a:lnSpc>
              <a:buNone/>
            </a:pPr>
            <a:r>
              <a:rPr lang="en-US" sz="1300" spc="200" kern="0" dirty="0">
                <a:solidFill>
                  <a:srgbClr val="D98C68"/>
                </a:solidFill>
                <a:latin typeface="Arial" pitchFamily="34" charset="0"/>
                <a:ea typeface="Arial" pitchFamily="34" charset="-122"/>
                <a:cs typeface="Arial" pitchFamily="34" charset="-120"/>
              </a:rPr>
              <a:t>COMPONENT 2 · CRITICAL REFLECTION</a:t>
            </a:r>
            <a:endParaRPr lang="en-US" sz="1300" dirty="0"/>
          </a:p>
        </p:txBody>
      </p:sp>
      <p:sp>
        <p:nvSpPr>
          <p:cNvPr id="3" name="Text 1"/>
          <p:cNvSpPr/>
          <p:nvPr/>
        </p:nvSpPr>
        <p:spPr>
          <a:xfrm>
            <a:off x="812800" y="2341430"/>
            <a:ext cx="9810750" cy="1342099"/>
          </a:xfrm>
          <a:prstGeom prst="rect">
            <a:avLst/>
          </a:prstGeom>
          <a:noFill/>
          <a:ln/>
        </p:spPr>
        <p:txBody>
          <a:bodyPr wrap="square" lIns="0" tIns="0" rIns="0" bIns="0" rtlCol="0" anchor="t">
            <a:normAutofit/>
          </a:bodyPr>
          <a:lstStyle/>
          <a:p>
            <a:pPr algn="l" indent="0" marL="0">
              <a:lnSpc>
                <a:spcPts val="5184"/>
              </a:lnSpc>
              <a:buNone/>
            </a:pPr>
            <a:r>
              <a:rPr lang="en-US" sz="4800" dirty="0">
                <a:solidFill>
                  <a:srgbClr val="F5F2EC"/>
                </a:solidFill>
                <a:latin typeface="Georgia" pitchFamily="34" charset="0"/>
                <a:ea typeface="Georgia" pitchFamily="34" charset="-122"/>
                <a:cs typeface="Georgia" pitchFamily="34" charset="-120"/>
              </a:rPr>
              <a:t>Broad-based community organising, SDG 16 and SDG 10</a:t>
            </a:r>
            <a:endParaRPr lang="en-US" sz="4800" dirty="0"/>
          </a:p>
        </p:txBody>
      </p:sp>
      <p:sp>
        <p:nvSpPr>
          <p:cNvPr id="4" name="Text 2"/>
          <p:cNvSpPr/>
          <p:nvPr/>
        </p:nvSpPr>
        <p:spPr>
          <a:xfrm>
            <a:off x="812800" y="3912129"/>
            <a:ext cx="7717790" cy="629841"/>
          </a:xfrm>
          <a:prstGeom prst="rect">
            <a:avLst/>
          </a:prstGeom>
          <a:noFill/>
          <a:ln/>
        </p:spPr>
        <p:txBody>
          <a:bodyPr wrap="square" lIns="0" tIns="0" rIns="0" bIns="0" rtlCol="0" anchor="t">
            <a:normAutofit/>
          </a:bodyPr>
          <a:lstStyle/>
          <a:p>
            <a:pPr algn="l" indent="0" marL="0">
              <a:lnSpc>
                <a:spcPts val="2380"/>
              </a:lnSpc>
              <a:buNone/>
            </a:pPr>
            <a:r>
              <a:rPr lang="en-US" sz="1700" dirty="0">
                <a:solidFill>
                  <a:srgbClr val="C9C4BA"/>
                </a:solidFill>
                <a:latin typeface="Arial" pitchFamily="34" charset="0"/>
                <a:ea typeface="Arial" pitchFamily="34" charset="-122"/>
                <a:cs typeface="Arial" pitchFamily="34" charset="-120"/>
              </a:rPr>
              <a:t>Reflecting on what the study found, what I learned as a researcher, and what it meant to study my own sector from inside it</a:t>
            </a:r>
            <a:endParaRPr lang="en-US" sz="1700" dirty="0"/>
          </a:p>
        </p:txBody>
      </p:sp>
      <p:sp>
        <p:nvSpPr>
          <p:cNvPr id="5" name="Text 3"/>
          <p:cNvSpPr/>
          <p:nvPr/>
        </p:nvSpPr>
        <p:spPr>
          <a:xfrm>
            <a:off x="812800" y="5814087"/>
            <a:ext cx="10883392" cy="256514"/>
          </a:xfrm>
          <a:prstGeom prst="rect">
            <a:avLst/>
          </a:prstGeom>
          <a:noFill/>
          <a:ln/>
        </p:spPr>
        <p:txBody>
          <a:bodyPr wrap="square" lIns="0" tIns="0" rIns="0" bIns="0" rtlCol="0" anchor="t">
            <a:normAutofit/>
          </a:bodyPr>
          <a:lstStyle/>
          <a:p>
            <a:pPr algn="l" indent="0" marL="0">
              <a:lnSpc>
                <a:spcPts val="1820"/>
              </a:lnSpc>
              <a:buNone/>
            </a:pPr>
            <a:r>
              <a:rPr lang="en-US" sz="1300" dirty="0">
                <a:solidFill>
                  <a:srgbClr val="8E948E"/>
                </a:solidFill>
                <a:latin typeface="Arial" pitchFamily="34" charset="0"/>
                <a:ea typeface="Arial" pitchFamily="34" charset="-122"/>
                <a:cs typeface="Arial" pitchFamily="34" charset="-120"/>
              </a:rPr>
              <a:t>[Name]  ·  [Module code]  ·  [Date]</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2EC"/>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How the study took shape</a:t>
            </a:r>
            <a:endParaRPr lang="en-US" sz="3800" dirty="0"/>
          </a:p>
        </p:txBody>
      </p:sp>
      <p:sp>
        <p:nvSpPr>
          <p:cNvPr id="3" name="Shape 1"/>
          <p:cNvSpPr/>
          <p:nvPr/>
        </p:nvSpPr>
        <p:spPr>
          <a:xfrm>
            <a:off x="815975" y="2088158"/>
            <a:ext cx="2482850" cy="2420144"/>
          </a:xfrm>
          <a:prstGeom prst="roundRect">
            <a:avLst>
              <a:gd name="adj" fmla="val 3542"/>
            </a:avLst>
          </a:prstGeom>
          <a:solidFill>
            <a:srgbClr val="FFFDF8"/>
          </a:solidFill>
          <a:ln w="6350">
            <a:solidFill>
              <a:srgbClr val="DDD8CE"/>
            </a:solidFill>
            <a:prstDash val="solid"/>
          </a:ln>
        </p:spPr>
      </p:sp>
      <p:sp>
        <p:nvSpPr>
          <p:cNvPr id="4" name="Text 2"/>
          <p:cNvSpPr/>
          <p:nvPr/>
        </p:nvSpPr>
        <p:spPr>
          <a:xfrm>
            <a:off x="1071033" y="2343217"/>
            <a:ext cx="2031915"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01</a:t>
            </a:r>
            <a:endParaRPr lang="en-US" sz="1300" dirty="0"/>
          </a:p>
        </p:txBody>
      </p:sp>
      <p:sp>
        <p:nvSpPr>
          <p:cNvPr id="5" name="Text 3"/>
          <p:cNvSpPr/>
          <p:nvPr/>
        </p:nvSpPr>
        <p:spPr>
          <a:xfrm>
            <a:off x="1071033" y="2663230"/>
            <a:ext cx="2031915" cy="288264"/>
          </a:xfrm>
          <a:prstGeom prst="rect">
            <a:avLst/>
          </a:prstGeom>
          <a:noFill/>
          <a:ln/>
        </p:spPr>
        <p:txBody>
          <a:bodyPr wrap="square" lIns="0" tIns="0" rIns="0" bIns="0" rtlCol="0" anchor="t">
            <a:normAutofit/>
          </a:bodyPr>
          <a:lstStyle/>
          <a:p>
            <a:pPr algn="l" indent="0" marL="0">
              <a:lnSpc>
                <a:spcPts val="2070"/>
              </a:lnSpc>
              <a:buNone/>
            </a:pPr>
            <a:r>
              <a:rPr lang="en-US" sz="1800" dirty="0">
                <a:solidFill>
                  <a:srgbClr val="1C2321"/>
                </a:solidFill>
                <a:latin typeface="Georgia" pitchFamily="34" charset="0"/>
                <a:ea typeface="Georgia" pitchFamily="34" charset="-122"/>
                <a:cs typeface="Georgia" pitchFamily="34" charset="-120"/>
              </a:rPr>
              <a:t>The goals</a:t>
            </a:r>
            <a:endParaRPr lang="en-US" sz="1800" dirty="0"/>
          </a:p>
        </p:txBody>
      </p:sp>
      <p:sp>
        <p:nvSpPr>
          <p:cNvPr id="6" name="Text 4"/>
          <p:cNvSpPr/>
          <p:nvPr/>
        </p:nvSpPr>
        <p:spPr>
          <a:xfrm>
            <a:off x="1071033" y="3014993"/>
            <a:ext cx="2031915"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Two SDGs matched what organising already tries to do: build civic voice, and win material change.</a:t>
            </a:r>
            <a:endParaRPr lang="en-US" sz="1300" dirty="0"/>
          </a:p>
        </p:txBody>
      </p:sp>
      <p:sp>
        <p:nvSpPr>
          <p:cNvPr id="7" name="Shape 5"/>
          <p:cNvSpPr/>
          <p:nvPr/>
        </p:nvSpPr>
        <p:spPr>
          <a:xfrm>
            <a:off x="3508375" y="2088158"/>
            <a:ext cx="2482850" cy="2420144"/>
          </a:xfrm>
          <a:prstGeom prst="roundRect">
            <a:avLst>
              <a:gd name="adj" fmla="val 3542"/>
            </a:avLst>
          </a:prstGeom>
          <a:solidFill>
            <a:srgbClr val="FFFDF8"/>
          </a:solidFill>
          <a:ln w="6350">
            <a:solidFill>
              <a:srgbClr val="DDD8CE"/>
            </a:solidFill>
            <a:prstDash val="solid"/>
          </a:ln>
        </p:spPr>
      </p:sp>
      <p:sp>
        <p:nvSpPr>
          <p:cNvPr id="8" name="Text 6"/>
          <p:cNvSpPr/>
          <p:nvPr/>
        </p:nvSpPr>
        <p:spPr>
          <a:xfrm>
            <a:off x="3763433" y="2343217"/>
            <a:ext cx="2031915"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02</a:t>
            </a:r>
            <a:endParaRPr lang="en-US" sz="1300" dirty="0"/>
          </a:p>
        </p:txBody>
      </p:sp>
      <p:sp>
        <p:nvSpPr>
          <p:cNvPr id="9" name="Text 7"/>
          <p:cNvSpPr/>
          <p:nvPr/>
        </p:nvSpPr>
        <p:spPr>
          <a:xfrm>
            <a:off x="3763433" y="2663230"/>
            <a:ext cx="2031915" cy="288264"/>
          </a:xfrm>
          <a:prstGeom prst="rect">
            <a:avLst/>
          </a:prstGeom>
          <a:noFill/>
          <a:ln/>
        </p:spPr>
        <p:txBody>
          <a:bodyPr wrap="square" lIns="0" tIns="0" rIns="0" bIns="0" rtlCol="0" anchor="t">
            <a:normAutofit/>
          </a:bodyPr>
          <a:lstStyle/>
          <a:p>
            <a:pPr algn="l" indent="0" marL="0">
              <a:lnSpc>
                <a:spcPts val="2070"/>
              </a:lnSpc>
              <a:buNone/>
            </a:pPr>
            <a:r>
              <a:rPr lang="en-US" sz="1800" dirty="0">
                <a:solidFill>
                  <a:srgbClr val="1C2321"/>
                </a:solidFill>
                <a:latin typeface="Georgia" pitchFamily="34" charset="0"/>
                <a:ea typeface="Georgia" pitchFamily="34" charset="-122"/>
                <a:cs typeface="Georgia" pitchFamily="34" charset="-120"/>
              </a:rPr>
              <a:t>The context</a:t>
            </a:r>
            <a:endParaRPr lang="en-US" sz="1800" dirty="0"/>
          </a:p>
        </p:txBody>
      </p:sp>
      <p:sp>
        <p:nvSpPr>
          <p:cNvPr id="10" name="Text 8"/>
          <p:cNvSpPr/>
          <p:nvPr/>
        </p:nvSpPr>
        <p:spPr>
          <a:xfrm>
            <a:off x="3763433" y="3014993"/>
            <a:ext cx="2031915" cy="126365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National survey evidence on trust and cohesion, since both goals rest on trust between people and in the state.</a:t>
            </a:r>
            <a:endParaRPr lang="en-US" sz="1300" dirty="0"/>
          </a:p>
        </p:txBody>
      </p:sp>
      <p:sp>
        <p:nvSpPr>
          <p:cNvPr id="11" name="Shape 9"/>
          <p:cNvSpPr/>
          <p:nvPr/>
        </p:nvSpPr>
        <p:spPr>
          <a:xfrm>
            <a:off x="6200775" y="2088158"/>
            <a:ext cx="2482850" cy="2420144"/>
          </a:xfrm>
          <a:prstGeom prst="roundRect">
            <a:avLst>
              <a:gd name="adj" fmla="val 3542"/>
            </a:avLst>
          </a:prstGeom>
          <a:solidFill>
            <a:srgbClr val="FFFDF8"/>
          </a:solidFill>
          <a:ln w="6350">
            <a:solidFill>
              <a:srgbClr val="DDD8CE"/>
            </a:solidFill>
            <a:prstDash val="solid"/>
          </a:ln>
        </p:spPr>
      </p:sp>
      <p:sp>
        <p:nvSpPr>
          <p:cNvPr id="12" name="Text 10"/>
          <p:cNvSpPr/>
          <p:nvPr/>
        </p:nvSpPr>
        <p:spPr>
          <a:xfrm>
            <a:off x="6455833" y="2343217"/>
            <a:ext cx="2031915"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03</a:t>
            </a:r>
            <a:endParaRPr lang="en-US" sz="1300" dirty="0"/>
          </a:p>
        </p:txBody>
      </p:sp>
      <p:sp>
        <p:nvSpPr>
          <p:cNvPr id="13" name="Text 11"/>
          <p:cNvSpPr/>
          <p:nvPr/>
        </p:nvSpPr>
        <p:spPr>
          <a:xfrm>
            <a:off x="6455833" y="2663230"/>
            <a:ext cx="2031915" cy="288264"/>
          </a:xfrm>
          <a:prstGeom prst="rect">
            <a:avLst/>
          </a:prstGeom>
          <a:noFill/>
          <a:ln/>
        </p:spPr>
        <p:txBody>
          <a:bodyPr wrap="square" lIns="0" tIns="0" rIns="0" bIns="0" rtlCol="0" anchor="t">
            <a:normAutofit/>
          </a:bodyPr>
          <a:lstStyle/>
          <a:p>
            <a:pPr algn="l" indent="0" marL="0">
              <a:lnSpc>
                <a:spcPts val="2070"/>
              </a:lnSpc>
              <a:buNone/>
            </a:pPr>
            <a:r>
              <a:rPr lang="en-US" sz="1800" dirty="0">
                <a:solidFill>
                  <a:srgbClr val="1C2321"/>
                </a:solidFill>
                <a:latin typeface="Georgia" pitchFamily="34" charset="0"/>
                <a:ea typeface="Georgia" pitchFamily="34" charset="-122"/>
                <a:cs typeface="Georgia" pitchFamily="34" charset="-120"/>
              </a:rPr>
              <a:t>The theory</a:t>
            </a:r>
            <a:endParaRPr lang="en-US" sz="1800" dirty="0"/>
          </a:p>
        </p:txBody>
      </p:sp>
      <p:sp>
        <p:nvSpPr>
          <p:cNvPr id="14" name="Text 12"/>
          <p:cNvSpPr/>
          <p:nvPr/>
        </p:nvSpPr>
        <p:spPr>
          <a:xfrm>
            <a:off x="6455833" y="3014993"/>
            <a:ext cx="2031915" cy="126365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Literature on deprivation and trust, intergroup contact, and collective action, to explain what organising could do here.</a:t>
            </a:r>
            <a:endParaRPr lang="en-US" sz="1300" dirty="0"/>
          </a:p>
        </p:txBody>
      </p:sp>
      <p:sp>
        <p:nvSpPr>
          <p:cNvPr id="15" name="Shape 13"/>
          <p:cNvSpPr/>
          <p:nvPr/>
        </p:nvSpPr>
        <p:spPr>
          <a:xfrm>
            <a:off x="8893175" y="2088158"/>
            <a:ext cx="2482850" cy="2420144"/>
          </a:xfrm>
          <a:prstGeom prst="roundRect">
            <a:avLst>
              <a:gd name="adj" fmla="val 3542"/>
            </a:avLst>
          </a:prstGeom>
          <a:solidFill>
            <a:srgbClr val="FFFDF8"/>
          </a:solidFill>
          <a:ln w="6350">
            <a:solidFill>
              <a:srgbClr val="DDD8CE"/>
            </a:solidFill>
            <a:prstDash val="solid"/>
          </a:ln>
        </p:spPr>
      </p:sp>
      <p:sp>
        <p:nvSpPr>
          <p:cNvPr id="16" name="Text 14"/>
          <p:cNvSpPr/>
          <p:nvPr/>
        </p:nvSpPr>
        <p:spPr>
          <a:xfrm>
            <a:off x="9148234" y="2343217"/>
            <a:ext cx="2031915"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04</a:t>
            </a:r>
            <a:endParaRPr lang="en-US" sz="1300" dirty="0"/>
          </a:p>
        </p:txBody>
      </p:sp>
      <p:sp>
        <p:nvSpPr>
          <p:cNvPr id="17" name="Text 15"/>
          <p:cNvSpPr/>
          <p:nvPr/>
        </p:nvSpPr>
        <p:spPr>
          <a:xfrm>
            <a:off x="9148234" y="2663230"/>
            <a:ext cx="2031915" cy="288264"/>
          </a:xfrm>
          <a:prstGeom prst="rect">
            <a:avLst/>
          </a:prstGeom>
          <a:noFill/>
          <a:ln/>
        </p:spPr>
        <p:txBody>
          <a:bodyPr wrap="square" lIns="0" tIns="0" rIns="0" bIns="0" rtlCol="0" anchor="t">
            <a:normAutofit/>
          </a:bodyPr>
          <a:lstStyle/>
          <a:p>
            <a:pPr algn="l" indent="0" marL="0">
              <a:lnSpc>
                <a:spcPts val="2070"/>
              </a:lnSpc>
              <a:buNone/>
            </a:pPr>
            <a:r>
              <a:rPr lang="en-US" sz="1800" dirty="0">
                <a:solidFill>
                  <a:srgbClr val="1C2321"/>
                </a:solidFill>
                <a:latin typeface="Georgia" pitchFamily="34" charset="0"/>
                <a:ea typeface="Georgia" pitchFamily="34" charset="-122"/>
                <a:cs typeface="Georgia" pitchFamily="34" charset="-120"/>
              </a:rPr>
              <a:t>The practice</a:t>
            </a:r>
            <a:endParaRPr lang="en-US" sz="1800" dirty="0"/>
          </a:p>
        </p:txBody>
      </p:sp>
      <p:sp>
        <p:nvSpPr>
          <p:cNvPr id="18" name="Text 16"/>
          <p:cNvSpPr/>
          <p:nvPr/>
        </p:nvSpPr>
        <p:spPr>
          <a:xfrm>
            <a:off x="9148234" y="3014993"/>
            <a:ext cx="2031915"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Weaving trust, which I run professionally, assessed against that theory and that data.</a:t>
            </a:r>
            <a:endParaRPr lang="en-US" sz="1300" dirty="0"/>
          </a:p>
        </p:txBody>
      </p:sp>
      <p:sp>
        <p:nvSpPr>
          <p:cNvPr id="19" name="Text 17"/>
          <p:cNvSpPr/>
          <p:nvPr/>
        </p:nvSpPr>
        <p:spPr>
          <a:xfrm>
            <a:off x="812800" y="5252773"/>
            <a:ext cx="9156700" cy="614627"/>
          </a:xfrm>
          <a:prstGeom prst="rect">
            <a:avLst/>
          </a:prstGeom>
          <a:noFill/>
          <a:ln/>
        </p:spPr>
        <p:txBody>
          <a:bodyPr wrap="square" lIns="0" tIns="0" rIns="0" bIns="0" rtlCol="0" anchor="t">
            <a:normAutofit/>
          </a:bodyPr>
          <a:lstStyle/>
          <a:p>
            <a:pPr algn="l" indent="0" marL="0">
              <a:lnSpc>
                <a:spcPts val="2320"/>
              </a:lnSpc>
              <a:buNone/>
            </a:pPr>
            <a:r>
              <a:rPr lang="en-US" sz="1600" dirty="0">
                <a:solidFill>
                  <a:srgbClr val="9E3B23"/>
                </a:solidFill>
                <a:latin typeface="Arial" pitchFamily="34" charset="0"/>
                <a:ea typeface="Arial" pitchFamily="34" charset="-122"/>
                <a:cs typeface="Arial" pitchFamily="34" charset="-120"/>
              </a:rPr>
              <a:t>The practice arrived last. I reasoned from the goals inward, rather than starting from the thing I already do.</a:t>
            </a:r>
            <a:endParaRPr lang="en-US" sz="1600" dirty="0"/>
          </a:p>
        </p:txBody>
      </p:sp>
      <p:sp>
        <p:nvSpPr>
          <p:cNvPr id="20" name="Text 18"/>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02</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2EC"/>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When the evidence moved</a:t>
            </a:r>
            <a:endParaRPr lang="en-US" sz="3800" dirty="0"/>
          </a:p>
        </p:txBody>
      </p:sp>
      <p:sp>
        <p:nvSpPr>
          <p:cNvPr id="3" name="Shape 1"/>
          <p:cNvSpPr/>
          <p:nvPr/>
        </p:nvSpPr>
        <p:spPr>
          <a:xfrm>
            <a:off x="815975" y="1955403"/>
            <a:ext cx="5149850" cy="2087430"/>
          </a:xfrm>
          <a:prstGeom prst="roundRect">
            <a:avLst>
              <a:gd name="adj" fmla="val 4107"/>
            </a:avLst>
          </a:prstGeom>
          <a:solidFill>
            <a:srgbClr val="FFFDF8"/>
          </a:solidFill>
          <a:ln w="6350">
            <a:solidFill>
              <a:srgbClr val="DDD8CE"/>
            </a:solidFill>
            <a:prstDash val="solid"/>
          </a:ln>
        </p:spPr>
      </p:sp>
      <p:sp>
        <p:nvSpPr>
          <p:cNvPr id="4" name="Text 2"/>
          <p:cNvSpPr/>
          <p:nvPr/>
        </p:nvSpPr>
        <p:spPr>
          <a:xfrm>
            <a:off x="1096433" y="2235862"/>
            <a:ext cx="4726601"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8A908B"/>
                </a:solidFill>
                <a:latin typeface="Arial" pitchFamily="34" charset="0"/>
                <a:ea typeface="Arial" pitchFamily="34" charset="-122"/>
                <a:cs typeface="Arial" pitchFamily="34" charset="-120"/>
              </a:rPr>
              <a:t>WHAT I STARTED WITH</a:t>
            </a:r>
            <a:endParaRPr lang="en-US" sz="1300" dirty="0"/>
          </a:p>
        </p:txBody>
      </p:sp>
      <p:sp>
        <p:nvSpPr>
          <p:cNvPr id="5" name="Text 3"/>
          <p:cNvSpPr/>
          <p:nvPr/>
        </p:nvSpPr>
        <p:spPr>
          <a:xfrm>
            <a:off x="1096433" y="2568575"/>
            <a:ext cx="4726601" cy="317500"/>
          </a:xfrm>
          <a:prstGeom prst="rect">
            <a:avLst/>
          </a:prstGeom>
          <a:noFill/>
          <a:ln/>
        </p:spPr>
        <p:txBody>
          <a:bodyPr wrap="square" lIns="0" tIns="0" rIns="0" bIns="0" rtlCol="0" anchor="t">
            <a:normAutofit/>
          </a:bodyPr>
          <a:lstStyle/>
          <a:p>
            <a:pPr algn="l" indent="0" marL="0">
              <a:lnSpc>
                <a:spcPts val="2300"/>
              </a:lnSpc>
              <a:buNone/>
            </a:pPr>
            <a:r>
              <a:rPr lang="en-US" sz="2000" dirty="0">
                <a:solidFill>
                  <a:srgbClr val="1C2321"/>
                </a:solidFill>
                <a:latin typeface="Georgia" pitchFamily="34" charset="0"/>
                <a:ea typeface="Georgia" pitchFamily="34" charset="-122"/>
                <a:cs typeface="Georgia" pitchFamily="34" charset="-120"/>
              </a:rPr>
              <a:t>Community Life Survey</a:t>
            </a:r>
            <a:endParaRPr lang="en-US" sz="2000" dirty="0"/>
          </a:p>
        </p:txBody>
      </p:sp>
      <p:sp>
        <p:nvSpPr>
          <p:cNvPr id="6" name="Text 4"/>
          <p:cNvSpPr/>
          <p:nvPr/>
        </p:nvSpPr>
        <p:spPr>
          <a:xfrm>
            <a:off x="1096433" y="2962275"/>
            <a:ext cx="4726601" cy="825500"/>
          </a:xfrm>
          <a:prstGeom prst="rect">
            <a:avLst/>
          </a:prstGeom>
          <a:noFill/>
          <a:ln/>
        </p:spPr>
        <p:txBody>
          <a:bodyPr wrap="square" lIns="0" tIns="0" rIns="0" bIns="0" rtlCol="0" anchor="t">
            <a:normAutofit/>
          </a:bodyPr>
          <a:lstStyle/>
          <a:p>
            <a:pPr algn="l" indent="0" marL="0">
              <a:lnSpc>
                <a:spcPts val="2100"/>
              </a:lnSpc>
              <a:buNone/>
            </a:pPr>
            <a:r>
              <a:rPr lang="en-US" sz="1400" dirty="0">
                <a:solidFill>
                  <a:srgbClr val="454D49"/>
                </a:solidFill>
                <a:latin typeface="Arial" pitchFamily="34" charset="0"/>
                <a:ea typeface="Arial" pitchFamily="34" charset="-122"/>
                <a:cs typeface="Arial" pitchFamily="34" charset="-120"/>
              </a:rPr>
              <a:t>Trust in neighbours and in institutions flat or falling. A story of decline that made the case for organising almost self-evident.</a:t>
            </a:r>
            <a:endParaRPr lang="en-US" sz="1400" dirty="0"/>
          </a:p>
        </p:txBody>
      </p:sp>
      <p:sp>
        <p:nvSpPr>
          <p:cNvPr id="7" name="Shape 5"/>
          <p:cNvSpPr/>
          <p:nvPr/>
        </p:nvSpPr>
        <p:spPr>
          <a:xfrm>
            <a:off x="6226175" y="1955403"/>
            <a:ext cx="5149850" cy="2087430"/>
          </a:xfrm>
          <a:prstGeom prst="roundRect">
            <a:avLst>
              <a:gd name="adj" fmla="val 4107"/>
            </a:avLst>
          </a:prstGeom>
          <a:solidFill>
            <a:srgbClr val="FFFDF8"/>
          </a:solidFill>
          <a:ln w="6350">
            <a:solidFill>
              <a:srgbClr val="DDD8CE"/>
            </a:solidFill>
            <a:prstDash val="solid"/>
          </a:ln>
        </p:spPr>
      </p:sp>
      <p:sp>
        <p:nvSpPr>
          <p:cNvPr id="8" name="Text 6"/>
          <p:cNvSpPr/>
          <p:nvPr/>
        </p:nvSpPr>
        <p:spPr>
          <a:xfrm>
            <a:off x="6506634" y="2235862"/>
            <a:ext cx="4726601"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WHAT REPLACED IT, MID-STUDY</a:t>
            </a:r>
            <a:endParaRPr lang="en-US" sz="1300" dirty="0"/>
          </a:p>
        </p:txBody>
      </p:sp>
      <p:sp>
        <p:nvSpPr>
          <p:cNvPr id="9" name="Text 7"/>
          <p:cNvSpPr/>
          <p:nvPr/>
        </p:nvSpPr>
        <p:spPr>
          <a:xfrm>
            <a:off x="6506634" y="2568575"/>
            <a:ext cx="4726601" cy="317500"/>
          </a:xfrm>
          <a:prstGeom prst="rect">
            <a:avLst/>
          </a:prstGeom>
          <a:noFill/>
          <a:ln/>
        </p:spPr>
        <p:txBody>
          <a:bodyPr wrap="square" lIns="0" tIns="0" rIns="0" bIns="0" rtlCol="0" anchor="t">
            <a:normAutofit/>
          </a:bodyPr>
          <a:lstStyle/>
          <a:p>
            <a:pPr algn="l" indent="0" marL="0">
              <a:lnSpc>
                <a:spcPts val="2300"/>
              </a:lnSpc>
              <a:buNone/>
            </a:pPr>
            <a:r>
              <a:rPr lang="en-US" sz="2000" dirty="0">
                <a:solidFill>
                  <a:srgbClr val="1C2321"/>
                </a:solidFill>
                <a:latin typeface="Georgia" pitchFamily="34" charset="0"/>
                <a:ea typeface="Georgia" pitchFamily="34" charset="-122"/>
                <a:cs typeface="Georgia" pitchFamily="34" charset="-120"/>
              </a:rPr>
              <a:t>Community and Engagement Survey</a:t>
            </a:r>
            <a:endParaRPr lang="en-US" sz="2000" dirty="0"/>
          </a:p>
        </p:txBody>
      </p:sp>
      <p:sp>
        <p:nvSpPr>
          <p:cNvPr id="10" name="Text 8"/>
          <p:cNvSpPr/>
          <p:nvPr/>
        </p:nvSpPr>
        <p:spPr>
          <a:xfrm>
            <a:off x="6506634" y="2962275"/>
            <a:ext cx="4726601" cy="825500"/>
          </a:xfrm>
          <a:prstGeom prst="rect">
            <a:avLst/>
          </a:prstGeom>
          <a:noFill/>
          <a:ln/>
        </p:spPr>
        <p:txBody>
          <a:bodyPr wrap="square" lIns="0" tIns="0" rIns="0" bIns="0" rtlCol="0" anchor="t">
            <a:normAutofit/>
          </a:bodyPr>
          <a:lstStyle/>
          <a:p>
            <a:pPr algn="l" indent="0" marL="0">
              <a:lnSpc>
                <a:spcPts val="2100"/>
              </a:lnSpc>
              <a:buNone/>
            </a:pPr>
            <a:r>
              <a:rPr lang="en-US" sz="1400" dirty="0">
                <a:solidFill>
                  <a:srgbClr val="454D49"/>
                </a:solidFill>
                <a:latin typeface="Arial" pitchFamily="34" charset="0"/>
                <a:ea typeface="Arial" pitchFamily="34" charset="-122"/>
                <a:cs typeface="Arial" pitchFamily="34" charset="-120"/>
              </a:rPr>
              <a:t>A redesigned instrument from October 2025, and a rise on the previous year. Comparison with earlier years now only indicative.</a:t>
            </a:r>
            <a:endParaRPr lang="en-US" sz="1400" dirty="0"/>
          </a:p>
        </p:txBody>
      </p:sp>
      <p:sp>
        <p:nvSpPr>
          <p:cNvPr id="11" name="Shape 9"/>
          <p:cNvSpPr/>
          <p:nvPr/>
        </p:nvSpPr>
        <p:spPr>
          <a:xfrm>
            <a:off x="812800" y="4654617"/>
            <a:ext cx="10566400" cy="1187384"/>
          </a:xfrm>
          <a:prstGeom prst="roundRect">
            <a:avLst>
              <a:gd name="adj" fmla="val 7487"/>
            </a:avLst>
          </a:prstGeom>
          <a:solidFill>
            <a:srgbClr val="1C2321"/>
          </a:solidFill>
          <a:ln/>
        </p:spPr>
      </p:sp>
      <p:sp>
        <p:nvSpPr>
          <p:cNvPr id="12" name="Text 10"/>
          <p:cNvSpPr/>
          <p:nvPr/>
        </p:nvSpPr>
        <p:spPr>
          <a:xfrm>
            <a:off x="1117600" y="4934017"/>
            <a:ext cx="9483725" cy="320014"/>
          </a:xfrm>
          <a:prstGeom prst="rect">
            <a:avLst/>
          </a:prstGeom>
          <a:noFill/>
          <a:ln/>
        </p:spPr>
        <p:txBody>
          <a:bodyPr wrap="square" lIns="0" tIns="0" rIns="0" bIns="0" rtlCol="0" anchor="t">
            <a:normAutofit/>
          </a:bodyPr>
          <a:lstStyle/>
          <a:p>
            <a:pPr algn="l" indent="0" marL="0">
              <a:lnSpc>
                <a:spcPts val="2320"/>
              </a:lnSpc>
              <a:buNone/>
            </a:pPr>
            <a:r>
              <a:rPr lang="en-US" sz="1600" dirty="0">
                <a:solidFill>
                  <a:srgbClr val="F5F2EC"/>
                </a:solidFill>
                <a:latin typeface="Arial" pitchFamily="34" charset="0"/>
                <a:ea typeface="Arial" pitchFamily="34" charset="-122"/>
                <a:cs typeface="Arial" pitchFamily="34" charset="-120"/>
              </a:rPr>
              <a:t>So I stopped arguing from direction and argued from distribution — which held either way.</a:t>
            </a:r>
            <a:endParaRPr lang="en-US" sz="1600" dirty="0"/>
          </a:p>
        </p:txBody>
      </p:sp>
      <p:sp>
        <p:nvSpPr>
          <p:cNvPr id="13" name="Text 11"/>
          <p:cNvSpPr/>
          <p:nvPr/>
        </p:nvSpPr>
        <p:spPr>
          <a:xfrm>
            <a:off x="1117600" y="5304830"/>
            <a:ext cx="9483725" cy="283170"/>
          </a:xfrm>
          <a:prstGeom prst="rect">
            <a:avLst/>
          </a:prstGeom>
          <a:noFill/>
          <a:ln/>
        </p:spPr>
        <p:txBody>
          <a:bodyPr wrap="square" lIns="0" tIns="0" rIns="0" bIns="0" rtlCol="0" anchor="t">
            <a:normAutofit/>
          </a:bodyPr>
          <a:lstStyle/>
          <a:p>
            <a:pPr algn="l" indent="0" marL="0">
              <a:lnSpc>
                <a:spcPts val="2030"/>
              </a:lnSpc>
              <a:buNone/>
            </a:pPr>
            <a:r>
              <a:rPr lang="en-US" sz="1400" dirty="0">
                <a:solidFill>
                  <a:srgbClr val="C9C4BA"/>
                </a:solidFill>
                <a:latin typeface="Arial" pitchFamily="34" charset="0"/>
                <a:ea typeface="Arial" pitchFamily="34" charset="-122"/>
                <a:cs typeface="Arial" pitchFamily="34" charset="-120"/>
              </a:rPr>
              <a:t>17% of people in the most deprived decile said neighbours could be trusted, against 58% in the least.</a:t>
            </a:r>
            <a:endParaRPr lang="en-US" sz="1400" dirty="0"/>
          </a:p>
        </p:txBody>
      </p:sp>
      <p:sp>
        <p:nvSpPr>
          <p:cNvPr id="14" name="Text 12"/>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03</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9E3B23"/>
        </a:solidFill>
      </p:bgPr>
    </p:bg>
    <p:spTree>
      <p:nvGrpSpPr>
        <p:cNvPr id="1" name=""/>
        <p:cNvGrpSpPr/>
        <p:nvPr/>
      </p:nvGrpSpPr>
      <p:grpSpPr>
        <a:xfrm>
          <a:off x="0" y="0"/>
          <a:ext cx="0" cy="0"/>
          <a:chOff x="0" y="0"/>
          <a:chExt cx="0" cy="0"/>
        </a:xfrm>
      </p:grpSpPr>
      <p:sp>
        <p:nvSpPr>
          <p:cNvPr id="2" name="Text 0"/>
          <p:cNvSpPr/>
          <p:nvPr/>
        </p:nvSpPr>
        <p:spPr>
          <a:xfrm>
            <a:off x="812800" y="1701205"/>
            <a:ext cx="10883392" cy="256514"/>
          </a:xfrm>
          <a:prstGeom prst="rect">
            <a:avLst/>
          </a:prstGeom>
          <a:noFill/>
          <a:ln/>
        </p:spPr>
        <p:txBody>
          <a:bodyPr wrap="square" lIns="0" tIns="0" rIns="0" bIns="0" rtlCol="0" anchor="t">
            <a:normAutofit/>
          </a:bodyPr>
          <a:lstStyle/>
          <a:p>
            <a:pPr algn="l" indent="0" marL="0">
              <a:lnSpc>
                <a:spcPts val="1820"/>
              </a:lnSpc>
              <a:buNone/>
            </a:pPr>
            <a:r>
              <a:rPr lang="en-US" sz="1300" b="1" spc="200" kern="0" dirty="0">
                <a:solidFill>
                  <a:srgbClr val="F0B79C"/>
                </a:solidFill>
                <a:latin typeface="Arial" pitchFamily="34" charset="0"/>
                <a:ea typeface="Arial" pitchFamily="34" charset="-122"/>
                <a:cs typeface="Arial" pitchFamily="34" charset="-120"/>
              </a:rPr>
              <a:t>MEETING THE SEDATIVE EFFECT</a:t>
            </a:r>
            <a:endParaRPr lang="en-US" sz="1300" dirty="0"/>
          </a:p>
        </p:txBody>
      </p:sp>
      <p:sp>
        <p:nvSpPr>
          <p:cNvPr id="3" name="Text 1"/>
          <p:cNvSpPr/>
          <p:nvPr/>
        </p:nvSpPr>
        <p:spPr>
          <a:xfrm>
            <a:off x="812800" y="2237119"/>
            <a:ext cx="9941560" cy="1865511"/>
          </a:xfrm>
          <a:prstGeom prst="rect">
            <a:avLst/>
          </a:prstGeom>
          <a:noFill/>
          <a:ln/>
        </p:spPr>
        <p:txBody>
          <a:bodyPr wrap="square" lIns="0" tIns="0" rIns="0" bIns="0" rtlCol="0" anchor="t">
            <a:normAutofit/>
          </a:bodyPr>
          <a:lstStyle/>
          <a:p>
            <a:pPr algn="l" indent="0" marL="0">
              <a:lnSpc>
                <a:spcPts val="4830"/>
              </a:lnSpc>
              <a:buNone/>
            </a:pPr>
            <a:r>
              <a:rPr lang="en-US" sz="4200" dirty="0">
                <a:solidFill>
                  <a:srgbClr val="FDF6F1"/>
                </a:solidFill>
                <a:latin typeface="Georgia" pitchFamily="34" charset="0"/>
                <a:ea typeface="Georgia" pitchFamily="34" charset="-122"/>
                <a:cs typeface="Georgia" pitchFamily="34" charset="-120"/>
              </a:rPr>
              <a:t>The first papers I found suggested that the practice I run might reduce people’s willingness to act.</a:t>
            </a:r>
            <a:endParaRPr lang="en-US" sz="4200" dirty="0"/>
          </a:p>
        </p:txBody>
      </p:sp>
      <p:sp>
        <p:nvSpPr>
          <p:cNvPr id="4" name="Text 2"/>
          <p:cNvSpPr/>
          <p:nvPr/>
        </p:nvSpPr>
        <p:spPr>
          <a:xfrm>
            <a:off x="812800" y="4382030"/>
            <a:ext cx="7848600" cy="596900"/>
          </a:xfrm>
          <a:prstGeom prst="rect">
            <a:avLst/>
          </a:prstGeom>
          <a:noFill/>
          <a:ln/>
        </p:spPr>
        <p:txBody>
          <a:bodyPr wrap="square" lIns="0" tIns="0" rIns="0" bIns="0" rtlCol="0" anchor="t">
            <a:normAutofit/>
          </a:bodyPr>
          <a:lstStyle/>
          <a:p>
            <a:pPr algn="l" indent="0" marL="0">
              <a:lnSpc>
                <a:spcPts val="2250"/>
              </a:lnSpc>
              <a:buNone/>
            </a:pPr>
            <a:r>
              <a:rPr lang="en-US" sz="1500" dirty="0">
                <a:solidFill>
                  <a:srgbClr val="F2CDBB"/>
                </a:solidFill>
                <a:latin typeface="Arial" pitchFamily="34" charset="0"/>
                <a:ea typeface="Arial" pitchFamily="34" charset="-122"/>
                <a:cs typeface="Arial" pitchFamily="34" charset="-120"/>
              </a:rPr>
              <a:t>Positive cross-group contact lowering perceived injustice among disadvantaged participants — Saguy et al. (2009); Cakal et al. (2011)</a:t>
            </a:r>
            <a:endParaRPr lang="en-US" sz="1500" dirty="0"/>
          </a:p>
        </p:txBody>
      </p:sp>
      <p:sp>
        <p:nvSpPr>
          <p:cNvPr id="5" name="Text 3"/>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DD9B7C"/>
                </a:solidFill>
                <a:latin typeface="Arial" pitchFamily="34" charset="0"/>
                <a:ea typeface="Arial" pitchFamily="34" charset="-122"/>
                <a:cs typeface="Arial" pitchFamily="34" charset="-120"/>
              </a:rPr>
              <a:t>04</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2EC"/>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From verdict to conditions</a:t>
            </a:r>
            <a:endParaRPr lang="en-US" sz="3800" dirty="0"/>
          </a:p>
        </p:txBody>
      </p:sp>
      <p:graphicFrame>
        <p:nvGraphicFramePr>
          <p:cNvPr id="3" name="Table 0"/>
          <p:cNvGraphicFramePr>
            <a:graphicFrameLocks noGrp="1"/>
          </p:cNvGraphicFramePr>
          <p:nvPr>
            <p:extLst>
              <p:ext uri="{D42A27DB-BD31-4B8C-83A1-F6EECF244321}">
                <p14:modId xmlns:p14="http://schemas.microsoft.com/office/powerpoint/2010/main" val="1579011935"/>
              </p:ext>
            </p:extLst>
          </p:nvPr>
        </p:nvGraphicFramePr>
        <p:xfrm>
          <a:off x="812800" y="1764178"/>
          <a:ext cx="10566400" cy="2882636"/>
        </p:xfrm>
        <a:graphic>
          <a:graphicData uri="http://schemas.openxmlformats.org/drawingml/2006/table">
            <a:tbl>
              <a:tblPr/>
              <a:tblGrid>
                <a:gridCol w="5283200"/>
                <a:gridCol w="5283200"/>
              </a:tblGrid>
              <a:tr h="576527">
                <a:tc>
                  <a:txBody>
                    <a:bodyPr/>
                    <a:lstStyle/>
                    <a:p>
                      <a:pPr indent="0" marL="0">
                        <a:lnSpc>
                          <a:spcPts val="2240"/>
                        </a:lnSpc>
                        <a:buNone/>
                      </a:pPr>
                      <a:r>
                        <a:rPr lang="en-US" sz="1600" b="1" dirty="0">
                          <a:solidFill>
                            <a:srgbClr val="8A908B"/>
                          </a:solidFill>
                          <a:latin typeface="Arial" pitchFamily="34" charset="0"/>
                          <a:ea typeface="Arial" pitchFamily="34" charset="-122"/>
                          <a:cs typeface="Arial" pitchFamily="34" charset="-120"/>
                        </a:rPr>
                        <a:t>WHAT THE META-ANALYSIS FOUND</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solidFill>
                      <a:srgbClr val="E4E1DC"/>
                    </a:solidFill>
                  </a:tcPr>
                </a:tc>
                <a:tc>
                  <a:txBody>
                    <a:bodyPr/>
                    <a:lstStyle/>
                    <a:p>
                      <a:pPr algn="r" indent="0" marL="0">
                        <a:lnSpc>
                          <a:spcPts val="2240"/>
                        </a:lnSpc>
                        <a:buNone/>
                      </a:pPr>
                      <a:r>
                        <a:rPr lang="en-US" sz="1600" b="1" dirty="0">
                          <a:solidFill>
                            <a:srgbClr val="8A908B"/>
                          </a:solidFill>
                          <a:latin typeface="Arial" pitchFamily="34" charset="0"/>
                          <a:ea typeface="Arial" pitchFamily="34" charset="-122"/>
                          <a:cs typeface="Arial" pitchFamily="34" charset="-120"/>
                        </a:rPr>
                        <a:t>STRENGTH</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solidFill>
                      <a:srgbClr val="E4E1DC"/>
                    </a:solidFill>
                  </a:tcPr>
                </a:tc>
              </a:tr>
              <a:tr h="576527">
                <a:tc>
                  <a:txBody>
                    <a:bodyPr/>
                    <a:lstStyle/>
                    <a:p>
                      <a:pPr indent="0" marL="0">
                        <a:lnSpc>
                          <a:spcPts val="2240"/>
                        </a:lnSpc>
                        <a:buNone/>
                      </a:pPr>
                      <a:r>
                        <a:rPr lang="en-US" sz="1600" dirty="0">
                          <a:solidFill>
                            <a:srgbClr val="454D49"/>
                          </a:solidFill>
                          <a:latin typeface="Arial" pitchFamily="34" charset="0"/>
                          <a:ea typeface="Arial" pitchFamily="34" charset="-122"/>
                          <a:cs typeface="Arial" pitchFamily="34" charset="-120"/>
                        </a:rPr>
                        <a:t>Association with perceived injustice</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c>
                  <a:txBody>
                    <a:bodyPr/>
                    <a:lstStyle/>
                    <a:p>
                      <a:pPr algn="r" indent="0" marL="0">
                        <a:lnSpc>
                          <a:spcPts val="2240"/>
                        </a:lnSpc>
                        <a:buNone/>
                      </a:pPr>
                      <a:r>
                        <a:rPr lang="en-US" sz="1600" dirty="0">
                          <a:solidFill>
                            <a:srgbClr val="1C2321"/>
                          </a:solidFill>
                          <a:latin typeface="Arial" pitchFamily="34" charset="0"/>
                          <a:ea typeface="Arial" pitchFamily="34" charset="-122"/>
                          <a:cs typeface="Arial" pitchFamily="34" charset="-120"/>
                        </a:rPr>
                        <a:t>r = −.07</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r>
              <a:tr h="576527">
                <a:tc>
                  <a:txBody>
                    <a:bodyPr/>
                    <a:lstStyle/>
                    <a:p>
                      <a:pPr indent="0" marL="0">
                        <a:lnSpc>
                          <a:spcPts val="2240"/>
                        </a:lnSpc>
                        <a:buNone/>
                      </a:pPr>
                      <a:r>
                        <a:rPr lang="en-US" sz="1600" dirty="0">
                          <a:solidFill>
                            <a:srgbClr val="454D49"/>
                          </a:solidFill>
                          <a:latin typeface="Arial" pitchFamily="34" charset="0"/>
                          <a:ea typeface="Arial" pitchFamily="34" charset="-122"/>
                          <a:cs typeface="Arial" pitchFamily="34" charset="-120"/>
                        </a:rPr>
                        <a:t>Association with collective action</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c>
                  <a:txBody>
                    <a:bodyPr/>
                    <a:lstStyle/>
                    <a:p>
                      <a:pPr algn="r" indent="0" marL="0">
                        <a:lnSpc>
                          <a:spcPts val="2240"/>
                        </a:lnSpc>
                        <a:buNone/>
                      </a:pPr>
                      <a:r>
                        <a:rPr lang="en-US" sz="1600" dirty="0">
                          <a:solidFill>
                            <a:srgbClr val="1C2321"/>
                          </a:solidFill>
                          <a:latin typeface="Arial" pitchFamily="34" charset="0"/>
                          <a:ea typeface="Arial" pitchFamily="34" charset="-122"/>
                          <a:cs typeface="Arial" pitchFamily="34" charset="-120"/>
                        </a:rPr>
                        <a:t>r = −.06</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r>
              <a:tr h="576527">
                <a:tc>
                  <a:txBody>
                    <a:bodyPr/>
                    <a:lstStyle/>
                    <a:p>
                      <a:pPr indent="0" marL="0">
                        <a:lnSpc>
                          <a:spcPts val="2240"/>
                        </a:lnSpc>
                        <a:buNone/>
                      </a:pPr>
                      <a:r>
                        <a:rPr lang="en-US" sz="1600" dirty="0">
                          <a:solidFill>
                            <a:srgbClr val="454D49"/>
                          </a:solidFill>
                          <a:latin typeface="Arial" pitchFamily="34" charset="0"/>
                          <a:ea typeface="Arial" pitchFamily="34" charset="-122"/>
                          <a:cs typeface="Arial" pitchFamily="34" charset="-120"/>
                        </a:rPr>
                        <a:t>Studies pointing the other way</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c>
                  <a:txBody>
                    <a:bodyPr/>
                    <a:lstStyle/>
                    <a:p>
                      <a:pPr algn="r" indent="0" marL="0">
                        <a:lnSpc>
                          <a:spcPts val="2240"/>
                        </a:lnSpc>
                        <a:buNone/>
                      </a:pPr>
                      <a:r>
                        <a:rPr lang="en-US" sz="1600" dirty="0">
                          <a:solidFill>
                            <a:srgbClr val="1C2321"/>
                          </a:solidFill>
                          <a:latin typeface="Arial" pitchFamily="34" charset="0"/>
                          <a:ea typeface="Arial" pitchFamily="34" charset="-122"/>
                          <a:cs typeface="Arial" pitchFamily="34" charset="-120"/>
                        </a:rPr>
                        <a:t>a quarter to a third</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r>
              <a:tr h="576527">
                <a:tc>
                  <a:txBody>
                    <a:bodyPr/>
                    <a:lstStyle/>
                    <a:p>
                      <a:pPr indent="0" marL="0">
                        <a:lnSpc>
                          <a:spcPts val="2240"/>
                        </a:lnSpc>
                        <a:buNone/>
                      </a:pPr>
                      <a:r>
                        <a:rPr lang="en-US" sz="1600" dirty="0">
                          <a:solidFill>
                            <a:srgbClr val="454D49"/>
                          </a:solidFill>
                          <a:latin typeface="Arial" pitchFamily="34" charset="0"/>
                          <a:ea typeface="Arial" pitchFamily="34" charset="-122"/>
                          <a:cs typeface="Arial" pitchFamily="34" charset="-120"/>
                        </a:rPr>
                        <a:t>Positive contact, once negative contact is controlled</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c>
                  <a:txBody>
                    <a:bodyPr/>
                    <a:lstStyle/>
                    <a:p>
                      <a:pPr algn="r" indent="0" marL="0">
                        <a:lnSpc>
                          <a:spcPts val="2240"/>
                        </a:lnSpc>
                        <a:buNone/>
                      </a:pPr>
                      <a:r>
                        <a:rPr lang="en-US" sz="1600" dirty="0">
                          <a:solidFill>
                            <a:srgbClr val="1C2321"/>
                          </a:solidFill>
                          <a:latin typeface="Arial" pitchFamily="34" charset="0"/>
                          <a:ea typeface="Arial" pitchFamily="34" charset="-122"/>
                          <a:cs typeface="Arial" pitchFamily="34" charset="-120"/>
                        </a:rPr>
                        <a:t>no association</a:t>
                      </a:r>
                      <a:endParaRPr lang="en-US" sz="1600" dirty="0">
                        <a:latin typeface="Arial" charset="0"/>
                        <a:ea typeface="Arial" charset="0"/>
                        <a:cs typeface="Arial" charset="0"/>
                      </a:endParaRPr>
                    </a:p>
                  </a:txBody>
                  <a:tcPr marL="0" marR="0" marT="139700" marB="139700" anchor="t">
                    <a:lnL w="12700" cap="flat" cmpd="sng" algn="ctr">
                      <a:solidFill>
                        <a:srgbClr val="C5C4BF"/>
                      </a:solidFill>
                      <a:prstDash val="solid"/>
                      <a:round/>
                      <a:headEnd type="none" w="med" len="med"/>
                      <a:tailEnd type="none" w="med" len="med"/>
                    </a:lnL>
                    <a:lnR w="12700" cap="flat" cmpd="sng" algn="ctr">
                      <a:solidFill>
                        <a:srgbClr val="C5C4BF"/>
                      </a:solidFill>
                      <a:prstDash val="solid"/>
                      <a:round/>
                      <a:headEnd type="none" w="med" len="med"/>
                      <a:tailEnd type="none" w="med" len="med"/>
                    </a:lnR>
                    <a:lnT w="12700" cap="flat" cmpd="sng" algn="ctr">
                      <a:solidFill>
                        <a:srgbClr val="C5C4BF"/>
                      </a:solidFill>
                      <a:prstDash val="solid"/>
                      <a:round/>
                      <a:headEnd type="none" w="med" len="med"/>
                      <a:tailEnd type="none" w="med" len="med"/>
                    </a:lnT>
                    <a:lnB w="12700" cap="flat" cmpd="sng" algn="ctr">
                      <a:solidFill>
                        <a:srgbClr val="C5C4BF"/>
                      </a:solidFill>
                      <a:prstDash val="solid"/>
                      <a:round/>
                      <a:headEnd type="none" w="med" len="med"/>
                      <a:tailEnd type="none" w="med" len="med"/>
                    </a:lnB>
                  </a:tcPr>
                </a:tc>
              </a:tr>
            </a:tbl>
          </a:graphicData>
        </a:graphic>
      </p:graphicFrame>
      <p:sp>
        <p:nvSpPr>
          <p:cNvPr id="4" name="Shape 1"/>
          <p:cNvSpPr/>
          <p:nvPr/>
        </p:nvSpPr>
        <p:spPr>
          <a:xfrm>
            <a:off x="812800" y="5080000"/>
            <a:ext cx="38100" cy="762000"/>
          </a:xfrm>
          <a:prstGeom prst="roundRect">
            <a:avLst>
              <a:gd name="adj" fmla="val 50000"/>
            </a:avLst>
          </a:prstGeom>
          <a:solidFill>
            <a:srgbClr val="9E3B23"/>
          </a:solidFill>
          <a:ln/>
        </p:spPr>
      </p:sp>
      <p:sp>
        <p:nvSpPr>
          <p:cNvPr id="5" name="Text 2"/>
          <p:cNvSpPr/>
          <p:nvPr/>
        </p:nvSpPr>
        <p:spPr>
          <a:xfrm>
            <a:off x="1104900" y="5080000"/>
            <a:ext cx="9483725" cy="614627"/>
          </a:xfrm>
          <a:prstGeom prst="rect">
            <a:avLst/>
          </a:prstGeom>
          <a:noFill/>
          <a:ln/>
        </p:spPr>
        <p:txBody>
          <a:bodyPr wrap="square" lIns="0" tIns="0" rIns="0" bIns="0" rtlCol="0" anchor="t">
            <a:normAutofit/>
          </a:bodyPr>
          <a:lstStyle/>
          <a:p>
            <a:pPr algn="l" indent="0" marL="0">
              <a:lnSpc>
                <a:spcPts val="2320"/>
              </a:lnSpc>
              <a:buNone/>
            </a:pPr>
            <a:r>
              <a:rPr lang="en-US" sz="1600" dirty="0">
                <a:solidFill>
                  <a:srgbClr val="1C2321"/>
                </a:solidFill>
                <a:latin typeface="Arial" pitchFamily="34" charset="0"/>
                <a:ea typeface="Arial" pitchFamily="34" charset="-122"/>
                <a:cs typeface="Arial" pitchFamily="34" charset="-120"/>
              </a:rPr>
              <a:t>The question changed from whether contact is harmful to when it is — the same move I had already made on the survey data, from direction to conditions.</a:t>
            </a:r>
            <a:endParaRPr lang="en-US" sz="1600" dirty="0"/>
          </a:p>
        </p:txBody>
      </p:sp>
      <p:sp>
        <p:nvSpPr>
          <p:cNvPr id="6" name="Text 3"/>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05</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2EC"/>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What the study claims, and how strongly</a:t>
            </a:r>
            <a:endParaRPr lang="en-US" sz="3800" dirty="0"/>
          </a:p>
        </p:txBody>
      </p:sp>
      <p:sp>
        <p:nvSpPr>
          <p:cNvPr id="3" name="Shape 1"/>
          <p:cNvSpPr/>
          <p:nvPr/>
        </p:nvSpPr>
        <p:spPr>
          <a:xfrm>
            <a:off x="815975" y="2187773"/>
            <a:ext cx="3380317" cy="2257623"/>
          </a:xfrm>
          <a:prstGeom prst="roundRect">
            <a:avLst>
              <a:gd name="adj" fmla="val 3797"/>
            </a:avLst>
          </a:prstGeom>
          <a:solidFill>
            <a:srgbClr val="FFFDF8"/>
          </a:solidFill>
          <a:ln w="6350">
            <a:solidFill>
              <a:srgbClr val="DDD8CE"/>
            </a:solidFill>
            <a:prstDash val="solid"/>
          </a:ln>
        </p:spPr>
      </p:sp>
      <p:sp>
        <p:nvSpPr>
          <p:cNvPr id="4" name="Text 2"/>
          <p:cNvSpPr/>
          <p:nvPr/>
        </p:nvSpPr>
        <p:spPr>
          <a:xfrm>
            <a:off x="1071033" y="2442834"/>
            <a:ext cx="2956306" cy="330200"/>
          </a:xfrm>
          <a:prstGeom prst="rect">
            <a:avLst/>
          </a:prstGeom>
          <a:noFill/>
          <a:ln/>
        </p:spPr>
        <p:txBody>
          <a:bodyPr wrap="square" lIns="0" tIns="0" rIns="0" bIns="0" rtlCol="0" anchor="t">
            <a:normAutofit/>
          </a:bodyPr>
          <a:lstStyle/>
          <a:p>
            <a:pPr algn="l" indent="0" marL="0">
              <a:lnSpc>
                <a:spcPts val="2400"/>
              </a:lnSpc>
              <a:buNone/>
            </a:pPr>
            <a:r>
              <a:rPr lang="en-US" sz="2000" dirty="0">
                <a:solidFill>
                  <a:srgbClr val="1C2321"/>
                </a:solidFill>
                <a:latin typeface="Georgia" pitchFamily="34" charset="0"/>
                <a:ea typeface="Georgia" pitchFamily="34" charset="-122"/>
                <a:cs typeface="Georgia" pitchFamily="34" charset="-120"/>
              </a:rPr>
              <a:t>Representation</a:t>
            </a:r>
            <a:endParaRPr lang="en-US" sz="2000" dirty="0"/>
          </a:p>
        </p:txBody>
      </p:sp>
      <p:sp>
        <p:nvSpPr>
          <p:cNvPr id="5" name="Text 3"/>
          <p:cNvSpPr/>
          <p:nvPr/>
        </p:nvSpPr>
        <p:spPr>
          <a:xfrm>
            <a:off x="1071033" y="2849234"/>
            <a:ext cx="2956306" cy="274307"/>
          </a:xfrm>
          <a:prstGeom prst="rect">
            <a:avLst/>
          </a:prstGeom>
          <a:noFill/>
          <a:ln/>
        </p:spPr>
        <p:txBody>
          <a:bodyPr wrap="square" lIns="0" tIns="0" rIns="0" bIns="0" rtlCol="0" anchor="t">
            <a:normAutofit/>
          </a:bodyPr>
          <a:lstStyle/>
          <a:p>
            <a:pPr algn="l" indent="0" marL="0">
              <a:lnSpc>
                <a:spcPts val="1960"/>
              </a:lnSpc>
              <a:buNone/>
            </a:pPr>
            <a:r>
              <a:rPr lang="en-US" sz="1400" b="1" dirty="0">
                <a:solidFill>
                  <a:srgbClr val="9E3B23"/>
                </a:solidFill>
                <a:latin typeface="Arial" pitchFamily="34" charset="0"/>
                <a:ea typeface="Arial" pitchFamily="34" charset="-122"/>
                <a:cs typeface="Arial" pitchFamily="34" charset="-120"/>
              </a:rPr>
              <a:t>Advanced robustly</a:t>
            </a:r>
            <a:endParaRPr lang="en-US" sz="1400" dirty="0"/>
          </a:p>
        </p:txBody>
      </p:sp>
      <p:sp>
        <p:nvSpPr>
          <p:cNvPr id="6" name="Text 4"/>
          <p:cNvSpPr/>
          <p:nvPr/>
        </p:nvSpPr>
        <p:spPr>
          <a:xfrm>
            <a:off x="1071033" y="3199740"/>
            <a:ext cx="2956306"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Institutions supply the associational resource that deprivation strips out; assemblies convert it into public commitments.</a:t>
            </a:r>
            <a:endParaRPr lang="en-US" sz="1300" dirty="0"/>
          </a:p>
        </p:txBody>
      </p:sp>
      <p:sp>
        <p:nvSpPr>
          <p:cNvPr id="7" name="Shape 5"/>
          <p:cNvSpPr/>
          <p:nvPr/>
        </p:nvSpPr>
        <p:spPr>
          <a:xfrm>
            <a:off x="4405842" y="2187773"/>
            <a:ext cx="3380317" cy="2257623"/>
          </a:xfrm>
          <a:prstGeom prst="roundRect">
            <a:avLst>
              <a:gd name="adj" fmla="val 3797"/>
            </a:avLst>
          </a:prstGeom>
          <a:solidFill>
            <a:srgbClr val="FFFDF8"/>
          </a:solidFill>
          <a:ln w="6350">
            <a:solidFill>
              <a:srgbClr val="DDD8CE"/>
            </a:solidFill>
            <a:prstDash val="solid"/>
          </a:ln>
        </p:spPr>
      </p:sp>
      <p:sp>
        <p:nvSpPr>
          <p:cNvPr id="8" name="Text 6"/>
          <p:cNvSpPr/>
          <p:nvPr/>
        </p:nvSpPr>
        <p:spPr>
          <a:xfrm>
            <a:off x="4660900" y="2442834"/>
            <a:ext cx="2956306" cy="330200"/>
          </a:xfrm>
          <a:prstGeom prst="rect">
            <a:avLst/>
          </a:prstGeom>
          <a:noFill/>
          <a:ln/>
        </p:spPr>
        <p:txBody>
          <a:bodyPr wrap="square" lIns="0" tIns="0" rIns="0" bIns="0" rtlCol="0" anchor="t">
            <a:normAutofit/>
          </a:bodyPr>
          <a:lstStyle/>
          <a:p>
            <a:pPr algn="l" indent="0" marL="0">
              <a:lnSpc>
                <a:spcPts val="2400"/>
              </a:lnSpc>
              <a:buNone/>
            </a:pPr>
            <a:r>
              <a:rPr lang="en-US" sz="2000" dirty="0">
                <a:solidFill>
                  <a:srgbClr val="1C2321"/>
                </a:solidFill>
                <a:latin typeface="Georgia" pitchFamily="34" charset="0"/>
                <a:ea typeface="Georgia" pitchFamily="34" charset="-122"/>
                <a:cs typeface="Georgia" pitchFamily="34" charset="-120"/>
              </a:rPr>
              <a:t>Recognition</a:t>
            </a:r>
            <a:endParaRPr lang="en-US" sz="2000" dirty="0"/>
          </a:p>
        </p:txBody>
      </p:sp>
      <p:sp>
        <p:nvSpPr>
          <p:cNvPr id="9" name="Text 7"/>
          <p:cNvSpPr/>
          <p:nvPr/>
        </p:nvSpPr>
        <p:spPr>
          <a:xfrm>
            <a:off x="4660900" y="2849234"/>
            <a:ext cx="2956306" cy="274307"/>
          </a:xfrm>
          <a:prstGeom prst="rect">
            <a:avLst/>
          </a:prstGeom>
          <a:noFill/>
          <a:ln/>
        </p:spPr>
        <p:txBody>
          <a:bodyPr wrap="square" lIns="0" tIns="0" rIns="0" bIns="0" rtlCol="0" anchor="t">
            <a:normAutofit/>
          </a:bodyPr>
          <a:lstStyle/>
          <a:p>
            <a:pPr algn="l" indent="0" marL="0">
              <a:lnSpc>
                <a:spcPts val="1960"/>
              </a:lnSpc>
              <a:buNone/>
            </a:pPr>
            <a:r>
              <a:rPr lang="en-US" sz="1400" b="1" dirty="0">
                <a:solidFill>
                  <a:srgbClr val="9E3B23"/>
                </a:solidFill>
                <a:latin typeface="Arial" pitchFamily="34" charset="0"/>
                <a:ea typeface="Arial" pitchFamily="34" charset="-122"/>
                <a:cs typeface="Arial" pitchFamily="34" charset="-120"/>
              </a:rPr>
              <a:t>Strong, but inferred</a:t>
            </a:r>
            <a:endParaRPr lang="en-US" sz="1400" dirty="0"/>
          </a:p>
        </p:txBody>
      </p:sp>
      <p:sp>
        <p:nvSpPr>
          <p:cNvPr id="10" name="Text 8"/>
          <p:cNvSpPr/>
          <p:nvPr/>
        </p:nvSpPr>
        <p:spPr>
          <a:xfrm>
            <a:off x="4660900" y="3199740"/>
            <a:ext cx="2956306"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The contact case is theoretically good. No evaluation shows weaving trust producing these effects. I mapped by analogy.</a:t>
            </a:r>
            <a:endParaRPr lang="en-US" sz="1300" dirty="0"/>
          </a:p>
        </p:txBody>
      </p:sp>
      <p:sp>
        <p:nvSpPr>
          <p:cNvPr id="11" name="Shape 9"/>
          <p:cNvSpPr/>
          <p:nvPr/>
        </p:nvSpPr>
        <p:spPr>
          <a:xfrm>
            <a:off x="7995709" y="2187773"/>
            <a:ext cx="3380317" cy="2257623"/>
          </a:xfrm>
          <a:prstGeom prst="roundRect">
            <a:avLst>
              <a:gd name="adj" fmla="val 3797"/>
            </a:avLst>
          </a:prstGeom>
          <a:solidFill>
            <a:srgbClr val="FFFDF8"/>
          </a:solidFill>
          <a:ln w="6350">
            <a:solidFill>
              <a:srgbClr val="DDD8CE"/>
            </a:solidFill>
            <a:prstDash val="solid"/>
          </a:ln>
        </p:spPr>
      </p:sp>
      <p:sp>
        <p:nvSpPr>
          <p:cNvPr id="12" name="Text 10"/>
          <p:cNvSpPr/>
          <p:nvPr/>
        </p:nvSpPr>
        <p:spPr>
          <a:xfrm>
            <a:off x="8250767" y="2442834"/>
            <a:ext cx="2956306" cy="330200"/>
          </a:xfrm>
          <a:prstGeom prst="rect">
            <a:avLst/>
          </a:prstGeom>
          <a:noFill/>
          <a:ln/>
        </p:spPr>
        <p:txBody>
          <a:bodyPr wrap="square" lIns="0" tIns="0" rIns="0" bIns="0" rtlCol="0" anchor="t">
            <a:normAutofit/>
          </a:bodyPr>
          <a:lstStyle/>
          <a:p>
            <a:pPr algn="l" indent="0" marL="0">
              <a:lnSpc>
                <a:spcPts val="2400"/>
              </a:lnSpc>
              <a:buNone/>
            </a:pPr>
            <a:r>
              <a:rPr lang="en-US" sz="2000" dirty="0">
                <a:solidFill>
                  <a:srgbClr val="1C2321"/>
                </a:solidFill>
                <a:latin typeface="Georgia" pitchFamily="34" charset="0"/>
                <a:ea typeface="Georgia" pitchFamily="34" charset="-122"/>
                <a:cs typeface="Georgia" pitchFamily="34" charset="-120"/>
              </a:rPr>
              <a:t>Redistribution</a:t>
            </a:r>
            <a:endParaRPr lang="en-US" sz="2000" dirty="0"/>
          </a:p>
        </p:txBody>
      </p:sp>
      <p:sp>
        <p:nvSpPr>
          <p:cNvPr id="13" name="Text 11"/>
          <p:cNvSpPr/>
          <p:nvPr/>
        </p:nvSpPr>
        <p:spPr>
          <a:xfrm>
            <a:off x="8250767" y="2849234"/>
            <a:ext cx="2956306" cy="274307"/>
          </a:xfrm>
          <a:prstGeom prst="rect">
            <a:avLst/>
          </a:prstGeom>
          <a:noFill/>
          <a:ln/>
        </p:spPr>
        <p:txBody>
          <a:bodyPr wrap="square" lIns="0" tIns="0" rIns="0" bIns="0" rtlCol="0" anchor="t">
            <a:normAutofit/>
          </a:bodyPr>
          <a:lstStyle/>
          <a:p>
            <a:pPr algn="l" indent="0" marL="0">
              <a:lnSpc>
                <a:spcPts val="1960"/>
              </a:lnSpc>
              <a:buNone/>
            </a:pPr>
            <a:r>
              <a:rPr lang="en-US" sz="1400" b="1" dirty="0">
                <a:solidFill>
                  <a:srgbClr val="9E3B23"/>
                </a:solidFill>
                <a:latin typeface="Arial" pitchFamily="34" charset="0"/>
                <a:ea typeface="Arial" pitchFamily="34" charset="-122"/>
                <a:cs typeface="Arial" pitchFamily="34" charset="-120"/>
              </a:rPr>
              <a:t>Real, but bounded</a:t>
            </a:r>
            <a:endParaRPr lang="en-US" sz="1400" dirty="0"/>
          </a:p>
        </p:txBody>
      </p:sp>
      <p:sp>
        <p:nvSpPr>
          <p:cNvPr id="14" name="Text 12"/>
          <p:cNvSpPr/>
          <p:nvPr/>
        </p:nvSpPr>
        <p:spPr>
          <a:xfrm>
            <a:off x="8250767" y="3199740"/>
            <a:ext cx="2956306"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The real Living Wage works in direction, but binds only employers who accredit, and much of the worker evidence is employer-reported.</a:t>
            </a:r>
            <a:endParaRPr lang="en-US" sz="1300" dirty="0"/>
          </a:p>
        </p:txBody>
      </p:sp>
      <p:sp>
        <p:nvSpPr>
          <p:cNvPr id="15" name="Text 13"/>
          <p:cNvSpPr/>
          <p:nvPr/>
        </p:nvSpPr>
        <p:spPr>
          <a:xfrm>
            <a:off x="812800" y="5289550"/>
            <a:ext cx="10203180" cy="577850"/>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454D49"/>
                </a:solidFill>
                <a:latin typeface="Arial" pitchFamily="34" charset="0"/>
                <a:ea typeface="Arial" pitchFamily="34" charset="-122"/>
                <a:cs typeface="Arial" pitchFamily="34" charset="-120"/>
              </a:rPr>
              <a:t>And one synthetic construct, untested in any organising setting: a relational encounter’s mobilising reach is set by </a:t>
            </a:r>
            <a:r>
              <a:rPr lang="en-US" sz="1500" b="1" dirty="0">
                <a:solidFill>
                  <a:srgbClr val="454D49"/>
                </a:solidFill>
                <a:latin typeface="Arial" pitchFamily="34" charset="0"/>
                <a:ea typeface="Arial" pitchFamily="34" charset="-122"/>
                <a:cs typeface="Arial" pitchFamily="34" charset="-120"/>
              </a:rPr>
              <a:t>injustice salience</a:t>
            </a:r>
            <a:r>
              <a:rPr lang="en-US" sz="1500" dirty="0">
                <a:solidFill>
                  <a:srgbClr val="454D49"/>
                </a:solidFill>
                <a:latin typeface="Arial" pitchFamily="34" charset="0"/>
                <a:ea typeface="Arial" pitchFamily="34" charset="-122"/>
                <a:cs typeface="Arial" pitchFamily="34" charset="-120"/>
              </a:rPr>
              <a:t>, a </a:t>
            </a:r>
            <a:r>
              <a:rPr lang="en-US" sz="1500" b="1" dirty="0">
                <a:solidFill>
                  <a:srgbClr val="454D49"/>
                </a:solidFill>
                <a:latin typeface="Arial" pitchFamily="34" charset="0"/>
                <a:ea typeface="Arial" pitchFamily="34" charset="-122"/>
                <a:cs typeface="Arial" pitchFamily="34" charset="-120"/>
              </a:rPr>
              <a:t>dual rather than dissolved identity</a:t>
            </a:r>
            <a:r>
              <a:rPr lang="en-US" sz="1500" dirty="0">
                <a:solidFill>
                  <a:srgbClr val="454D49"/>
                </a:solidFill>
                <a:latin typeface="Arial" pitchFamily="34" charset="0"/>
                <a:ea typeface="Arial" pitchFamily="34" charset="-122"/>
                <a:cs typeface="Arial" pitchFamily="34" charset="-120"/>
              </a:rPr>
              <a:t>, and </a:t>
            </a:r>
            <a:r>
              <a:rPr lang="en-US" sz="1500" b="1" dirty="0">
                <a:solidFill>
                  <a:srgbClr val="454D49"/>
                </a:solidFill>
                <a:latin typeface="Arial" pitchFamily="34" charset="0"/>
                <a:ea typeface="Arial" pitchFamily="34" charset="-122"/>
                <a:cs typeface="Arial" pitchFamily="34" charset="-120"/>
              </a:rPr>
              <a:t>action coupling</a:t>
            </a:r>
            <a:r>
              <a:rPr lang="en-US" sz="1500" dirty="0">
                <a:solidFill>
                  <a:srgbClr val="454D49"/>
                </a:solidFill>
                <a:latin typeface="Arial" pitchFamily="34" charset="0"/>
                <a:ea typeface="Arial" pitchFamily="34" charset="-122"/>
                <a:cs typeface="Arial" pitchFamily="34" charset="-120"/>
              </a:rPr>
              <a:t>.</a:t>
            </a:r>
            <a:endParaRPr lang="en-US" sz="1500" dirty="0"/>
          </a:p>
        </p:txBody>
      </p:sp>
      <p:sp>
        <p:nvSpPr>
          <p:cNvPr id="16" name="Text 14"/>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06</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2EC"/>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What I could not cite</a:t>
            </a:r>
            <a:endParaRPr lang="en-US" sz="3800" dirty="0"/>
          </a:p>
        </p:txBody>
      </p:sp>
      <p:sp>
        <p:nvSpPr>
          <p:cNvPr id="3" name="Shape 1"/>
          <p:cNvSpPr/>
          <p:nvPr/>
        </p:nvSpPr>
        <p:spPr>
          <a:xfrm>
            <a:off x="815975" y="2358299"/>
            <a:ext cx="3380317" cy="1879798"/>
          </a:xfrm>
          <a:prstGeom prst="roundRect">
            <a:avLst>
              <a:gd name="adj" fmla="val 4560"/>
            </a:avLst>
          </a:prstGeom>
          <a:solidFill>
            <a:srgbClr val="FFFDF8"/>
          </a:solidFill>
          <a:ln w="6350">
            <a:solidFill>
              <a:srgbClr val="DDD8CE"/>
            </a:solidFill>
            <a:prstDash val="solid"/>
          </a:ln>
        </p:spPr>
      </p:sp>
      <p:sp>
        <p:nvSpPr>
          <p:cNvPr id="4" name="Text 2"/>
          <p:cNvSpPr/>
          <p:nvPr/>
        </p:nvSpPr>
        <p:spPr>
          <a:xfrm>
            <a:off x="1071033" y="2613357"/>
            <a:ext cx="2956306" cy="302882"/>
          </a:xfrm>
          <a:prstGeom prst="rect">
            <a:avLst/>
          </a:prstGeom>
          <a:noFill/>
          <a:ln/>
        </p:spPr>
        <p:txBody>
          <a:bodyPr wrap="square" lIns="0" tIns="0" rIns="0" bIns="0" rtlCol="0" anchor="t">
            <a:normAutofit/>
          </a:bodyPr>
          <a:lstStyle/>
          <a:p>
            <a:pPr algn="l" indent="0" marL="0">
              <a:lnSpc>
                <a:spcPts val="2185"/>
              </a:lnSpc>
              <a:buNone/>
            </a:pPr>
            <a:r>
              <a:rPr lang="en-US" sz="1900" dirty="0">
                <a:solidFill>
                  <a:srgbClr val="1C2321"/>
                </a:solidFill>
                <a:latin typeface="Georgia" pitchFamily="34" charset="0"/>
                <a:ea typeface="Georgia" pitchFamily="34" charset="-122"/>
                <a:cs typeface="Georgia" pitchFamily="34" charset="-120"/>
              </a:rPr>
              <a:t>One report</a:t>
            </a:r>
            <a:endParaRPr lang="en-US" sz="1900" dirty="0"/>
          </a:p>
        </p:txBody>
      </p:sp>
      <p:sp>
        <p:nvSpPr>
          <p:cNvPr id="5" name="Text 3"/>
          <p:cNvSpPr/>
          <p:nvPr/>
        </p:nvSpPr>
        <p:spPr>
          <a:xfrm>
            <a:off x="1071033" y="2992438"/>
            <a:ext cx="2956306"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The only study of weaving trust is academically authored but produced with my own organisation. There is no second source.</a:t>
            </a:r>
            <a:endParaRPr lang="en-US" sz="1300" dirty="0"/>
          </a:p>
        </p:txBody>
      </p:sp>
      <p:sp>
        <p:nvSpPr>
          <p:cNvPr id="6" name="Shape 4"/>
          <p:cNvSpPr/>
          <p:nvPr/>
        </p:nvSpPr>
        <p:spPr>
          <a:xfrm>
            <a:off x="4405842" y="2358299"/>
            <a:ext cx="3380317" cy="1879798"/>
          </a:xfrm>
          <a:prstGeom prst="roundRect">
            <a:avLst>
              <a:gd name="adj" fmla="val 4560"/>
            </a:avLst>
          </a:prstGeom>
          <a:solidFill>
            <a:srgbClr val="FFFDF8"/>
          </a:solidFill>
          <a:ln w="6350">
            <a:solidFill>
              <a:srgbClr val="DDD8CE"/>
            </a:solidFill>
            <a:prstDash val="solid"/>
          </a:ln>
        </p:spPr>
      </p:sp>
      <p:sp>
        <p:nvSpPr>
          <p:cNvPr id="7" name="Text 5"/>
          <p:cNvSpPr/>
          <p:nvPr/>
        </p:nvSpPr>
        <p:spPr>
          <a:xfrm>
            <a:off x="4660900" y="2613357"/>
            <a:ext cx="2956306" cy="302882"/>
          </a:xfrm>
          <a:prstGeom prst="rect">
            <a:avLst/>
          </a:prstGeom>
          <a:noFill/>
          <a:ln/>
        </p:spPr>
        <p:txBody>
          <a:bodyPr wrap="square" lIns="0" tIns="0" rIns="0" bIns="0" rtlCol="0" anchor="t">
            <a:normAutofit/>
          </a:bodyPr>
          <a:lstStyle/>
          <a:p>
            <a:pPr algn="l" indent="0" marL="0">
              <a:lnSpc>
                <a:spcPts val="2185"/>
              </a:lnSpc>
              <a:buNone/>
            </a:pPr>
            <a:r>
              <a:rPr lang="en-US" sz="1900" dirty="0">
                <a:solidFill>
                  <a:srgbClr val="1C2321"/>
                </a:solidFill>
                <a:latin typeface="Georgia" pitchFamily="34" charset="0"/>
                <a:ea typeface="Georgia" pitchFamily="34" charset="-122"/>
                <a:cs typeface="Georgia" pitchFamily="34" charset="-120"/>
              </a:rPr>
              <a:t>A thin UK literature</a:t>
            </a:r>
            <a:endParaRPr lang="en-US" sz="1900" dirty="0"/>
          </a:p>
        </p:txBody>
      </p:sp>
      <p:sp>
        <p:nvSpPr>
          <p:cNvPr id="8" name="Text 6"/>
          <p:cNvSpPr/>
          <p:nvPr/>
        </p:nvSpPr>
        <p:spPr>
          <a:xfrm>
            <a:off x="4660900" y="2992438"/>
            <a:ext cx="2956306" cy="76835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Little academic work on organising in Britain. The standard books are old, and their examples older still.</a:t>
            </a:r>
            <a:endParaRPr lang="en-US" sz="1300" dirty="0"/>
          </a:p>
        </p:txBody>
      </p:sp>
      <p:sp>
        <p:nvSpPr>
          <p:cNvPr id="9" name="Shape 7"/>
          <p:cNvSpPr/>
          <p:nvPr/>
        </p:nvSpPr>
        <p:spPr>
          <a:xfrm>
            <a:off x="7995709" y="2358299"/>
            <a:ext cx="3380317" cy="1879798"/>
          </a:xfrm>
          <a:prstGeom prst="roundRect">
            <a:avLst>
              <a:gd name="adj" fmla="val 4560"/>
            </a:avLst>
          </a:prstGeom>
          <a:solidFill>
            <a:srgbClr val="FFFDF8"/>
          </a:solidFill>
          <a:ln w="6350">
            <a:solidFill>
              <a:srgbClr val="DDD8CE"/>
            </a:solidFill>
            <a:prstDash val="solid"/>
          </a:ln>
        </p:spPr>
      </p:sp>
      <p:sp>
        <p:nvSpPr>
          <p:cNvPr id="10" name="Text 8"/>
          <p:cNvSpPr/>
          <p:nvPr/>
        </p:nvSpPr>
        <p:spPr>
          <a:xfrm>
            <a:off x="8250767" y="2613357"/>
            <a:ext cx="2956306" cy="302882"/>
          </a:xfrm>
          <a:prstGeom prst="rect">
            <a:avLst/>
          </a:prstGeom>
          <a:noFill/>
          <a:ln/>
        </p:spPr>
        <p:txBody>
          <a:bodyPr wrap="square" lIns="0" tIns="0" rIns="0" bIns="0" rtlCol="0" anchor="t">
            <a:normAutofit/>
          </a:bodyPr>
          <a:lstStyle/>
          <a:p>
            <a:pPr algn="l" indent="0" marL="0">
              <a:lnSpc>
                <a:spcPts val="2185"/>
              </a:lnSpc>
              <a:buNone/>
            </a:pPr>
            <a:r>
              <a:rPr lang="en-US" sz="1900" dirty="0">
                <a:solidFill>
                  <a:srgbClr val="1C2321"/>
                </a:solidFill>
                <a:latin typeface="Georgia" pitchFamily="34" charset="0"/>
                <a:ea typeface="Georgia" pitchFamily="34" charset="-122"/>
                <a:cs typeface="Georgia" pitchFamily="34" charset="-120"/>
              </a:rPr>
              <a:t>A craft, not a record</a:t>
            </a:r>
            <a:endParaRPr lang="en-US" sz="1900" dirty="0"/>
          </a:p>
        </p:txBody>
      </p:sp>
      <p:sp>
        <p:nvSpPr>
          <p:cNvPr id="11" name="Text 9"/>
          <p:cNvSpPr/>
          <p:nvPr/>
        </p:nvSpPr>
        <p:spPr>
          <a:xfrm>
            <a:off x="8250767" y="2992438"/>
            <a:ext cx="2956306" cy="1016000"/>
          </a:xfrm>
          <a:prstGeom prst="rect">
            <a:avLst/>
          </a:prstGeom>
          <a:noFill/>
          <a:ln/>
        </p:spPr>
        <p:txBody>
          <a:bodyPr wrap="square" lIns="0" tIns="0" rIns="0" bIns="0" rtlCol="0" anchor="t">
            <a:normAutofit/>
          </a:bodyPr>
          <a:lstStyle/>
          <a:p>
            <a:pPr algn="l" indent="0" marL="0">
              <a:lnSpc>
                <a:spcPts val="1950"/>
              </a:lnSpc>
              <a:buNone/>
            </a:pPr>
            <a:r>
              <a:rPr lang="en-US" sz="1300" dirty="0">
                <a:solidFill>
                  <a:srgbClr val="454D49"/>
                </a:solidFill>
                <a:latin typeface="Arial" pitchFamily="34" charset="0"/>
                <a:ea typeface="Arial" pitchFamily="34" charset="-122"/>
                <a:cs typeface="Arial" pitchFamily="34" charset="-120"/>
              </a:rPr>
              <a:t>Organising passes on by shadowing and experience. Most of what is happening now has never been written down.</a:t>
            </a:r>
            <a:endParaRPr lang="en-US" sz="1300" dirty="0"/>
          </a:p>
        </p:txBody>
      </p:sp>
      <p:sp>
        <p:nvSpPr>
          <p:cNvPr id="12" name="Text 10"/>
          <p:cNvSpPr/>
          <p:nvPr/>
        </p:nvSpPr>
        <p:spPr>
          <a:xfrm>
            <a:off x="812800" y="5252774"/>
            <a:ext cx="10072370" cy="614627"/>
          </a:xfrm>
          <a:prstGeom prst="rect">
            <a:avLst/>
          </a:prstGeom>
          <a:noFill/>
          <a:ln/>
        </p:spPr>
        <p:txBody>
          <a:bodyPr wrap="square" lIns="0" tIns="0" rIns="0" bIns="0" rtlCol="0" anchor="t">
            <a:normAutofit/>
          </a:bodyPr>
          <a:lstStyle/>
          <a:p>
            <a:pPr algn="l" indent="0" marL="0">
              <a:lnSpc>
                <a:spcPts val="2320"/>
              </a:lnSpc>
              <a:buNone/>
            </a:pPr>
            <a:r>
              <a:rPr lang="en-US" sz="1600" dirty="0">
                <a:solidFill>
                  <a:srgbClr val="9E3B23"/>
                </a:solidFill>
                <a:latin typeface="Arial" pitchFamily="34" charset="0"/>
                <a:ea typeface="Arial" pitchFamily="34" charset="-122"/>
                <a:cs typeface="Arial" pitchFamily="34" charset="-120"/>
              </a:rPr>
              <a:t>A secondary study can only use what has been written. I knew about campaigns and sessions that the design gave me no way to cite.</a:t>
            </a:r>
            <a:endParaRPr lang="en-US" sz="1600" dirty="0"/>
          </a:p>
        </p:txBody>
      </p:sp>
      <p:sp>
        <p:nvSpPr>
          <p:cNvPr id="13" name="Text 11"/>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07</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AE5DB"/>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Critiquing a craft I practise</a:t>
            </a:r>
            <a:endParaRPr lang="en-US" sz="3800" dirty="0"/>
          </a:p>
        </p:txBody>
      </p:sp>
      <p:sp>
        <p:nvSpPr>
          <p:cNvPr id="3" name="Text 1"/>
          <p:cNvSpPr/>
          <p:nvPr/>
        </p:nvSpPr>
        <p:spPr>
          <a:xfrm>
            <a:off x="812800" y="2573868"/>
            <a:ext cx="2158365"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MY OWN SESSIONS</a:t>
            </a:r>
            <a:endParaRPr lang="en-US" sz="1300" dirty="0"/>
          </a:p>
        </p:txBody>
      </p:sp>
      <p:sp>
        <p:nvSpPr>
          <p:cNvPr id="4" name="Text 2"/>
          <p:cNvSpPr/>
          <p:nvPr/>
        </p:nvSpPr>
        <p:spPr>
          <a:xfrm>
            <a:off x="3213100" y="2540000"/>
            <a:ext cx="8371840" cy="577850"/>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1C2321"/>
                </a:solidFill>
                <a:latin typeface="Arial" pitchFamily="34" charset="0"/>
                <a:ea typeface="Arial" pitchFamily="34" charset="-122"/>
                <a:cs typeface="Arial" pitchFamily="34" charset="-120"/>
              </a:rPr>
              <a:t>I have run weaving trusts and written affirmation-led questions myself. The critique starts on my own practice.</a:t>
            </a:r>
            <a:endParaRPr lang="en-US" sz="1500" dirty="0"/>
          </a:p>
        </p:txBody>
      </p:sp>
      <p:pic>
        <p:nvPicPr>
          <p:cNvPr id="5" name="Image 0" descr="line">    </p:cNvPr>
          <p:cNvPicPr>
            <a:picLocks noChangeAspect="1"/>
          </p:cNvPicPr>
          <p:nvPr/>
        </p:nvPicPr>
        <p:blipFill>
          <a:blip r:embed="rId1"/>
          <a:srcRect l="0" r="0" t="-16669" b="-16669"/>
          <a:stretch/>
        </p:blipFill>
        <p:spPr>
          <a:xfrm>
            <a:off x="812800" y="3270250"/>
            <a:ext cx="10566400" cy="8467"/>
          </a:xfrm>
          <a:prstGeom prst="rect">
            <a:avLst/>
          </a:prstGeom>
        </p:spPr>
      </p:pic>
      <p:sp>
        <p:nvSpPr>
          <p:cNvPr id="6" name="Text 3"/>
          <p:cNvSpPr/>
          <p:nvPr/>
        </p:nvSpPr>
        <p:spPr>
          <a:xfrm>
            <a:off x="812800" y="3490385"/>
            <a:ext cx="2158365"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BRIGHTON</a:t>
            </a:r>
            <a:endParaRPr lang="en-US" sz="1300" dirty="0"/>
          </a:p>
        </p:txBody>
      </p:sp>
      <p:sp>
        <p:nvSpPr>
          <p:cNvPr id="7" name="Text 4"/>
          <p:cNvSpPr/>
          <p:nvPr/>
        </p:nvSpPr>
        <p:spPr>
          <a:xfrm>
            <a:off x="3213100" y="3456518"/>
            <a:ext cx="8371840" cy="577850"/>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1C2321"/>
                </a:solidFill>
                <a:latin typeface="Arial" pitchFamily="34" charset="0"/>
                <a:ea typeface="Arial" pitchFamily="34" charset="-122"/>
                <a:cs typeface="Arial" pitchFamily="34" charset="-120"/>
              </a:rPr>
              <a:t>The session I was part of came closest to what the study recommends — coupled to a live housing campaign — and was still prognostic rather than diagnostic.</a:t>
            </a:r>
            <a:endParaRPr lang="en-US" sz="1500" dirty="0"/>
          </a:p>
        </p:txBody>
      </p:sp>
      <p:pic>
        <p:nvPicPr>
          <p:cNvPr id="8" name="Image 1" descr="line">    </p:cNvPr>
          <p:cNvPicPr>
            <a:picLocks noChangeAspect="1"/>
          </p:cNvPicPr>
          <p:nvPr/>
        </p:nvPicPr>
        <p:blipFill>
          <a:blip r:embed="rId2"/>
          <a:srcRect l="0" r="0" t="-16669" b="-16669"/>
          <a:stretch/>
        </p:blipFill>
        <p:spPr>
          <a:xfrm>
            <a:off x="812800" y="4186771"/>
            <a:ext cx="10566400" cy="8467"/>
          </a:xfrm>
          <a:prstGeom prst="rect">
            <a:avLst/>
          </a:prstGeom>
        </p:spPr>
      </p:pic>
      <p:sp>
        <p:nvSpPr>
          <p:cNvPr id="9" name="Text 5"/>
          <p:cNvSpPr/>
          <p:nvPr/>
        </p:nvSpPr>
        <p:spPr>
          <a:xfrm>
            <a:off x="812800" y="4406900"/>
            <a:ext cx="2158365" cy="487627"/>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THE SAME REASONING</a:t>
            </a:r>
            <a:endParaRPr lang="en-US" sz="1300" dirty="0"/>
          </a:p>
        </p:txBody>
      </p:sp>
      <p:sp>
        <p:nvSpPr>
          <p:cNvPr id="10" name="Text 6"/>
          <p:cNvSpPr/>
          <p:nvPr/>
        </p:nvSpPr>
        <p:spPr>
          <a:xfrm>
            <a:off x="3213100" y="4373035"/>
            <a:ext cx="8371840" cy="577850"/>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1C2321"/>
                </a:solidFill>
                <a:latin typeface="Arial" pitchFamily="34" charset="0"/>
                <a:ea typeface="Arial" pitchFamily="34" charset="-122"/>
                <a:cs typeface="Arial" pitchFamily="34" charset="-120"/>
              </a:rPr>
              <a:t>Colleagues elsewhere wrote their question sets from a logic I shared: you do not alienate people in a room built for trust.</a:t>
            </a:r>
            <a:endParaRPr lang="en-US" sz="1500" dirty="0"/>
          </a:p>
        </p:txBody>
      </p:sp>
      <p:pic>
        <p:nvPicPr>
          <p:cNvPr id="11" name="Image 2" descr="line">    </p:cNvPr>
          <p:cNvPicPr>
            <a:picLocks noChangeAspect="1"/>
          </p:cNvPicPr>
          <p:nvPr/>
        </p:nvPicPr>
        <p:blipFill>
          <a:blip r:embed="rId3"/>
          <a:srcRect l="0" r="0" t="-16669" b="-16669"/>
          <a:stretch/>
        </p:blipFill>
        <p:spPr>
          <a:xfrm>
            <a:off x="812800" y="5103285"/>
            <a:ext cx="10566400" cy="8467"/>
          </a:xfrm>
          <a:prstGeom prst="rect">
            <a:avLst/>
          </a:prstGeom>
        </p:spPr>
      </p:pic>
      <p:sp>
        <p:nvSpPr>
          <p:cNvPr id="12" name="Text 7"/>
          <p:cNvSpPr/>
          <p:nvPr/>
        </p:nvSpPr>
        <p:spPr>
          <a:xfrm>
            <a:off x="812800" y="5323421"/>
            <a:ext cx="2158365" cy="487627"/>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WHAT I HAVE NOT DONE</a:t>
            </a:r>
            <a:endParaRPr lang="en-US" sz="1300" dirty="0"/>
          </a:p>
        </p:txBody>
      </p:sp>
      <p:sp>
        <p:nvSpPr>
          <p:cNvPr id="13" name="Text 8"/>
          <p:cNvSpPr/>
          <p:nvPr/>
        </p:nvSpPr>
        <p:spPr>
          <a:xfrm>
            <a:off x="3213100" y="5289550"/>
            <a:ext cx="8371840" cy="577850"/>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1C2321"/>
                </a:solidFill>
                <a:latin typeface="Arial" pitchFamily="34" charset="0"/>
                <a:ea typeface="Arial" pitchFamily="34" charset="-122"/>
                <a:cs typeface="Arial" pitchFamily="34" charset="-120"/>
              </a:rPr>
              <a:t>Spoken to them. A collective learning session is the honest route, not a verdict arriving in a submitted study.</a:t>
            </a:r>
            <a:endParaRPr lang="en-US" sz="1500" dirty="0"/>
          </a:p>
        </p:txBody>
      </p:sp>
      <p:sp>
        <p:nvSpPr>
          <p:cNvPr id="14" name="Text 9"/>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08</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2EC"/>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Comfort and salience</a:t>
            </a:r>
            <a:endParaRPr lang="en-US" sz="3800" dirty="0"/>
          </a:p>
        </p:txBody>
      </p:sp>
      <p:sp>
        <p:nvSpPr>
          <p:cNvPr id="3" name="Shape 1"/>
          <p:cNvSpPr/>
          <p:nvPr/>
        </p:nvSpPr>
        <p:spPr>
          <a:xfrm>
            <a:off x="815975" y="1970025"/>
            <a:ext cx="5149850" cy="1750880"/>
          </a:xfrm>
          <a:prstGeom prst="roundRect">
            <a:avLst>
              <a:gd name="adj" fmla="val 4896"/>
            </a:avLst>
          </a:prstGeom>
          <a:solidFill>
            <a:srgbClr val="FFFDF8"/>
          </a:solidFill>
          <a:ln w="6350">
            <a:solidFill>
              <a:srgbClr val="DDD8CE"/>
            </a:solidFill>
            <a:prstDash val="solid"/>
          </a:ln>
        </p:spPr>
      </p:sp>
      <p:sp>
        <p:nvSpPr>
          <p:cNvPr id="4" name="Text 2"/>
          <p:cNvSpPr/>
          <p:nvPr/>
        </p:nvSpPr>
        <p:spPr>
          <a:xfrm>
            <a:off x="1096433" y="2250480"/>
            <a:ext cx="4726601"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8A908B"/>
                </a:solidFill>
                <a:latin typeface="Arial" pitchFamily="34" charset="0"/>
                <a:ea typeface="Arial" pitchFamily="34" charset="-122"/>
                <a:cs typeface="Arial" pitchFamily="34" charset="-120"/>
              </a:rPr>
              <a:t>THE OBJECTION I EXPECT</a:t>
            </a:r>
            <a:endParaRPr lang="en-US" sz="1300" dirty="0"/>
          </a:p>
        </p:txBody>
      </p:sp>
      <p:sp>
        <p:nvSpPr>
          <p:cNvPr id="5" name="Text 3"/>
          <p:cNvSpPr/>
          <p:nvPr/>
        </p:nvSpPr>
        <p:spPr>
          <a:xfrm>
            <a:off x="1096433" y="2583197"/>
            <a:ext cx="4726601" cy="882650"/>
          </a:xfrm>
          <a:prstGeom prst="rect">
            <a:avLst/>
          </a:prstGeom>
          <a:noFill/>
          <a:ln/>
        </p:spPr>
        <p:txBody>
          <a:bodyPr wrap="square" lIns="0" tIns="0" rIns="0" bIns="0" rtlCol="0" anchor="t">
            <a:normAutofit/>
          </a:bodyPr>
          <a:lstStyle/>
          <a:p>
            <a:pPr algn="l" indent="0" marL="0">
              <a:lnSpc>
                <a:spcPts val="2250"/>
              </a:lnSpc>
              <a:buNone/>
            </a:pPr>
            <a:r>
              <a:rPr lang="en-US" sz="1500" dirty="0">
                <a:solidFill>
                  <a:srgbClr val="454D49"/>
                </a:solidFill>
                <a:latin typeface="Arial" pitchFamily="34" charset="0"/>
                <a:ea typeface="Arial" pitchFamily="34" charset="-122"/>
                <a:cs typeface="Arial" pitchFamily="34" charset="-120"/>
              </a:rPr>
              <a:t>People have to want to be in the room. Make the questions confrontational and you lose the attendance on which everything else depends.</a:t>
            </a:r>
            <a:endParaRPr lang="en-US" sz="1500" dirty="0"/>
          </a:p>
        </p:txBody>
      </p:sp>
      <p:sp>
        <p:nvSpPr>
          <p:cNvPr id="6" name="Shape 4"/>
          <p:cNvSpPr/>
          <p:nvPr/>
        </p:nvSpPr>
        <p:spPr>
          <a:xfrm>
            <a:off x="6226175" y="1970025"/>
            <a:ext cx="5149850" cy="1750880"/>
          </a:xfrm>
          <a:prstGeom prst="roundRect">
            <a:avLst>
              <a:gd name="adj" fmla="val 4896"/>
            </a:avLst>
          </a:prstGeom>
          <a:solidFill>
            <a:srgbClr val="FFFDF8"/>
          </a:solidFill>
          <a:ln w="6350">
            <a:solidFill>
              <a:srgbClr val="DDD8CE"/>
            </a:solidFill>
            <a:prstDash val="solid"/>
          </a:ln>
        </p:spPr>
      </p:sp>
      <p:sp>
        <p:nvSpPr>
          <p:cNvPr id="7" name="Text 5"/>
          <p:cNvSpPr/>
          <p:nvPr/>
        </p:nvSpPr>
        <p:spPr>
          <a:xfrm>
            <a:off x="6506634" y="2250480"/>
            <a:ext cx="4726601"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8A908B"/>
                </a:solidFill>
                <a:latin typeface="Arial" pitchFamily="34" charset="0"/>
                <a:ea typeface="Arial" pitchFamily="34" charset="-122"/>
                <a:cs typeface="Arial" pitchFamily="34" charset="-120"/>
              </a:rPr>
              <a:t>MY CLAIM</a:t>
            </a:r>
            <a:endParaRPr lang="en-US" sz="1300" dirty="0"/>
          </a:p>
        </p:txBody>
      </p:sp>
      <p:sp>
        <p:nvSpPr>
          <p:cNvPr id="8" name="Text 6"/>
          <p:cNvSpPr/>
          <p:nvPr/>
        </p:nvSpPr>
        <p:spPr>
          <a:xfrm>
            <a:off x="6506634" y="2583197"/>
            <a:ext cx="4726601" cy="882650"/>
          </a:xfrm>
          <a:prstGeom prst="rect">
            <a:avLst/>
          </a:prstGeom>
          <a:noFill/>
          <a:ln/>
        </p:spPr>
        <p:txBody>
          <a:bodyPr wrap="square" lIns="0" tIns="0" rIns="0" bIns="0" rtlCol="0" anchor="t">
            <a:normAutofit/>
          </a:bodyPr>
          <a:lstStyle/>
          <a:p>
            <a:pPr algn="l" indent="0" marL="0">
              <a:lnSpc>
                <a:spcPts val="2250"/>
              </a:lnSpc>
              <a:buNone/>
            </a:pPr>
            <a:r>
              <a:rPr lang="en-US" sz="1500" dirty="0">
                <a:solidFill>
                  <a:srgbClr val="454D49"/>
                </a:solidFill>
                <a:latin typeface="Arial" pitchFamily="34" charset="0"/>
                <a:ea typeface="Arial" pitchFamily="34" charset="-122"/>
                <a:cs typeface="Arial" pitchFamily="34" charset="-120"/>
              </a:rPr>
              <a:t>A question set built on shared attachment encodes the register the advantaged already prefer, and leaves grievance to surface unprompted.</a:t>
            </a:r>
            <a:endParaRPr lang="en-US" sz="1500" dirty="0"/>
          </a:p>
        </p:txBody>
      </p:sp>
      <p:sp>
        <p:nvSpPr>
          <p:cNvPr id="9" name="Shape 7"/>
          <p:cNvSpPr/>
          <p:nvPr/>
        </p:nvSpPr>
        <p:spPr>
          <a:xfrm>
            <a:off x="812800" y="4347307"/>
            <a:ext cx="10566400" cy="1494697"/>
          </a:xfrm>
          <a:prstGeom prst="roundRect">
            <a:avLst>
              <a:gd name="adj" fmla="val 5948"/>
            </a:avLst>
          </a:prstGeom>
          <a:solidFill>
            <a:srgbClr val="1C2321"/>
          </a:solidFill>
          <a:ln/>
        </p:spPr>
      </p:sp>
      <p:sp>
        <p:nvSpPr>
          <p:cNvPr id="10" name="Text 8"/>
          <p:cNvSpPr/>
          <p:nvPr/>
        </p:nvSpPr>
        <p:spPr>
          <a:xfrm>
            <a:off x="1117600" y="4626707"/>
            <a:ext cx="9483725" cy="614627"/>
          </a:xfrm>
          <a:prstGeom prst="rect">
            <a:avLst/>
          </a:prstGeom>
          <a:noFill/>
          <a:ln/>
        </p:spPr>
        <p:txBody>
          <a:bodyPr wrap="square" lIns="0" tIns="0" rIns="0" bIns="0" rtlCol="0" anchor="t">
            <a:normAutofit/>
          </a:bodyPr>
          <a:lstStyle/>
          <a:p>
            <a:pPr algn="l" indent="0" marL="0">
              <a:lnSpc>
                <a:spcPts val="2320"/>
              </a:lnSpc>
              <a:buNone/>
            </a:pPr>
            <a:r>
              <a:rPr lang="en-US" sz="1600" dirty="0">
                <a:solidFill>
                  <a:srgbClr val="F5F2EC"/>
                </a:solidFill>
                <a:latin typeface="Arial" pitchFamily="34" charset="0"/>
                <a:ea typeface="Arial" pitchFamily="34" charset="-122"/>
                <a:cs typeface="Arial" pitchFamily="34" charset="-120"/>
              </a:rPr>
              <a:t>I accept part of it: comfortable enough to attend, salient enough to be worth attending. That means a mixture of questions, not one register replacing the other.</a:t>
            </a:r>
            <a:endParaRPr lang="en-US" sz="1600" dirty="0"/>
          </a:p>
        </p:txBody>
      </p:sp>
      <p:sp>
        <p:nvSpPr>
          <p:cNvPr id="11" name="Text 9"/>
          <p:cNvSpPr/>
          <p:nvPr/>
        </p:nvSpPr>
        <p:spPr>
          <a:xfrm>
            <a:off x="1117600" y="5304830"/>
            <a:ext cx="9483725" cy="283170"/>
          </a:xfrm>
          <a:prstGeom prst="rect">
            <a:avLst/>
          </a:prstGeom>
          <a:noFill/>
          <a:ln/>
        </p:spPr>
        <p:txBody>
          <a:bodyPr wrap="square" lIns="0" tIns="0" rIns="0" bIns="0" rtlCol="0" anchor="t">
            <a:normAutofit/>
          </a:bodyPr>
          <a:lstStyle/>
          <a:p>
            <a:pPr algn="l" indent="0" marL="0">
              <a:lnSpc>
                <a:spcPts val="2030"/>
              </a:lnSpc>
              <a:buNone/>
            </a:pPr>
            <a:r>
              <a:rPr lang="en-US" sz="1400" dirty="0">
                <a:solidFill>
                  <a:srgbClr val="C9C4BA"/>
                </a:solidFill>
                <a:latin typeface="Arial" pitchFamily="34" charset="0"/>
                <a:ea typeface="Arial" pitchFamily="34" charset="-122"/>
                <a:cs typeface="Arial" pitchFamily="34" charset="-120"/>
              </a:rPr>
              <a:t>Which modifies the study’s first recommendation rather than confirming it.</a:t>
            </a:r>
            <a:endParaRPr lang="en-US" sz="1400" dirty="0"/>
          </a:p>
        </p:txBody>
      </p:sp>
      <p:sp>
        <p:nvSpPr>
          <p:cNvPr id="12" name="Text 10"/>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09</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AE5DB"/>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1C2321"/>
                </a:solidFill>
                <a:latin typeface="Georgia" pitchFamily="34" charset="0"/>
                <a:ea typeface="Georgia" pitchFamily="34" charset="-122"/>
                <a:cs typeface="Georgia" pitchFamily="34" charset="-120"/>
              </a:rPr>
              <a:t>The limits of my position</a:t>
            </a:r>
            <a:endParaRPr lang="en-US" sz="3800" dirty="0"/>
          </a:p>
        </p:txBody>
      </p:sp>
      <p:sp>
        <p:nvSpPr>
          <p:cNvPr id="3" name="Text 1"/>
          <p:cNvSpPr/>
          <p:nvPr/>
        </p:nvSpPr>
        <p:spPr>
          <a:xfrm>
            <a:off x="812800" y="2283489"/>
            <a:ext cx="5310886"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WHAT I BUILT IN</a:t>
            </a:r>
            <a:endParaRPr lang="en-US" sz="1300" dirty="0"/>
          </a:p>
        </p:txBody>
      </p:sp>
      <p:sp>
        <p:nvSpPr>
          <p:cNvPr id="4" name="Text 2"/>
          <p:cNvSpPr/>
          <p:nvPr/>
        </p:nvSpPr>
        <p:spPr>
          <a:xfrm>
            <a:off x="1028700" y="2641600"/>
            <a:ext cx="5088509" cy="1625600"/>
          </a:xfrm>
          <a:prstGeom prst="rect">
            <a:avLst/>
          </a:prstGeom>
          <a:noFill/>
          <a:ln/>
        </p:spPr>
        <p:txBody>
          <a:bodyPr wrap="square" lIns="0" tIns="0" rIns="0" bIns="0" rtlCol="0" anchor="t">
            <a:normAutofit/>
          </a:bodyPr>
          <a:lstStyle/>
          <a:p>
            <a:pPr algn="l" marL="342900" indent="-342900">
              <a:lnSpc>
                <a:spcPts val="2100"/>
              </a:lnSpc>
              <a:buSzPct val="100000"/>
              <a:buChar char="•"/>
            </a:pPr>
            <a:r>
              <a:rPr lang="en-US" sz="1400" dirty="0">
                <a:solidFill>
                  <a:srgbClr val="454D49"/>
                </a:solidFill>
                <a:latin typeface="Arial" pitchFamily="34" charset="0"/>
                <a:ea typeface="Arial" pitchFamily="34" charset="-122"/>
                <a:cs typeface="Arial" pitchFamily="34" charset="-120"/>
              </a:rPr>
              <a:t>Classifying every source by provenance, so load-bearing claims rest on independent work</a:t>
            </a:r>
            <a:endParaRPr lang="en-US" sz="1400" dirty="0"/>
          </a:p>
          <a:p>
            <a:pPr algn="l" marL="342900" indent="-342900">
              <a:lnSpc>
                <a:spcPts val="2100"/>
              </a:lnSpc>
              <a:buSzPct val="100000"/>
              <a:buChar char="•"/>
            </a:pPr>
            <a:r>
              <a:rPr lang="en-US" sz="1400" dirty="0">
                <a:solidFill>
                  <a:srgbClr val="454D49"/>
                </a:solidFill>
                <a:latin typeface="Arial" pitchFamily="34" charset="0"/>
                <a:ea typeface="Arial" pitchFamily="34" charset="-122"/>
                <a:cs typeface="Arial" pitchFamily="34" charset="-120"/>
              </a:rPr>
              <a:t>Triangulating sector-produced material against arm’s-length scholarship</a:t>
            </a:r>
            <a:endParaRPr lang="en-US" sz="1400" dirty="0"/>
          </a:p>
          <a:p>
            <a:pPr algn="l" marL="342900" indent="-342900">
              <a:lnSpc>
                <a:spcPts val="2100"/>
              </a:lnSpc>
              <a:buSzPct val="100000"/>
              <a:buChar char="•"/>
            </a:pPr>
            <a:r>
              <a:rPr lang="en-US" sz="1400" dirty="0">
                <a:solidFill>
                  <a:srgbClr val="454D49"/>
                </a:solidFill>
                <a:latin typeface="Arial" pitchFamily="34" charset="0"/>
                <a:ea typeface="Arial" pitchFamily="34" charset="-122"/>
                <a:cs typeface="Arial" pitchFamily="34" charset="-120"/>
              </a:rPr>
              <a:t>Pairing each concept with its known critiques, and stress-testing claims in both directions</a:t>
            </a:r>
            <a:endParaRPr lang="en-US" sz="1400" dirty="0"/>
          </a:p>
        </p:txBody>
      </p:sp>
      <p:sp>
        <p:nvSpPr>
          <p:cNvPr id="5" name="Text 3"/>
          <p:cNvSpPr/>
          <p:nvPr/>
        </p:nvSpPr>
        <p:spPr>
          <a:xfrm>
            <a:off x="6223000" y="2283489"/>
            <a:ext cx="5310886"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9E3B23"/>
                </a:solidFill>
                <a:latin typeface="Arial" pitchFamily="34" charset="0"/>
                <a:ea typeface="Arial" pitchFamily="34" charset="-122"/>
                <a:cs typeface="Arial" pitchFamily="34" charset="-120"/>
              </a:rPr>
              <a:t>WHAT IT COULD NOT REACH</a:t>
            </a:r>
            <a:endParaRPr lang="en-US" sz="1300" dirty="0"/>
          </a:p>
        </p:txBody>
      </p:sp>
      <p:sp>
        <p:nvSpPr>
          <p:cNvPr id="6" name="Text 4"/>
          <p:cNvSpPr/>
          <p:nvPr/>
        </p:nvSpPr>
        <p:spPr>
          <a:xfrm>
            <a:off x="6438900" y="2641600"/>
            <a:ext cx="5088509" cy="1625600"/>
          </a:xfrm>
          <a:prstGeom prst="rect">
            <a:avLst/>
          </a:prstGeom>
          <a:noFill/>
          <a:ln/>
        </p:spPr>
        <p:txBody>
          <a:bodyPr wrap="square" lIns="0" tIns="0" rIns="0" bIns="0" rtlCol="0" anchor="t">
            <a:normAutofit/>
          </a:bodyPr>
          <a:lstStyle/>
          <a:p>
            <a:pPr algn="l" marL="342900" indent="-342900">
              <a:lnSpc>
                <a:spcPts val="2100"/>
              </a:lnSpc>
              <a:buSzPct val="100000"/>
              <a:buChar char="•"/>
            </a:pPr>
            <a:r>
              <a:rPr lang="en-US" sz="1400" dirty="0">
                <a:solidFill>
                  <a:srgbClr val="454D49"/>
                </a:solidFill>
                <a:latin typeface="Arial" pitchFamily="34" charset="0"/>
                <a:ea typeface="Arial" pitchFamily="34" charset="-122"/>
                <a:cs typeface="Arial" pitchFamily="34" charset="-120"/>
              </a:rPr>
              <a:t>The only direct evidence on weaving trust is a single report co-produced with the sector</a:t>
            </a:r>
            <a:endParaRPr lang="en-US" sz="1400" dirty="0"/>
          </a:p>
          <a:p>
            <a:pPr algn="l" marL="342900" indent="-342900">
              <a:lnSpc>
                <a:spcPts val="2100"/>
              </a:lnSpc>
              <a:buSzPct val="100000"/>
              <a:buChar char="•"/>
            </a:pPr>
            <a:r>
              <a:rPr lang="en-US" sz="1400" dirty="0">
                <a:solidFill>
                  <a:srgbClr val="454D49"/>
                </a:solidFill>
                <a:latin typeface="Arial" pitchFamily="34" charset="0"/>
                <a:ea typeface="Arial" pitchFamily="34" charset="-122"/>
                <a:cs typeface="Arial" pitchFamily="34" charset="-120"/>
              </a:rPr>
              <a:t>I theorise the interests of disadvantaged groups without their participation</a:t>
            </a:r>
            <a:endParaRPr lang="en-US" sz="1400" dirty="0"/>
          </a:p>
          <a:p>
            <a:pPr algn="l" marL="342900" indent="-342900">
              <a:lnSpc>
                <a:spcPts val="2100"/>
              </a:lnSpc>
              <a:buSzPct val="100000"/>
              <a:buChar char="•"/>
            </a:pPr>
            <a:r>
              <a:rPr lang="en-US" sz="1400" dirty="0">
                <a:solidFill>
                  <a:srgbClr val="454D49"/>
                </a:solidFill>
                <a:latin typeface="Arial" pitchFamily="34" charset="0"/>
                <a:ea typeface="Arial" pitchFamily="34" charset="-122"/>
                <a:cs typeface="Arial" pitchFamily="34" charset="-120"/>
              </a:rPr>
              <a:t>I propose a redesign, and a pilot I would run myself, in a practice I deliver</a:t>
            </a:r>
            <a:endParaRPr lang="en-US" sz="1400" dirty="0"/>
          </a:p>
        </p:txBody>
      </p:sp>
      <p:sp>
        <p:nvSpPr>
          <p:cNvPr id="7" name="Shape 5"/>
          <p:cNvSpPr/>
          <p:nvPr/>
        </p:nvSpPr>
        <p:spPr>
          <a:xfrm>
            <a:off x="812800" y="5181600"/>
            <a:ext cx="38100" cy="660400"/>
          </a:xfrm>
          <a:prstGeom prst="roundRect">
            <a:avLst>
              <a:gd name="adj" fmla="val 50000"/>
            </a:avLst>
          </a:prstGeom>
          <a:solidFill>
            <a:srgbClr val="9E3B23"/>
          </a:solidFill>
          <a:ln/>
        </p:spPr>
      </p:sp>
      <p:sp>
        <p:nvSpPr>
          <p:cNvPr id="8" name="Text 6"/>
          <p:cNvSpPr/>
          <p:nvPr/>
        </p:nvSpPr>
        <p:spPr>
          <a:xfrm>
            <a:off x="1104900" y="5181600"/>
            <a:ext cx="9810750" cy="577850"/>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1C2321"/>
                </a:solidFill>
                <a:latin typeface="Arial" pitchFamily="34" charset="0"/>
                <a:ea typeface="Arial" pitchFamily="34" charset="-122"/>
                <a:cs typeface="Arial" pitchFamily="34" charset="-120"/>
              </a:rPr>
              <a:t>I softened my critique of the Cambridge case — first to avoid criticising colleagues, and only afterwards because the softer reading was the more accurate one.</a:t>
            </a:r>
            <a:endParaRPr lang="en-US" sz="1500" dirty="0"/>
          </a:p>
        </p:txBody>
      </p:sp>
      <p:sp>
        <p:nvSpPr>
          <p:cNvPr id="9" name="Text 7"/>
          <p:cNvSpPr/>
          <p:nvPr/>
        </p:nvSpPr>
        <p:spPr>
          <a:xfrm>
            <a:off x="812800" y="6238280"/>
            <a:ext cx="220332"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8A908B"/>
                </a:solidFill>
                <a:latin typeface="Arial" pitchFamily="34" charset="0"/>
                <a:ea typeface="Arial" pitchFamily="34" charset="-122"/>
                <a:cs typeface="Arial" pitchFamily="34" charset="-120"/>
              </a:rPr>
              <a:t>10</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C2321"/>
        </a:solidFill>
      </p:bgPr>
    </p:bg>
    <p:spTree>
      <p:nvGrpSpPr>
        <p:cNvPr id="1" name=""/>
        <p:cNvGrpSpPr/>
        <p:nvPr/>
      </p:nvGrpSpPr>
      <p:grpSpPr>
        <a:xfrm>
          <a:off x="0" y="0"/>
          <a:ext cx="0" cy="0"/>
          <a:chOff x="0" y="0"/>
          <a:chExt cx="0" cy="0"/>
        </a:xfrm>
      </p:grpSpPr>
      <p:sp>
        <p:nvSpPr>
          <p:cNvPr id="2" name="Text 0"/>
          <p:cNvSpPr/>
          <p:nvPr/>
        </p:nvSpPr>
        <p:spPr>
          <a:xfrm>
            <a:off x="812800" y="812800"/>
            <a:ext cx="10883392" cy="556220"/>
          </a:xfrm>
          <a:prstGeom prst="rect">
            <a:avLst/>
          </a:prstGeom>
          <a:noFill/>
          <a:ln/>
        </p:spPr>
        <p:txBody>
          <a:bodyPr wrap="square" lIns="0" tIns="0" rIns="0" bIns="0" rtlCol="0" anchor="t">
            <a:normAutofit/>
          </a:bodyPr>
          <a:lstStyle/>
          <a:p>
            <a:pPr algn="l" indent="0" marL="0">
              <a:lnSpc>
                <a:spcPts val="4180"/>
              </a:lnSpc>
              <a:buNone/>
            </a:pPr>
            <a:r>
              <a:rPr lang="en-US" sz="3800" dirty="0">
                <a:solidFill>
                  <a:srgbClr val="F5F2EC"/>
                </a:solidFill>
                <a:latin typeface="Georgia" pitchFamily="34" charset="0"/>
                <a:ea typeface="Georgia" pitchFamily="34" charset="-122"/>
                <a:cs typeface="Georgia" pitchFamily="34" charset="-120"/>
              </a:rPr>
              <a:t>What changes in my practice</a:t>
            </a:r>
            <a:endParaRPr lang="en-US" sz="3800" dirty="0"/>
          </a:p>
        </p:txBody>
      </p:sp>
      <p:sp>
        <p:nvSpPr>
          <p:cNvPr id="3" name="Shape 1"/>
          <p:cNvSpPr/>
          <p:nvPr/>
        </p:nvSpPr>
        <p:spPr>
          <a:xfrm>
            <a:off x="812800" y="2413397"/>
            <a:ext cx="3386667" cy="1732889"/>
          </a:xfrm>
          <a:prstGeom prst="roundRect">
            <a:avLst>
              <a:gd name="adj" fmla="val 5130"/>
            </a:avLst>
          </a:prstGeom>
          <a:solidFill>
            <a:srgbClr val="252D2A"/>
          </a:solidFill>
          <a:ln/>
        </p:spPr>
      </p:sp>
      <p:sp>
        <p:nvSpPr>
          <p:cNvPr id="4" name="Text 2"/>
          <p:cNvSpPr/>
          <p:nvPr/>
        </p:nvSpPr>
        <p:spPr>
          <a:xfrm>
            <a:off x="1092200" y="2692797"/>
            <a:ext cx="2912703"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D98C68"/>
                </a:solidFill>
                <a:latin typeface="Arial" pitchFamily="34" charset="0"/>
                <a:ea typeface="Arial" pitchFamily="34" charset="-122"/>
                <a:cs typeface="Arial" pitchFamily="34" charset="-120"/>
              </a:rPr>
              <a:t>01</a:t>
            </a:r>
            <a:endParaRPr lang="en-US" sz="1300" dirty="0"/>
          </a:p>
        </p:txBody>
      </p:sp>
      <p:sp>
        <p:nvSpPr>
          <p:cNvPr id="5" name="Text 3"/>
          <p:cNvSpPr/>
          <p:nvPr/>
        </p:nvSpPr>
        <p:spPr>
          <a:xfrm>
            <a:off x="1092200" y="3038215"/>
            <a:ext cx="2912703" cy="854075"/>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E6E2D9"/>
                </a:solidFill>
                <a:latin typeface="Arial" pitchFamily="34" charset="0"/>
                <a:ea typeface="Arial" pitchFamily="34" charset="-122"/>
                <a:cs typeface="Arial" pitchFamily="34" charset="-120"/>
              </a:rPr>
              <a:t>Mixed question sets: open on attachment, move to unequal treatment, close on who decides.</a:t>
            </a:r>
            <a:endParaRPr lang="en-US" sz="1500" dirty="0"/>
          </a:p>
        </p:txBody>
      </p:sp>
      <p:sp>
        <p:nvSpPr>
          <p:cNvPr id="6" name="Shape 4"/>
          <p:cNvSpPr/>
          <p:nvPr/>
        </p:nvSpPr>
        <p:spPr>
          <a:xfrm>
            <a:off x="4402667" y="2413397"/>
            <a:ext cx="3386667" cy="1732889"/>
          </a:xfrm>
          <a:prstGeom prst="roundRect">
            <a:avLst>
              <a:gd name="adj" fmla="val 5130"/>
            </a:avLst>
          </a:prstGeom>
          <a:solidFill>
            <a:srgbClr val="252D2A"/>
          </a:solidFill>
          <a:ln/>
        </p:spPr>
      </p:sp>
      <p:sp>
        <p:nvSpPr>
          <p:cNvPr id="7" name="Text 5"/>
          <p:cNvSpPr/>
          <p:nvPr/>
        </p:nvSpPr>
        <p:spPr>
          <a:xfrm>
            <a:off x="4682067" y="2692797"/>
            <a:ext cx="2912703"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D98C68"/>
                </a:solidFill>
                <a:latin typeface="Arial" pitchFamily="34" charset="0"/>
                <a:ea typeface="Arial" pitchFamily="34" charset="-122"/>
                <a:cs typeface="Arial" pitchFamily="34" charset="-120"/>
              </a:rPr>
              <a:t>02</a:t>
            </a:r>
            <a:endParaRPr lang="en-US" sz="1300" dirty="0"/>
          </a:p>
        </p:txBody>
      </p:sp>
      <p:sp>
        <p:nvSpPr>
          <p:cNvPr id="8" name="Text 6"/>
          <p:cNvSpPr/>
          <p:nvPr/>
        </p:nvSpPr>
        <p:spPr>
          <a:xfrm>
            <a:off x="4682067" y="3038215"/>
            <a:ext cx="2912703" cy="854075"/>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E6E2D9"/>
                </a:solidFill>
                <a:latin typeface="Arial" pitchFamily="34" charset="0"/>
                <a:ea typeface="Arial" pitchFamily="34" charset="-122"/>
                <a:cs typeface="Arial" pitchFamily="34" charset="-120"/>
              </a:rPr>
              <a:t>Couple every relational session to a live material aim, and site it where deprivation is greatest.</a:t>
            </a:r>
            <a:endParaRPr lang="en-US" sz="1500" dirty="0"/>
          </a:p>
        </p:txBody>
      </p:sp>
      <p:sp>
        <p:nvSpPr>
          <p:cNvPr id="9" name="Shape 7"/>
          <p:cNvSpPr/>
          <p:nvPr/>
        </p:nvSpPr>
        <p:spPr>
          <a:xfrm>
            <a:off x="7992534" y="2413397"/>
            <a:ext cx="3386667" cy="1732889"/>
          </a:xfrm>
          <a:prstGeom prst="roundRect">
            <a:avLst>
              <a:gd name="adj" fmla="val 5130"/>
            </a:avLst>
          </a:prstGeom>
          <a:solidFill>
            <a:srgbClr val="252D2A"/>
          </a:solidFill>
          <a:ln/>
        </p:spPr>
      </p:sp>
      <p:sp>
        <p:nvSpPr>
          <p:cNvPr id="10" name="Text 8"/>
          <p:cNvSpPr/>
          <p:nvPr/>
        </p:nvSpPr>
        <p:spPr>
          <a:xfrm>
            <a:off x="8271934" y="2692797"/>
            <a:ext cx="2912703" cy="256514"/>
          </a:xfrm>
          <a:prstGeom prst="rect">
            <a:avLst/>
          </a:prstGeom>
          <a:noFill/>
          <a:ln/>
        </p:spPr>
        <p:txBody>
          <a:bodyPr wrap="square" lIns="0" tIns="0" rIns="0" bIns="0" rtlCol="0" anchor="t">
            <a:normAutofit/>
          </a:bodyPr>
          <a:lstStyle/>
          <a:p>
            <a:pPr algn="l" indent="0" marL="0">
              <a:lnSpc>
                <a:spcPts val="1820"/>
              </a:lnSpc>
              <a:buNone/>
            </a:pPr>
            <a:r>
              <a:rPr lang="en-US" sz="1300" b="1" spc="150" kern="0" dirty="0">
                <a:solidFill>
                  <a:srgbClr val="D98C68"/>
                </a:solidFill>
                <a:latin typeface="Arial" pitchFamily="34" charset="0"/>
                <a:ea typeface="Arial" pitchFamily="34" charset="-122"/>
                <a:cs typeface="Arial" pitchFamily="34" charset="-120"/>
              </a:rPr>
              <a:t>03</a:t>
            </a:r>
            <a:endParaRPr lang="en-US" sz="1300" dirty="0"/>
          </a:p>
        </p:txBody>
      </p:sp>
      <p:sp>
        <p:nvSpPr>
          <p:cNvPr id="11" name="Text 9"/>
          <p:cNvSpPr/>
          <p:nvPr/>
        </p:nvSpPr>
        <p:spPr>
          <a:xfrm>
            <a:off x="8271934" y="3038215"/>
            <a:ext cx="2912703" cy="854075"/>
          </a:xfrm>
          <a:prstGeom prst="rect">
            <a:avLst/>
          </a:prstGeom>
          <a:noFill/>
          <a:ln/>
        </p:spPr>
        <p:txBody>
          <a:bodyPr wrap="square" lIns="0" tIns="0" rIns="0" bIns="0" rtlCol="0" anchor="t">
            <a:normAutofit/>
          </a:bodyPr>
          <a:lstStyle/>
          <a:p>
            <a:pPr algn="l" indent="0" marL="0">
              <a:lnSpc>
                <a:spcPts val="2175"/>
              </a:lnSpc>
              <a:buNone/>
            </a:pPr>
            <a:r>
              <a:rPr lang="en-US" sz="1500" dirty="0">
                <a:solidFill>
                  <a:srgbClr val="E6E2D9"/>
                </a:solidFill>
                <a:latin typeface="Arial" pitchFamily="34" charset="0"/>
                <a:ea typeface="Arial" pitchFamily="34" charset="-122"/>
                <a:cs typeface="Arial" pitchFamily="34" charset="-120"/>
              </a:rPr>
              <a:t>Take the argument to colleagues as a learning session, and ask for measurement I do not run.</a:t>
            </a:r>
            <a:endParaRPr lang="en-US" sz="1500" dirty="0"/>
          </a:p>
        </p:txBody>
      </p:sp>
      <p:sp>
        <p:nvSpPr>
          <p:cNvPr id="12" name="Text 10"/>
          <p:cNvSpPr/>
          <p:nvPr/>
        </p:nvSpPr>
        <p:spPr>
          <a:xfrm>
            <a:off x="812800" y="5215998"/>
            <a:ext cx="10072370" cy="651404"/>
          </a:xfrm>
          <a:prstGeom prst="rect">
            <a:avLst/>
          </a:prstGeom>
          <a:noFill/>
          <a:ln/>
        </p:spPr>
        <p:txBody>
          <a:bodyPr wrap="square" lIns="0" tIns="0" rIns="0" bIns="0" rtlCol="0" anchor="t">
            <a:normAutofit/>
          </a:bodyPr>
          <a:lstStyle/>
          <a:p>
            <a:pPr algn="l" indent="0" marL="0">
              <a:lnSpc>
                <a:spcPts val="2465"/>
              </a:lnSpc>
              <a:buNone/>
            </a:pPr>
            <a:r>
              <a:rPr lang="en-US" sz="1700" dirty="0">
                <a:solidFill>
                  <a:srgbClr val="F0B79C"/>
                </a:solidFill>
                <a:latin typeface="Arial" pitchFamily="34" charset="0"/>
                <a:ea typeface="Arial" pitchFamily="34" charset="-122"/>
                <a:cs typeface="Arial" pitchFamily="34" charset="-120"/>
              </a:rPr>
              <a:t>Being inside made me well placed to change the practice, and badly placed to judge whether the change worked.</a:t>
            </a:r>
            <a:endParaRPr lang="en-US" sz="1700" dirty="0"/>
          </a:p>
        </p:txBody>
      </p:sp>
      <p:sp>
        <p:nvSpPr>
          <p:cNvPr id="13" name="Text 11"/>
          <p:cNvSpPr/>
          <p:nvPr/>
        </p:nvSpPr>
        <p:spPr>
          <a:xfrm>
            <a:off x="812800" y="6238280"/>
            <a:ext cx="209021" cy="238720"/>
          </a:xfrm>
          <a:prstGeom prst="rect">
            <a:avLst/>
          </a:prstGeom>
          <a:noFill/>
          <a:ln/>
        </p:spPr>
        <p:txBody>
          <a:bodyPr wrap="square" lIns="0" tIns="0" rIns="0" bIns="0" rtlCol="0" anchor="t">
            <a:normAutofit/>
          </a:bodyPr>
          <a:lstStyle/>
          <a:p>
            <a:pPr algn="l" indent="0" marL="0">
              <a:lnSpc>
                <a:spcPts val="1680"/>
              </a:lnSpc>
              <a:buNone/>
            </a:pPr>
            <a:r>
              <a:rPr lang="en-US" sz="1200" dirty="0">
                <a:solidFill>
                  <a:srgbClr val="7D837E"/>
                </a:solidFill>
                <a:latin typeface="Arial" pitchFamily="34" charset="0"/>
                <a:ea typeface="Arial" pitchFamily="34" charset="-122"/>
                <a:cs typeface="Arial" pitchFamily="34" charset="-120"/>
              </a:rPr>
              <a:t>11</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Critical Reflection</dc:title>
  <dc:subject>PptxGenJS Presentation</dc:subject>
  <dc:creator>PptxGenJS</dc:creator>
  <cp:lastModifiedBy>PptxGenJS</cp:lastModifiedBy>
  <cp:revision>1</cp:revision>
  <dcterms:created xsi:type="dcterms:W3CDTF">2026-09-19T11:30:08Z</dcterms:created>
  <dcterms:modified xsi:type="dcterms:W3CDTF">2026-09-19T11:30:08Z</dcterms:modified>
</cp:coreProperties>
</file>