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handoutMasterIdLst>
    <p:handoutMasterId r:id="rId16"/>
  </p:handoutMasterIdLst>
  <p:sldIdLst>
    <p:sldId id="256" r:id="rId2"/>
    <p:sldId id="271" r:id="rId3"/>
    <p:sldId id="269" r:id="rId4"/>
    <p:sldId id="260" r:id="rId5"/>
    <p:sldId id="261" r:id="rId6"/>
    <p:sldId id="259" r:id="rId7"/>
    <p:sldId id="273" r:id="rId8"/>
    <p:sldId id="263" r:id="rId9"/>
    <p:sldId id="264" r:id="rId10"/>
    <p:sldId id="265" r:id="rId11"/>
    <p:sldId id="266" r:id="rId12"/>
    <p:sldId id="274" r:id="rId13"/>
    <p:sldId id="267" r:id="rId14"/>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3F2CA"/>
    <a:srgbClr val="BAA0AD"/>
    <a:srgbClr val="E8E8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E1E4DC-0ACF-4815-A538-35657EE64CDC}" v="283" dt="2026-07-11T10:21:06.268"/>
    <p1510:client id="{DAAE8603-14DC-AAC6-1B79-9DE6C761A087}" v="746" dt="2026-07-11T01:37:57.742"/>
    <p1510:client id="{F90E0284-52D1-1697-2A48-B7343AB4776C}" v="182" dt="2026-07-11T02:10:16.0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nalyn Leal (2515491)" userId="S::2515491@student.uwtsd.ac.uk::e0297a21-52bb-479c-b118-a9c55470dc26" providerId="AD" clId="Web-{DAAE8603-14DC-AAC6-1B79-9DE6C761A087}"/>
    <pc:docChg chg="modSld">
      <pc:chgData name="Ginalyn Leal (2515491)" userId="S::2515491@student.uwtsd.ac.uk::e0297a21-52bb-479c-b118-a9c55470dc26" providerId="AD" clId="Web-{DAAE8603-14DC-AAC6-1B79-9DE6C761A087}" dt="2026-07-11T01:37:57.742" v="371" actId="20577"/>
      <pc:docMkLst>
        <pc:docMk/>
      </pc:docMkLst>
      <pc:sldChg chg="modSp">
        <pc:chgData name="Ginalyn Leal (2515491)" userId="S::2515491@student.uwtsd.ac.uk::e0297a21-52bb-479c-b118-a9c55470dc26" providerId="AD" clId="Web-{DAAE8603-14DC-AAC6-1B79-9DE6C761A087}" dt="2026-07-11T01:32:18.924" v="359" actId="20577"/>
        <pc:sldMkLst>
          <pc:docMk/>
          <pc:sldMk cId="322199880" sldId="259"/>
        </pc:sldMkLst>
        <pc:spChg chg="mod">
          <ac:chgData name="Ginalyn Leal (2515491)" userId="S::2515491@student.uwtsd.ac.uk::e0297a21-52bb-479c-b118-a9c55470dc26" providerId="AD" clId="Web-{DAAE8603-14DC-AAC6-1B79-9DE6C761A087}" dt="2026-07-11T01:32:18.924" v="359" actId="20577"/>
          <ac:spMkLst>
            <pc:docMk/>
            <pc:sldMk cId="322199880" sldId="259"/>
            <ac:spMk id="3" creationId="{92A42C17-3949-894C-83D4-2000A8D5ADD3}"/>
          </ac:spMkLst>
        </pc:spChg>
      </pc:sldChg>
      <pc:sldChg chg="modSp">
        <pc:chgData name="Ginalyn Leal (2515491)" userId="S::2515491@student.uwtsd.ac.uk::e0297a21-52bb-479c-b118-a9c55470dc26" providerId="AD" clId="Web-{DAAE8603-14DC-AAC6-1B79-9DE6C761A087}" dt="2026-07-11T01:37:57.742" v="371" actId="20577"/>
        <pc:sldMkLst>
          <pc:docMk/>
          <pc:sldMk cId="3333800444" sldId="264"/>
        </pc:sldMkLst>
        <pc:spChg chg="mod">
          <ac:chgData name="Ginalyn Leal (2515491)" userId="S::2515491@student.uwtsd.ac.uk::e0297a21-52bb-479c-b118-a9c55470dc26" providerId="AD" clId="Web-{DAAE8603-14DC-AAC6-1B79-9DE6C761A087}" dt="2026-07-11T01:37:57.742" v="371" actId="20577"/>
          <ac:spMkLst>
            <pc:docMk/>
            <pc:sldMk cId="3333800444" sldId="264"/>
            <ac:spMk id="3" creationId="{53AE402C-1104-BC4C-5F1D-B5B5282F6A09}"/>
          </ac:spMkLst>
        </pc:spChg>
      </pc:sldChg>
      <pc:sldChg chg="modSp">
        <pc:chgData name="Ginalyn Leal (2515491)" userId="S::2515491@student.uwtsd.ac.uk::e0297a21-52bb-479c-b118-a9c55470dc26" providerId="AD" clId="Web-{DAAE8603-14DC-AAC6-1B79-9DE6C761A087}" dt="2026-07-11T01:25:12.039" v="343" actId="20577"/>
        <pc:sldMkLst>
          <pc:docMk/>
          <pc:sldMk cId="4055802674" sldId="267"/>
        </pc:sldMkLst>
        <pc:spChg chg="mod">
          <ac:chgData name="Ginalyn Leal (2515491)" userId="S::2515491@student.uwtsd.ac.uk::e0297a21-52bb-479c-b118-a9c55470dc26" providerId="AD" clId="Web-{DAAE8603-14DC-AAC6-1B79-9DE6C761A087}" dt="2026-07-11T01:25:12.039" v="343" actId="20577"/>
          <ac:spMkLst>
            <pc:docMk/>
            <pc:sldMk cId="4055802674" sldId="267"/>
            <ac:spMk id="4" creationId="{A77D9187-7654-327D-E437-9950FAA2FB42}"/>
          </ac:spMkLst>
        </pc:spChg>
      </pc:sldChg>
    </pc:docChg>
  </pc:docChgLst>
  <pc:docChgLst>
    <pc:chgData name="Ginalyn Leal (2515491)" userId="S::2515491@student.uwtsd.ac.uk::e0297a21-52bb-479c-b118-a9c55470dc26" providerId="AD" clId="Web-{F90E0284-52D1-1697-2A48-B7343AB4776C}"/>
    <pc:docChg chg="modSld">
      <pc:chgData name="Ginalyn Leal (2515491)" userId="S::2515491@student.uwtsd.ac.uk::e0297a21-52bb-479c-b118-a9c55470dc26" providerId="AD" clId="Web-{F90E0284-52D1-1697-2A48-B7343AB4776C}" dt="2026-07-11T02:09:10.262" v="84" actId="20577"/>
      <pc:docMkLst>
        <pc:docMk/>
      </pc:docMkLst>
      <pc:sldChg chg="modSp">
        <pc:chgData name="Ginalyn Leal (2515491)" userId="S::2515491@student.uwtsd.ac.uk::e0297a21-52bb-479c-b118-a9c55470dc26" providerId="AD" clId="Web-{F90E0284-52D1-1697-2A48-B7343AB4776C}" dt="2026-07-11T02:09:10.262" v="84" actId="20577"/>
        <pc:sldMkLst>
          <pc:docMk/>
          <pc:sldMk cId="4055802674" sldId="267"/>
        </pc:sldMkLst>
        <pc:spChg chg="mod">
          <ac:chgData name="Ginalyn Leal (2515491)" userId="S::2515491@student.uwtsd.ac.uk::e0297a21-52bb-479c-b118-a9c55470dc26" providerId="AD" clId="Web-{F90E0284-52D1-1697-2A48-B7343AB4776C}" dt="2026-07-11T02:09:10.262" v="84" actId="20577"/>
          <ac:spMkLst>
            <pc:docMk/>
            <pc:sldMk cId="4055802674" sldId="267"/>
            <ac:spMk id="4" creationId="{A77D9187-7654-327D-E437-9950FAA2FB42}"/>
          </ac:spMkLst>
        </pc:spChg>
      </pc:sldChg>
    </pc:docChg>
  </pc:docChgLst>
  <pc:docChgLst>
    <pc:chgData name="Ginalyn Leal (2515491)" userId="S::2515491@student.uwtsd.ac.uk::e0297a21-52bb-479c-b118-a9c55470dc26" providerId="AD" clId="Web-{8F1E586C-124B-C211-4516-79E0ABC51213}"/>
    <pc:docChg chg="modSld">
      <pc:chgData name="Ginalyn Leal (2515491)" userId="S::2515491@student.uwtsd.ac.uk::e0297a21-52bb-479c-b118-a9c55470dc26" providerId="AD" clId="Web-{8F1E586C-124B-C211-4516-79E0ABC51213}" dt="2026-07-06T22:40:10.089" v="75" actId="20577"/>
      <pc:docMkLst>
        <pc:docMk/>
      </pc:docMkLst>
      <pc:sldChg chg="modSp">
        <pc:chgData name="Ginalyn Leal (2515491)" userId="S::2515491@student.uwtsd.ac.uk::e0297a21-52bb-479c-b118-a9c55470dc26" providerId="AD" clId="Web-{8F1E586C-124B-C211-4516-79E0ABC51213}" dt="2026-07-06T22:40:10.089" v="75" actId="20577"/>
        <pc:sldMkLst>
          <pc:docMk/>
          <pc:sldMk cId="109857222" sldId="256"/>
        </pc:sldMkLst>
        <pc:spChg chg="mod">
          <ac:chgData name="Ginalyn Leal (2515491)" userId="S::2515491@student.uwtsd.ac.uk::e0297a21-52bb-479c-b118-a9c55470dc26" providerId="AD" clId="Web-{8F1E586C-124B-C211-4516-79E0ABC51213}" dt="2026-07-06T22:40:10.089" v="75" actId="20577"/>
          <ac:spMkLst>
            <pc:docMk/>
            <pc:sldMk cId="109857222" sldId="256"/>
            <ac:spMk id="3" creationId="{00000000-0000-0000-0000-000000000000}"/>
          </ac:spMkLst>
        </pc:spChg>
      </pc:sldChg>
    </pc:docChg>
  </pc:docChgLst>
  <pc:docChgLst>
    <pc:chgData name="Ginalyn Leal (2515491)" userId="e0297a21-52bb-479c-b118-a9c55470dc26" providerId="ADAL" clId="{802B612D-065C-4FBE-8884-49C45919AA58}"/>
    <pc:docChg chg="undo custSel addSld modSld sldOrd">
      <pc:chgData name="Ginalyn Leal (2515491)" userId="e0297a21-52bb-479c-b118-a9c55470dc26" providerId="ADAL" clId="{802B612D-065C-4FBE-8884-49C45919AA58}" dt="2026-07-11T10:21:06.265" v="288" actId="20577"/>
      <pc:docMkLst>
        <pc:docMk/>
      </pc:docMkLst>
      <pc:sldChg chg="modSp mod">
        <pc:chgData name="Ginalyn Leal (2515491)" userId="e0297a21-52bb-479c-b118-a9c55470dc26" providerId="ADAL" clId="{802B612D-065C-4FBE-8884-49C45919AA58}" dt="2026-07-11T09:46:30.681" v="5" actId="2710"/>
        <pc:sldMkLst>
          <pc:docMk/>
          <pc:sldMk cId="2128825524" sldId="269"/>
        </pc:sldMkLst>
        <pc:spChg chg="mod">
          <ac:chgData name="Ginalyn Leal (2515491)" userId="e0297a21-52bb-479c-b118-a9c55470dc26" providerId="ADAL" clId="{802B612D-065C-4FBE-8884-49C45919AA58}" dt="2026-07-11T09:46:30.681" v="5" actId="2710"/>
          <ac:spMkLst>
            <pc:docMk/>
            <pc:sldMk cId="2128825524" sldId="269"/>
            <ac:spMk id="456" creationId="{CABC79AF-5111-9DBC-F78F-CAC9562F3CE0}"/>
          </ac:spMkLst>
        </pc:spChg>
        <pc:spChg chg="mod">
          <ac:chgData name="Ginalyn Leal (2515491)" userId="e0297a21-52bb-479c-b118-a9c55470dc26" providerId="ADAL" clId="{802B612D-065C-4FBE-8884-49C45919AA58}" dt="2026-07-11T09:46:19.218" v="3" actId="113"/>
          <ac:spMkLst>
            <pc:docMk/>
            <pc:sldMk cId="2128825524" sldId="269"/>
            <ac:spMk id="458" creationId="{C7B5BDA2-3523-8A70-A5A7-7043117811BA}"/>
          </ac:spMkLst>
        </pc:spChg>
      </pc:sldChg>
      <pc:sldChg chg="modSp mod">
        <pc:chgData name="Ginalyn Leal (2515491)" userId="e0297a21-52bb-479c-b118-a9c55470dc26" providerId="ADAL" clId="{802B612D-065C-4FBE-8884-49C45919AA58}" dt="2026-07-11T09:46:05.192" v="2" actId="1076"/>
        <pc:sldMkLst>
          <pc:docMk/>
          <pc:sldMk cId="1204531220" sldId="271"/>
        </pc:sldMkLst>
        <pc:spChg chg="mod">
          <ac:chgData name="Ginalyn Leal (2515491)" userId="e0297a21-52bb-479c-b118-a9c55470dc26" providerId="ADAL" clId="{802B612D-065C-4FBE-8884-49C45919AA58}" dt="2026-07-11T09:46:05.192" v="2" actId="1076"/>
          <ac:spMkLst>
            <pc:docMk/>
            <pc:sldMk cId="1204531220" sldId="271"/>
            <ac:spMk id="3" creationId="{983F5371-A8FB-1388-6ED1-25C5286A0090}"/>
          </ac:spMkLst>
        </pc:spChg>
      </pc:sldChg>
      <pc:sldChg chg="addSp delSp modSp new mod ord">
        <pc:chgData name="Ginalyn Leal (2515491)" userId="e0297a21-52bb-479c-b118-a9c55470dc26" providerId="ADAL" clId="{802B612D-065C-4FBE-8884-49C45919AA58}" dt="2026-07-11T10:21:06.265" v="288" actId="20577"/>
        <pc:sldMkLst>
          <pc:docMk/>
          <pc:sldMk cId="2788602295" sldId="274"/>
        </pc:sldMkLst>
        <pc:spChg chg="add del">
          <ac:chgData name="Ginalyn Leal (2515491)" userId="e0297a21-52bb-479c-b118-a9c55470dc26" providerId="ADAL" clId="{802B612D-065C-4FBE-8884-49C45919AA58}" dt="2026-07-11T10:10:38.143" v="21"/>
          <ac:spMkLst>
            <pc:docMk/>
            <pc:sldMk cId="2788602295" sldId="274"/>
            <ac:spMk id="4" creationId="{7F9DC5F3-50AD-0AF8-8A13-0DB19B9696FE}"/>
          </ac:spMkLst>
        </pc:spChg>
        <pc:spChg chg="add mod">
          <ac:chgData name="Ginalyn Leal (2515491)" userId="e0297a21-52bb-479c-b118-a9c55470dc26" providerId="ADAL" clId="{802B612D-065C-4FBE-8884-49C45919AA58}" dt="2026-07-11T10:11:56.338" v="23" actId="767"/>
          <ac:spMkLst>
            <pc:docMk/>
            <pc:sldMk cId="2788602295" sldId="274"/>
            <ac:spMk id="5" creationId="{6DB1A44B-DC82-0DB9-09A4-79FAA530AD77}"/>
          </ac:spMkLst>
        </pc:spChg>
        <pc:spChg chg="add mod">
          <ac:chgData name="Ginalyn Leal (2515491)" userId="e0297a21-52bb-479c-b118-a9c55470dc26" providerId="ADAL" clId="{802B612D-065C-4FBE-8884-49C45919AA58}" dt="2026-07-11T10:21:06.265" v="288" actId="20577"/>
          <ac:spMkLst>
            <pc:docMk/>
            <pc:sldMk cId="2788602295" sldId="274"/>
            <ac:spMk id="6" creationId="{1D8A4B03-328D-7D9B-6205-C0AA35C98430}"/>
          </ac:spMkLst>
        </pc:spChg>
        <pc:graphicFrameChg chg="add del mod modGraphic">
          <ac:chgData name="Ginalyn Leal (2515491)" userId="e0297a21-52bb-479c-b118-a9c55470dc26" providerId="ADAL" clId="{802B612D-065C-4FBE-8884-49C45919AA58}" dt="2026-07-11T10:15:45.962" v="24" actId="478"/>
          <ac:graphicFrameMkLst>
            <pc:docMk/>
            <pc:sldMk cId="2788602295" sldId="274"/>
            <ac:graphicFrameMk id="3" creationId="{46EEFA5E-11BF-3CD6-F82A-6F3A786CBEA9}"/>
          </ac:graphicFrameMkLst>
        </pc:graphicFrameChg>
      </pc:sldChg>
    </pc:docChg>
  </pc:docChgLst>
  <pc:docChgLst>
    <pc:chgData name="Ginalyn Leal (2515491)" userId="S::2515491@student.uwtsd.ac.uk::e0297a21-52bb-479c-b118-a9c55470dc26" providerId="AD" clId="Web-{6B2964B4-D9EF-D5C6-6906-F1D8FF325C48}"/>
    <pc:docChg chg="modSld">
      <pc:chgData name="Ginalyn Leal (2515491)" userId="S::2515491@student.uwtsd.ac.uk::e0297a21-52bb-479c-b118-a9c55470dc26" providerId="AD" clId="Web-{6B2964B4-D9EF-D5C6-6906-F1D8FF325C48}" dt="2026-07-07T23:35:58.153" v="96" actId="20577"/>
      <pc:docMkLst>
        <pc:docMk/>
      </pc:docMkLst>
      <pc:sldChg chg="modSp">
        <pc:chgData name="Ginalyn Leal (2515491)" userId="S::2515491@student.uwtsd.ac.uk::e0297a21-52bb-479c-b118-a9c55470dc26" providerId="AD" clId="Web-{6B2964B4-D9EF-D5C6-6906-F1D8FF325C48}" dt="2026-07-07T23:35:58.153" v="96" actId="20577"/>
        <pc:sldMkLst>
          <pc:docMk/>
          <pc:sldMk cId="109857222" sldId="256"/>
        </pc:sldMkLst>
        <pc:spChg chg="mod">
          <ac:chgData name="Ginalyn Leal (2515491)" userId="S::2515491@student.uwtsd.ac.uk::e0297a21-52bb-479c-b118-a9c55470dc26" providerId="AD" clId="Web-{6B2964B4-D9EF-D5C6-6906-F1D8FF325C48}" dt="2026-07-07T23:35:58.153" v="96" actId="20577"/>
          <ac:spMkLst>
            <pc:docMk/>
            <pc:sldMk cId="109857222" sldId="256"/>
            <ac:spMk id="3" creationId="{00000000-0000-0000-0000-000000000000}"/>
          </ac:spMkLst>
        </pc:spChg>
      </pc:sldChg>
    </pc:docChg>
  </pc:docChgLst>
  <pc:docChgLst>
    <pc:chgData name="Ginalyn Leal (2515491)" userId="S::2515491@student.uwtsd.ac.uk::e0297a21-52bb-479c-b118-a9c55470dc26" providerId="AD" clId="Web-{C7DD2B00-C78A-FAD0-FE08-0AB5E45A2F84}"/>
    <pc:docChg chg="modSld">
      <pc:chgData name="Ginalyn Leal (2515491)" userId="S::2515491@student.uwtsd.ac.uk::e0297a21-52bb-479c-b118-a9c55470dc26" providerId="AD" clId="Web-{C7DD2B00-C78A-FAD0-FE08-0AB5E45A2F84}" dt="2026-07-10T00:43:36.824" v="2417" actId="20577"/>
      <pc:docMkLst>
        <pc:docMk/>
      </pc:docMkLst>
      <pc:sldChg chg="modSp">
        <pc:chgData name="Ginalyn Leal (2515491)" userId="S::2515491@student.uwtsd.ac.uk::e0297a21-52bb-479c-b118-a9c55470dc26" providerId="AD" clId="Web-{C7DD2B00-C78A-FAD0-FE08-0AB5E45A2F84}" dt="2026-07-10T00:43:36.824" v="2417" actId="20577"/>
        <pc:sldMkLst>
          <pc:docMk/>
          <pc:sldMk cId="322199880" sldId="259"/>
        </pc:sldMkLst>
        <pc:spChg chg="mod">
          <ac:chgData name="Ginalyn Leal (2515491)" userId="S::2515491@student.uwtsd.ac.uk::e0297a21-52bb-479c-b118-a9c55470dc26" providerId="AD" clId="Web-{C7DD2B00-C78A-FAD0-FE08-0AB5E45A2F84}" dt="2026-07-10T00:43:36.824" v="2417" actId="20577"/>
          <ac:spMkLst>
            <pc:docMk/>
            <pc:sldMk cId="322199880" sldId="259"/>
            <ac:spMk id="3" creationId="{92A42C17-3949-894C-83D4-2000A8D5ADD3}"/>
          </ac:spMkLst>
        </pc:spChg>
      </pc:sldChg>
      <pc:sldChg chg="modSp">
        <pc:chgData name="Ginalyn Leal (2515491)" userId="S::2515491@student.uwtsd.ac.uk::e0297a21-52bb-479c-b118-a9c55470dc26" providerId="AD" clId="Web-{C7DD2B00-C78A-FAD0-FE08-0AB5E45A2F84}" dt="2026-07-09T23:15:13.042" v="550" actId="20577"/>
        <pc:sldMkLst>
          <pc:docMk/>
          <pc:sldMk cId="3110280109" sldId="260"/>
        </pc:sldMkLst>
        <pc:spChg chg="mod">
          <ac:chgData name="Ginalyn Leal (2515491)" userId="S::2515491@student.uwtsd.ac.uk::e0297a21-52bb-479c-b118-a9c55470dc26" providerId="AD" clId="Web-{C7DD2B00-C78A-FAD0-FE08-0AB5E45A2F84}" dt="2026-07-09T23:15:13.042" v="550" actId="20577"/>
          <ac:spMkLst>
            <pc:docMk/>
            <pc:sldMk cId="3110280109" sldId="260"/>
            <ac:spMk id="3" creationId="{372304E2-EA71-C28B-C338-DC348F3135D1}"/>
          </ac:spMkLst>
        </pc:spChg>
      </pc:sldChg>
      <pc:sldChg chg="modSp">
        <pc:chgData name="Ginalyn Leal (2515491)" userId="S::2515491@student.uwtsd.ac.uk::e0297a21-52bb-479c-b118-a9c55470dc26" providerId="AD" clId="Web-{C7DD2B00-C78A-FAD0-FE08-0AB5E45A2F84}" dt="2026-07-09T23:31:47.426" v="921" actId="20577"/>
        <pc:sldMkLst>
          <pc:docMk/>
          <pc:sldMk cId="2446197549" sldId="261"/>
        </pc:sldMkLst>
        <pc:spChg chg="mod">
          <ac:chgData name="Ginalyn Leal (2515491)" userId="S::2515491@student.uwtsd.ac.uk::e0297a21-52bb-479c-b118-a9c55470dc26" providerId="AD" clId="Web-{C7DD2B00-C78A-FAD0-FE08-0AB5E45A2F84}" dt="2026-07-09T23:31:47.426" v="921" actId="20577"/>
          <ac:spMkLst>
            <pc:docMk/>
            <pc:sldMk cId="2446197549" sldId="261"/>
            <ac:spMk id="3" creationId="{688B3DEB-0CBB-F44E-6EF8-F7A9F3B2FBD0}"/>
          </ac:spMkLst>
        </pc:spChg>
      </pc:sldChg>
      <pc:sldChg chg="modSp">
        <pc:chgData name="Ginalyn Leal (2515491)" userId="S::2515491@student.uwtsd.ac.uk::e0297a21-52bb-479c-b118-a9c55470dc26" providerId="AD" clId="Web-{C7DD2B00-C78A-FAD0-FE08-0AB5E45A2F84}" dt="2026-07-09T23:48:12.591" v="1491" actId="20577"/>
        <pc:sldMkLst>
          <pc:docMk/>
          <pc:sldMk cId="2355156650" sldId="263"/>
        </pc:sldMkLst>
        <pc:spChg chg="mod">
          <ac:chgData name="Ginalyn Leal (2515491)" userId="S::2515491@student.uwtsd.ac.uk::e0297a21-52bb-479c-b118-a9c55470dc26" providerId="AD" clId="Web-{C7DD2B00-C78A-FAD0-FE08-0AB5E45A2F84}" dt="2026-07-09T23:48:12.591" v="1491" actId="20577"/>
          <ac:spMkLst>
            <pc:docMk/>
            <pc:sldMk cId="2355156650" sldId="263"/>
            <ac:spMk id="3" creationId="{567C71BD-5F9A-CCF9-691C-3250428BFCE3}"/>
          </ac:spMkLst>
        </pc:spChg>
      </pc:sldChg>
      <pc:sldChg chg="modSp">
        <pc:chgData name="Ginalyn Leal (2515491)" userId="S::2515491@student.uwtsd.ac.uk::e0297a21-52bb-479c-b118-a9c55470dc26" providerId="AD" clId="Web-{C7DD2B00-C78A-FAD0-FE08-0AB5E45A2F84}" dt="2026-07-10T00:06:32.917" v="2110" actId="20577"/>
        <pc:sldMkLst>
          <pc:docMk/>
          <pc:sldMk cId="4229297162" sldId="266"/>
        </pc:sldMkLst>
        <pc:spChg chg="mod">
          <ac:chgData name="Ginalyn Leal (2515491)" userId="S::2515491@student.uwtsd.ac.uk::e0297a21-52bb-479c-b118-a9c55470dc26" providerId="AD" clId="Web-{C7DD2B00-C78A-FAD0-FE08-0AB5E45A2F84}" dt="2026-07-10T00:06:32.917" v="2110" actId="20577"/>
          <ac:spMkLst>
            <pc:docMk/>
            <pc:sldMk cId="4229297162" sldId="266"/>
            <ac:spMk id="3" creationId="{3512D6ED-6CEE-6755-A525-3BADB76AE62D}"/>
          </ac:spMkLst>
        </pc:spChg>
      </pc:sldChg>
      <pc:sldChg chg="modSp mod modShow">
        <pc:chgData name="Ginalyn Leal (2515491)" userId="S::2515491@student.uwtsd.ac.uk::e0297a21-52bb-479c-b118-a9c55470dc26" providerId="AD" clId="Web-{C7DD2B00-C78A-FAD0-FE08-0AB5E45A2F84}" dt="2026-07-10T00:37:34.291" v="2414"/>
        <pc:sldMkLst>
          <pc:docMk/>
          <pc:sldMk cId="2128825524" sldId="269"/>
        </pc:sldMkLst>
        <pc:spChg chg="mod">
          <ac:chgData name="Ginalyn Leal (2515491)" userId="S::2515491@student.uwtsd.ac.uk::e0297a21-52bb-479c-b118-a9c55470dc26" providerId="AD" clId="Web-{C7DD2B00-C78A-FAD0-FE08-0AB5E45A2F84}" dt="2026-07-10T00:14:57.399" v="2165" actId="20577"/>
          <ac:spMkLst>
            <pc:docMk/>
            <pc:sldMk cId="2128825524" sldId="269"/>
            <ac:spMk id="456" creationId="{CABC79AF-5111-9DBC-F78F-CAC9562F3CE0}"/>
          </ac:spMkLst>
        </pc:spChg>
        <pc:spChg chg="mod">
          <ac:chgData name="Ginalyn Leal (2515491)" userId="S::2515491@student.uwtsd.ac.uk::e0297a21-52bb-479c-b118-a9c55470dc26" providerId="AD" clId="Web-{C7DD2B00-C78A-FAD0-FE08-0AB5E45A2F84}" dt="2026-07-10T00:24:00.053" v="2259" actId="20577"/>
          <ac:spMkLst>
            <pc:docMk/>
            <pc:sldMk cId="2128825524" sldId="269"/>
            <ac:spMk id="457" creationId="{848FCCD1-D83E-C80A-AF56-808936D1290E}"/>
          </ac:spMkLst>
        </pc:spChg>
        <pc:spChg chg="mod">
          <ac:chgData name="Ginalyn Leal (2515491)" userId="S::2515491@student.uwtsd.ac.uk::e0297a21-52bb-479c-b118-a9c55470dc26" providerId="AD" clId="Web-{C7DD2B00-C78A-FAD0-FE08-0AB5E45A2F84}" dt="2026-07-10T00:36:52.571" v="2413" actId="14100"/>
          <ac:spMkLst>
            <pc:docMk/>
            <pc:sldMk cId="2128825524" sldId="269"/>
            <ac:spMk id="458" creationId="{C7B5BDA2-3523-8A70-A5A7-7043117811BA}"/>
          </ac:spMkLst>
        </pc:spChg>
        <pc:spChg chg="mod">
          <ac:chgData name="Ginalyn Leal (2515491)" userId="S::2515491@student.uwtsd.ac.uk::e0297a21-52bb-479c-b118-a9c55470dc26" providerId="AD" clId="Web-{C7DD2B00-C78A-FAD0-FE08-0AB5E45A2F84}" dt="2026-07-10T00:22:05.159" v="2255" actId="20577"/>
          <ac:spMkLst>
            <pc:docMk/>
            <pc:sldMk cId="2128825524" sldId="269"/>
            <ac:spMk id="459" creationId="{CB6BB5F2-B505-248F-547B-F6DFC5D5917F}"/>
          </ac:spMkLst>
        </pc:spChg>
      </pc:sldChg>
      <pc:sldChg chg="modSp">
        <pc:chgData name="Ginalyn Leal (2515491)" userId="S::2515491@student.uwtsd.ac.uk::e0297a21-52bb-479c-b118-a9c55470dc26" providerId="AD" clId="Web-{C7DD2B00-C78A-FAD0-FE08-0AB5E45A2F84}" dt="2026-07-09T23:07:03.451" v="304" actId="20577"/>
        <pc:sldMkLst>
          <pc:docMk/>
          <pc:sldMk cId="1204531220" sldId="271"/>
        </pc:sldMkLst>
        <pc:spChg chg="mod">
          <ac:chgData name="Ginalyn Leal (2515491)" userId="S::2515491@student.uwtsd.ac.uk::e0297a21-52bb-479c-b118-a9c55470dc26" providerId="AD" clId="Web-{C7DD2B00-C78A-FAD0-FE08-0AB5E45A2F84}" dt="2026-07-09T23:07:03.451" v="304" actId="20577"/>
          <ac:spMkLst>
            <pc:docMk/>
            <pc:sldMk cId="1204531220" sldId="271"/>
            <ac:spMk id="3" creationId="{983F5371-A8FB-1388-6ED1-25C5286A009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E78C96-C88B-C842-D680-19F93785B1B3}"/>
              </a:ext>
            </a:extLst>
          </p:cNvPr>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a:extLst>
              <a:ext uri="{FF2B5EF4-FFF2-40B4-BE49-F238E27FC236}">
                <a16:creationId xmlns:a16="http://schemas.microsoft.com/office/drawing/2014/main" id="{543ECA55-BB07-AA27-8033-B77059528ED3}"/>
              </a:ext>
            </a:extLst>
          </p:cNvPr>
          <p:cNvSpPr>
            <a:spLocks noGrp="1"/>
          </p:cNvSpPr>
          <p:nvPr>
            <p:ph type="dt" sz="quarter" idx="1"/>
          </p:nvPr>
        </p:nvSpPr>
        <p:spPr>
          <a:xfrm>
            <a:off x="3902597" y="0"/>
            <a:ext cx="2985558" cy="502835"/>
          </a:xfrm>
          <a:prstGeom prst="rect">
            <a:avLst/>
          </a:prstGeom>
        </p:spPr>
        <p:txBody>
          <a:bodyPr vert="horz" lIns="96634" tIns="48317" rIns="96634" bIns="48317" rtlCol="0"/>
          <a:lstStyle>
            <a:lvl1pPr algn="r">
              <a:defRPr sz="1300"/>
            </a:lvl1pPr>
          </a:lstStyle>
          <a:p>
            <a:fld id="{51B63953-D0A9-4924-BD09-46FF711B68F6}" type="datetimeFigureOut">
              <a:rPr lang="en-GB" smtClean="0"/>
              <a:t>11/07/2026</a:t>
            </a:fld>
            <a:endParaRPr lang="en-GB"/>
          </a:p>
        </p:txBody>
      </p:sp>
      <p:sp>
        <p:nvSpPr>
          <p:cNvPr id="4" name="Footer Placeholder 3">
            <a:extLst>
              <a:ext uri="{FF2B5EF4-FFF2-40B4-BE49-F238E27FC236}">
                <a16:creationId xmlns:a16="http://schemas.microsoft.com/office/drawing/2014/main" id="{4A5F8ACF-415E-90F0-6EE8-44F3F57010B2}"/>
              </a:ext>
            </a:extLst>
          </p:cNvPr>
          <p:cNvSpPr>
            <a:spLocks noGrp="1"/>
          </p:cNvSpPr>
          <p:nvPr>
            <p:ph type="ftr" sz="quarter" idx="2"/>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5" name="Slide Number Placeholder 4">
            <a:extLst>
              <a:ext uri="{FF2B5EF4-FFF2-40B4-BE49-F238E27FC236}">
                <a16:creationId xmlns:a16="http://schemas.microsoft.com/office/drawing/2014/main" id="{31B88351-BF19-A13C-F1B5-CBD3035AC31B}"/>
              </a:ext>
            </a:extLst>
          </p:cNvPr>
          <p:cNvSpPr>
            <a:spLocks noGrp="1"/>
          </p:cNvSpPr>
          <p:nvPr>
            <p:ph type="sldNum" sz="quarter" idx="3"/>
          </p:nvPr>
        </p:nvSpPr>
        <p:spPr>
          <a:xfrm>
            <a:off x="3902597" y="9519055"/>
            <a:ext cx="2985558" cy="502834"/>
          </a:xfrm>
          <a:prstGeom prst="rect">
            <a:avLst/>
          </a:prstGeom>
        </p:spPr>
        <p:txBody>
          <a:bodyPr vert="horz" lIns="96634" tIns="48317" rIns="96634" bIns="48317" rtlCol="0" anchor="b"/>
          <a:lstStyle>
            <a:lvl1pPr algn="r">
              <a:defRPr sz="1300"/>
            </a:lvl1pPr>
          </a:lstStyle>
          <a:p>
            <a:fld id="{6F4BED22-D56A-48A7-B2CE-A4D5BEB0EF96}" type="slidenum">
              <a:rPr lang="en-GB" smtClean="0"/>
              <a:t>‹#›</a:t>
            </a:fld>
            <a:endParaRPr lang="en-GB"/>
          </a:p>
        </p:txBody>
      </p:sp>
    </p:spTree>
    <p:extLst>
      <p:ext uri="{BB962C8B-B14F-4D97-AF65-F5344CB8AC3E}">
        <p14:creationId xmlns:p14="http://schemas.microsoft.com/office/powerpoint/2010/main" val="9035360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US"/>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DE621C01-74E3-4F7B-9C55-A69673B2F234}" type="datetimeFigureOut">
              <a:t>7/11/2026</a:t>
            </a:fld>
            <a:endParaRPr lang="en-US"/>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US"/>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US"/>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A1C91C8C-D795-4458-B577-6C34FF826BE8}" type="slidenum">
              <a:t>‹#›</a:t>
            </a:fld>
            <a:endParaRPr lang="en-US"/>
          </a:p>
        </p:txBody>
      </p:sp>
    </p:spTree>
    <p:extLst>
      <p:ext uri="{BB962C8B-B14F-4D97-AF65-F5344CB8AC3E}">
        <p14:creationId xmlns:p14="http://schemas.microsoft.com/office/powerpoint/2010/main" val="34647290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039A6-7570-9F2B-3BEE-BA140D8DE8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378F1F-B8B6-2BB9-87DA-416D464C62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C505E8-1D83-191A-68D4-BF765569F6A5}"/>
              </a:ext>
            </a:extLst>
          </p:cNvPr>
          <p:cNvSpPr>
            <a:spLocks noGrp="1"/>
          </p:cNvSpPr>
          <p:nvPr>
            <p:ph type="body" idx="1"/>
          </p:nvPr>
        </p:nvSpPr>
        <p:spPr/>
        <p:txBody>
          <a:bodyPr/>
          <a:lstStyle/>
          <a:p>
            <a:r>
              <a:rPr lang="en-US"/>
              <a:t>This presentation will use Piaget theory in this case because of the preoperational stage of development as described in the image, where children learn through play, symbolic thinking, language and through direct exploration by objects and materials (Malik and Marwaha, 2023).</a:t>
            </a:r>
          </a:p>
          <a:p>
            <a:endParaRPr lang="en-US">
              <a:ea typeface="Calibri"/>
              <a:cs typeface="Calibri"/>
            </a:endParaRPr>
          </a:p>
        </p:txBody>
      </p:sp>
      <p:sp>
        <p:nvSpPr>
          <p:cNvPr id="4" name="Slide Number Placeholder 3">
            <a:extLst>
              <a:ext uri="{FF2B5EF4-FFF2-40B4-BE49-F238E27FC236}">
                <a16:creationId xmlns:a16="http://schemas.microsoft.com/office/drawing/2014/main" id="{2306F430-773A-0959-4E19-F82B27A87DE9}"/>
              </a:ext>
            </a:extLst>
          </p:cNvPr>
          <p:cNvSpPr>
            <a:spLocks noGrp="1"/>
          </p:cNvSpPr>
          <p:nvPr>
            <p:ph type="sldNum" sz="quarter" idx="5"/>
          </p:nvPr>
        </p:nvSpPr>
        <p:spPr/>
        <p:txBody>
          <a:bodyPr/>
          <a:lstStyle/>
          <a:p>
            <a:fld id="{A1C91C8C-D795-4458-B577-6C34FF826BE8}" type="slidenum">
              <a:t>2</a:t>
            </a:fld>
            <a:endParaRPr lang="en-US"/>
          </a:p>
        </p:txBody>
      </p:sp>
    </p:spTree>
    <p:extLst>
      <p:ext uri="{BB962C8B-B14F-4D97-AF65-F5344CB8AC3E}">
        <p14:creationId xmlns:p14="http://schemas.microsoft.com/office/powerpoint/2010/main" val="4186682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CFC9A-1439-0B8D-8367-EA984EE77B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A090D9-19C5-8292-0D5B-84A46A7B5E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C465E5-CA9D-14D2-D5DD-555740BDF039}"/>
              </a:ext>
            </a:extLst>
          </p:cNvPr>
          <p:cNvSpPr>
            <a:spLocks noGrp="1"/>
          </p:cNvSpPr>
          <p:nvPr>
            <p:ph type="body" idx="1"/>
          </p:nvPr>
        </p:nvSpPr>
        <p:spPr/>
        <p:txBody>
          <a:bodyPr/>
          <a:lstStyle/>
          <a:p>
            <a:r>
              <a:rPr lang="en-US"/>
              <a:t>Unstable routines for Isaac might also have limited opportunities to foster secure learning patterns by frequent play and interaction. Piaget makes a difference in explaining why Isaac requires real-life experiences, the need for consistency.</a:t>
            </a:r>
          </a:p>
          <a:p>
            <a:endParaRPr lang="en-US">
              <a:ea typeface="Calibri"/>
              <a:cs typeface="Calibri"/>
            </a:endParaRPr>
          </a:p>
        </p:txBody>
      </p:sp>
      <p:sp>
        <p:nvSpPr>
          <p:cNvPr id="4" name="Slide Number Placeholder 3">
            <a:extLst>
              <a:ext uri="{FF2B5EF4-FFF2-40B4-BE49-F238E27FC236}">
                <a16:creationId xmlns:a16="http://schemas.microsoft.com/office/drawing/2014/main" id="{D1A7DDD8-F16D-619B-2199-F57AC09F04A8}"/>
              </a:ext>
            </a:extLst>
          </p:cNvPr>
          <p:cNvSpPr>
            <a:spLocks noGrp="1"/>
          </p:cNvSpPr>
          <p:nvPr>
            <p:ph type="sldNum" sz="quarter" idx="5"/>
          </p:nvPr>
        </p:nvSpPr>
        <p:spPr/>
        <p:txBody>
          <a:bodyPr/>
          <a:lstStyle/>
          <a:p>
            <a:fld id="{A1C91C8C-D795-4458-B577-6C34FF826BE8}" type="slidenum">
              <a:t>3</a:t>
            </a:fld>
            <a:endParaRPr lang="en-US"/>
          </a:p>
        </p:txBody>
      </p:sp>
    </p:spTree>
    <p:extLst>
      <p:ext uri="{BB962C8B-B14F-4D97-AF65-F5344CB8AC3E}">
        <p14:creationId xmlns:p14="http://schemas.microsoft.com/office/powerpoint/2010/main" val="3210837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Early signs of cognitive and social development is understandable in the context of Isaac's </a:t>
            </a:r>
            <a:r>
              <a:rPr lang="en-US" err="1"/>
              <a:t>behaviour</a:t>
            </a:r>
            <a:r>
              <a:rPr lang="en-US"/>
              <a:t>. Isaac may find it hard to start ideas, engage in conversation, and share his thoughts with others due to his language delay and inability to join groups. </a:t>
            </a:r>
          </a:p>
        </p:txBody>
      </p:sp>
      <p:sp>
        <p:nvSpPr>
          <p:cNvPr id="4" name="Slide Number Placeholder 3"/>
          <p:cNvSpPr>
            <a:spLocks noGrp="1"/>
          </p:cNvSpPr>
          <p:nvPr>
            <p:ph type="sldNum" sz="quarter" idx="5"/>
          </p:nvPr>
        </p:nvSpPr>
        <p:spPr/>
        <p:txBody>
          <a:bodyPr/>
          <a:lstStyle/>
          <a:p>
            <a:fld id="{A1C91C8C-D795-4458-B577-6C34FF826BE8}" type="slidenum">
              <a:t>4</a:t>
            </a:fld>
            <a:endParaRPr lang="en-US"/>
          </a:p>
        </p:txBody>
      </p:sp>
    </p:spTree>
    <p:extLst>
      <p:ext uri="{BB962C8B-B14F-4D97-AF65-F5344CB8AC3E}">
        <p14:creationId xmlns:p14="http://schemas.microsoft.com/office/powerpoint/2010/main" val="1309500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discussing the challenges that Isaac faces, it is related to fewer opportunities for communication and stable exploration.</a:t>
            </a:r>
          </a:p>
          <a:p>
            <a:r>
              <a:rPr lang="en-US"/>
              <a:t>There may also be a decrease in opportunities for taking turns, imitating and pretend play and language development with others.</a:t>
            </a:r>
          </a:p>
        </p:txBody>
      </p:sp>
      <p:sp>
        <p:nvSpPr>
          <p:cNvPr id="4" name="Slide Number Placeholder 3"/>
          <p:cNvSpPr>
            <a:spLocks noGrp="1"/>
          </p:cNvSpPr>
          <p:nvPr>
            <p:ph type="sldNum" sz="quarter" idx="5"/>
          </p:nvPr>
        </p:nvSpPr>
        <p:spPr/>
        <p:txBody>
          <a:bodyPr/>
          <a:lstStyle/>
          <a:p>
            <a:fld id="{A1C91C8C-D795-4458-B577-6C34FF826BE8}" type="slidenum">
              <a:t>5</a:t>
            </a:fld>
            <a:endParaRPr lang="en-US"/>
          </a:p>
        </p:txBody>
      </p:sp>
    </p:spTree>
    <p:extLst>
      <p:ext uri="{BB962C8B-B14F-4D97-AF65-F5344CB8AC3E}">
        <p14:creationId xmlns:p14="http://schemas.microsoft.com/office/powerpoint/2010/main" val="2196658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Emotional safety is a prerequisite for learning to be confident.</a:t>
            </a:r>
            <a:r>
              <a:rPr lang="en-US" sz="1300">
                <a:ea typeface="+mn-lt"/>
                <a:cs typeface="+mn-lt"/>
              </a:rPr>
              <a:t> A calm child is prepared for communication and </a:t>
            </a:r>
            <a:r>
              <a:rPr lang="en-US" sz="1300" err="1">
                <a:ea typeface="+mn-lt"/>
                <a:cs typeface="+mn-lt"/>
              </a:rPr>
              <a:t>play.The</a:t>
            </a:r>
            <a:r>
              <a:rPr lang="en-US" sz="1300">
                <a:ea typeface="+mn-lt"/>
                <a:cs typeface="+mn-lt"/>
              </a:rPr>
              <a:t> emotional problems Isaac experiences should be related to his cognitive development, rather than being related to attachment. Every time Isaac feels stressed or angry, he is unable to engage in exploration, play, and learning. </a:t>
            </a:r>
          </a:p>
          <a:p>
            <a:r>
              <a:rPr lang="en-US" sz="1300">
                <a:ea typeface="+mn-lt"/>
                <a:cs typeface="+mn-lt"/>
              </a:rPr>
              <a:t>This restricts the opportunity for active experimentation, regarded as at the heart of development by Piaget. </a:t>
            </a:r>
          </a:p>
          <a:p>
            <a:r>
              <a:rPr lang="en-US" sz="1300">
                <a:ea typeface="+mn-lt"/>
                <a:cs typeface="+mn-lt"/>
              </a:rPr>
              <a:t>Calm and predictable transitions and routines are thus significant, as they will inspire Isaac to become more adventurous in accessing materials, learning a language, and engaging in play-based learning (Fan et al., 2024).</a:t>
            </a:r>
            <a:endParaRPr lang="en-US" sz="1300"/>
          </a:p>
          <a:p>
            <a:endParaRPr lang="en-US"/>
          </a:p>
        </p:txBody>
      </p:sp>
      <p:sp>
        <p:nvSpPr>
          <p:cNvPr id="4" name="Slide Number Placeholder 3"/>
          <p:cNvSpPr>
            <a:spLocks noGrp="1"/>
          </p:cNvSpPr>
          <p:nvPr>
            <p:ph type="sldNum" sz="quarter" idx="5"/>
          </p:nvPr>
        </p:nvSpPr>
        <p:spPr/>
        <p:txBody>
          <a:bodyPr/>
          <a:lstStyle/>
          <a:p>
            <a:fld id="{A1C91C8C-D795-4458-B577-6C34FF826BE8}" type="slidenum">
              <a:t>6</a:t>
            </a:fld>
            <a:endParaRPr lang="en-US"/>
          </a:p>
        </p:txBody>
      </p:sp>
    </p:spTree>
    <p:extLst>
      <p:ext uri="{BB962C8B-B14F-4D97-AF65-F5344CB8AC3E}">
        <p14:creationId xmlns:p14="http://schemas.microsoft.com/office/powerpoint/2010/main" val="1314197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C1216-6FF2-8BAB-975A-EFA9ED1ABC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19E587-9671-9043-31E2-0856572940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F60063-5DC3-8506-BC2E-02C7E3D10D34}"/>
              </a:ext>
            </a:extLst>
          </p:cNvPr>
          <p:cNvSpPr>
            <a:spLocks noGrp="1"/>
          </p:cNvSpPr>
          <p:nvPr>
            <p:ph type="body" idx="1"/>
          </p:nvPr>
        </p:nvSpPr>
        <p:spPr/>
        <p:txBody>
          <a:bodyPr/>
          <a:lstStyle/>
          <a:p>
            <a:r>
              <a:rPr lang="en-US"/>
              <a:t>Environmental factors include intermittent child care, restricted social interaction, moving, and less language at home. Isaac requires a stimulating learning environment where he can play, learn, talk, and practice his newly acquired skills.</a:t>
            </a:r>
            <a:r>
              <a:rPr lang="en-US" sz="1300">
                <a:ea typeface="+mn-lt"/>
                <a:cs typeface="+mn-lt"/>
              </a:rPr>
              <a:t> Isaac requires a stimulating environment. </a:t>
            </a:r>
          </a:p>
          <a:p>
            <a:r>
              <a:rPr lang="en-US" sz="1300">
                <a:ea typeface="+mn-lt"/>
                <a:cs typeface="+mn-lt"/>
              </a:rPr>
              <a:t>For instance, Isaac might need more time to join in new activities than is usual. For instance, Isaac may require a longer time to get used to something before he joins any activity.</a:t>
            </a:r>
          </a:p>
          <a:p>
            <a:r>
              <a:rPr lang="en-US" sz="1300">
                <a:ea typeface="+mn-lt"/>
                <a:cs typeface="+mn-lt"/>
              </a:rPr>
              <a:t>The nurture side of Piaget’s theory supports the need to develop knowledge by actively engaging with the world through play, routine, language, and exploring activities (Department for Education, 2025).</a:t>
            </a:r>
          </a:p>
          <a:p>
            <a:endParaRPr lang="en-US"/>
          </a:p>
          <a:p>
            <a:endParaRPr lang="en-US"/>
          </a:p>
        </p:txBody>
      </p:sp>
      <p:sp>
        <p:nvSpPr>
          <p:cNvPr id="4" name="Slide Number Placeholder 3">
            <a:extLst>
              <a:ext uri="{FF2B5EF4-FFF2-40B4-BE49-F238E27FC236}">
                <a16:creationId xmlns:a16="http://schemas.microsoft.com/office/drawing/2014/main" id="{12623659-8849-8936-CC15-1CE84360EFAC}"/>
              </a:ext>
            </a:extLst>
          </p:cNvPr>
          <p:cNvSpPr>
            <a:spLocks noGrp="1"/>
          </p:cNvSpPr>
          <p:nvPr>
            <p:ph type="sldNum" sz="quarter" idx="5"/>
          </p:nvPr>
        </p:nvSpPr>
        <p:spPr/>
        <p:txBody>
          <a:bodyPr/>
          <a:lstStyle/>
          <a:p>
            <a:fld id="{A1C91C8C-D795-4458-B577-6C34FF826BE8}" type="slidenum">
              <a:t>7</a:t>
            </a:fld>
            <a:endParaRPr lang="en-US"/>
          </a:p>
        </p:txBody>
      </p:sp>
    </p:spTree>
    <p:extLst>
      <p:ext uri="{BB962C8B-B14F-4D97-AF65-F5344CB8AC3E}">
        <p14:creationId xmlns:p14="http://schemas.microsoft.com/office/powerpoint/2010/main" val="3442199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300">
                <a:ea typeface="+mn-lt"/>
                <a:cs typeface="+mn-lt"/>
              </a:rPr>
              <a:t>Play fosters language development, self-confidence and thinking </a:t>
            </a:r>
            <a:r>
              <a:rPr lang="en-US" sz="1300" err="1">
                <a:ea typeface="+mn-lt"/>
                <a:cs typeface="+mn-lt"/>
              </a:rPr>
              <a:t>skillsA</a:t>
            </a:r>
            <a:r>
              <a:rPr lang="en-US" sz="1300">
                <a:ea typeface="+mn-lt"/>
                <a:cs typeface="+mn-lt"/>
              </a:rPr>
              <a:t> strategy is structured play-based learning. Staff should offer puzzles, construction play, role play, picture sequencing, sorting games, and sensory and small world play. </a:t>
            </a:r>
          </a:p>
          <a:p>
            <a:r>
              <a:rPr lang="en-US" sz="1300">
                <a:ea typeface="+mn-lt"/>
                <a:cs typeface="+mn-lt"/>
              </a:rPr>
              <a:t>These activities are based on Piaget's theories and foster symbolic thinking, classification, problem solving, and accommodation. This provides opportunities to practice thinking, language, confidence, and social learning in a hands-on way that he can repeat and repeat (Skene et al., 2022).</a:t>
            </a:r>
            <a:endParaRPr lang="en-US" sz="1300"/>
          </a:p>
          <a:p>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1C91C8C-D795-4458-B577-6C34FF826BE8}" type="slidenum">
              <a:t>8</a:t>
            </a:fld>
            <a:endParaRPr lang="en-US"/>
          </a:p>
        </p:txBody>
      </p:sp>
    </p:spTree>
    <p:extLst>
      <p:ext uri="{BB962C8B-B14F-4D97-AF65-F5344CB8AC3E}">
        <p14:creationId xmlns:p14="http://schemas.microsoft.com/office/powerpoint/2010/main" val="2364415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Isaac requires multiple low pressure chances to hear and practice language.</a:t>
            </a:r>
            <a:r>
              <a:rPr lang="en-US" sz="1300">
                <a:ea typeface="+mn-lt"/>
                <a:cs typeface="+mn-lt"/>
              </a:rPr>
              <a:t> Isaac requires low stress opportunities for language practice</a:t>
            </a:r>
          </a:p>
          <a:p>
            <a:r>
              <a:rPr lang="en-US" sz="1300">
                <a:ea typeface="+mn-lt"/>
                <a:cs typeface="+mn-lt"/>
              </a:rPr>
              <a:t>The second is to develop language-rich routines. Use of short sentences, repetition, songs, stories, visual prompts, naming games, and comments during play. </a:t>
            </a:r>
          </a:p>
          <a:p>
            <a:r>
              <a:rPr lang="en-US" sz="1300">
                <a:ea typeface="+mn-lt"/>
                <a:cs typeface="+mn-lt"/>
              </a:rPr>
              <a:t>Isaac should be encouraged to use words, pictures, or gestures to describe what he is doing, identify objects, order events, and communicate an idea. </a:t>
            </a:r>
          </a:p>
          <a:p>
            <a:r>
              <a:rPr lang="en-US" sz="1300">
                <a:ea typeface="+mn-lt"/>
                <a:cs typeface="+mn-lt"/>
              </a:rPr>
              <a:t>Shared book reading and conversation in play is also a simple practice that his mother can perform (Finders, Wilson, and Duncan, 2023).</a:t>
            </a:r>
            <a:endParaRPr lang="en-US" sz="1300"/>
          </a:p>
          <a:p>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1C91C8C-D795-4458-B577-6C34FF826BE8}" type="slidenum">
              <a:t>9</a:t>
            </a:fld>
            <a:endParaRPr lang="en-US"/>
          </a:p>
        </p:txBody>
      </p:sp>
    </p:spTree>
    <p:extLst>
      <p:ext uri="{BB962C8B-B14F-4D97-AF65-F5344CB8AC3E}">
        <p14:creationId xmlns:p14="http://schemas.microsoft.com/office/powerpoint/2010/main" val="574904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Isaac's support shouldn't just be the early years setting, but with his family too. Considering the significance of this information in relation to Piaget, this strategy will not only avoid stress but will also create a framework for learning. </a:t>
            </a:r>
            <a:r>
              <a:rPr lang="en-US" sz="1300">
                <a:ea typeface="+mn-lt"/>
                <a:cs typeface="+mn-lt"/>
              </a:rPr>
              <a:t>Stable procedures lower anxiety and facilitate </a:t>
            </a:r>
            <a:r>
              <a:rPr lang="en-US" sz="1300" err="1">
                <a:ea typeface="+mn-lt"/>
                <a:cs typeface="+mn-lt"/>
              </a:rPr>
              <a:t>learningThe</a:t>
            </a:r>
            <a:r>
              <a:rPr lang="en-US" sz="1300">
                <a:ea typeface="+mn-lt"/>
                <a:cs typeface="+mn-lt"/>
              </a:rPr>
              <a:t> need also arises to ensure that staff members treat his mother with respect and involve other specialists too, such as a health visitor, speech and language therapist, family support worker, or GP when required. </a:t>
            </a:r>
          </a:p>
          <a:p>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1C91C8C-D795-4458-B577-6C34FF826BE8}" type="slidenum">
              <a:t>10</a:t>
            </a:fld>
            <a:endParaRPr lang="en-US"/>
          </a:p>
        </p:txBody>
      </p:sp>
    </p:spTree>
    <p:extLst>
      <p:ext uri="{BB962C8B-B14F-4D97-AF65-F5344CB8AC3E}">
        <p14:creationId xmlns:p14="http://schemas.microsoft.com/office/powerpoint/2010/main" val="10444861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Piaget provides good starting point, but Isaac must be supported in a comprehensive manner.</a:t>
            </a:r>
            <a:r>
              <a:rPr lang="en-US" sz="1300">
                <a:ea typeface="+mn-lt"/>
                <a:cs typeface="+mn-lt"/>
              </a:rPr>
              <a:t> Isaac requires support from various </a:t>
            </a:r>
            <a:r>
              <a:rPr lang="en-US" sz="1300" err="1">
                <a:ea typeface="+mn-lt"/>
                <a:cs typeface="+mn-lt"/>
              </a:rPr>
              <a:t>professionals.Limitations</a:t>
            </a:r>
            <a:r>
              <a:rPr lang="en-US" sz="1300">
                <a:ea typeface="+mn-lt"/>
                <a:cs typeface="+mn-lt"/>
              </a:rPr>
              <a:t> of Piaget’s theory include being stage-based and ignoring the importance of adults, culture, family pressure, and poverty. </a:t>
            </a:r>
          </a:p>
          <a:p>
            <a:r>
              <a:rPr lang="en-US" sz="1300">
                <a:ea typeface="+mn-lt"/>
                <a:cs typeface="+mn-lt"/>
              </a:rPr>
              <a:t>Moreover, when compared with attachment theory, Piaget's theory is not so much concerned about emotional relationships, and when compared with Vygotsky's theory, Piaget’s theory is not so much concerned about social interactions.</a:t>
            </a:r>
            <a:endParaRPr lang="en-US" sz="1300"/>
          </a:p>
          <a:p>
            <a:endParaRPr lang="en-US"/>
          </a:p>
        </p:txBody>
      </p:sp>
      <p:sp>
        <p:nvSpPr>
          <p:cNvPr id="4" name="Slide Number Placeholder 3"/>
          <p:cNvSpPr>
            <a:spLocks noGrp="1"/>
          </p:cNvSpPr>
          <p:nvPr>
            <p:ph type="sldNum" sz="quarter" idx="5"/>
          </p:nvPr>
        </p:nvSpPr>
        <p:spPr/>
        <p:txBody>
          <a:bodyPr/>
          <a:lstStyle/>
          <a:p>
            <a:fld id="{A1C91C8C-D795-4458-B577-6C34FF826BE8}" type="slidenum">
              <a:t>11</a:t>
            </a:fld>
            <a:endParaRPr lang="en-US"/>
          </a:p>
        </p:txBody>
      </p:sp>
    </p:spTree>
    <p:extLst>
      <p:ext uri="{BB962C8B-B14F-4D97-AF65-F5344CB8AC3E}">
        <p14:creationId xmlns:p14="http://schemas.microsoft.com/office/powerpoint/2010/main" val="2168318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7/11/2026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7/11/2026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73408" y="992094"/>
            <a:ext cx="3616913" cy="2795160"/>
          </a:xfrm>
        </p:spPr>
        <p:txBody>
          <a:bodyPr>
            <a:normAutofit/>
          </a:bodyPr>
          <a:lstStyle/>
          <a:p>
            <a:r>
              <a:rPr lang="en-US" sz="4400"/>
              <a:t>Lifespan Development</a:t>
            </a:r>
          </a:p>
        </p:txBody>
      </p:sp>
      <p:sp>
        <p:nvSpPr>
          <p:cNvPr id="3" name="Subtitle 2"/>
          <p:cNvSpPr>
            <a:spLocks noGrp="1"/>
          </p:cNvSpPr>
          <p:nvPr>
            <p:ph type="subTitle" idx="1"/>
          </p:nvPr>
        </p:nvSpPr>
        <p:spPr>
          <a:xfrm>
            <a:off x="996287" y="4121253"/>
            <a:ext cx="3379336" cy="2073014"/>
          </a:xfrm>
        </p:spPr>
        <p:txBody>
          <a:bodyPr vert="horz" lIns="91440" tIns="45720" rIns="91440" bIns="45720" rtlCol="0" anchor="t">
            <a:normAutofit fontScale="92500" lnSpcReduction="20000"/>
          </a:bodyPr>
          <a:lstStyle/>
          <a:p>
            <a:r>
              <a:rPr lang="en-US" sz="1800"/>
              <a:t>Module Name: Psychology in Health and Social Care</a:t>
            </a:r>
          </a:p>
          <a:p>
            <a:r>
              <a:rPr lang="en-US" sz="1800"/>
              <a:t>Module Number:( LCHS4010_L0N)</a:t>
            </a:r>
          </a:p>
          <a:p>
            <a:r>
              <a:rPr lang="en-US" sz="1800"/>
              <a:t>Lecturer's Name: Brian  Mushumba</a:t>
            </a:r>
          </a:p>
          <a:p>
            <a:r>
              <a:rPr lang="en-US" sz="1800"/>
              <a:t>Student Name: Ginalyn E. Leal</a:t>
            </a:r>
          </a:p>
          <a:p>
            <a:r>
              <a:rPr lang="en-US" sz="1800"/>
              <a:t>Student Number:2515491</a:t>
            </a:r>
          </a:p>
          <a:p>
            <a:endParaRPr lang="en-US" sz="1800"/>
          </a:p>
        </p:txBody>
      </p:sp>
      <p:pic>
        <p:nvPicPr>
          <p:cNvPr id="5" name="Picture 4" descr="Piaget's stages of cognitive development explained">
            <a:extLst>
              <a:ext uri="{FF2B5EF4-FFF2-40B4-BE49-F238E27FC236}">
                <a16:creationId xmlns:a16="http://schemas.microsoft.com/office/drawing/2014/main" id="{0AAB08A3-9A0D-1BCE-65BF-A1E100165238}"/>
              </a:ext>
            </a:extLst>
          </p:cNvPr>
          <p:cNvPicPr>
            <a:picLocks noChangeAspect="1"/>
          </p:cNvPicPr>
          <p:nvPr/>
        </p:nvPicPr>
        <p:blipFill>
          <a:blip r:embed="rId2"/>
          <a:srcRect r="277" b="57083"/>
          <a:stretch>
            <a:fillRect/>
          </a:stretch>
        </p:blipFill>
        <p:spPr>
          <a:xfrm>
            <a:off x="5895751" y="1568066"/>
            <a:ext cx="5708649" cy="369189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EB23D-8300-3A54-A073-83C2C85A91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670BC3-9274-C5FF-6DAF-278B068AC39B}"/>
              </a:ext>
            </a:extLst>
          </p:cNvPr>
          <p:cNvSpPr>
            <a:spLocks noGrp="1"/>
          </p:cNvSpPr>
          <p:nvPr>
            <p:ph type="title"/>
          </p:nvPr>
        </p:nvSpPr>
        <p:spPr>
          <a:xfrm>
            <a:off x="5894962" y="479493"/>
            <a:ext cx="5458838" cy="1325563"/>
          </a:xfrm>
        </p:spPr>
        <p:txBody>
          <a:bodyPr>
            <a:normAutofit/>
          </a:bodyPr>
          <a:lstStyle/>
          <a:p>
            <a:r>
              <a:rPr lang="en-US"/>
              <a:t>Introduction </a:t>
            </a:r>
          </a:p>
        </p:txBody>
      </p:sp>
      <p:pic>
        <p:nvPicPr>
          <p:cNvPr id="4" name="Picture 3" descr="Piaget's 4 Stages of Cognitive Development Explained">
            <a:extLst>
              <a:ext uri="{FF2B5EF4-FFF2-40B4-BE49-F238E27FC236}">
                <a16:creationId xmlns:a16="http://schemas.microsoft.com/office/drawing/2014/main" id="{C20CFB13-5F58-5F8E-0477-30EDAD7C35DE}"/>
              </a:ext>
            </a:extLst>
          </p:cNvPr>
          <p:cNvPicPr>
            <a:picLocks noChangeAspect="1"/>
          </p:cNvPicPr>
          <p:nvPr/>
        </p:nvPicPr>
        <p:blipFill>
          <a:blip r:embed="rId3"/>
          <a:srcRect l="-679" r="814" b="4980"/>
          <a:stretch>
            <a:fillRect/>
          </a:stretch>
        </p:blipFill>
        <p:spPr>
          <a:xfrm>
            <a:off x="550782" y="1394077"/>
            <a:ext cx="5336192" cy="346452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83F5371-A8FB-1388-6ED1-25C5286A0090}"/>
              </a:ext>
            </a:extLst>
          </p:cNvPr>
          <p:cNvSpPr>
            <a:spLocks noGrp="1"/>
          </p:cNvSpPr>
          <p:nvPr>
            <p:ph idx="1"/>
          </p:nvPr>
        </p:nvSpPr>
        <p:spPr>
          <a:xfrm>
            <a:off x="5983452" y="1482998"/>
            <a:ext cx="5458838" cy="4192520"/>
          </a:xfrm>
        </p:spPr>
        <p:txBody>
          <a:bodyPr vert="horz" lIns="91440" tIns="45720" rIns="91440" bIns="45720" rtlCol="0" anchor="t">
            <a:normAutofit fontScale="85000" lnSpcReduction="10000"/>
          </a:bodyPr>
          <a:lstStyle/>
          <a:p>
            <a:pPr>
              <a:lnSpc>
                <a:spcPct val="150000"/>
              </a:lnSpc>
            </a:pPr>
            <a:r>
              <a:rPr lang="en-US" sz="1800">
                <a:ea typeface="+mn-lt"/>
                <a:cs typeface="+mn-lt"/>
              </a:rPr>
              <a:t>Focus: Cognitive Development Theory by Jean Piaget</a:t>
            </a:r>
          </a:p>
          <a:p>
            <a:pPr>
              <a:lnSpc>
                <a:spcPct val="150000"/>
              </a:lnSpc>
            </a:pPr>
            <a:r>
              <a:rPr lang="en-US" sz="1800">
                <a:ea typeface="+mn-lt"/>
                <a:cs typeface="+mn-lt"/>
              </a:rPr>
              <a:t>Case Study: Four- year-old Isaac at a Children's Centre in London</a:t>
            </a:r>
          </a:p>
          <a:p>
            <a:pPr>
              <a:lnSpc>
                <a:spcPct val="150000"/>
              </a:lnSpc>
            </a:pPr>
            <a:r>
              <a:rPr lang="en-US" sz="1800">
                <a:ea typeface="+mn-lt"/>
                <a:cs typeface="+mn-lt"/>
              </a:rPr>
              <a:t>Isaac shows:</a:t>
            </a:r>
          </a:p>
          <a:p>
            <a:pPr marL="0" indent="0">
              <a:lnSpc>
                <a:spcPct val="150000"/>
              </a:lnSpc>
              <a:buNone/>
            </a:pPr>
            <a:r>
              <a:rPr lang="en-US" sz="1800">
                <a:ea typeface="+mn-lt"/>
                <a:cs typeface="+mn-lt"/>
              </a:rPr>
              <a:t>     -  delays  in learning language </a:t>
            </a:r>
          </a:p>
          <a:p>
            <a:pPr marL="0" indent="0">
              <a:lnSpc>
                <a:spcPct val="150000"/>
              </a:lnSpc>
              <a:buNone/>
            </a:pPr>
            <a:r>
              <a:rPr lang="en-US" sz="1800">
                <a:ea typeface="+mn-lt"/>
                <a:cs typeface="+mn-lt"/>
              </a:rPr>
              <a:t>     -  incapacity to engage in group activities</a:t>
            </a:r>
          </a:p>
          <a:p>
            <a:pPr marL="0" indent="0">
              <a:lnSpc>
                <a:spcPct val="150000"/>
              </a:lnSpc>
              <a:buNone/>
            </a:pPr>
            <a:r>
              <a:rPr lang="en-US" sz="1800">
                <a:ea typeface="+mn-lt"/>
                <a:cs typeface="+mn-lt"/>
              </a:rPr>
              <a:t>     -  withdrawn during games</a:t>
            </a:r>
          </a:p>
          <a:p>
            <a:pPr marL="0" indent="0">
              <a:lnSpc>
                <a:spcPct val="150000"/>
              </a:lnSpc>
              <a:buNone/>
            </a:pPr>
            <a:r>
              <a:rPr lang="en-US" sz="1800">
                <a:ea typeface="+mn-lt"/>
                <a:cs typeface="+mn-lt"/>
              </a:rPr>
              <a:t>     -  anxiety related to separation</a:t>
            </a:r>
          </a:p>
          <a:p>
            <a:pPr>
              <a:lnSpc>
                <a:spcPct val="150000"/>
              </a:lnSpc>
            </a:pPr>
            <a:r>
              <a:rPr lang="en-US" sz="1800"/>
              <a:t>Isaac's learning through play and exploration is explained by Piaget's Theory</a:t>
            </a:r>
          </a:p>
        </p:txBody>
      </p:sp>
    </p:spTree>
    <p:extLst>
      <p:ext uri="{BB962C8B-B14F-4D97-AF65-F5344CB8AC3E}">
        <p14:creationId xmlns:p14="http://schemas.microsoft.com/office/powerpoint/2010/main" val="1204531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DCD57AF7-682B-7E27-44BC-E932586703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8E4007-6C78-CD39-45C5-C9E21D2B9159}"/>
              </a:ext>
            </a:extLst>
          </p:cNvPr>
          <p:cNvSpPr>
            <a:spLocks noGrp="1"/>
          </p:cNvSpPr>
          <p:nvPr>
            <p:ph type="title"/>
          </p:nvPr>
        </p:nvSpPr>
        <p:spPr>
          <a:xfrm>
            <a:off x="764162" y="479493"/>
            <a:ext cx="10589638" cy="1325563"/>
          </a:xfrm>
        </p:spPr>
        <p:txBody>
          <a:bodyPr>
            <a:normAutofit/>
          </a:bodyPr>
          <a:lstStyle/>
          <a:p>
            <a:r>
              <a:rPr lang="en-US">
                <a:ea typeface="+mj-lt"/>
                <a:cs typeface="+mj-lt"/>
              </a:rPr>
              <a:t>Piaget's Theory: 4 Key Concepts </a:t>
            </a:r>
            <a:br>
              <a:rPr lang="en-US">
                <a:ea typeface="+mj-lt"/>
                <a:cs typeface="+mj-lt"/>
              </a:rPr>
            </a:br>
            <a:r>
              <a:rPr lang="en-US">
                <a:ea typeface="+mj-lt"/>
                <a:cs typeface="+mj-lt"/>
              </a:rPr>
              <a:t>(mechanisms of learning)</a:t>
            </a:r>
            <a:endParaRPr lang="en-US"/>
          </a:p>
        </p:txBody>
      </p:sp>
      <p:pic>
        <p:nvPicPr>
          <p:cNvPr id="23" name="Picture 22" descr="Piaget's Theory and Stages of Cognitive Development">
            <a:extLst>
              <a:ext uri="{FF2B5EF4-FFF2-40B4-BE49-F238E27FC236}">
                <a16:creationId xmlns:a16="http://schemas.microsoft.com/office/drawing/2014/main" id="{599834B0-3315-EEFA-943B-425DF0E936CE}"/>
              </a:ext>
            </a:extLst>
          </p:cNvPr>
          <p:cNvPicPr>
            <a:picLocks noChangeAspect="1"/>
          </p:cNvPicPr>
          <p:nvPr/>
        </p:nvPicPr>
        <p:blipFill>
          <a:blip r:embed="rId3"/>
          <a:stretch>
            <a:fillRect/>
          </a:stretch>
        </p:blipFill>
        <p:spPr>
          <a:xfrm>
            <a:off x="151640" y="2019235"/>
            <a:ext cx="5328923" cy="289652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56" name="TextBox 455">
            <a:extLst>
              <a:ext uri="{FF2B5EF4-FFF2-40B4-BE49-F238E27FC236}">
                <a16:creationId xmlns:a16="http://schemas.microsoft.com/office/drawing/2014/main" id="{CABC79AF-5111-9DBC-F78F-CAC9562F3CE0}"/>
              </a:ext>
            </a:extLst>
          </p:cNvPr>
          <p:cNvSpPr txBox="1"/>
          <p:nvPr/>
        </p:nvSpPr>
        <p:spPr>
          <a:xfrm>
            <a:off x="5943601" y="2278847"/>
            <a:ext cx="2878574" cy="1200329"/>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Schemas</a:t>
            </a:r>
          </a:p>
          <a:p>
            <a:r>
              <a:rPr lang="en-GB"/>
              <a:t>Mental models for organizing + interpreting  information</a:t>
            </a:r>
            <a:endParaRPr lang="en-GB">
              <a:solidFill>
                <a:srgbClr val="FF0000"/>
              </a:solidFill>
            </a:endParaRPr>
          </a:p>
        </p:txBody>
      </p:sp>
      <p:sp>
        <p:nvSpPr>
          <p:cNvPr id="457" name="TextBox 456">
            <a:extLst>
              <a:ext uri="{FF2B5EF4-FFF2-40B4-BE49-F238E27FC236}">
                <a16:creationId xmlns:a16="http://schemas.microsoft.com/office/drawing/2014/main" id="{848FCCD1-D83E-C80A-AF56-808936D1290E}"/>
              </a:ext>
            </a:extLst>
          </p:cNvPr>
          <p:cNvSpPr txBox="1"/>
          <p:nvPr/>
        </p:nvSpPr>
        <p:spPr>
          <a:xfrm>
            <a:off x="9006114" y="2282969"/>
            <a:ext cx="2878573" cy="1200329"/>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Assimilation</a:t>
            </a:r>
          </a:p>
          <a:p>
            <a:r>
              <a:rPr lang="en-GB">
                <a:solidFill>
                  <a:srgbClr val="000000"/>
                </a:solidFill>
              </a:rPr>
              <a:t>The process of adding new data+ fitting it into existing schema</a:t>
            </a:r>
          </a:p>
        </p:txBody>
      </p:sp>
      <p:sp>
        <p:nvSpPr>
          <p:cNvPr id="458" name="TextBox 457">
            <a:extLst>
              <a:ext uri="{FF2B5EF4-FFF2-40B4-BE49-F238E27FC236}">
                <a16:creationId xmlns:a16="http://schemas.microsoft.com/office/drawing/2014/main" id="{C7B5BDA2-3523-8A70-A5A7-7043117811BA}"/>
              </a:ext>
            </a:extLst>
          </p:cNvPr>
          <p:cNvSpPr txBox="1"/>
          <p:nvPr/>
        </p:nvSpPr>
        <p:spPr>
          <a:xfrm>
            <a:off x="5689599" y="3835997"/>
            <a:ext cx="3139831" cy="1200329"/>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Accommodations</a:t>
            </a:r>
          </a:p>
          <a:p>
            <a:r>
              <a:rPr lang="en-GB"/>
              <a:t>When new data doesn’t fit +preexisting schemas + created integration</a:t>
            </a:r>
          </a:p>
        </p:txBody>
      </p:sp>
      <p:sp>
        <p:nvSpPr>
          <p:cNvPr id="459" name="TextBox 458">
            <a:extLst>
              <a:ext uri="{FF2B5EF4-FFF2-40B4-BE49-F238E27FC236}">
                <a16:creationId xmlns:a16="http://schemas.microsoft.com/office/drawing/2014/main" id="{CB6BB5F2-B505-248F-547B-F6DFC5D5917F}"/>
              </a:ext>
            </a:extLst>
          </p:cNvPr>
          <p:cNvSpPr txBox="1"/>
          <p:nvPr/>
        </p:nvSpPr>
        <p:spPr>
          <a:xfrm>
            <a:off x="9006115" y="3835997"/>
            <a:ext cx="2893086" cy="1477328"/>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Equilibration</a:t>
            </a:r>
          </a:p>
          <a:p>
            <a:r>
              <a:rPr lang="en-GB">
                <a:solidFill>
                  <a:srgbClr val="000000"/>
                </a:solidFill>
              </a:rPr>
              <a:t>The reason for  </a:t>
            </a:r>
            <a:r>
              <a:rPr lang="en-GB" b="1">
                <a:solidFill>
                  <a:srgbClr val="000000"/>
                </a:solidFill>
              </a:rPr>
              <a:t>Accommodation</a:t>
            </a:r>
            <a:r>
              <a:rPr lang="en-GB">
                <a:solidFill>
                  <a:srgbClr val="000000"/>
                </a:solidFill>
              </a:rPr>
              <a:t>, pursuing “learning and adapt”</a:t>
            </a:r>
            <a:endParaRPr lang="en-GB" b="1">
              <a:solidFill>
                <a:srgbClr val="000000"/>
              </a:solidFill>
            </a:endParaRPr>
          </a:p>
        </p:txBody>
      </p:sp>
    </p:spTree>
    <p:extLst>
      <p:ext uri="{BB962C8B-B14F-4D97-AF65-F5344CB8AC3E}">
        <p14:creationId xmlns:p14="http://schemas.microsoft.com/office/powerpoint/2010/main" val="2128825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4" name="Rectangle 2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8FEF2-9A0F-807C-0703-0223F678889B}"/>
              </a:ext>
            </a:extLst>
          </p:cNvPr>
          <p:cNvSpPr>
            <a:spLocks noGrp="1"/>
          </p:cNvSpPr>
          <p:nvPr>
            <p:ph type="title"/>
          </p:nvPr>
        </p:nvSpPr>
        <p:spPr>
          <a:xfrm>
            <a:off x="761803" y="350196"/>
            <a:ext cx="4646904" cy="1624520"/>
          </a:xfrm>
        </p:spPr>
        <p:txBody>
          <a:bodyPr anchor="ctr">
            <a:normAutofit/>
          </a:bodyPr>
          <a:lstStyle/>
          <a:p>
            <a:r>
              <a:rPr lang="en-US" sz="4000"/>
              <a:t>The preoperational stage</a:t>
            </a:r>
          </a:p>
        </p:txBody>
      </p:sp>
      <p:sp>
        <p:nvSpPr>
          <p:cNvPr id="3" name="Content Placeholder 2">
            <a:extLst>
              <a:ext uri="{FF2B5EF4-FFF2-40B4-BE49-F238E27FC236}">
                <a16:creationId xmlns:a16="http://schemas.microsoft.com/office/drawing/2014/main" id="{372304E2-EA71-C28B-C338-DC348F3135D1}"/>
              </a:ext>
            </a:extLst>
          </p:cNvPr>
          <p:cNvSpPr>
            <a:spLocks noGrp="1"/>
          </p:cNvSpPr>
          <p:nvPr>
            <p:ph idx="1"/>
          </p:nvPr>
        </p:nvSpPr>
        <p:spPr>
          <a:xfrm>
            <a:off x="761802" y="2743200"/>
            <a:ext cx="4646905" cy="3613149"/>
          </a:xfrm>
        </p:spPr>
        <p:txBody>
          <a:bodyPr vert="horz" lIns="91440" tIns="45720" rIns="91440" bIns="45720" rtlCol="0" anchor="ctr">
            <a:normAutofit lnSpcReduction="10000"/>
          </a:bodyPr>
          <a:lstStyle/>
          <a:p>
            <a:r>
              <a:rPr lang="en-US" sz="1600"/>
              <a:t>Isaac is at the preoperational stage</a:t>
            </a:r>
          </a:p>
          <a:p>
            <a:r>
              <a:rPr lang="en-US" sz="1600"/>
              <a:t>Age range:2-7 years</a:t>
            </a:r>
          </a:p>
          <a:p>
            <a:r>
              <a:rPr lang="en-US" sz="1600"/>
              <a:t>Creation of However</a:t>
            </a:r>
          </a:p>
          <a:p>
            <a:pPr marL="0" indent="0">
              <a:buNone/>
            </a:pPr>
            <a:r>
              <a:rPr lang="en-US" sz="1600"/>
              <a:t>      -  symbolic </a:t>
            </a:r>
          </a:p>
          <a:p>
            <a:pPr marL="0" indent="0">
              <a:buNone/>
            </a:pPr>
            <a:r>
              <a:rPr lang="en-US" sz="1600"/>
              <a:t>      -  role playing</a:t>
            </a:r>
            <a:endParaRPr lang="en-US"/>
          </a:p>
          <a:p>
            <a:pPr marL="0" indent="0">
              <a:buNone/>
            </a:pPr>
            <a:r>
              <a:rPr lang="en-US" sz="1600"/>
              <a:t>      -  language</a:t>
            </a:r>
          </a:p>
          <a:p>
            <a:pPr marL="0" indent="0">
              <a:buNone/>
            </a:pPr>
            <a:r>
              <a:rPr lang="en-US" sz="1600"/>
              <a:t>      -  imagination</a:t>
            </a:r>
          </a:p>
          <a:p>
            <a:pPr marL="0" indent="0">
              <a:buNone/>
            </a:pPr>
            <a:r>
              <a:rPr lang="en-US" sz="1600"/>
              <a:t>      -  reasoning</a:t>
            </a:r>
          </a:p>
          <a:p>
            <a:r>
              <a:rPr lang="en-US" sz="1600"/>
              <a:t>Isaac's language delay  may affect his ability to play and interact with others</a:t>
            </a:r>
          </a:p>
          <a:p>
            <a:r>
              <a:rPr lang="en-US" sz="1600"/>
              <a:t>He might struggle with sharing, talking turns.(Malik and Marwaha, 2023)</a:t>
            </a:r>
          </a:p>
        </p:txBody>
      </p:sp>
      <p:pic>
        <p:nvPicPr>
          <p:cNvPr id="18" name="Picture 17" descr="Toy plastic numbers">
            <a:extLst>
              <a:ext uri="{FF2B5EF4-FFF2-40B4-BE49-F238E27FC236}">
                <a16:creationId xmlns:a16="http://schemas.microsoft.com/office/drawing/2014/main" id="{C1E0E3A0-2831-43C7-8E24-E9732267F5FB}"/>
              </a:ext>
            </a:extLst>
          </p:cNvPr>
          <p:cNvPicPr>
            <a:picLocks noChangeAspect="1"/>
          </p:cNvPicPr>
          <p:nvPr/>
        </p:nvPicPr>
        <p:blipFill>
          <a:blip r:embed="rId3"/>
          <a:srcRect l="19775" r="20912" b="-3"/>
          <a:stretch>
            <a:fillRect/>
          </a:stretch>
        </p:blipFill>
        <p:spPr>
          <a:xfrm>
            <a:off x="6096000" y="1"/>
            <a:ext cx="6102825" cy="6858000"/>
          </a:xfrm>
          <a:prstGeom prst="rect">
            <a:avLst/>
          </a:prstGeom>
        </p:spPr>
      </p:pic>
    </p:spTree>
    <p:extLst>
      <p:ext uri="{BB962C8B-B14F-4D97-AF65-F5344CB8AC3E}">
        <p14:creationId xmlns:p14="http://schemas.microsoft.com/office/powerpoint/2010/main" val="3110280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3DD09-5EF2-1897-7D67-A2CCEECE0AD3}"/>
              </a:ext>
            </a:extLst>
          </p:cNvPr>
          <p:cNvSpPr>
            <a:spLocks noGrp="1"/>
          </p:cNvSpPr>
          <p:nvPr>
            <p:ph type="title"/>
          </p:nvPr>
        </p:nvSpPr>
        <p:spPr>
          <a:xfrm>
            <a:off x="793662" y="386930"/>
            <a:ext cx="10066122" cy="1298448"/>
          </a:xfrm>
        </p:spPr>
        <p:txBody>
          <a:bodyPr anchor="b">
            <a:normAutofit/>
          </a:bodyPr>
          <a:lstStyle/>
          <a:p>
            <a:r>
              <a:rPr lang="en-US" sz="4800">
                <a:latin typeface="Aptos Display"/>
                <a:cs typeface="Times New Roman"/>
              </a:rPr>
              <a:t>How to apply the Theory with Isaac</a:t>
            </a:r>
            <a:endParaRPr lang="en-US" sz="4800"/>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8B3DEB-0CBB-F44E-6EF8-F7A9F3B2FBD0}"/>
              </a:ext>
            </a:extLst>
          </p:cNvPr>
          <p:cNvSpPr>
            <a:spLocks noGrp="1"/>
          </p:cNvSpPr>
          <p:nvPr>
            <p:ph idx="1"/>
          </p:nvPr>
        </p:nvSpPr>
        <p:spPr>
          <a:xfrm>
            <a:off x="510633" y="2599509"/>
            <a:ext cx="5082440" cy="3639450"/>
          </a:xfrm>
        </p:spPr>
        <p:txBody>
          <a:bodyPr vert="horz" lIns="91440" tIns="45720" rIns="91440" bIns="45720" rtlCol="0" anchor="ctr">
            <a:normAutofit fontScale="77500" lnSpcReduction="20000"/>
          </a:bodyPr>
          <a:lstStyle/>
          <a:p>
            <a:pPr>
              <a:lnSpc>
                <a:spcPct val="120000"/>
              </a:lnSpc>
              <a:spcBef>
                <a:spcPts val="1500"/>
              </a:spcBef>
            </a:pPr>
            <a:r>
              <a:rPr lang="en-US" sz="1700"/>
              <a:t>Isaac needs routines to be repeated and consistent in the nursery</a:t>
            </a:r>
          </a:p>
          <a:p>
            <a:r>
              <a:rPr lang="en-US" sz="1700"/>
              <a:t>Modifications to daycare may have an impact on the following:</a:t>
            </a:r>
          </a:p>
          <a:p>
            <a:pPr marL="0" indent="0">
              <a:buNone/>
            </a:pPr>
            <a:r>
              <a:rPr lang="en-US" sz="1700"/>
              <a:t>       -  Self-assurance </a:t>
            </a:r>
          </a:p>
          <a:p>
            <a:pPr marL="0" indent="0">
              <a:buNone/>
            </a:pPr>
            <a:r>
              <a:rPr lang="en-US" sz="1700"/>
              <a:t>       -  communication</a:t>
            </a:r>
          </a:p>
          <a:p>
            <a:pPr marL="0" indent="0">
              <a:buNone/>
            </a:pPr>
            <a:r>
              <a:rPr lang="en-US" sz="1700"/>
              <a:t>       -  playing</a:t>
            </a:r>
          </a:p>
          <a:p>
            <a:pPr marL="0" indent="0">
              <a:buNone/>
            </a:pPr>
            <a:r>
              <a:rPr lang="en-US" sz="1700"/>
              <a:t>       -  conversation with peers</a:t>
            </a:r>
          </a:p>
          <a:p>
            <a:r>
              <a:rPr lang="en-US" sz="1700"/>
              <a:t>Isaac could need more assistance  in creating  schemas</a:t>
            </a:r>
          </a:p>
          <a:p>
            <a:r>
              <a:rPr lang="en-US" sz="1700"/>
              <a:t>Adult modelling ought to be offered regularly</a:t>
            </a:r>
          </a:p>
          <a:p>
            <a:pPr>
              <a:lnSpc>
                <a:spcPct val="120000"/>
              </a:lnSpc>
            </a:pPr>
            <a:r>
              <a:rPr lang="en-US" sz="1700"/>
              <a:t>Playing and talking should be done offered regularly</a:t>
            </a:r>
          </a:p>
          <a:p>
            <a:pPr>
              <a:lnSpc>
                <a:spcPct val="120000"/>
              </a:lnSpc>
            </a:pPr>
            <a:r>
              <a:rPr lang="en-US" sz="1700"/>
              <a:t>This can boost self-assurance in learning and negatively impact active participation (UK Department for Education, 2025).</a:t>
            </a:r>
          </a:p>
        </p:txBody>
      </p:sp>
      <p:pic>
        <p:nvPicPr>
          <p:cNvPr id="4" name="Picture 3" descr="Cognitive Development Theory: Piaget - Psychology for everyone">
            <a:extLst>
              <a:ext uri="{FF2B5EF4-FFF2-40B4-BE49-F238E27FC236}">
                <a16:creationId xmlns:a16="http://schemas.microsoft.com/office/drawing/2014/main" id="{9FB03D78-976F-29E0-CEB3-91465F0CA270}"/>
              </a:ext>
            </a:extLst>
          </p:cNvPr>
          <p:cNvPicPr>
            <a:picLocks noChangeAspect="1"/>
          </p:cNvPicPr>
          <p:nvPr/>
        </p:nvPicPr>
        <p:blipFill>
          <a:blip r:embed="rId3"/>
          <a:stretch>
            <a:fillRect/>
          </a:stretch>
        </p:blipFill>
        <p:spPr>
          <a:xfrm>
            <a:off x="5911532" y="2950802"/>
            <a:ext cx="5150277" cy="2781149"/>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6197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D3D59-80A3-1FC1-DF27-0C6F6ACE15A7}"/>
              </a:ext>
            </a:extLst>
          </p:cNvPr>
          <p:cNvSpPr>
            <a:spLocks noGrp="1"/>
          </p:cNvSpPr>
          <p:nvPr>
            <p:ph type="title"/>
          </p:nvPr>
        </p:nvSpPr>
        <p:spPr>
          <a:xfrm>
            <a:off x="630936" y="640080"/>
            <a:ext cx="4818888" cy="1481328"/>
          </a:xfrm>
        </p:spPr>
        <p:txBody>
          <a:bodyPr anchor="b">
            <a:normAutofit/>
          </a:bodyPr>
          <a:lstStyle/>
          <a:p>
            <a:r>
              <a:rPr lang="en-US" sz="4200"/>
              <a:t>Emotional Reactions and Wellbeing </a:t>
            </a:r>
          </a:p>
        </p:txBody>
      </p:sp>
      <p:sp>
        <p:nvSpPr>
          <p:cNvPr id="2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A42C17-3949-894C-83D4-2000A8D5ADD3}"/>
              </a:ext>
            </a:extLst>
          </p:cNvPr>
          <p:cNvSpPr>
            <a:spLocks noGrp="1"/>
          </p:cNvSpPr>
          <p:nvPr>
            <p:ph idx="1"/>
          </p:nvPr>
        </p:nvSpPr>
        <p:spPr>
          <a:xfrm>
            <a:off x="638193" y="2660904"/>
            <a:ext cx="5413973" cy="3838157"/>
          </a:xfrm>
        </p:spPr>
        <p:txBody>
          <a:bodyPr vert="horz" lIns="91440" tIns="45720" rIns="91440" bIns="45720" rtlCol="0" anchor="t">
            <a:normAutofit/>
          </a:bodyPr>
          <a:lstStyle/>
          <a:p>
            <a:endParaRPr lang="en-US" sz="1600">
              <a:ea typeface="+mn-lt"/>
              <a:cs typeface="+mn-lt"/>
            </a:endParaRPr>
          </a:p>
          <a:p>
            <a:r>
              <a:rPr lang="en-US" sz="1600">
                <a:ea typeface="+mn-lt"/>
                <a:cs typeface="+mn-lt"/>
              </a:rPr>
              <a:t>Stress affects Isaac's ability to learn </a:t>
            </a:r>
          </a:p>
          <a:p>
            <a:r>
              <a:rPr lang="en-US" sz="1600">
                <a:ea typeface="+mn-lt"/>
                <a:cs typeface="+mn-lt"/>
              </a:rPr>
              <a:t>Play and exploration may be reduced by anxiety</a:t>
            </a:r>
          </a:p>
          <a:p>
            <a:r>
              <a:rPr lang="en-US" sz="1600">
                <a:ea typeface="+mn-lt"/>
                <a:cs typeface="+mn-lt"/>
              </a:rPr>
              <a:t>Isaac feels secure through soothing rituals</a:t>
            </a:r>
          </a:p>
          <a:p>
            <a:r>
              <a:rPr lang="en-US" sz="1600">
                <a:ea typeface="+mn-lt"/>
                <a:cs typeface="+mn-lt"/>
              </a:rPr>
              <a:t>Predictability in transitions fosters self- assurance</a:t>
            </a:r>
          </a:p>
          <a:p>
            <a:r>
              <a:rPr lang="en-US" sz="1600">
                <a:ea typeface="+mn-lt"/>
                <a:cs typeface="+mn-lt"/>
              </a:rPr>
              <a:t>Isaac’s capacity to learn is </a:t>
            </a:r>
            <a:r>
              <a:rPr lang="en-US" sz="1600" err="1">
                <a:ea typeface="+mn-lt"/>
                <a:cs typeface="+mn-lt"/>
              </a:rPr>
              <a:t>enchanced</a:t>
            </a:r>
            <a:r>
              <a:rPr lang="en-US" sz="1600">
                <a:ea typeface="+mn-lt"/>
                <a:cs typeface="+mn-lt"/>
              </a:rPr>
              <a:t>  by his emotional stability</a:t>
            </a:r>
          </a:p>
          <a:p>
            <a:endParaRPr lang="en-US" sz="1600">
              <a:ea typeface="+mn-lt"/>
              <a:cs typeface="+mn-lt"/>
            </a:endParaRPr>
          </a:p>
          <a:p>
            <a:pPr marL="0" indent="0">
              <a:buNone/>
            </a:pPr>
            <a:r>
              <a:rPr lang="en-US" sz="1600">
                <a:ea typeface="+mn-lt"/>
                <a:cs typeface="+mn-lt"/>
              </a:rPr>
              <a:t>(Piaget, 1952).</a:t>
            </a:r>
          </a:p>
        </p:txBody>
      </p:sp>
      <p:pic>
        <p:nvPicPr>
          <p:cNvPr id="4" name="Picture 3" descr="Piagets Stages Of Cognitive Develpment">
            <a:extLst>
              <a:ext uri="{FF2B5EF4-FFF2-40B4-BE49-F238E27FC236}">
                <a16:creationId xmlns:a16="http://schemas.microsoft.com/office/drawing/2014/main" id="{FCD89FEB-6537-03E5-4D4E-9B8B349AEA08}"/>
              </a:ext>
            </a:extLst>
          </p:cNvPr>
          <p:cNvPicPr>
            <a:picLocks noChangeAspect="1"/>
          </p:cNvPicPr>
          <p:nvPr/>
        </p:nvPicPr>
        <p:blipFill>
          <a:blip r:embed="rId3"/>
          <a:stretch>
            <a:fillRect/>
          </a:stretch>
        </p:blipFill>
        <p:spPr>
          <a:xfrm>
            <a:off x="6099048" y="1381887"/>
            <a:ext cx="5458968" cy="4094226"/>
          </a:xfrm>
          <a:prstGeom prst="rect">
            <a:avLst/>
          </a:prstGeom>
        </p:spPr>
      </p:pic>
    </p:spTree>
    <p:extLst>
      <p:ext uri="{BB962C8B-B14F-4D97-AF65-F5344CB8AC3E}">
        <p14:creationId xmlns:p14="http://schemas.microsoft.com/office/powerpoint/2010/main" val="322199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81E3E-FEA9-AB2D-4586-7EEDBCF381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C25918-F75B-18F6-35C4-5BBDB9D49189}"/>
              </a:ext>
            </a:extLst>
          </p:cNvPr>
          <p:cNvSpPr>
            <a:spLocks noGrp="1"/>
          </p:cNvSpPr>
          <p:nvPr>
            <p:ph type="title"/>
          </p:nvPr>
        </p:nvSpPr>
        <p:spPr>
          <a:xfrm>
            <a:off x="5894962" y="479493"/>
            <a:ext cx="5458838" cy="1325563"/>
          </a:xfrm>
        </p:spPr>
        <p:txBody>
          <a:bodyPr>
            <a:normAutofit/>
          </a:bodyPr>
          <a:lstStyle/>
          <a:p>
            <a:r>
              <a:rPr lang="en-US"/>
              <a:t>Nature and Nurture</a:t>
            </a:r>
          </a:p>
        </p:txBody>
      </p:sp>
      <p:pic>
        <p:nvPicPr>
          <p:cNvPr id="7" name="Picture 6" descr="Developmental Psychology — How We Grow and Change">
            <a:extLst>
              <a:ext uri="{FF2B5EF4-FFF2-40B4-BE49-F238E27FC236}">
                <a16:creationId xmlns:a16="http://schemas.microsoft.com/office/drawing/2014/main" id="{0B8B8944-7DAB-CA91-DF54-534528EA1EBC}"/>
              </a:ext>
            </a:extLst>
          </p:cNvPr>
          <p:cNvPicPr>
            <a:picLocks noChangeAspect="1"/>
          </p:cNvPicPr>
          <p:nvPr/>
        </p:nvPicPr>
        <p:blipFill>
          <a:blip r:embed="rId3"/>
          <a:srcRect t="201" r="51905" b="-341"/>
          <a:stretch>
            <a:fillRect/>
          </a:stretch>
        </p:blipFill>
        <p:spPr>
          <a:xfrm>
            <a:off x="1148234" y="511293"/>
            <a:ext cx="388727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95EB566-5568-767B-EE0E-0BC3AB6FD9F7}"/>
              </a:ext>
            </a:extLst>
          </p:cNvPr>
          <p:cNvSpPr>
            <a:spLocks noGrp="1"/>
          </p:cNvSpPr>
          <p:nvPr>
            <p:ph idx="1"/>
          </p:nvPr>
        </p:nvSpPr>
        <p:spPr>
          <a:xfrm>
            <a:off x="5894962" y="1984443"/>
            <a:ext cx="5458838" cy="4192520"/>
          </a:xfrm>
        </p:spPr>
        <p:txBody>
          <a:bodyPr vert="horz" lIns="91440" tIns="45720" rIns="91440" bIns="45720" rtlCol="0" anchor="t">
            <a:normAutofit fontScale="85000" lnSpcReduction="20000"/>
          </a:bodyPr>
          <a:lstStyle/>
          <a:p>
            <a:endParaRPr lang="en-US" sz="2000">
              <a:ea typeface="+mn-lt"/>
              <a:cs typeface="+mn-lt"/>
            </a:endParaRPr>
          </a:p>
          <a:p>
            <a:pPr>
              <a:lnSpc>
                <a:spcPct val="120000"/>
              </a:lnSpc>
            </a:pPr>
            <a:r>
              <a:rPr lang="en-US" sz="2000">
                <a:ea typeface="+mn-lt"/>
                <a:cs typeface="+mn-lt"/>
              </a:rPr>
              <a:t>The development of Isaac is a product of </a:t>
            </a:r>
            <a:r>
              <a:rPr lang="en-US" sz="2000" b="1">
                <a:ea typeface="+mn-lt"/>
                <a:cs typeface="+mn-lt"/>
              </a:rPr>
              <a:t>Nature</a:t>
            </a:r>
            <a:r>
              <a:rPr lang="en-US" sz="2000">
                <a:ea typeface="+mn-lt"/>
                <a:cs typeface="+mn-lt"/>
              </a:rPr>
              <a:t> and </a:t>
            </a:r>
            <a:r>
              <a:rPr lang="en-US" sz="2000" b="1">
                <a:ea typeface="+mn-lt"/>
                <a:cs typeface="+mn-lt"/>
              </a:rPr>
              <a:t>Nurture</a:t>
            </a:r>
          </a:p>
          <a:p>
            <a:r>
              <a:rPr lang="en-US" sz="2000" b="1">
                <a:ea typeface="+mn-lt"/>
                <a:cs typeface="+mn-lt"/>
              </a:rPr>
              <a:t>Nature</a:t>
            </a:r>
            <a:r>
              <a:rPr lang="en-US" sz="2000">
                <a:ea typeface="+mn-lt"/>
                <a:cs typeface="+mn-lt"/>
              </a:rPr>
              <a:t> involves:</a:t>
            </a:r>
          </a:p>
          <a:p>
            <a:pPr marL="0" indent="0">
              <a:buNone/>
            </a:pPr>
            <a:r>
              <a:rPr lang="en-US" sz="2000">
                <a:ea typeface="+mn-lt"/>
                <a:cs typeface="+mn-lt"/>
              </a:rPr>
              <a:t>     -  temperament</a:t>
            </a:r>
          </a:p>
          <a:p>
            <a:pPr marL="0" indent="0">
              <a:buNone/>
            </a:pPr>
            <a:r>
              <a:rPr lang="en-US" sz="2000">
                <a:ea typeface="+mn-lt"/>
                <a:cs typeface="+mn-lt"/>
              </a:rPr>
              <a:t>     - brain development</a:t>
            </a:r>
          </a:p>
          <a:p>
            <a:pPr marL="0" indent="0">
              <a:buNone/>
            </a:pPr>
            <a:r>
              <a:rPr lang="en-US" sz="2000">
                <a:ea typeface="+mn-lt"/>
                <a:cs typeface="+mn-lt"/>
              </a:rPr>
              <a:t>     - sleep patterns</a:t>
            </a:r>
          </a:p>
          <a:p>
            <a:pPr marL="0" indent="0">
              <a:buNone/>
            </a:pPr>
            <a:r>
              <a:rPr lang="en-US" sz="2000">
                <a:ea typeface="+mn-lt"/>
                <a:cs typeface="+mn-lt"/>
              </a:rPr>
              <a:t>     - change sensitivity</a:t>
            </a:r>
          </a:p>
          <a:p>
            <a:r>
              <a:rPr lang="en-US" sz="2000" b="1">
                <a:ea typeface="+mn-lt"/>
                <a:cs typeface="+mn-lt"/>
              </a:rPr>
              <a:t>Nurture</a:t>
            </a:r>
            <a:r>
              <a:rPr lang="en-US" sz="2000">
                <a:ea typeface="+mn-lt"/>
                <a:cs typeface="+mn-lt"/>
              </a:rPr>
              <a:t> involves:</a:t>
            </a:r>
          </a:p>
          <a:p>
            <a:pPr marL="0" indent="0">
              <a:buNone/>
            </a:pPr>
            <a:r>
              <a:rPr lang="en-US" sz="2000">
                <a:ea typeface="+mn-lt"/>
                <a:cs typeface="+mn-lt"/>
              </a:rPr>
              <a:t> -  playing time</a:t>
            </a:r>
          </a:p>
          <a:p>
            <a:pPr marL="0" indent="0">
              <a:buNone/>
            </a:pPr>
            <a:r>
              <a:rPr lang="en-US" sz="2000">
                <a:ea typeface="+mn-lt"/>
                <a:cs typeface="+mn-lt"/>
              </a:rPr>
              <a:t> -  routine</a:t>
            </a:r>
          </a:p>
          <a:p>
            <a:pPr marL="0" indent="0">
              <a:buNone/>
            </a:pPr>
            <a:r>
              <a:rPr lang="en-US" sz="2000">
                <a:ea typeface="+mn-lt"/>
                <a:cs typeface="+mn-lt"/>
              </a:rPr>
              <a:t> -  language exposure</a:t>
            </a:r>
          </a:p>
          <a:p>
            <a:pPr marL="0" indent="0">
              <a:buNone/>
            </a:pPr>
            <a:r>
              <a:rPr lang="en-US" sz="2000">
                <a:ea typeface="+mn-lt"/>
                <a:cs typeface="+mn-lt"/>
              </a:rPr>
              <a:t> -  social interactions</a:t>
            </a:r>
            <a:endParaRPr lang="en-US"/>
          </a:p>
          <a:p>
            <a:endParaRPr lang="en-US" sz="2000"/>
          </a:p>
        </p:txBody>
      </p:sp>
    </p:spTree>
    <p:extLst>
      <p:ext uri="{BB962C8B-B14F-4D97-AF65-F5344CB8AC3E}">
        <p14:creationId xmlns:p14="http://schemas.microsoft.com/office/powerpoint/2010/main" val="174626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1AD76-C4A5-1B43-D3ED-3AE642C1C9DD}"/>
              </a:ext>
            </a:extLst>
          </p:cNvPr>
          <p:cNvSpPr>
            <a:spLocks noGrp="1"/>
          </p:cNvSpPr>
          <p:nvPr>
            <p:ph type="title"/>
          </p:nvPr>
        </p:nvSpPr>
        <p:spPr>
          <a:xfrm>
            <a:off x="876692" y="741391"/>
            <a:ext cx="5479719" cy="1616203"/>
          </a:xfrm>
        </p:spPr>
        <p:txBody>
          <a:bodyPr anchor="b">
            <a:normAutofit/>
          </a:bodyPr>
          <a:lstStyle/>
          <a:p>
            <a:r>
              <a:rPr lang="en-US" sz="3200"/>
              <a:t>First Strategy: Play based learning</a:t>
            </a:r>
          </a:p>
        </p:txBody>
      </p:sp>
      <p:sp>
        <p:nvSpPr>
          <p:cNvPr id="3" name="Content Placeholder 2">
            <a:extLst>
              <a:ext uri="{FF2B5EF4-FFF2-40B4-BE49-F238E27FC236}">
                <a16:creationId xmlns:a16="http://schemas.microsoft.com/office/drawing/2014/main" id="{567C71BD-5F9A-CCF9-691C-3250428BFCE3}"/>
              </a:ext>
            </a:extLst>
          </p:cNvPr>
          <p:cNvSpPr>
            <a:spLocks noGrp="1"/>
          </p:cNvSpPr>
          <p:nvPr>
            <p:ph idx="1"/>
          </p:nvPr>
        </p:nvSpPr>
        <p:spPr>
          <a:xfrm>
            <a:off x="876692" y="2533476"/>
            <a:ext cx="5479719" cy="3447832"/>
          </a:xfrm>
        </p:spPr>
        <p:txBody>
          <a:bodyPr vert="horz" lIns="91440" tIns="45720" rIns="91440" bIns="45720" rtlCol="0" anchor="t">
            <a:normAutofit fontScale="92500" lnSpcReduction="10000"/>
          </a:bodyPr>
          <a:lstStyle/>
          <a:p>
            <a:r>
              <a:rPr lang="en-US" sz="1600">
                <a:ea typeface="+mn-lt"/>
                <a:cs typeface="+mn-lt"/>
              </a:rPr>
              <a:t>Gaining knowledge</a:t>
            </a:r>
          </a:p>
          <a:p>
            <a:r>
              <a:rPr lang="en-US" sz="1600">
                <a:ea typeface="+mn-lt"/>
                <a:cs typeface="+mn-lt"/>
              </a:rPr>
              <a:t>Involve kids in plan play activities</a:t>
            </a:r>
          </a:p>
          <a:p>
            <a:r>
              <a:rPr lang="en-US" sz="1600">
                <a:ea typeface="+mn-lt"/>
                <a:cs typeface="+mn-lt"/>
              </a:rPr>
              <a:t>Few beneficial activities are as follows:</a:t>
            </a:r>
          </a:p>
          <a:p>
            <a:pPr marL="0" indent="0">
              <a:buNone/>
            </a:pPr>
            <a:r>
              <a:rPr lang="en-US" sz="1600">
                <a:ea typeface="+mn-lt"/>
                <a:cs typeface="+mn-lt"/>
              </a:rPr>
              <a:t> -  jigsaw puzzles</a:t>
            </a:r>
            <a:endParaRPr lang="en-US">
              <a:ea typeface="+mn-lt"/>
              <a:cs typeface="+mn-lt"/>
            </a:endParaRPr>
          </a:p>
          <a:p>
            <a:pPr marL="0" indent="0">
              <a:buNone/>
            </a:pPr>
            <a:r>
              <a:rPr lang="en-US" sz="1600">
                <a:ea typeface="+mn-lt"/>
                <a:cs typeface="+mn-lt"/>
              </a:rPr>
              <a:t> -  play that is constructive</a:t>
            </a:r>
          </a:p>
          <a:p>
            <a:pPr marL="0" indent="0">
              <a:buNone/>
            </a:pPr>
            <a:r>
              <a:rPr lang="en-US" sz="1600">
                <a:ea typeface="+mn-lt"/>
                <a:cs typeface="+mn-lt"/>
              </a:rPr>
              <a:t> -  role playing</a:t>
            </a:r>
            <a:endParaRPr lang="en-US">
              <a:ea typeface="+mn-lt"/>
              <a:cs typeface="+mn-lt"/>
            </a:endParaRPr>
          </a:p>
          <a:p>
            <a:pPr marL="0" indent="0">
              <a:buNone/>
            </a:pPr>
            <a:r>
              <a:rPr lang="en-US" sz="1600">
                <a:ea typeface="+mn-lt"/>
                <a:cs typeface="+mn-lt"/>
              </a:rPr>
              <a:t> -  sorting task</a:t>
            </a:r>
            <a:endParaRPr lang="en-US">
              <a:ea typeface="+mn-lt"/>
              <a:cs typeface="+mn-lt"/>
            </a:endParaRPr>
          </a:p>
          <a:p>
            <a:pPr marL="0" indent="0">
              <a:buNone/>
            </a:pPr>
            <a:r>
              <a:rPr lang="en-US" sz="1600">
                <a:ea typeface="+mn-lt"/>
                <a:cs typeface="+mn-lt"/>
              </a:rPr>
              <a:t> -  sequencing images</a:t>
            </a:r>
            <a:endParaRPr lang="en-US">
              <a:ea typeface="+mn-lt"/>
              <a:cs typeface="+mn-lt"/>
            </a:endParaRPr>
          </a:p>
          <a:p>
            <a:pPr marL="0" indent="0">
              <a:buNone/>
            </a:pPr>
            <a:r>
              <a:rPr lang="en-US" sz="1600">
                <a:ea typeface="+mn-lt"/>
                <a:cs typeface="+mn-lt"/>
              </a:rPr>
              <a:t> -  playing with senses</a:t>
            </a:r>
            <a:endParaRPr lang="en-US">
              <a:ea typeface="+mn-lt"/>
              <a:cs typeface="+mn-lt"/>
            </a:endParaRPr>
          </a:p>
          <a:p>
            <a:pPr marL="0" indent="0">
              <a:buNone/>
            </a:pPr>
            <a:r>
              <a:rPr lang="en-US" sz="1600">
                <a:ea typeface="+mn-lt"/>
                <a:cs typeface="+mn-lt"/>
              </a:rPr>
              <a:t> -  start with one-on-one play</a:t>
            </a:r>
            <a:endParaRPr lang="en-US">
              <a:ea typeface="+mn-lt"/>
              <a:cs typeface="+mn-lt"/>
            </a:endParaRPr>
          </a:p>
          <a:p>
            <a:pPr marL="0" indent="0">
              <a:buNone/>
            </a:pPr>
            <a:r>
              <a:rPr lang="en-US" sz="1600">
                <a:ea typeface="+mn-lt"/>
                <a:cs typeface="+mn-lt"/>
              </a:rPr>
              <a:t> -  work your way up to partner and small group play</a:t>
            </a:r>
            <a:endParaRPr lang="en-US">
              <a:ea typeface="+mn-lt"/>
              <a:cs typeface="+mn-lt"/>
            </a:endParaRPr>
          </a:p>
        </p:txBody>
      </p:sp>
      <p:pic>
        <p:nvPicPr>
          <p:cNvPr id="5" name="Picture 4" descr="3D box skeletons">
            <a:extLst>
              <a:ext uri="{FF2B5EF4-FFF2-40B4-BE49-F238E27FC236}">
                <a16:creationId xmlns:a16="http://schemas.microsoft.com/office/drawing/2014/main" id="{C1A0ACF0-EB0E-8649-BB1A-64AF39669E6A}"/>
              </a:ext>
            </a:extLst>
          </p:cNvPr>
          <p:cNvPicPr>
            <a:picLocks noChangeAspect="1"/>
          </p:cNvPicPr>
          <p:nvPr/>
        </p:nvPicPr>
        <p:blipFill>
          <a:blip r:embed="rId3"/>
          <a:srcRect l="29159" r="23012" b="-3"/>
          <a:stretch>
            <a:fillRect/>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8" name="Rectangle 17">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55156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EEDBC-AB14-857A-F56D-6FEBA9CFF3DC}"/>
              </a:ext>
            </a:extLst>
          </p:cNvPr>
          <p:cNvSpPr>
            <a:spLocks noGrp="1"/>
          </p:cNvSpPr>
          <p:nvPr>
            <p:ph type="title"/>
          </p:nvPr>
        </p:nvSpPr>
        <p:spPr>
          <a:xfrm>
            <a:off x="5868557" y="1138036"/>
            <a:ext cx="5444382" cy="1402470"/>
          </a:xfrm>
        </p:spPr>
        <p:txBody>
          <a:bodyPr anchor="t">
            <a:normAutofit/>
          </a:bodyPr>
          <a:lstStyle/>
          <a:p>
            <a:r>
              <a:rPr lang="en-US" sz="3200">
                <a:latin typeface="Aptos Display"/>
                <a:cs typeface="Times New Roman"/>
              </a:rPr>
              <a:t>Second Strategy: A language-rich environment</a:t>
            </a:r>
            <a:endParaRPr lang="en-US" sz="3200"/>
          </a:p>
        </p:txBody>
      </p:sp>
      <p:pic>
        <p:nvPicPr>
          <p:cNvPr id="5" name="Picture 4" descr="Question mark boxes">
            <a:extLst>
              <a:ext uri="{FF2B5EF4-FFF2-40B4-BE49-F238E27FC236}">
                <a16:creationId xmlns:a16="http://schemas.microsoft.com/office/drawing/2014/main" id="{4E691FDB-D6E9-266F-5F5A-205E2E3AE4E0}"/>
              </a:ext>
            </a:extLst>
          </p:cNvPr>
          <p:cNvPicPr>
            <a:picLocks noChangeAspect="1"/>
          </p:cNvPicPr>
          <p:nvPr/>
        </p:nvPicPr>
        <p:blipFill>
          <a:blip r:embed="rId3"/>
          <a:srcRect l="31395" r="26354" b="-2"/>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AE402C-1104-BC4C-5F1D-B5B5282F6A09}"/>
              </a:ext>
            </a:extLst>
          </p:cNvPr>
          <p:cNvSpPr>
            <a:spLocks noGrp="1"/>
          </p:cNvSpPr>
          <p:nvPr>
            <p:ph idx="1"/>
          </p:nvPr>
        </p:nvSpPr>
        <p:spPr>
          <a:xfrm>
            <a:off x="5868557" y="2689062"/>
            <a:ext cx="5444382" cy="4150007"/>
          </a:xfrm>
        </p:spPr>
        <p:txBody>
          <a:bodyPr vert="horz" lIns="91440" tIns="45720" rIns="91440" bIns="45720" rtlCol="0" anchor="t">
            <a:normAutofit/>
          </a:bodyPr>
          <a:lstStyle/>
          <a:p>
            <a:r>
              <a:rPr lang="en-US" sz="1700">
                <a:ea typeface="+mn-lt"/>
                <a:cs typeface="+mn-lt"/>
              </a:rPr>
              <a:t>Simple and repetitive language</a:t>
            </a:r>
          </a:p>
          <a:p>
            <a:r>
              <a:rPr lang="en-US" sz="1700">
                <a:ea typeface="+mn-lt"/>
                <a:cs typeface="+mn-lt"/>
              </a:rPr>
              <a:t>Helps Isaac by:</a:t>
            </a:r>
          </a:p>
          <a:p>
            <a:pPr marL="0" indent="0">
              <a:buNone/>
            </a:pPr>
            <a:r>
              <a:rPr lang="en-US" sz="1700">
                <a:ea typeface="+mn-lt"/>
                <a:cs typeface="+mn-lt"/>
              </a:rPr>
              <a:t> -  simple sentences</a:t>
            </a:r>
            <a:endParaRPr lang="en-US">
              <a:ea typeface="+mn-lt"/>
              <a:cs typeface="+mn-lt"/>
            </a:endParaRPr>
          </a:p>
          <a:p>
            <a:pPr marL="0" indent="0">
              <a:buNone/>
            </a:pPr>
            <a:r>
              <a:rPr lang="en-US" sz="1700">
                <a:ea typeface="+mn-lt"/>
                <a:cs typeface="+mn-lt"/>
              </a:rPr>
              <a:t> -  songs</a:t>
            </a:r>
            <a:endParaRPr lang="en-US">
              <a:ea typeface="+mn-lt"/>
              <a:cs typeface="+mn-lt"/>
            </a:endParaRPr>
          </a:p>
          <a:p>
            <a:pPr marL="0" indent="0">
              <a:buNone/>
            </a:pPr>
            <a:r>
              <a:rPr lang="en-US" sz="1700">
                <a:ea typeface="+mn-lt"/>
                <a:cs typeface="+mn-lt"/>
              </a:rPr>
              <a:t> -  stories</a:t>
            </a:r>
            <a:endParaRPr lang="en-US">
              <a:ea typeface="+mn-lt"/>
              <a:cs typeface="+mn-lt"/>
            </a:endParaRPr>
          </a:p>
          <a:p>
            <a:pPr marL="0" indent="0">
              <a:buNone/>
            </a:pPr>
            <a:r>
              <a:rPr lang="en-US" sz="1700">
                <a:ea typeface="+mn-lt"/>
                <a:cs typeface="+mn-lt"/>
              </a:rPr>
              <a:t> -  visual clues</a:t>
            </a:r>
            <a:endParaRPr lang="en-US">
              <a:ea typeface="+mn-lt"/>
              <a:cs typeface="+mn-lt"/>
            </a:endParaRPr>
          </a:p>
          <a:p>
            <a:pPr marL="0" indent="0">
              <a:buNone/>
            </a:pPr>
            <a:r>
              <a:rPr lang="en-US" sz="1700">
                <a:ea typeface="+mn-lt"/>
                <a:cs typeface="+mn-lt"/>
              </a:rPr>
              <a:t> -  nomenclature games</a:t>
            </a:r>
            <a:endParaRPr lang="en-US">
              <a:ea typeface="+mn-lt"/>
              <a:cs typeface="+mn-lt"/>
            </a:endParaRPr>
          </a:p>
          <a:p>
            <a:pPr marL="0" indent="0">
              <a:buNone/>
            </a:pPr>
            <a:r>
              <a:rPr lang="en-US" sz="1700">
                <a:ea typeface="+mn-lt"/>
                <a:cs typeface="+mn-lt"/>
              </a:rPr>
              <a:t> -  comments during play</a:t>
            </a:r>
            <a:endParaRPr lang="en-US">
              <a:ea typeface="+mn-lt"/>
              <a:cs typeface="+mn-lt"/>
            </a:endParaRPr>
          </a:p>
          <a:p>
            <a:pPr marL="0" indent="0">
              <a:buNone/>
            </a:pPr>
            <a:r>
              <a:rPr lang="en-US" sz="1700">
                <a:ea typeface="+mn-lt"/>
                <a:cs typeface="+mn-lt"/>
              </a:rPr>
              <a:t> -  words, pictures or sign language</a:t>
            </a:r>
            <a:endParaRPr lang="en-US">
              <a:ea typeface="+mn-lt"/>
              <a:cs typeface="+mn-lt"/>
            </a:endParaRPr>
          </a:p>
          <a:p>
            <a:pPr marL="0" indent="0">
              <a:buNone/>
            </a:pPr>
            <a:r>
              <a:rPr lang="en-US" sz="1700">
                <a:ea typeface="+mn-lt"/>
                <a:cs typeface="+mn-lt"/>
              </a:rPr>
              <a:t> -  book reading helps develop language at home</a:t>
            </a:r>
          </a:p>
          <a:p>
            <a:pPr marL="0" indent="0">
              <a:buNone/>
            </a:pPr>
            <a:r>
              <a:rPr lang="en-US" sz="1700">
                <a:ea typeface="+mn-lt"/>
                <a:cs typeface="+mn-lt"/>
              </a:rPr>
              <a:t>(Department for Education, 2024).</a:t>
            </a:r>
          </a:p>
          <a:p>
            <a:pPr marL="0" indent="0">
              <a:buNone/>
            </a:pPr>
            <a:endParaRPr lang="en-US" sz="1700">
              <a:ea typeface="+mn-lt"/>
              <a:cs typeface="+mn-lt"/>
            </a:endParaRPr>
          </a:p>
        </p:txBody>
      </p:sp>
    </p:spTree>
    <p:extLst>
      <p:ext uri="{BB962C8B-B14F-4D97-AF65-F5344CB8AC3E}">
        <p14:creationId xmlns:p14="http://schemas.microsoft.com/office/powerpoint/2010/main" val="3333800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C9563-B7A4-7418-78CC-6AC3A7680CB5}"/>
              </a:ext>
            </a:extLst>
          </p:cNvPr>
          <p:cNvSpPr>
            <a:spLocks noGrp="1"/>
          </p:cNvSpPr>
          <p:nvPr>
            <p:ph type="title"/>
          </p:nvPr>
        </p:nvSpPr>
        <p:spPr>
          <a:xfrm>
            <a:off x="6513788" y="365125"/>
            <a:ext cx="4840010" cy="1807305"/>
          </a:xfrm>
        </p:spPr>
        <p:txBody>
          <a:bodyPr>
            <a:normAutofit/>
          </a:bodyPr>
          <a:lstStyle/>
          <a:p>
            <a:r>
              <a:rPr lang="en-US">
                <a:latin typeface="Aptos Display"/>
                <a:cs typeface="Times New Roman"/>
              </a:rPr>
              <a:t>Emotional/Multi-Agency Support </a:t>
            </a:r>
            <a:endParaRPr lang="en-US"/>
          </a:p>
        </p:txBody>
      </p:sp>
      <p:pic>
        <p:nvPicPr>
          <p:cNvPr id="4" name="Picture 3" descr="Piaget's Stages: 4 Stages of Cognitive Development &amp; Theory">
            <a:extLst>
              <a:ext uri="{FF2B5EF4-FFF2-40B4-BE49-F238E27FC236}">
                <a16:creationId xmlns:a16="http://schemas.microsoft.com/office/drawing/2014/main" id="{3542813D-8D8A-A571-A3DE-6FC6833BF652}"/>
              </a:ext>
            </a:extLst>
          </p:cNvPr>
          <p:cNvPicPr>
            <a:picLocks noChangeAspect="1"/>
          </p:cNvPicPr>
          <p:nvPr/>
        </p:nvPicPr>
        <p:blipFill>
          <a:blip r:embed="rId3"/>
          <a:srcRect l="41953" r="13453"/>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719E682-3540-C76B-F9FE-4620A340E2C4}"/>
              </a:ext>
            </a:extLst>
          </p:cNvPr>
          <p:cNvSpPr>
            <a:spLocks noGrp="1"/>
          </p:cNvSpPr>
          <p:nvPr>
            <p:ph idx="1"/>
          </p:nvPr>
        </p:nvSpPr>
        <p:spPr>
          <a:xfrm>
            <a:off x="6513788" y="2333297"/>
            <a:ext cx="4840010" cy="3843666"/>
          </a:xfrm>
        </p:spPr>
        <p:txBody>
          <a:bodyPr vert="horz" lIns="91440" tIns="45720" rIns="91440" bIns="45720" rtlCol="0" anchor="t">
            <a:normAutofit/>
          </a:bodyPr>
          <a:lstStyle/>
          <a:p>
            <a:r>
              <a:rPr lang="en-US" sz="1700">
                <a:ea typeface="+mn-lt"/>
                <a:cs typeface="+mn-lt"/>
              </a:rPr>
              <a:t>Isaac requires a reliable key person</a:t>
            </a:r>
          </a:p>
          <a:p>
            <a:r>
              <a:rPr lang="en-US" sz="1700">
                <a:ea typeface="+mn-lt"/>
                <a:cs typeface="+mn-lt"/>
              </a:rPr>
              <a:t>Use an effective arrival procedure</a:t>
            </a:r>
          </a:p>
          <a:p>
            <a:r>
              <a:rPr lang="en-US" sz="1700">
                <a:ea typeface="+mn-lt"/>
                <a:cs typeface="+mn-lt"/>
              </a:rPr>
              <a:t>A visual schedule would be beneficial</a:t>
            </a:r>
          </a:p>
          <a:p>
            <a:r>
              <a:rPr lang="en-US" sz="1700">
                <a:ea typeface="+mn-lt"/>
                <a:cs typeface="+mn-lt"/>
              </a:rPr>
              <a:t>A quiet place for self-regulation is needed</a:t>
            </a:r>
          </a:p>
          <a:p>
            <a:r>
              <a:rPr lang="en-US" sz="1700">
                <a:ea typeface="+mn-lt"/>
                <a:cs typeface="+mn-lt"/>
              </a:rPr>
              <a:t>The help should include Isaac’s family</a:t>
            </a:r>
          </a:p>
          <a:p>
            <a:r>
              <a:rPr lang="en-US" sz="1700">
                <a:ea typeface="+mn-lt"/>
                <a:cs typeface="+mn-lt"/>
              </a:rPr>
              <a:t>Others could include:</a:t>
            </a:r>
          </a:p>
          <a:p>
            <a:pPr marL="0" indent="0">
              <a:buNone/>
            </a:pPr>
            <a:r>
              <a:rPr lang="en-US" sz="1700">
                <a:ea typeface="+mn-lt"/>
                <a:cs typeface="+mn-lt"/>
              </a:rPr>
              <a:t> -  Health visitor</a:t>
            </a:r>
            <a:endParaRPr lang="en-US">
              <a:ea typeface="+mn-lt"/>
              <a:cs typeface="+mn-lt"/>
            </a:endParaRPr>
          </a:p>
          <a:p>
            <a:pPr marL="0" indent="0">
              <a:buNone/>
            </a:pPr>
            <a:r>
              <a:rPr lang="en-US" sz="1700">
                <a:ea typeface="+mn-lt"/>
                <a:cs typeface="+mn-lt"/>
              </a:rPr>
              <a:t> -  Speech and language therapist</a:t>
            </a:r>
            <a:endParaRPr lang="en-US">
              <a:ea typeface="+mn-lt"/>
              <a:cs typeface="+mn-lt"/>
            </a:endParaRPr>
          </a:p>
          <a:p>
            <a:pPr marL="0" indent="0">
              <a:buNone/>
            </a:pPr>
            <a:r>
              <a:rPr lang="en-US" sz="1700">
                <a:ea typeface="+mn-lt"/>
                <a:cs typeface="+mn-lt"/>
              </a:rPr>
              <a:t> -  Family support worker</a:t>
            </a:r>
            <a:endParaRPr lang="en-US">
              <a:ea typeface="+mn-lt"/>
              <a:cs typeface="+mn-lt"/>
            </a:endParaRPr>
          </a:p>
          <a:p>
            <a:pPr marL="0" indent="0">
              <a:buNone/>
            </a:pPr>
            <a:r>
              <a:rPr lang="en-US" sz="1700">
                <a:ea typeface="+mn-lt"/>
                <a:cs typeface="+mn-lt"/>
              </a:rPr>
              <a:t> -  GP</a:t>
            </a:r>
            <a:endParaRPr lang="en-US">
              <a:ea typeface="+mn-lt"/>
              <a:cs typeface="+mn-lt"/>
            </a:endParaRPr>
          </a:p>
        </p:txBody>
      </p:sp>
    </p:spTree>
    <p:extLst>
      <p:ext uri="{BB962C8B-B14F-4D97-AF65-F5344CB8AC3E}">
        <p14:creationId xmlns:p14="http://schemas.microsoft.com/office/powerpoint/2010/main" val="1680460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21BDBA-39DF-CC65-CA19-24AE0F624FBA}"/>
              </a:ext>
            </a:extLst>
          </p:cNvPr>
          <p:cNvSpPr>
            <a:spLocks noGrp="1"/>
          </p:cNvSpPr>
          <p:nvPr>
            <p:ph type="title"/>
          </p:nvPr>
        </p:nvSpPr>
        <p:spPr>
          <a:xfrm>
            <a:off x="838199" y="564211"/>
            <a:ext cx="4571999" cy="1165002"/>
          </a:xfrm>
        </p:spPr>
        <p:txBody>
          <a:bodyPr anchor="b">
            <a:normAutofit/>
          </a:bodyPr>
          <a:lstStyle/>
          <a:p>
            <a:r>
              <a:rPr lang="en-US" sz="3600">
                <a:latin typeface="Aptos Display"/>
                <a:cs typeface="Times New Roman"/>
              </a:rPr>
              <a:t>Critical evaluation and conclusion</a:t>
            </a:r>
            <a:endParaRPr lang="en-US" sz="3600"/>
          </a:p>
        </p:txBody>
      </p:sp>
      <p:sp>
        <p:nvSpPr>
          <p:cNvPr id="3" name="Content Placeholder 2">
            <a:extLst>
              <a:ext uri="{FF2B5EF4-FFF2-40B4-BE49-F238E27FC236}">
                <a16:creationId xmlns:a16="http://schemas.microsoft.com/office/drawing/2014/main" id="{3512D6ED-6CEE-6755-A525-3BADB76AE62D}"/>
              </a:ext>
            </a:extLst>
          </p:cNvPr>
          <p:cNvSpPr>
            <a:spLocks noGrp="1"/>
          </p:cNvSpPr>
          <p:nvPr>
            <p:ph idx="1"/>
          </p:nvPr>
        </p:nvSpPr>
        <p:spPr>
          <a:xfrm>
            <a:off x="838199" y="2055327"/>
            <a:ext cx="4796970" cy="3798746"/>
          </a:xfrm>
        </p:spPr>
        <p:txBody>
          <a:bodyPr vert="horz" lIns="91440" tIns="45720" rIns="91440" bIns="45720" rtlCol="0" anchor="t">
            <a:normAutofit/>
          </a:bodyPr>
          <a:lstStyle/>
          <a:p>
            <a:r>
              <a:rPr lang="en-US" sz="1500">
                <a:ea typeface="+mn-lt"/>
                <a:cs typeface="+mn-lt"/>
              </a:rPr>
              <a:t>Piaget’s Theory describe s how  learning occurs via play and experience</a:t>
            </a:r>
          </a:p>
          <a:p>
            <a:r>
              <a:rPr lang="en-US" sz="1500">
                <a:ea typeface="+mn-lt"/>
                <a:cs typeface="+mn-lt"/>
              </a:rPr>
              <a:t>It makes it possible to give Isaac hands on activities t</a:t>
            </a:r>
          </a:p>
          <a:p>
            <a:r>
              <a:rPr lang="en-US" sz="1500">
                <a:ea typeface="+mn-lt"/>
                <a:cs typeface="+mn-lt"/>
              </a:rPr>
              <a:t>Language, play and symbolic development are all impacted by third hypothesis</a:t>
            </a:r>
          </a:p>
          <a:p>
            <a:r>
              <a:rPr lang="en-US" sz="1500">
                <a:ea typeface="+mn-lt"/>
                <a:cs typeface="+mn-lt"/>
              </a:rPr>
              <a:t>Possible disadvantages :</a:t>
            </a:r>
          </a:p>
          <a:p>
            <a:pPr marL="0" indent="0">
              <a:buNone/>
            </a:pPr>
            <a:r>
              <a:rPr lang="en-US" sz="1500">
                <a:ea typeface="+mn-lt"/>
                <a:cs typeface="+mn-lt"/>
              </a:rPr>
              <a:t> -  extremely staged</a:t>
            </a:r>
            <a:endParaRPr lang="en-US">
              <a:ea typeface="+mn-lt"/>
              <a:cs typeface="+mn-lt"/>
            </a:endParaRPr>
          </a:p>
          <a:p>
            <a:pPr marL="0" indent="0">
              <a:buNone/>
            </a:pPr>
            <a:r>
              <a:rPr lang="en-US" sz="1500">
                <a:ea typeface="+mn-lt"/>
                <a:cs typeface="+mn-lt"/>
              </a:rPr>
              <a:t> -  There is less focus on family and cultural aspects</a:t>
            </a:r>
          </a:p>
          <a:p>
            <a:pPr marL="0" indent="0">
              <a:buNone/>
            </a:pPr>
            <a:r>
              <a:rPr lang="en-US" sz="1500">
                <a:ea typeface="+mn-lt"/>
                <a:cs typeface="+mn-lt"/>
              </a:rPr>
              <a:t> -  reduced focus on emotional connections</a:t>
            </a:r>
            <a:endParaRPr lang="en-US">
              <a:ea typeface="+mn-lt"/>
              <a:cs typeface="+mn-lt"/>
            </a:endParaRPr>
          </a:p>
          <a:p>
            <a:pPr marL="342900" indent="-342900">
              <a:buNone/>
            </a:pPr>
            <a:r>
              <a:rPr lang="en-US" sz="1500">
                <a:ea typeface="+mn-lt"/>
                <a:cs typeface="+mn-lt"/>
              </a:rPr>
              <a:t> -  in contrast to Vygotskys Theory  there is less reliance on adult support</a:t>
            </a:r>
          </a:p>
          <a:p>
            <a:pPr marL="285750" indent="-285750"/>
            <a:r>
              <a:rPr lang="en-US" sz="1500">
                <a:ea typeface="+mn-lt"/>
                <a:cs typeface="+mn-lt"/>
              </a:rPr>
              <a:t>Piaget is  a great place to start</a:t>
            </a:r>
          </a:p>
        </p:txBody>
      </p:sp>
      <p:pic>
        <p:nvPicPr>
          <p:cNvPr id="4" name="Picture 3" descr="Teach HQ - Understanding Piaget's Four Stages of Cognitive Development">
            <a:extLst>
              <a:ext uri="{FF2B5EF4-FFF2-40B4-BE49-F238E27FC236}">
                <a16:creationId xmlns:a16="http://schemas.microsoft.com/office/drawing/2014/main" id="{C3C740D5-55AD-346B-80FC-967BDD02FFFF}"/>
              </a:ext>
            </a:extLst>
          </p:cNvPr>
          <p:cNvPicPr>
            <a:picLocks noChangeAspect="1"/>
          </p:cNvPicPr>
          <p:nvPr/>
        </p:nvPicPr>
        <p:blipFill>
          <a:blip r:embed="rId3"/>
          <a:srcRect l="20777" r="14300" b="-1"/>
          <a:stretch>
            <a:fillRect/>
          </a:stretch>
        </p:blipFill>
        <p:spPr>
          <a:xfrm>
            <a:off x="6190488" y="566928"/>
            <a:ext cx="5157216" cy="5286197"/>
          </a:xfrm>
          <a:prstGeom prst="rect">
            <a:avLst/>
          </a:prstGeom>
        </p:spPr>
      </p:pic>
      <p:sp>
        <p:nvSpPr>
          <p:cNvPr id="23" name="Rectangle 22">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4229297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D8A4B03-328D-7D9B-6205-C0AA35C98430}"/>
              </a:ext>
            </a:extLst>
          </p:cNvPr>
          <p:cNvSpPr txBox="1"/>
          <p:nvPr/>
        </p:nvSpPr>
        <p:spPr>
          <a:xfrm>
            <a:off x="1366684" y="737419"/>
            <a:ext cx="8967019" cy="1200329"/>
          </a:xfrm>
          <a:prstGeom prst="rect">
            <a:avLst/>
          </a:prstGeom>
          <a:noFill/>
        </p:spPr>
        <p:txBody>
          <a:bodyPr wrap="square" rtlCol="0">
            <a:spAutoFit/>
          </a:bodyPr>
          <a:lstStyle/>
          <a:p>
            <a:r>
              <a:rPr lang="en-GB"/>
              <a:t>Ai Acknowledgement:</a:t>
            </a:r>
          </a:p>
          <a:p>
            <a:endParaRPr lang="en-GB"/>
          </a:p>
          <a:p>
            <a:r>
              <a:rPr lang="en-GB"/>
              <a:t>I utilised ChatGPT to bolster my  research and enhanced the lucidity of my writing, I  verified and revised the final product, which is entirely my own.</a:t>
            </a:r>
          </a:p>
        </p:txBody>
      </p:sp>
    </p:spTree>
    <p:extLst>
      <p:ext uri="{BB962C8B-B14F-4D97-AF65-F5344CB8AC3E}">
        <p14:creationId xmlns:p14="http://schemas.microsoft.com/office/powerpoint/2010/main" val="2788602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3"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rgbClr val="BAA0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rgbClr val="BAA0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F980197-25D3-ED8B-05A3-4E63CFBFCD5A}"/>
              </a:ext>
            </a:extLst>
          </p:cNvPr>
          <p:cNvSpPr>
            <a:spLocks noGrp="1"/>
          </p:cNvSpPr>
          <p:nvPr>
            <p:ph type="title"/>
          </p:nvPr>
        </p:nvSpPr>
        <p:spPr>
          <a:xfrm>
            <a:off x="869537" y="390460"/>
            <a:ext cx="9159673" cy="797112"/>
          </a:xfrm>
        </p:spPr>
        <p:txBody>
          <a:bodyPr vert="horz" lIns="91440" tIns="45720" rIns="91440" bIns="45720" rtlCol="0" anchor="ctr">
            <a:normAutofit/>
          </a:bodyPr>
          <a:lstStyle/>
          <a:p>
            <a:r>
              <a:rPr lang="en-US" sz="4800" kern="1200">
                <a:solidFill>
                  <a:schemeClr val="bg1"/>
                </a:solidFill>
                <a:latin typeface="+mj-lt"/>
                <a:ea typeface="+mj-ea"/>
                <a:cs typeface="+mj-cs"/>
              </a:rPr>
              <a:t>References </a:t>
            </a:r>
          </a:p>
        </p:txBody>
      </p:sp>
      <p:sp>
        <p:nvSpPr>
          <p:cNvPr id="4" name="TextBox 3">
            <a:extLst>
              <a:ext uri="{FF2B5EF4-FFF2-40B4-BE49-F238E27FC236}">
                <a16:creationId xmlns:a16="http://schemas.microsoft.com/office/drawing/2014/main" id="{A77D9187-7654-327D-E437-9950FAA2FB42}"/>
              </a:ext>
            </a:extLst>
          </p:cNvPr>
          <p:cNvSpPr txBox="1"/>
          <p:nvPr/>
        </p:nvSpPr>
        <p:spPr>
          <a:xfrm>
            <a:off x="870857" y="1186543"/>
            <a:ext cx="10450284" cy="5078313"/>
          </a:xfrm>
          <a:prstGeom prst="rect">
            <a:avLst/>
          </a:prstGeom>
          <a:solidFill>
            <a:srgbClr val="E8E8E8"/>
          </a:solidFill>
          <a:ln w="57150">
            <a:solidFill>
              <a:srgbClr val="BAA0AD"/>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r>
              <a:rPr lang="en-US"/>
              <a:t>Bird, A. et al. (2023).</a:t>
            </a:r>
            <a:r>
              <a:rPr lang="en-US" i="1"/>
              <a:t> Maternal depressive symptoms and child language development: Investigating links</a:t>
            </a:r>
            <a:r>
              <a:rPr lang="en-US"/>
              <a:t> </a:t>
            </a:r>
            <a:r>
              <a:rPr lang="en-US" i="1"/>
              <a:t>and interactions.</a:t>
            </a:r>
            <a:r>
              <a:rPr lang="en-US"/>
              <a:t> </a:t>
            </a:r>
            <a:r>
              <a:rPr lang="en-US" i="1"/>
              <a:t>Development and Psychopathology</a:t>
            </a:r>
            <a:r>
              <a:rPr lang="en-US"/>
              <a:t>, 36(4), pp.1959–1972. doi:10.1017/s0954579423001311.</a:t>
            </a:r>
          </a:p>
          <a:p>
            <a:pPr marL="457200" indent="-457200"/>
            <a:r>
              <a:rPr lang="en-US"/>
              <a:t>Department for Education (2025) </a:t>
            </a:r>
            <a:r>
              <a:rPr lang="en-US" i="1"/>
              <a:t>Early years foundation stage</a:t>
            </a:r>
            <a:r>
              <a:rPr lang="en-US"/>
              <a:t> </a:t>
            </a:r>
            <a:r>
              <a:rPr lang="en-US" i="1"/>
              <a:t>statutory framework</a:t>
            </a:r>
            <a:r>
              <a:rPr lang="en-US"/>
              <a:t> . London: Department for Education. Available </a:t>
            </a:r>
            <a:r>
              <a:rPr lang="en-US" err="1"/>
              <a:t>at:https</a:t>
            </a:r>
            <a:r>
              <a:rPr lang="en-US"/>
              <a:t>://www.gov.uk/government/publications/early-yeara-foundation-stage-framework-2025 ( Accessed: 5 July 2026).</a:t>
            </a:r>
          </a:p>
          <a:p>
            <a:pPr marL="457200" indent="-457200"/>
            <a:r>
              <a:rPr lang="en-US"/>
              <a:t>Fan, X. et al. (2024).' Perinatal depression and infant and toddler neurodevelopment: A systematic review ,' </a:t>
            </a:r>
            <a:r>
              <a:rPr lang="en-US" i="1"/>
              <a:t>Neuroscience &amp; Biobehavioral Reviews</a:t>
            </a:r>
            <a:r>
              <a:rPr lang="en-US"/>
              <a:t>, 159, p.105579. doi:10.1016/j.neubiorev.2024.105579.</a:t>
            </a:r>
          </a:p>
          <a:p>
            <a:pPr marL="457200" indent="-457200"/>
            <a:r>
              <a:rPr lang="en-US"/>
              <a:t>Finders, J., Wilson, E. and Duncan, R. (2023) ‘Early childhood education language environments: research and practice’, </a:t>
            </a:r>
            <a:r>
              <a:rPr lang="en-US" i="1"/>
              <a:t>Frontiers in Psychology, </a:t>
            </a:r>
            <a:r>
              <a:rPr lang="en-US"/>
              <a:t>14, 1202819.</a:t>
            </a:r>
          </a:p>
          <a:p>
            <a:pPr marL="457200" indent="-457200"/>
            <a:r>
              <a:rPr lang="en-US"/>
              <a:t>Malik, F. and Marwaha, R. (2023) Cognitive Development. Treasure Island: </a:t>
            </a:r>
            <a:r>
              <a:rPr lang="en-US" err="1"/>
              <a:t>StatPearls</a:t>
            </a:r>
            <a:r>
              <a:rPr lang="en-US"/>
              <a:t>.  Available </a:t>
            </a:r>
            <a:r>
              <a:rPr lang="en-US" err="1"/>
              <a:t>at:https</a:t>
            </a:r>
            <a:r>
              <a:rPr lang="en-US"/>
              <a:t>://.ncbi.nlm.nih.gov/books/NBK554495/ ( Accessed;4 July 2026).</a:t>
            </a:r>
          </a:p>
          <a:p>
            <a:pPr marL="457200" indent="-457200"/>
            <a:r>
              <a:rPr lang="en-US"/>
              <a:t>Piaget, J. (1952) </a:t>
            </a:r>
            <a:r>
              <a:rPr lang="en-US" i="1"/>
              <a:t>The Origins of Intelligence in Children</a:t>
            </a:r>
            <a:r>
              <a:rPr lang="en-US"/>
              <a:t>. New York: International Universities Press.</a:t>
            </a:r>
          </a:p>
          <a:p>
            <a:pPr marL="457200" indent="-457200"/>
            <a:r>
              <a:rPr lang="en-US"/>
              <a:t>Skene, K. (2022). 'Can guided play support children’s learning and development across educational  settings? A systematic review and meta-analysis. </a:t>
            </a:r>
            <a:r>
              <a:rPr lang="en-US" i="1"/>
              <a:t>Child Development</a:t>
            </a:r>
            <a:r>
              <a:rPr lang="en-US"/>
              <a:t>,  93(4), pp.1162–1180. doi:10.1111/cdev.13730.</a:t>
            </a:r>
          </a:p>
          <a:p>
            <a:pPr marL="457200" indent="-457200"/>
            <a:r>
              <a:rPr lang="en-US"/>
              <a:t>Stoltz, T. (2024) ‘Consciousness and education: contributions by Piaget, Vygotsky and Steiner’, Frontiers in Psychology, 15, 1411415.</a:t>
            </a:r>
          </a:p>
        </p:txBody>
      </p:sp>
    </p:spTree>
    <p:extLst>
      <p:ext uri="{BB962C8B-B14F-4D97-AF65-F5344CB8AC3E}">
        <p14:creationId xmlns:p14="http://schemas.microsoft.com/office/powerpoint/2010/main" val="40558026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10</Notes>
  <HiddenSlides>1</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Lifespan Development</vt:lpstr>
      <vt:lpstr>Introduction </vt:lpstr>
      <vt:lpstr>Piaget's Theory: 4 Key Concepts  (mechanisms of learning)</vt:lpstr>
      <vt:lpstr>The preoperational stage</vt:lpstr>
      <vt:lpstr>How to apply the Theory with Isaac</vt:lpstr>
      <vt:lpstr>Emotional Reactions and Wellbeing </vt:lpstr>
      <vt:lpstr>Nature and Nurture</vt:lpstr>
      <vt:lpstr>First Strategy: Play based learning</vt:lpstr>
      <vt:lpstr>Second Strategy: A language-rich environment</vt:lpstr>
      <vt:lpstr>Emotional/Multi-Agency Support </vt:lpstr>
      <vt:lpstr>Critical evaluation and conclusion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Lifespan Development</dc:title>
  <dc:creator>Nick Cox-Johnson</dc:creator>
  <cp:revision>1</cp:revision>
  <cp:lastPrinted>2026-07-06T11:29:22Z</cp:lastPrinted>
  <dcterms:created xsi:type="dcterms:W3CDTF">2026-06-27T07:19:34Z</dcterms:created>
  <dcterms:modified xsi:type="dcterms:W3CDTF">2026-07-11T10:21:10Z</dcterms:modified>
</cp:coreProperties>
</file>