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8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544" autoAdjust="0"/>
    <p:restoredTop sz="94660"/>
  </p:normalViewPr>
  <p:slideViewPr>
    <p:cSldViewPr snapToGrid="0">
      <p:cViewPr varScale="1">
        <p:scale>
          <a:sx n="68" d="100"/>
          <a:sy n="68" d="100"/>
        </p:scale>
        <p:origin x="116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6CEBDC-50D6-4A3C-B62F-37611874CC8C}" type="datetimeFigureOut">
              <a:rPr lang="en-US" smtClean="0"/>
              <a:t>3/8/2023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ADD9F7-27E7-419B-B9DC-5EE3107C117F}" type="slidenum">
              <a:rPr lang="en-US" smtClean="0"/>
              <a:t>‹#›</a:t>
            </a:fld>
            <a:endParaRPr lang="en-US"/>
          </a:p>
        </p:txBody>
      </p:sp>
    </p:spTree>
    <p:extLst>
      <p:ext uri="{BB962C8B-B14F-4D97-AF65-F5344CB8AC3E}">
        <p14:creationId xmlns:p14="http://schemas.microsoft.com/office/powerpoint/2010/main" val="1830031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Sheraton Hotel</a:t>
            </a:r>
          </a:p>
        </p:txBody>
      </p:sp>
      <p:sp>
        <p:nvSpPr>
          <p:cNvPr id="4" name="Slide Number Placeholder 3"/>
          <p:cNvSpPr>
            <a:spLocks noGrp="1"/>
          </p:cNvSpPr>
          <p:nvPr>
            <p:ph type="sldNum" sz="quarter" idx="5"/>
          </p:nvPr>
        </p:nvSpPr>
        <p:spPr/>
        <p:txBody>
          <a:bodyPr/>
          <a:lstStyle/>
          <a:p>
            <a:fld id="{6EADD9F7-27E7-419B-B9DC-5EE3107C117F}" type="slidenum">
              <a:rPr lang="en-US" smtClean="0"/>
              <a:t>1</a:t>
            </a:fld>
            <a:endParaRPr lang="en-US"/>
          </a:p>
        </p:txBody>
      </p:sp>
    </p:spTree>
    <p:extLst>
      <p:ext uri="{BB962C8B-B14F-4D97-AF65-F5344CB8AC3E}">
        <p14:creationId xmlns:p14="http://schemas.microsoft.com/office/powerpoint/2010/main" val="1810803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Sheraton's worldwide marketing strategy is to strengthen the hotel chain's already substantial customer base and expand its customer base by capitalizing on the hotel chain's strengths and brand image. By implementing a thorough safety and hygiene routine and launching targeted marketing initiatives, the strategy aims to establish Sheraton as a hotel that places a premium on the security and comfort of its guests. To stand out in a crowded industry, Sheraton plans to use social media, form partnerships with influential people, launch loyalty programs, and closely track consumer responses. </a:t>
            </a:r>
          </a:p>
        </p:txBody>
      </p:sp>
      <p:sp>
        <p:nvSpPr>
          <p:cNvPr id="4" name="Slide Number Placeholder 3"/>
          <p:cNvSpPr>
            <a:spLocks noGrp="1"/>
          </p:cNvSpPr>
          <p:nvPr>
            <p:ph type="sldNum" sz="quarter" idx="5"/>
          </p:nvPr>
        </p:nvSpPr>
        <p:spPr/>
        <p:txBody>
          <a:bodyPr/>
          <a:lstStyle/>
          <a:p>
            <a:fld id="{6EADD9F7-27E7-419B-B9DC-5EE3107C117F}" type="slidenum">
              <a:rPr lang="en-US" smtClean="0"/>
              <a:t>2</a:t>
            </a:fld>
            <a:endParaRPr lang="en-US"/>
          </a:p>
        </p:txBody>
      </p:sp>
    </p:spTree>
    <p:extLst>
      <p:ext uri="{BB962C8B-B14F-4D97-AF65-F5344CB8AC3E}">
        <p14:creationId xmlns:p14="http://schemas.microsoft.com/office/powerpoint/2010/main" val="734539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Sheraton Hotels has a clear picture of its ideal clientele, making segmentation and targeting much easier. Travelers of means who are looking for a luxurious stay are the ones Sheraton caters to most. Customer age, income, travel interests, and loyalty are only some of the demographic and psychographic data used by the hotel to create distinct client categories (Habib, Hossain, and Essien, 2016). Customers that stay at Sheraton hotels tend to be middle-aged, well-off, and particularly fond of creature comforts. They're on the lookout for a high-end encounter, and they're prepared to spend more to get it. </a:t>
            </a:r>
          </a:p>
        </p:txBody>
      </p:sp>
      <p:sp>
        <p:nvSpPr>
          <p:cNvPr id="4" name="Slide Number Placeholder 3"/>
          <p:cNvSpPr>
            <a:spLocks noGrp="1"/>
          </p:cNvSpPr>
          <p:nvPr>
            <p:ph type="sldNum" sz="quarter" idx="5"/>
          </p:nvPr>
        </p:nvSpPr>
        <p:spPr/>
        <p:txBody>
          <a:bodyPr/>
          <a:lstStyle/>
          <a:p>
            <a:fld id="{6EADD9F7-27E7-419B-B9DC-5EE3107C117F}" type="slidenum">
              <a:rPr lang="en-US" smtClean="0"/>
              <a:t>3</a:t>
            </a:fld>
            <a:endParaRPr lang="en-US"/>
          </a:p>
        </p:txBody>
      </p:sp>
    </p:spTree>
    <p:extLst>
      <p:ext uri="{BB962C8B-B14F-4D97-AF65-F5344CB8AC3E}">
        <p14:creationId xmlns:p14="http://schemas.microsoft.com/office/powerpoint/2010/main" val="24866995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is a lot of competition for Sheraton Hotels from both larger hotel chains and smaller, independent hotels across the world. A perceptual positioning map may be used to evaluate the product's standing in the market relative to its rivals (Wood, 2019). If you look at a map, you'll see that Sheraton is labeled as a five-star hotel. The hotel is on par with the Ritz-Carlton, the Four Seasons, and the Mandarin Oriental. </a:t>
            </a:r>
          </a:p>
        </p:txBody>
      </p:sp>
      <p:sp>
        <p:nvSpPr>
          <p:cNvPr id="4" name="Slide Number Placeholder 3"/>
          <p:cNvSpPr>
            <a:spLocks noGrp="1"/>
          </p:cNvSpPr>
          <p:nvPr>
            <p:ph type="sldNum" sz="quarter" idx="5"/>
          </p:nvPr>
        </p:nvSpPr>
        <p:spPr/>
        <p:txBody>
          <a:bodyPr/>
          <a:lstStyle/>
          <a:p>
            <a:fld id="{6EADD9F7-27E7-419B-B9DC-5EE3107C117F}" type="slidenum">
              <a:rPr lang="en-US" smtClean="0"/>
              <a:t>4</a:t>
            </a:fld>
            <a:endParaRPr lang="en-US"/>
          </a:p>
        </p:txBody>
      </p:sp>
    </p:spTree>
    <p:extLst>
      <p:ext uri="{BB962C8B-B14F-4D97-AF65-F5344CB8AC3E}">
        <p14:creationId xmlns:p14="http://schemas.microsoft.com/office/powerpoint/2010/main" val="1333191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Sheraton Hotels can provide its guests with excellent service because of its broad system of business-to-business (B2B) alliances, partnerships, and franchises. The hotel has partnered with several different travel agencies, tour companies, and airlines to provide clients with enticing bargains and discounts (Cho, 2013). </a:t>
            </a:r>
          </a:p>
        </p:txBody>
      </p:sp>
      <p:sp>
        <p:nvSpPr>
          <p:cNvPr id="4" name="Slide Number Placeholder 3"/>
          <p:cNvSpPr>
            <a:spLocks noGrp="1"/>
          </p:cNvSpPr>
          <p:nvPr>
            <p:ph type="sldNum" sz="quarter" idx="5"/>
          </p:nvPr>
        </p:nvSpPr>
        <p:spPr/>
        <p:txBody>
          <a:bodyPr/>
          <a:lstStyle/>
          <a:p>
            <a:fld id="{6EADD9F7-27E7-419B-B9DC-5EE3107C117F}" type="slidenum">
              <a:rPr lang="en-US" smtClean="0"/>
              <a:t>5</a:t>
            </a:fld>
            <a:endParaRPr lang="en-US"/>
          </a:p>
        </p:txBody>
      </p:sp>
    </p:spTree>
    <p:extLst>
      <p:ext uri="{BB962C8B-B14F-4D97-AF65-F5344CB8AC3E}">
        <p14:creationId xmlns:p14="http://schemas.microsoft.com/office/powerpoint/2010/main" val="3852787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value proposition of Sheraton Hotel is built on offering guests a high-end, customized experience founded on sustainability, health, and local culture. The hotel distinguishes itself by providing one-of-a-kind experiences for both leisure and business tourists. Sheraton may employ targeted digital marketing efforts to showcase the hotel's core selling factors, such as its wellness programs, locally sourced food, and sustainability policies, to express this value proposition (</a:t>
            </a:r>
            <a:r>
              <a:rPr lang="en-US" dirty="0" err="1"/>
              <a:t>Bursk</a:t>
            </a:r>
            <a:r>
              <a:rPr lang="en-US" dirty="0"/>
              <a:t>, 2018). </a:t>
            </a:r>
          </a:p>
        </p:txBody>
      </p:sp>
      <p:sp>
        <p:nvSpPr>
          <p:cNvPr id="4" name="Slide Number Placeholder 3"/>
          <p:cNvSpPr>
            <a:spLocks noGrp="1"/>
          </p:cNvSpPr>
          <p:nvPr>
            <p:ph type="sldNum" sz="quarter" idx="5"/>
          </p:nvPr>
        </p:nvSpPr>
        <p:spPr/>
        <p:txBody>
          <a:bodyPr/>
          <a:lstStyle/>
          <a:p>
            <a:fld id="{6EADD9F7-27E7-419B-B9DC-5EE3107C117F}" type="slidenum">
              <a:rPr lang="en-US" smtClean="0"/>
              <a:t>6</a:t>
            </a:fld>
            <a:endParaRPr lang="en-US"/>
          </a:p>
        </p:txBody>
      </p:sp>
    </p:spTree>
    <p:extLst>
      <p:ext uri="{BB962C8B-B14F-4D97-AF65-F5344CB8AC3E}">
        <p14:creationId xmlns:p14="http://schemas.microsoft.com/office/powerpoint/2010/main" val="3639409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marketing strategy for Sheraton Hotel has identified major possibilities to develop the hotel's brand and improve its competitive standing in the global hospitality sector. By building a customer-centric value proposition and using successful marketing techniques across the product, location, pricing, and promotion mix, Sheraton Hotel can respond to the specific demands and preferences of its target consumers. </a:t>
            </a:r>
          </a:p>
        </p:txBody>
      </p:sp>
      <p:sp>
        <p:nvSpPr>
          <p:cNvPr id="4" name="Slide Number Placeholder 3"/>
          <p:cNvSpPr>
            <a:spLocks noGrp="1"/>
          </p:cNvSpPr>
          <p:nvPr>
            <p:ph type="sldNum" sz="quarter" idx="5"/>
          </p:nvPr>
        </p:nvSpPr>
        <p:spPr/>
        <p:txBody>
          <a:bodyPr/>
          <a:lstStyle/>
          <a:p>
            <a:fld id="{6EADD9F7-27E7-419B-B9DC-5EE3107C117F}" type="slidenum">
              <a:rPr lang="en-US" smtClean="0"/>
              <a:t>7</a:t>
            </a:fld>
            <a:endParaRPr lang="en-US"/>
          </a:p>
        </p:txBody>
      </p:sp>
    </p:spTree>
    <p:extLst>
      <p:ext uri="{BB962C8B-B14F-4D97-AF65-F5344CB8AC3E}">
        <p14:creationId xmlns:p14="http://schemas.microsoft.com/office/powerpoint/2010/main" val="27680476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50000"/>
              </a:lnSpc>
            </a:pPr>
            <a:r>
              <a:rPr lang="en-US" sz="1800" b="0" dirty="0">
                <a:effectLst/>
                <a:latin typeface="Times New Roman" panose="02020603050405020304" pitchFamily="18" charset="0"/>
              </a:rPr>
              <a:t>Reference list</a:t>
            </a:r>
          </a:p>
          <a:p>
            <a:pPr>
              <a:lnSpc>
                <a:spcPct val="150000"/>
              </a:lnSpc>
            </a:pPr>
            <a:r>
              <a:rPr lang="en-US" sz="1200" dirty="0" err="1">
                <a:effectLst/>
                <a:latin typeface="Times New Roman" panose="02020603050405020304" pitchFamily="18" charset="0"/>
              </a:rPr>
              <a:t>Bursk</a:t>
            </a:r>
            <a:r>
              <a:rPr lang="en-US" sz="1200" dirty="0">
                <a:effectLst/>
                <a:latin typeface="Times New Roman" panose="02020603050405020304" pitchFamily="18" charset="0"/>
              </a:rPr>
              <a:t>, E.C. (2018). The Marketing Concept: a New Approach To Hotel Management. </a:t>
            </a:r>
            <a:r>
              <a:rPr lang="en-US" sz="1200" i="1" dirty="0">
                <a:effectLst/>
                <a:latin typeface="Times New Roman" panose="02020603050405020304" pitchFamily="18" charset="0"/>
              </a:rPr>
              <a:t>Cornell Hotel and Restaurant Administration Quarterly</a:t>
            </a:r>
            <a:r>
              <a:rPr lang="en-US" sz="1200" dirty="0">
                <a:effectLst/>
                <a:latin typeface="Times New Roman" panose="02020603050405020304" pitchFamily="18" charset="0"/>
              </a:rPr>
              <a:t>, 7(4), pp.2–8. </a:t>
            </a:r>
            <a:r>
              <a:rPr lang="en-US" sz="1200" dirty="0" err="1">
                <a:effectLst/>
                <a:latin typeface="Times New Roman" panose="02020603050405020304" pitchFamily="18" charset="0"/>
              </a:rPr>
              <a:t>doi:https</a:t>
            </a:r>
            <a:r>
              <a:rPr lang="en-US" sz="1200" dirty="0">
                <a:effectLst/>
                <a:latin typeface="Times New Roman" panose="02020603050405020304" pitchFamily="18" charset="0"/>
              </a:rPr>
              <a:t>://doi.org/10.1177/001088046700700402.</a:t>
            </a:r>
          </a:p>
          <a:p>
            <a:pPr>
              <a:lnSpc>
                <a:spcPct val="150000"/>
              </a:lnSpc>
            </a:pPr>
            <a:r>
              <a:rPr lang="en-US" sz="1200" dirty="0">
                <a:effectLst/>
                <a:latin typeface="Times New Roman" panose="02020603050405020304" pitchFamily="18" charset="0"/>
              </a:rPr>
              <a:t>Cho, M. (2013). The Strategy Implementation of a Multi-Task Operation. </a:t>
            </a:r>
            <a:r>
              <a:rPr lang="en-US" sz="1200" i="1" dirty="0">
                <a:effectLst/>
                <a:latin typeface="Times New Roman" panose="02020603050405020304" pitchFamily="18" charset="0"/>
              </a:rPr>
              <a:t>Journal of Travel &amp; Tourism Marketing</a:t>
            </a:r>
            <a:r>
              <a:rPr lang="en-US" sz="1200" dirty="0">
                <a:effectLst/>
                <a:latin typeface="Times New Roman" panose="02020603050405020304" pitchFamily="18" charset="0"/>
              </a:rPr>
              <a:t>, 13(4), pp.83–104. </a:t>
            </a:r>
            <a:r>
              <a:rPr lang="en-US" sz="1200" dirty="0" err="1">
                <a:effectLst/>
                <a:latin typeface="Times New Roman" panose="02020603050405020304" pitchFamily="18" charset="0"/>
              </a:rPr>
              <a:t>doi:https</a:t>
            </a:r>
            <a:r>
              <a:rPr lang="en-US" sz="1200" dirty="0">
                <a:effectLst/>
                <a:latin typeface="Times New Roman" panose="02020603050405020304" pitchFamily="18" charset="0"/>
              </a:rPr>
              <a:t>://doi.org/10.1300/j073v13n04_05.</a:t>
            </a:r>
          </a:p>
          <a:p>
            <a:pPr>
              <a:lnSpc>
                <a:spcPct val="150000"/>
              </a:lnSpc>
            </a:pPr>
            <a:r>
              <a:rPr lang="en-US" sz="1200" dirty="0">
                <a:effectLst/>
                <a:latin typeface="Times New Roman" panose="02020603050405020304" pitchFamily="18" charset="0"/>
              </a:rPr>
              <a:t>Habib, A., Hossain, S. and Essien, D.D. (2016). Assessing the Effect of Training on Employees’ Performance in Hotel Industry : A Case Study of Sheraton Hotel and Resorts Lagos. </a:t>
            </a:r>
            <a:r>
              <a:rPr lang="en-US" sz="1200" i="1" dirty="0">
                <a:effectLst/>
                <a:latin typeface="Times New Roman" panose="02020603050405020304" pitchFamily="18" charset="0"/>
              </a:rPr>
              <a:t>Singaporean Journal of Business Economics and Management Studies</a:t>
            </a:r>
            <a:r>
              <a:rPr lang="en-US" sz="1200" dirty="0">
                <a:effectLst/>
                <a:latin typeface="Times New Roman" panose="02020603050405020304" pitchFamily="18" charset="0"/>
              </a:rPr>
              <a:t>, 5(4), pp.13–25. </a:t>
            </a:r>
            <a:r>
              <a:rPr lang="en-US" sz="1200" dirty="0" err="1">
                <a:effectLst/>
                <a:latin typeface="Times New Roman" panose="02020603050405020304" pitchFamily="18" charset="0"/>
              </a:rPr>
              <a:t>doi:https</a:t>
            </a:r>
            <a:r>
              <a:rPr lang="en-US" sz="1200" dirty="0">
                <a:effectLst/>
                <a:latin typeface="Times New Roman" panose="02020603050405020304" pitchFamily="18" charset="0"/>
              </a:rPr>
              <a:t>://doi.org/10.12816/0031278.</a:t>
            </a:r>
          </a:p>
          <a:p>
            <a:pPr>
              <a:lnSpc>
                <a:spcPct val="150000"/>
              </a:lnSpc>
            </a:pPr>
            <a:r>
              <a:rPr lang="en-US" sz="1200" dirty="0">
                <a:effectLst/>
                <a:latin typeface="Times New Roman" panose="02020603050405020304" pitchFamily="18" charset="0"/>
              </a:rPr>
              <a:t>Wood, M.B. (2019). </a:t>
            </a:r>
            <a:r>
              <a:rPr lang="en-US" sz="1200" i="1" dirty="0">
                <a:effectLst/>
                <a:latin typeface="Times New Roman" panose="02020603050405020304" pitchFamily="18" charset="0"/>
              </a:rPr>
              <a:t>The marketing plan handbook</a:t>
            </a:r>
            <a:r>
              <a:rPr lang="en-US" sz="1200" dirty="0">
                <a:effectLst/>
                <a:latin typeface="Times New Roman" panose="02020603050405020304" pitchFamily="18" charset="0"/>
              </a:rPr>
              <a:t>. Boston: Pearson.</a:t>
            </a:r>
          </a:p>
          <a:p>
            <a:endParaRPr lang="en-US" dirty="0"/>
          </a:p>
        </p:txBody>
      </p:sp>
      <p:sp>
        <p:nvSpPr>
          <p:cNvPr id="4" name="Slide Number Placeholder 3"/>
          <p:cNvSpPr>
            <a:spLocks noGrp="1"/>
          </p:cNvSpPr>
          <p:nvPr>
            <p:ph type="sldNum" sz="quarter" idx="5"/>
          </p:nvPr>
        </p:nvSpPr>
        <p:spPr/>
        <p:txBody>
          <a:bodyPr/>
          <a:lstStyle/>
          <a:p>
            <a:fld id="{6EADD9F7-27E7-419B-B9DC-5EE3107C117F}" type="slidenum">
              <a:rPr lang="en-US" smtClean="0"/>
              <a:t>8</a:t>
            </a:fld>
            <a:endParaRPr lang="en-US"/>
          </a:p>
        </p:txBody>
      </p:sp>
    </p:spTree>
    <p:extLst>
      <p:ext uri="{BB962C8B-B14F-4D97-AF65-F5344CB8AC3E}">
        <p14:creationId xmlns:p14="http://schemas.microsoft.com/office/powerpoint/2010/main" val="39086746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0B88AB45-A53C-4C2C-AC70-F617ABEBB5D9}" type="datetimeFigureOut">
              <a:rPr lang="en-US" smtClean="0"/>
              <a:t>3/8/2023</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1008694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B88AB45-A53C-4C2C-AC70-F617ABEBB5D9}"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1197113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88AB45-A53C-4C2C-AC70-F617ABEBB5D9}"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2642089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B88AB45-A53C-4C2C-AC70-F617ABEBB5D9}"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424784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B88AB45-A53C-4C2C-AC70-F617ABEBB5D9}" type="datetimeFigureOut">
              <a:rPr lang="en-US" smtClean="0"/>
              <a:t>3/8/2023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264611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B88AB45-A53C-4C2C-AC70-F617ABEBB5D9}" type="datetimeFigureOut">
              <a:rPr lang="en-US" smtClean="0"/>
              <a:t>3/8/2023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3879122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88AB45-A53C-4C2C-AC70-F617ABEBB5D9}" type="datetimeFigureOut">
              <a:rPr lang="en-US" smtClean="0"/>
              <a:t>3/8/2023</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2059738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88AB45-A53C-4C2C-AC70-F617ABEBB5D9}"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2271559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88AB45-A53C-4C2C-AC70-F617ABEBB5D9}"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3043572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88AB45-A53C-4C2C-AC70-F617ABEBB5D9}"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3426033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B88AB45-A53C-4C2C-AC70-F617ABEBB5D9}"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3906098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0B88AB45-A53C-4C2C-AC70-F617ABEBB5D9}"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6745428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88AB45-A53C-4C2C-AC70-F617ABEBB5D9}"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2712984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B88AB45-A53C-4C2C-AC70-F617ABEBB5D9}" type="datetimeFigureOut">
              <a:rPr lang="en-US" smtClean="0"/>
              <a:t>3/8/2023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10375996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B88AB45-A53C-4C2C-AC70-F617ABEBB5D9}" type="datetimeFigureOut">
              <a:rPr lang="en-US" smtClean="0"/>
              <a:t>3/8/2023</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12991952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0B88AB45-A53C-4C2C-AC70-F617ABEBB5D9}"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38177260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0B88AB45-A53C-4C2C-AC70-F617ABEBB5D9}"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A4BDFDF6-3073-446E-8F65-566840921F34}" type="slidenum">
              <a:rPr lang="en-US" smtClean="0"/>
              <a:t>‹#›</a:t>
            </a:fld>
            <a:endParaRPr lang="en-US"/>
          </a:p>
        </p:txBody>
      </p:sp>
    </p:spTree>
    <p:extLst>
      <p:ext uri="{BB962C8B-B14F-4D97-AF65-F5344CB8AC3E}">
        <p14:creationId xmlns:p14="http://schemas.microsoft.com/office/powerpoint/2010/main" val="3122681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0B88AB45-A53C-4C2C-AC70-F617ABEBB5D9}" type="datetimeFigureOut">
              <a:rPr lang="en-US" smtClean="0"/>
              <a:t>3/8/2023</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A4BDFDF6-3073-446E-8F65-566840921F34}" type="slidenum">
              <a:rPr lang="en-US" smtClean="0"/>
              <a:t>‹#›</a:t>
            </a:fld>
            <a:endParaRPr lang="en-US"/>
          </a:p>
        </p:txBody>
      </p:sp>
    </p:spTree>
    <p:extLst>
      <p:ext uri="{BB962C8B-B14F-4D97-AF65-F5344CB8AC3E}">
        <p14:creationId xmlns:p14="http://schemas.microsoft.com/office/powerpoint/2010/main" val="2974135701"/>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F09AD-CB08-49A7-A439-99BD9ADAEC22}"/>
              </a:ext>
            </a:extLst>
          </p:cNvPr>
          <p:cNvSpPr>
            <a:spLocks noGrp="1"/>
          </p:cNvSpPr>
          <p:nvPr>
            <p:ph type="ctrTitle"/>
          </p:nvPr>
        </p:nvSpPr>
        <p:spPr/>
        <p:txBody>
          <a:bodyPr/>
          <a:lstStyle/>
          <a:p>
            <a:r>
              <a:rPr lang="en-US" dirty="0"/>
              <a:t>Marketing Plan</a:t>
            </a:r>
          </a:p>
        </p:txBody>
      </p:sp>
      <p:sp>
        <p:nvSpPr>
          <p:cNvPr id="3" name="Subtitle 2">
            <a:extLst>
              <a:ext uri="{FF2B5EF4-FFF2-40B4-BE49-F238E27FC236}">
                <a16:creationId xmlns:a16="http://schemas.microsoft.com/office/drawing/2014/main" id="{0AC00BBF-F957-407B-B67E-A21D65DA76BB}"/>
              </a:ext>
            </a:extLst>
          </p:cNvPr>
          <p:cNvSpPr>
            <a:spLocks noGrp="1"/>
          </p:cNvSpPr>
          <p:nvPr>
            <p:ph type="subTitle" idx="1"/>
          </p:nvPr>
        </p:nvSpPr>
        <p:spPr/>
        <p:txBody>
          <a:bodyPr/>
          <a:lstStyle/>
          <a:p>
            <a:r>
              <a:rPr lang="en-US" dirty="0"/>
              <a:t>Sheraton Hotel</a:t>
            </a:r>
          </a:p>
        </p:txBody>
      </p:sp>
    </p:spTree>
    <p:extLst>
      <p:ext uri="{BB962C8B-B14F-4D97-AF65-F5344CB8AC3E}">
        <p14:creationId xmlns:p14="http://schemas.microsoft.com/office/powerpoint/2010/main" val="1713440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BFF86-9C20-43E7-A918-F94542144F9B}"/>
              </a:ext>
            </a:extLst>
          </p:cNvPr>
          <p:cNvSpPr>
            <a:spLocks noGrp="1"/>
          </p:cNvSpPr>
          <p:nvPr>
            <p:ph type="title"/>
          </p:nvPr>
        </p:nvSpPr>
        <p:spPr/>
        <p:txBody>
          <a:bodyPr>
            <a:normAutofit fontScale="90000"/>
          </a:bodyPr>
          <a:lstStyle/>
          <a:p>
            <a:pPr marL="0" marR="0">
              <a:lnSpc>
                <a:spcPct val="150000"/>
              </a:lnSpc>
              <a:spcBef>
                <a:spcPts val="200"/>
              </a:spcBef>
              <a:spcAft>
                <a:spcPts val="0"/>
              </a:spcAft>
            </a:pPr>
            <a:r>
              <a:rPr lang="en-US" sz="4000" b="1" dirty="0">
                <a:effectLst/>
                <a:latin typeface="Times New Roman" panose="02020603050405020304" pitchFamily="18" charset="0"/>
                <a:ea typeface="Times New Roman" panose="02020603050405020304" pitchFamily="18" charset="0"/>
                <a:cs typeface="Times New Roman" panose="02020603050405020304" pitchFamily="18" charset="0"/>
              </a:rPr>
              <a:t>Marketing Plan</a:t>
            </a:r>
            <a:br>
              <a:rPr lang="en-US" sz="4000" b="1"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D47832B-B3AE-4F71-897E-0AB1968BF34C}"/>
              </a:ext>
            </a:extLst>
          </p:cNvPr>
          <p:cNvSpPr>
            <a:spLocks noGrp="1"/>
          </p:cNvSpPr>
          <p:nvPr>
            <p:ph idx="1"/>
          </p:nvPr>
        </p:nvSpPr>
        <p:spPr/>
        <p:txBody>
          <a:bodyPr>
            <a:normAutofit/>
          </a:bodyPr>
          <a:lstStyle/>
          <a:p>
            <a:r>
              <a:rPr lang="en-US" dirty="0"/>
              <a:t>Sheraton's worldwide marketing strategy is to strengthen the hotel chain's already substantial customer base and expand its customer base by capitalizing on the hotel chain's strengths and brand image. By implementing a thorough safety and hygiene routine and launching targeted marketing initiatives, the strategy aims to establish Sheraton as a hotel that places a premium on the security and comfort of its guests. To stand out in a crowded industry, Sheraton plans to use social media, form partnerships with influential people, launch loyalty programs, and closely track consumer responses. </a:t>
            </a:r>
          </a:p>
        </p:txBody>
      </p:sp>
    </p:spTree>
    <p:extLst>
      <p:ext uri="{BB962C8B-B14F-4D97-AF65-F5344CB8AC3E}">
        <p14:creationId xmlns:p14="http://schemas.microsoft.com/office/powerpoint/2010/main" val="3114825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6F47D-C700-44D6-8B13-0E63FF2BD24F}"/>
              </a:ext>
            </a:extLst>
          </p:cNvPr>
          <p:cNvSpPr>
            <a:spLocks noGrp="1"/>
          </p:cNvSpPr>
          <p:nvPr>
            <p:ph type="title"/>
          </p:nvPr>
        </p:nvSpPr>
        <p:spPr/>
        <p:txBody>
          <a:bodyPr/>
          <a:lstStyle/>
          <a:p>
            <a:r>
              <a:rPr lang="en-US" dirty="0"/>
              <a:t>Target Consumer and segments</a:t>
            </a:r>
          </a:p>
        </p:txBody>
      </p:sp>
      <p:sp>
        <p:nvSpPr>
          <p:cNvPr id="3" name="Content Placeholder 2">
            <a:extLst>
              <a:ext uri="{FF2B5EF4-FFF2-40B4-BE49-F238E27FC236}">
                <a16:creationId xmlns:a16="http://schemas.microsoft.com/office/drawing/2014/main" id="{B3EBD9A9-F73D-42AF-98EE-24742ABA3818}"/>
              </a:ext>
            </a:extLst>
          </p:cNvPr>
          <p:cNvSpPr>
            <a:spLocks noGrp="1"/>
          </p:cNvSpPr>
          <p:nvPr>
            <p:ph idx="1"/>
          </p:nvPr>
        </p:nvSpPr>
        <p:spPr/>
        <p:txBody>
          <a:bodyPr>
            <a:normAutofit/>
          </a:bodyPr>
          <a:lstStyle/>
          <a:p>
            <a:r>
              <a:rPr lang="en-US" dirty="0"/>
              <a:t>Sheraton Hotels has a clear picture of its ideal clientele, making segmentation and targeting much easier. Travelers of means who are looking for a luxurious stay are the ones Sheraton caters to most. Customer age, income, travel interests, and loyalty are only some of the demographic and psychographic data used by the hotel to create distinct client categories (Habib, Hossain, and Essien, 2016). Customers that stay at Sheraton hotels tend to be middle-aged, well-off, and particularly fond of creature comforts. They're on the lookout for a high-end encounter, and they're prepared to spend more to get it. </a:t>
            </a:r>
          </a:p>
        </p:txBody>
      </p:sp>
    </p:spTree>
    <p:extLst>
      <p:ext uri="{BB962C8B-B14F-4D97-AF65-F5344CB8AC3E}">
        <p14:creationId xmlns:p14="http://schemas.microsoft.com/office/powerpoint/2010/main" val="1929097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4BBCB-8037-40CA-A8B5-EDDA39072BD6}"/>
              </a:ext>
            </a:extLst>
          </p:cNvPr>
          <p:cNvSpPr>
            <a:spLocks noGrp="1"/>
          </p:cNvSpPr>
          <p:nvPr>
            <p:ph type="title"/>
          </p:nvPr>
        </p:nvSpPr>
        <p:spPr/>
        <p:txBody>
          <a:bodyPr/>
          <a:lstStyle/>
          <a:p>
            <a:pPr marL="0" marR="0" lvl="0" indent="-285750" defTabSz="457200" rtl="0" eaLnBrk="1" fontAlgn="auto" latinLnBrk="0" hangingPunct="1">
              <a:lnSpc>
                <a:spcPct val="150000"/>
              </a:lnSpc>
              <a:spcBef>
                <a:spcPts val="200"/>
              </a:spcBef>
              <a:spcAft>
                <a:spcPts val="0"/>
              </a:spcAft>
              <a:tabLst/>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Perceptual positioning map</a:t>
            </a:r>
            <a:b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CDC2419-042F-43FC-A0C1-18E65B08FD7F}"/>
              </a:ext>
            </a:extLst>
          </p:cNvPr>
          <p:cNvSpPr>
            <a:spLocks noGrp="1"/>
          </p:cNvSpPr>
          <p:nvPr>
            <p:ph idx="1"/>
          </p:nvPr>
        </p:nvSpPr>
        <p:spPr/>
        <p:txBody>
          <a:bodyPr>
            <a:normAutofit/>
          </a:bodyPr>
          <a:lstStyle/>
          <a:p>
            <a:r>
              <a:rPr lang="en-US" dirty="0"/>
              <a:t>There is a lot of competition for Sheraton Hotels from both larger hotel chains and smaller, independent hotels across the world. A perceptual positioning map may be used to evaluate the product's standing in the market relative to its rivals (Wood, 2019). If you look at a map, you'll see that Sheraton is labeled as a five-star hotel. The hotel is on par with the Ritz-Carlton, the Four Seasons, and the Mandarin Oriental. </a:t>
            </a:r>
          </a:p>
        </p:txBody>
      </p:sp>
    </p:spTree>
    <p:extLst>
      <p:ext uri="{BB962C8B-B14F-4D97-AF65-F5344CB8AC3E}">
        <p14:creationId xmlns:p14="http://schemas.microsoft.com/office/powerpoint/2010/main" val="240055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24E3E-8D1D-461E-A39C-3E1CEE06560C}"/>
              </a:ext>
            </a:extLst>
          </p:cNvPr>
          <p:cNvSpPr>
            <a:spLocks noGrp="1"/>
          </p:cNvSpPr>
          <p:nvPr>
            <p:ph type="title"/>
          </p:nvPr>
        </p:nvSpPr>
        <p:spPr/>
        <p:txBody>
          <a:bodyPr/>
          <a:lstStyle/>
          <a:p>
            <a:r>
              <a:rPr lang="en-US" dirty="0"/>
              <a:t>Partners and Franchises: B2B Relationships</a:t>
            </a:r>
          </a:p>
        </p:txBody>
      </p:sp>
      <p:sp>
        <p:nvSpPr>
          <p:cNvPr id="3" name="Content Placeholder 2">
            <a:extLst>
              <a:ext uri="{FF2B5EF4-FFF2-40B4-BE49-F238E27FC236}">
                <a16:creationId xmlns:a16="http://schemas.microsoft.com/office/drawing/2014/main" id="{EF4DE29D-597A-4B50-953D-0C3C3EA0BF42}"/>
              </a:ext>
            </a:extLst>
          </p:cNvPr>
          <p:cNvSpPr>
            <a:spLocks noGrp="1"/>
          </p:cNvSpPr>
          <p:nvPr>
            <p:ph idx="1"/>
          </p:nvPr>
        </p:nvSpPr>
        <p:spPr/>
        <p:txBody>
          <a:bodyPr>
            <a:normAutofit/>
          </a:bodyPr>
          <a:lstStyle/>
          <a:p>
            <a:r>
              <a:rPr lang="en-US" dirty="0"/>
              <a:t>Sheraton Hotels can provide its guests with excellent service because of its broad system of business-to-business (B2B) alliances, partnerships, and franchises. The hotel has partnered with several different travel agencies, tour companies, and airlines to provide clients with enticing bargains and discounts (Cho, 2013). </a:t>
            </a:r>
          </a:p>
        </p:txBody>
      </p:sp>
    </p:spTree>
    <p:extLst>
      <p:ext uri="{BB962C8B-B14F-4D97-AF65-F5344CB8AC3E}">
        <p14:creationId xmlns:p14="http://schemas.microsoft.com/office/powerpoint/2010/main" val="31167783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FFAC2-CBA3-484A-BFA3-323BBA324F2C}"/>
              </a:ext>
            </a:extLst>
          </p:cNvPr>
          <p:cNvSpPr>
            <a:spLocks noGrp="1"/>
          </p:cNvSpPr>
          <p:nvPr>
            <p:ph type="title"/>
          </p:nvPr>
        </p:nvSpPr>
        <p:spPr/>
        <p:txBody>
          <a:bodyPr/>
          <a:lstStyle/>
          <a:p>
            <a:r>
              <a:rPr lang="en-US" dirty="0"/>
              <a:t>Strategical Concept</a:t>
            </a:r>
          </a:p>
        </p:txBody>
      </p:sp>
      <p:sp>
        <p:nvSpPr>
          <p:cNvPr id="3" name="Content Placeholder 2">
            <a:extLst>
              <a:ext uri="{FF2B5EF4-FFF2-40B4-BE49-F238E27FC236}">
                <a16:creationId xmlns:a16="http://schemas.microsoft.com/office/drawing/2014/main" id="{E6453669-9917-4C5B-BEA7-B47EFCEDCE70}"/>
              </a:ext>
            </a:extLst>
          </p:cNvPr>
          <p:cNvSpPr>
            <a:spLocks noGrp="1"/>
          </p:cNvSpPr>
          <p:nvPr>
            <p:ph idx="1"/>
          </p:nvPr>
        </p:nvSpPr>
        <p:spPr/>
        <p:txBody>
          <a:bodyPr>
            <a:normAutofit/>
          </a:bodyPr>
          <a:lstStyle/>
          <a:p>
            <a:r>
              <a:rPr lang="en-US" dirty="0"/>
              <a:t>The value proposition of Sheraton Hotel is built on offering guests a high-end, customized experience founded on sustainability, health, and local culture. The hotel distinguishes itself by providing one-of-a-kind experiences for both leisure and business tourists. Sheraton may employ targeted digital marketing efforts to showcase the hotel's core selling factors, such as its wellness programs, locally sourced food, and sustainability policies, to express this value proposition (</a:t>
            </a:r>
            <a:r>
              <a:rPr lang="en-US" dirty="0" err="1"/>
              <a:t>Bursk</a:t>
            </a:r>
            <a:r>
              <a:rPr lang="en-US" dirty="0"/>
              <a:t>, 2018). </a:t>
            </a:r>
          </a:p>
        </p:txBody>
      </p:sp>
    </p:spTree>
    <p:extLst>
      <p:ext uri="{BB962C8B-B14F-4D97-AF65-F5344CB8AC3E}">
        <p14:creationId xmlns:p14="http://schemas.microsoft.com/office/powerpoint/2010/main" val="278319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5AACF-640F-4160-8B86-FC3090DDF048}"/>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E0DEE482-1082-41EC-9774-2C2DDA0F0AF0}"/>
              </a:ext>
            </a:extLst>
          </p:cNvPr>
          <p:cNvSpPr>
            <a:spLocks noGrp="1"/>
          </p:cNvSpPr>
          <p:nvPr>
            <p:ph idx="1"/>
          </p:nvPr>
        </p:nvSpPr>
        <p:spPr/>
        <p:txBody>
          <a:bodyPr>
            <a:normAutofit/>
          </a:bodyPr>
          <a:lstStyle/>
          <a:p>
            <a:r>
              <a:rPr lang="en-US" dirty="0"/>
              <a:t>This marketing strategy for Sheraton Hotel has identified major possibilities to develop the hotel's brand and improve its competitive standing in the global hospitality sector. By building a customer-centric value proposition and using successful marketing techniques across the product, location, pricing, and promotion mix, Sheraton Hotel can respond to the specific demands and preferences of its target consumers. </a:t>
            </a:r>
          </a:p>
        </p:txBody>
      </p:sp>
    </p:spTree>
    <p:extLst>
      <p:ext uri="{BB962C8B-B14F-4D97-AF65-F5344CB8AC3E}">
        <p14:creationId xmlns:p14="http://schemas.microsoft.com/office/powerpoint/2010/main" val="1473173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59537-57DC-46A1-B892-F9FD87B5A54D}"/>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5C4AF101-0ECC-4AF4-A23F-096DA345342B}"/>
              </a:ext>
            </a:extLst>
          </p:cNvPr>
          <p:cNvSpPr>
            <a:spLocks noGrp="1"/>
          </p:cNvSpPr>
          <p:nvPr>
            <p:ph idx="1"/>
          </p:nvPr>
        </p:nvSpPr>
        <p:spPr>
          <a:xfrm>
            <a:off x="1392870" y="2598421"/>
            <a:ext cx="10018713" cy="3124201"/>
          </a:xfrm>
        </p:spPr>
        <p:txBody>
          <a:bodyPr>
            <a:normAutofit fontScale="70000" lnSpcReduction="20000"/>
          </a:bodyPr>
          <a:lstStyle/>
          <a:p>
            <a:pPr marL="0" indent="0" algn="l">
              <a:lnSpc>
                <a:spcPct val="150000"/>
              </a:lnSpc>
              <a:buNone/>
            </a:pPr>
            <a:endParaRPr lang="en-US" sz="2800" b="0" dirty="0">
              <a:effectLst/>
              <a:latin typeface="Times New Roman" panose="02020603050405020304" pitchFamily="18" charset="0"/>
            </a:endParaRPr>
          </a:p>
          <a:p>
            <a:pPr>
              <a:lnSpc>
                <a:spcPct val="150000"/>
              </a:lnSpc>
            </a:pPr>
            <a:r>
              <a:rPr lang="en-US" sz="1800" dirty="0" err="1">
                <a:effectLst/>
                <a:latin typeface="Times New Roman" panose="02020603050405020304" pitchFamily="18" charset="0"/>
              </a:rPr>
              <a:t>Bursk</a:t>
            </a:r>
            <a:r>
              <a:rPr lang="en-US" sz="1800" dirty="0">
                <a:effectLst/>
                <a:latin typeface="Times New Roman" panose="02020603050405020304" pitchFamily="18" charset="0"/>
              </a:rPr>
              <a:t>, E.C. (2018). The Marketing Concept: a New Approach To Hotel Management. </a:t>
            </a:r>
            <a:r>
              <a:rPr lang="en-US" sz="1800" i="1" dirty="0">
                <a:effectLst/>
                <a:latin typeface="Times New Roman" panose="02020603050405020304" pitchFamily="18" charset="0"/>
              </a:rPr>
              <a:t>Cornell Hotel and Restaurant Administration Quarterly</a:t>
            </a:r>
            <a:r>
              <a:rPr lang="en-US" sz="1800" dirty="0">
                <a:effectLst/>
                <a:latin typeface="Times New Roman" panose="02020603050405020304" pitchFamily="18" charset="0"/>
              </a:rPr>
              <a:t>, 7(4), pp.2–8. </a:t>
            </a:r>
            <a:r>
              <a:rPr lang="en-US" sz="1800" dirty="0" err="1">
                <a:effectLst/>
                <a:latin typeface="Times New Roman" panose="02020603050405020304" pitchFamily="18" charset="0"/>
              </a:rPr>
              <a:t>doi:https</a:t>
            </a:r>
            <a:r>
              <a:rPr lang="en-US" sz="1800" dirty="0">
                <a:effectLst/>
                <a:latin typeface="Times New Roman" panose="02020603050405020304" pitchFamily="18" charset="0"/>
              </a:rPr>
              <a:t>://doi.org/10.1177/001088046700700402.</a:t>
            </a:r>
          </a:p>
          <a:p>
            <a:pPr>
              <a:lnSpc>
                <a:spcPct val="150000"/>
              </a:lnSpc>
            </a:pPr>
            <a:r>
              <a:rPr lang="en-US" sz="1800" dirty="0">
                <a:effectLst/>
                <a:latin typeface="Times New Roman" panose="02020603050405020304" pitchFamily="18" charset="0"/>
              </a:rPr>
              <a:t>Cho, M. (2013). The Strategy Implementation of a Multi-Task Operation. </a:t>
            </a:r>
            <a:r>
              <a:rPr lang="en-US" sz="1800" i="1" dirty="0">
                <a:effectLst/>
                <a:latin typeface="Times New Roman" panose="02020603050405020304" pitchFamily="18" charset="0"/>
              </a:rPr>
              <a:t>Journal of Travel &amp; Tourism Marketing</a:t>
            </a:r>
            <a:r>
              <a:rPr lang="en-US" sz="1800" dirty="0">
                <a:effectLst/>
                <a:latin typeface="Times New Roman" panose="02020603050405020304" pitchFamily="18" charset="0"/>
              </a:rPr>
              <a:t>, 13(4), pp.83–104. </a:t>
            </a:r>
            <a:r>
              <a:rPr lang="en-US" sz="1800" dirty="0" err="1">
                <a:effectLst/>
                <a:latin typeface="Times New Roman" panose="02020603050405020304" pitchFamily="18" charset="0"/>
              </a:rPr>
              <a:t>doi:https</a:t>
            </a:r>
            <a:r>
              <a:rPr lang="en-US" sz="1800" dirty="0">
                <a:effectLst/>
                <a:latin typeface="Times New Roman" panose="02020603050405020304" pitchFamily="18" charset="0"/>
              </a:rPr>
              <a:t>://doi.org/10.1300/j073v13n04_05.</a:t>
            </a:r>
          </a:p>
          <a:p>
            <a:pPr>
              <a:lnSpc>
                <a:spcPct val="150000"/>
              </a:lnSpc>
            </a:pPr>
            <a:r>
              <a:rPr lang="en-US" sz="1800" dirty="0">
                <a:effectLst/>
                <a:latin typeface="Times New Roman" panose="02020603050405020304" pitchFamily="18" charset="0"/>
              </a:rPr>
              <a:t>Habib, A., Hossain, S. and Essien, D.D. (2016). Assessing the Effect of Training on Employees’ Performance in Hotel Industry : A Case Study of Sheraton Hotel and Resorts Lagos. </a:t>
            </a:r>
            <a:r>
              <a:rPr lang="en-US" sz="1800" i="1" dirty="0">
                <a:effectLst/>
                <a:latin typeface="Times New Roman" panose="02020603050405020304" pitchFamily="18" charset="0"/>
              </a:rPr>
              <a:t>Singaporean Journal of Business Economics and Management Studies</a:t>
            </a:r>
            <a:r>
              <a:rPr lang="en-US" sz="1800" dirty="0">
                <a:effectLst/>
                <a:latin typeface="Times New Roman" panose="02020603050405020304" pitchFamily="18" charset="0"/>
              </a:rPr>
              <a:t>, 5(4), pp.13–25. </a:t>
            </a:r>
            <a:r>
              <a:rPr lang="en-US" sz="1800" dirty="0" err="1">
                <a:effectLst/>
                <a:latin typeface="Times New Roman" panose="02020603050405020304" pitchFamily="18" charset="0"/>
              </a:rPr>
              <a:t>doi:https</a:t>
            </a:r>
            <a:r>
              <a:rPr lang="en-US" sz="1800" dirty="0">
                <a:effectLst/>
                <a:latin typeface="Times New Roman" panose="02020603050405020304" pitchFamily="18" charset="0"/>
              </a:rPr>
              <a:t>://doi.org/10.12816/0031278.</a:t>
            </a:r>
          </a:p>
          <a:p>
            <a:pPr>
              <a:lnSpc>
                <a:spcPct val="150000"/>
              </a:lnSpc>
            </a:pPr>
            <a:r>
              <a:rPr lang="en-US" sz="1800" dirty="0">
                <a:effectLst/>
                <a:latin typeface="Times New Roman" panose="02020603050405020304" pitchFamily="18" charset="0"/>
              </a:rPr>
              <a:t>Wood, M.B. (2019). </a:t>
            </a:r>
            <a:r>
              <a:rPr lang="en-US" sz="1800" i="1" dirty="0">
                <a:effectLst/>
                <a:latin typeface="Times New Roman" panose="02020603050405020304" pitchFamily="18" charset="0"/>
              </a:rPr>
              <a:t>The marketing plan handbook</a:t>
            </a:r>
            <a:r>
              <a:rPr lang="en-US" sz="1800" dirty="0">
                <a:effectLst/>
                <a:latin typeface="Times New Roman" panose="02020603050405020304" pitchFamily="18" charset="0"/>
              </a:rPr>
              <a:t>. Boston: Pearson.</a:t>
            </a:r>
          </a:p>
          <a:p>
            <a:pPr marL="0" marR="0" algn="just">
              <a:lnSpc>
                <a:spcPct val="150000"/>
              </a:lnSpc>
              <a:spcBef>
                <a:spcPts val="0"/>
              </a:spcBef>
              <a:spcAft>
                <a:spcPts val="800"/>
              </a:spcAft>
            </a:pPr>
            <a:endParaRPr lang="en-US" dirty="0"/>
          </a:p>
        </p:txBody>
      </p:sp>
    </p:spTree>
    <p:extLst>
      <p:ext uri="{BB962C8B-B14F-4D97-AF65-F5344CB8AC3E}">
        <p14:creationId xmlns:p14="http://schemas.microsoft.com/office/powerpoint/2010/main" val="38520175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1353</Words>
  <PresentationFormat>Widescreen</PresentationFormat>
  <Paragraphs>40</Paragraphs>
  <Slides>8</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Century Gothic</vt:lpstr>
      <vt:lpstr>Times New Roman</vt:lpstr>
      <vt:lpstr>Wingdings 3</vt:lpstr>
      <vt:lpstr>Ion Boardroom</vt:lpstr>
      <vt:lpstr>Marketing Plan</vt:lpstr>
      <vt:lpstr>Marketing Plan </vt:lpstr>
      <vt:lpstr>Target Consumer and segments</vt:lpstr>
      <vt:lpstr>Perceptual positioning map </vt:lpstr>
      <vt:lpstr>Partners and Franchises: B2B Relationships</vt:lpstr>
      <vt:lpstr>Strategical Concept</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dcterms:created xsi:type="dcterms:W3CDTF">2023-03-07T19:42:14Z</dcterms:created>
  <dcterms:modified xsi:type="dcterms:W3CDTF">2023-03-07T19:45:06Z</dcterms:modified>
</cp:coreProperties>
</file>