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6" r:id="rId3"/>
    <p:sldId id="258" r:id="rId4"/>
    <p:sldId id="259" r:id="rId5"/>
    <p:sldId id="278" r:id="rId6"/>
    <p:sldId id="282" r:id="rId7"/>
    <p:sldId id="284" r:id="rId8"/>
    <p:sldId id="267" r:id="rId9"/>
    <p:sldId id="257" r:id="rId10"/>
    <p:sldId id="260" r:id="rId11"/>
    <p:sldId id="271" r:id="rId12"/>
    <p:sldId id="272" r:id="rId13"/>
    <p:sldId id="261" r:id="rId14"/>
    <p:sldId id="273" r:id="rId15"/>
    <p:sldId id="274" r:id="rId16"/>
    <p:sldId id="263" r:id="rId17"/>
    <p:sldId id="277" r:id="rId18"/>
    <p:sldId id="281" r:id="rId19"/>
    <p:sldId id="279" r:id="rId20"/>
    <p:sldId id="266" r:id="rId21"/>
    <p:sldId id="264" r:id="rId22"/>
    <p:sldId id="268" r:id="rId23"/>
    <p:sldId id="285" r:id="rId24"/>
    <p:sldId id="287"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C458F32-EE71-4CAC-B478-95B294C54794}">
          <p14:sldIdLst>
            <p14:sldId id="256"/>
            <p14:sldId id="276"/>
          </p14:sldIdLst>
        </p14:section>
        <p14:section name="Untitled Section" id="{560BC20B-6EFB-4DC8-A4CD-EA19A0E451C7}">
          <p14:sldIdLst>
            <p14:sldId id="258"/>
            <p14:sldId id="259"/>
            <p14:sldId id="278"/>
            <p14:sldId id="282"/>
            <p14:sldId id="284"/>
            <p14:sldId id="267"/>
            <p14:sldId id="257"/>
            <p14:sldId id="260"/>
            <p14:sldId id="271"/>
            <p14:sldId id="272"/>
            <p14:sldId id="261"/>
            <p14:sldId id="273"/>
            <p14:sldId id="274"/>
            <p14:sldId id="263"/>
            <p14:sldId id="277"/>
            <p14:sldId id="281"/>
            <p14:sldId id="279"/>
            <p14:sldId id="266"/>
            <p14:sldId id="264"/>
            <p14:sldId id="268"/>
            <p14:sldId id="285"/>
            <p14:sldId id="287"/>
            <p14:sldId id="28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88E5818-2142-4260-A929-C149EFB65FD9}"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4A59991A-5E29-4DF9-9CC2-CB881F32E4D7}">
      <dgm:prSet/>
      <dgm:spPr/>
      <dgm:t>
        <a:bodyPr/>
        <a:lstStyle/>
        <a:p>
          <a:r>
            <a:rPr lang="en-GB"/>
            <a:t>How would the report be written up?</a:t>
          </a:r>
          <a:endParaRPr lang="en-US"/>
        </a:p>
      </dgm:t>
    </dgm:pt>
    <dgm:pt modelId="{044EEB3F-5BDF-40CC-A446-6231CDDA3BA0}" type="parTrans" cxnId="{2E7A368A-8402-4193-9AF1-7F54AB81E007}">
      <dgm:prSet/>
      <dgm:spPr/>
      <dgm:t>
        <a:bodyPr/>
        <a:lstStyle/>
        <a:p>
          <a:endParaRPr lang="en-US"/>
        </a:p>
      </dgm:t>
    </dgm:pt>
    <dgm:pt modelId="{9E3C14F3-4855-44F7-B5E9-84FB0EFF3CE6}" type="sibTrans" cxnId="{2E7A368A-8402-4193-9AF1-7F54AB81E007}">
      <dgm:prSet/>
      <dgm:spPr/>
      <dgm:t>
        <a:bodyPr/>
        <a:lstStyle/>
        <a:p>
          <a:endParaRPr lang="en-US"/>
        </a:p>
      </dgm:t>
    </dgm:pt>
    <dgm:pt modelId="{2C924D12-4FB0-44C6-9F53-35A446EA66B0}">
      <dgm:prSet/>
      <dgm:spPr/>
      <dgm:t>
        <a:bodyPr/>
        <a:lstStyle/>
        <a:p>
          <a:r>
            <a:rPr lang="en-GB"/>
            <a:t>Should the report be summative?</a:t>
          </a:r>
          <a:endParaRPr lang="en-US"/>
        </a:p>
      </dgm:t>
    </dgm:pt>
    <dgm:pt modelId="{555D2ADB-0FD0-4771-BB46-45DDB6C30460}" type="parTrans" cxnId="{65603095-D26A-4EFE-97D0-C01107D256B4}">
      <dgm:prSet/>
      <dgm:spPr/>
      <dgm:t>
        <a:bodyPr/>
        <a:lstStyle/>
        <a:p>
          <a:endParaRPr lang="en-US"/>
        </a:p>
      </dgm:t>
    </dgm:pt>
    <dgm:pt modelId="{74570797-9838-4B2C-BBD6-39BDE8B17445}" type="sibTrans" cxnId="{65603095-D26A-4EFE-97D0-C01107D256B4}">
      <dgm:prSet/>
      <dgm:spPr/>
      <dgm:t>
        <a:bodyPr/>
        <a:lstStyle/>
        <a:p>
          <a:endParaRPr lang="en-US"/>
        </a:p>
      </dgm:t>
    </dgm:pt>
    <dgm:pt modelId="{E23E2722-4544-45EE-99E0-DAB0EACFA034}">
      <dgm:prSet/>
      <dgm:spPr/>
      <dgm:t>
        <a:bodyPr/>
        <a:lstStyle/>
        <a:p>
          <a:r>
            <a:rPr lang="en-GB"/>
            <a:t>Should it be written out in word format or be tabular?</a:t>
          </a:r>
          <a:endParaRPr lang="en-US"/>
        </a:p>
      </dgm:t>
    </dgm:pt>
    <dgm:pt modelId="{95ECF0E6-0CC4-4A75-AF87-C50678954DC6}" type="parTrans" cxnId="{8DCB5073-5D6C-49C9-9976-74B7C2A1BBBD}">
      <dgm:prSet/>
      <dgm:spPr/>
      <dgm:t>
        <a:bodyPr/>
        <a:lstStyle/>
        <a:p>
          <a:endParaRPr lang="en-US"/>
        </a:p>
      </dgm:t>
    </dgm:pt>
    <dgm:pt modelId="{15D12B02-C53D-4B9A-AE2C-63586CA34A2F}" type="sibTrans" cxnId="{8DCB5073-5D6C-49C9-9976-74B7C2A1BBBD}">
      <dgm:prSet/>
      <dgm:spPr/>
      <dgm:t>
        <a:bodyPr/>
        <a:lstStyle/>
        <a:p>
          <a:endParaRPr lang="en-US"/>
        </a:p>
      </dgm:t>
    </dgm:pt>
    <dgm:pt modelId="{3DBC8B85-EE07-4CBF-B751-644A8FC86B3B}">
      <dgm:prSet/>
      <dgm:spPr/>
      <dgm:t>
        <a:bodyPr/>
        <a:lstStyle/>
        <a:p>
          <a:r>
            <a:rPr lang="en-GB"/>
            <a:t>Should the report be available to different audiences such as, academics, professionals and lay (parents) persons?</a:t>
          </a:r>
          <a:endParaRPr lang="en-US"/>
        </a:p>
      </dgm:t>
    </dgm:pt>
    <dgm:pt modelId="{DFD33119-2B04-45B7-95A2-8A500617CBE7}" type="parTrans" cxnId="{406697BE-6B5F-4EFF-B9AD-6DC42DB28042}">
      <dgm:prSet/>
      <dgm:spPr/>
      <dgm:t>
        <a:bodyPr/>
        <a:lstStyle/>
        <a:p>
          <a:endParaRPr lang="en-US"/>
        </a:p>
      </dgm:t>
    </dgm:pt>
    <dgm:pt modelId="{A9EA8137-67C5-466E-9F99-5AC295C4C77B}" type="sibTrans" cxnId="{406697BE-6B5F-4EFF-B9AD-6DC42DB28042}">
      <dgm:prSet/>
      <dgm:spPr/>
      <dgm:t>
        <a:bodyPr/>
        <a:lstStyle/>
        <a:p>
          <a:endParaRPr lang="en-US"/>
        </a:p>
      </dgm:t>
    </dgm:pt>
    <dgm:pt modelId="{437E6166-562F-465C-B056-5BC9A8110A25}" type="pres">
      <dgm:prSet presAssocID="{F88E5818-2142-4260-A929-C149EFB65FD9}" presName="root" presStyleCnt="0">
        <dgm:presLayoutVars>
          <dgm:dir/>
          <dgm:resizeHandles val="exact"/>
        </dgm:presLayoutVars>
      </dgm:prSet>
      <dgm:spPr/>
    </dgm:pt>
    <dgm:pt modelId="{08ABD973-E74C-405F-883F-CAB554CABC8F}" type="pres">
      <dgm:prSet presAssocID="{4A59991A-5E29-4DF9-9CC2-CB881F32E4D7}" presName="compNode" presStyleCnt="0"/>
      <dgm:spPr/>
    </dgm:pt>
    <dgm:pt modelId="{DF30C7EA-2E6B-421B-BC11-FD8D00E5AD91}" type="pres">
      <dgm:prSet presAssocID="{4A59991A-5E29-4DF9-9CC2-CB881F32E4D7}" presName="bgRect" presStyleLbl="bgShp" presStyleIdx="0" presStyleCnt="4"/>
      <dgm:spPr/>
    </dgm:pt>
    <dgm:pt modelId="{0032E1C5-771E-497A-A37B-6B8EFC3FBBE6}" type="pres">
      <dgm:prSet presAssocID="{4A59991A-5E29-4DF9-9CC2-CB881F32E4D7}"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3111D0F-0C52-458A-A9D7-2E25376641E0}" type="pres">
      <dgm:prSet presAssocID="{4A59991A-5E29-4DF9-9CC2-CB881F32E4D7}" presName="spaceRect" presStyleCnt="0"/>
      <dgm:spPr/>
    </dgm:pt>
    <dgm:pt modelId="{65F1CB39-0263-4608-8500-91852BCB7A86}" type="pres">
      <dgm:prSet presAssocID="{4A59991A-5E29-4DF9-9CC2-CB881F32E4D7}" presName="parTx" presStyleLbl="revTx" presStyleIdx="0" presStyleCnt="4">
        <dgm:presLayoutVars>
          <dgm:chMax val="0"/>
          <dgm:chPref val="0"/>
        </dgm:presLayoutVars>
      </dgm:prSet>
      <dgm:spPr/>
    </dgm:pt>
    <dgm:pt modelId="{80C36F3D-9BA2-45DD-9EBB-7A0B22810349}" type="pres">
      <dgm:prSet presAssocID="{9E3C14F3-4855-44F7-B5E9-84FB0EFF3CE6}" presName="sibTrans" presStyleCnt="0"/>
      <dgm:spPr/>
    </dgm:pt>
    <dgm:pt modelId="{AFFFAE78-6B89-48A5-A9AF-DABF51C42F3B}" type="pres">
      <dgm:prSet presAssocID="{2C924D12-4FB0-44C6-9F53-35A446EA66B0}" presName="compNode" presStyleCnt="0"/>
      <dgm:spPr/>
    </dgm:pt>
    <dgm:pt modelId="{C7DD69D2-9C65-4092-A357-D0D87E515A24}" type="pres">
      <dgm:prSet presAssocID="{2C924D12-4FB0-44C6-9F53-35A446EA66B0}" presName="bgRect" presStyleLbl="bgShp" presStyleIdx="1" presStyleCnt="4"/>
      <dgm:spPr/>
    </dgm:pt>
    <dgm:pt modelId="{1B6481F9-5F04-4EF2-8CD0-1DDC501ED9DC}" type="pres">
      <dgm:prSet presAssocID="{2C924D12-4FB0-44C6-9F53-35A446EA66B0}"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02EE4C2D-3B12-47FD-8BE2-9DAB19DF713F}" type="pres">
      <dgm:prSet presAssocID="{2C924D12-4FB0-44C6-9F53-35A446EA66B0}" presName="spaceRect" presStyleCnt="0"/>
      <dgm:spPr/>
    </dgm:pt>
    <dgm:pt modelId="{E45A3F5F-48F2-4E3E-81BE-5EA79813273A}" type="pres">
      <dgm:prSet presAssocID="{2C924D12-4FB0-44C6-9F53-35A446EA66B0}" presName="parTx" presStyleLbl="revTx" presStyleIdx="1" presStyleCnt="4">
        <dgm:presLayoutVars>
          <dgm:chMax val="0"/>
          <dgm:chPref val="0"/>
        </dgm:presLayoutVars>
      </dgm:prSet>
      <dgm:spPr/>
    </dgm:pt>
    <dgm:pt modelId="{34D2C08F-CF37-4EA6-B91E-4B7950E77889}" type="pres">
      <dgm:prSet presAssocID="{74570797-9838-4B2C-BBD6-39BDE8B17445}" presName="sibTrans" presStyleCnt="0"/>
      <dgm:spPr/>
    </dgm:pt>
    <dgm:pt modelId="{776399E2-8BF3-4DC8-8A23-3F888E745304}" type="pres">
      <dgm:prSet presAssocID="{E23E2722-4544-45EE-99E0-DAB0EACFA034}" presName="compNode" presStyleCnt="0"/>
      <dgm:spPr/>
    </dgm:pt>
    <dgm:pt modelId="{BACD11E8-A664-4A45-87ED-16A27B7EFA90}" type="pres">
      <dgm:prSet presAssocID="{E23E2722-4544-45EE-99E0-DAB0EACFA034}" presName="bgRect" presStyleLbl="bgShp" presStyleIdx="2" presStyleCnt="4"/>
      <dgm:spPr/>
    </dgm:pt>
    <dgm:pt modelId="{5AC248CB-7AB6-4ECC-9481-53FAB1851E28}" type="pres">
      <dgm:prSet presAssocID="{E23E2722-4544-45EE-99E0-DAB0EACFA034}"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1AD724BA-B740-4BC9-90FD-9E5AF37C3E25}" type="pres">
      <dgm:prSet presAssocID="{E23E2722-4544-45EE-99E0-DAB0EACFA034}" presName="spaceRect" presStyleCnt="0"/>
      <dgm:spPr/>
    </dgm:pt>
    <dgm:pt modelId="{BD329197-1401-472F-9567-A3894DFEB962}" type="pres">
      <dgm:prSet presAssocID="{E23E2722-4544-45EE-99E0-DAB0EACFA034}" presName="parTx" presStyleLbl="revTx" presStyleIdx="2" presStyleCnt="4">
        <dgm:presLayoutVars>
          <dgm:chMax val="0"/>
          <dgm:chPref val="0"/>
        </dgm:presLayoutVars>
      </dgm:prSet>
      <dgm:spPr/>
    </dgm:pt>
    <dgm:pt modelId="{346426C7-E059-4EFC-8492-D326CDFDA885}" type="pres">
      <dgm:prSet presAssocID="{15D12B02-C53D-4B9A-AE2C-63586CA34A2F}" presName="sibTrans" presStyleCnt="0"/>
      <dgm:spPr/>
    </dgm:pt>
    <dgm:pt modelId="{85C55CA0-FBFB-498D-BA8F-E99A13F609D5}" type="pres">
      <dgm:prSet presAssocID="{3DBC8B85-EE07-4CBF-B751-644A8FC86B3B}" presName="compNode" presStyleCnt="0"/>
      <dgm:spPr/>
    </dgm:pt>
    <dgm:pt modelId="{52334ED3-D224-4F06-95FC-011C828A9BA8}" type="pres">
      <dgm:prSet presAssocID="{3DBC8B85-EE07-4CBF-B751-644A8FC86B3B}" presName="bgRect" presStyleLbl="bgShp" presStyleIdx="3" presStyleCnt="4"/>
      <dgm:spPr/>
    </dgm:pt>
    <dgm:pt modelId="{26359546-C07F-4846-B527-F69AB7A6A189}" type="pres">
      <dgm:prSet presAssocID="{3DBC8B85-EE07-4CBF-B751-644A8FC86B3B}"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5538C67D-215D-4E9A-95CA-5C0019DF4501}" type="pres">
      <dgm:prSet presAssocID="{3DBC8B85-EE07-4CBF-B751-644A8FC86B3B}" presName="spaceRect" presStyleCnt="0"/>
      <dgm:spPr/>
    </dgm:pt>
    <dgm:pt modelId="{20285D5E-0E05-4474-BB55-8E964CAFA5EC}" type="pres">
      <dgm:prSet presAssocID="{3DBC8B85-EE07-4CBF-B751-644A8FC86B3B}" presName="parTx" presStyleLbl="revTx" presStyleIdx="3" presStyleCnt="4">
        <dgm:presLayoutVars>
          <dgm:chMax val="0"/>
          <dgm:chPref val="0"/>
        </dgm:presLayoutVars>
      </dgm:prSet>
      <dgm:spPr/>
    </dgm:pt>
  </dgm:ptLst>
  <dgm:cxnLst>
    <dgm:cxn modelId="{06183C02-060E-4652-9D86-49B955D86164}" type="presOf" srcId="{F88E5818-2142-4260-A929-C149EFB65FD9}" destId="{437E6166-562F-465C-B056-5BC9A8110A25}" srcOrd="0" destOrd="0" presId="urn:microsoft.com/office/officeart/2018/2/layout/IconVerticalSolidList"/>
    <dgm:cxn modelId="{A84F3E5B-562B-4BBF-80A9-1938A27C0563}" type="presOf" srcId="{4A59991A-5E29-4DF9-9CC2-CB881F32E4D7}" destId="{65F1CB39-0263-4608-8500-91852BCB7A86}" srcOrd="0" destOrd="0" presId="urn:microsoft.com/office/officeart/2018/2/layout/IconVerticalSolidList"/>
    <dgm:cxn modelId="{01763266-7B46-4646-BD5C-E6AD09B22BB4}" type="presOf" srcId="{3DBC8B85-EE07-4CBF-B751-644A8FC86B3B}" destId="{20285D5E-0E05-4474-BB55-8E964CAFA5EC}" srcOrd="0" destOrd="0" presId="urn:microsoft.com/office/officeart/2018/2/layout/IconVerticalSolidList"/>
    <dgm:cxn modelId="{8DCB5073-5D6C-49C9-9976-74B7C2A1BBBD}" srcId="{F88E5818-2142-4260-A929-C149EFB65FD9}" destId="{E23E2722-4544-45EE-99E0-DAB0EACFA034}" srcOrd="2" destOrd="0" parTransId="{95ECF0E6-0CC4-4A75-AF87-C50678954DC6}" sibTransId="{15D12B02-C53D-4B9A-AE2C-63586CA34A2F}"/>
    <dgm:cxn modelId="{138E2474-D502-4E02-9FA9-708FC7BA48D8}" type="presOf" srcId="{2C924D12-4FB0-44C6-9F53-35A446EA66B0}" destId="{E45A3F5F-48F2-4E3E-81BE-5EA79813273A}" srcOrd="0" destOrd="0" presId="urn:microsoft.com/office/officeart/2018/2/layout/IconVerticalSolidList"/>
    <dgm:cxn modelId="{2E7A368A-8402-4193-9AF1-7F54AB81E007}" srcId="{F88E5818-2142-4260-A929-C149EFB65FD9}" destId="{4A59991A-5E29-4DF9-9CC2-CB881F32E4D7}" srcOrd="0" destOrd="0" parTransId="{044EEB3F-5BDF-40CC-A446-6231CDDA3BA0}" sibTransId="{9E3C14F3-4855-44F7-B5E9-84FB0EFF3CE6}"/>
    <dgm:cxn modelId="{65603095-D26A-4EFE-97D0-C01107D256B4}" srcId="{F88E5818-2142-4260-A929-C149EFB65FD9}" destId="{2C924D12-4FB0-44C6-9F53-35A446EA66B0}" srcOrd="1" destOrd="0" parTransId="{555D2ADB-0FD0-4771-BB46-45DDB6C30460}" sibTransId="{74570797-9838-4B2C-BBD6-39BDE8B17445}"/>
    <dgm:cxn modelId="{406697BE-6B5F-4EFF-B9AD-6DC42DB28042}" srcId="{F88E5818-2142-4260-A929-C149EFB65FD9}" destId="{3DBC8B85-EE07-4CBF-B751-644A8FC86B3B}" srcOrd="3" destOrd="0" parTransId="{DFD33119-2B04-45B7-95A2-8A500617CBE7}" sibTransId="{A9EA8137-67C5-466E-9F99-5AC295C4C77B}"/>
    <dgm:cxn modelId="{EF942CCD-A793-4DDD-87D8-3E5BBC8977B1}" type="presOf" srcId="{E23E2722-4544-45EE-99E0-DAB0EACFA034}" destId="{BD329197-1401-472F-9567-A3894DFEB962}" srcOrd="0" destOrd="0" presId="urn:microsoft.com/office/officeart/2018/2/layout/IconVerticalSolidList"/>
    <dgm:cxn modelId="{9224E502-9677-4B2A-88B6-6AF0315ADC9B}" type="presParOf" srcId="{437E6166-562F-465C-B056-5BC9A8110A25}" destId="{08ABD973-E74C-405F-883F-CAB554CABC8F}" srcOrd="0" destOrd="0" presId="urn:microsoft.com/office/officeart/2018/2/layout/IconVerticalSolidList"/>
    <dgm:cxn modelId="{3FBFE94A-D5FB-4AE3-ACE1-8770A79F2882}" type="presParOf" srcId="{08ABD973-E74C-405F-883F-CAB554CABC8F}" destId="{DF30C7EA-2E6B-421B-BC11-FD8D00E5AD91}" srcOrd="0" destOrd="0" presId="urn:microsoft.com/office/officeart/2018/2/layout/IconVerticalSolidList"/>
    <dgm:cxn modelId="{B07D3573-9DB9-4C1E-A8D0-20854D52187C}" type="presParOf" srcId="{08ABD973-E74C-405F-883F-CAB554CABC8F}" destId="{0032E1C5-771E-497A-A37B-6B8EFC3FBBE6}" srcOrd="1" destOrd="0" presId="urn:microsoft.com/office/officeart/2018/2/layout/IconVerticalSolidList"/>
    <dgm:cxn modelId="{65B61C99-00EF-484F-9A6F-361A2D63328F}" type="presParOf" srcId="{08ABD973-E74C-405F-883F-CAB554CABC8F}" destId="{13111D0F-0C52-458A-A9D7-2E25376641E0}" srcOrd="2" destOrd="0" presId="urn:microsoft.com/office/officeart/2018/2/layout/IconVerticalSolidList"/>
    <dgm:cxn modelId="{16E630A1-B3AC-4967-BCA0-4E6DDACDFF1E}" type="presParOf" srcId="{08ABD973-E74C-405F-883F-CAB554CABC8F}" destId="{65F1CB39-0263-4608-8500-91852BCB7A86}" srcOrd="3" destOrd="0" presId="urn:microsoft.com/office/officeart/2018/2/layout/IconVerticalSolidList"/>
    <dgm:cxn modelId="{850EF56C-F656-426D-BE90-C5D186FBA33C}" type="presParOf" srcId="{437E6166-562F-465C-B056-5BC9A8110A25}" destId="{80C36F3D-9BA2-45DD-9EBB-7A0B22810349}" srcOrd="1" destOrd="0" presId="urn:microsoft.com/office/officeart/2018/2/layout/IconVerticalSolidList"/>
    <dgm:cxn modelId="{72FD0DFF-B021-469C-B907-3A9CA2DB7605}" type="presParOf" srcId="{437E6166-562F-465C-B056-5BC9A8110A25}" destId="{AFFFAE78-6B89-48A5-A9AF-DABF51C42F3B}" srcOrd="2" destOrd="0" presId="urn:microsoft.com/office/officeart/2018/2/layout/IconVerticalSolidList"/>
    <dgm:cxn modelId="{5116F06B-DF02-402B-82B1-5B2A7A8E061A}" type="presParOf" srcId="{AFFFAE78-6B89-48A5-A9AF-DABF51C42F3B}" destId="{C7DD69D2-9C65-4092-A357-D0D87E515A24}" srcOrd="0" destOrd="0" presId="urn:microsoft.com/office/officeart/2018/2/layout/IconVerticalSolidList"/>
    <dgm:cxn modelId="{3BD04479-07C9-4E2E-8B4B-7FD8A968F5E6}" type="presParOf" srcId="{AFFFAE78-6B89-48A5-A9AF-DABF51C42F3B}" destId="{1B6481F9-5F04-4EF2-8CD0-1DDC501ED9DC}" srcOrd="1" destOrd="0" presId="urn:microsoft.com/office/officeart/2018/2/layout/IconVerticalSolidList"/>
    <dgm:cxn modelId="{CC8E384F-FBB3-4818-9B03-D23B36404335}" type="presParOf" srcId="{AFFFAE78-6B89-48A5-A9AF-DABF51C42F3B}" destId="{02EE4C2D-3B12-47FD-8BE2-9DAB19DF713F}" srcOrd="2" destOrd="0" presId="urn:microsoft.com/office/officeart/2018/2/layout/IconVerticalSolidList"/>
    <dgm:cxn modelId="{1A1E4407-651F-4AA9-BC4F-4EFE10DFC775}" type="presParOf" srcId="{AFFFAE78-6B89-48A5-A9AF-DABF51C42F3B}" destId="{E45A3F5F-48F2-4E3E-81BE-5EA79813273A}" srcOrd="3" destOrd="0" presId="urn:microsoft.com/office/officeart/2018/2/layout/IconVerticalSolidList"/>
    <dgm:cxn modelId="{995D4985-BA8D-4705-921F-3ECCAF6353EE}" type="presParOf" srcId="{437E6166-562F-465C-B056-5BC9A8110A25}" destId="{34D2C08F-CF37-4EA6-B91E-4B7950E77889}" srcOrd="3" destOrd="0" presId="urn:microsoft.com/office/officeart/2018/2/layout/IconVerticalSolidList"/>
    <dgm:cxn modelId="{695059E3-577B-4E54-9929-00E8CEFB8B5F}" type="presParOf" srcId="{437E6166-562F-465C-B056-5BC9A8110A25}" destId="{776399E2-8BF3-4DC8-8A23-3F888E745304}" srcOrd="4" destOrd="0" presId="urn:microsoft.com/office/officeart/2018/2/layout/IconVerticalSolidList"/>
    <dgm:cxn modelId="{7ED7BA08-0B94-4D91-996B-1D4F930DA981}" type="presParOf" srcId="{776399E2-8BF3-4DC8-8A23-3F888E745304}" destId="{BACD11E8-A664-4A45-87ED-16A27B7EFA90}" srcOrd="0" destOrd="0" presId="urn:microsoft.com/office/officeart/2018/2/layout/IconVerticalSolidList"/>
    <dgm:cxn modelId="{89E2049D-F999-4D76-AB01-A57190A821A8}" type="presParOf" srcId="{776399E2-8BF3-4DC8-8A23-3F888E745304}" destId="{5AC248CB-7AB6-4ECC-9481-53FAB1851E28}" srcOrd="1" destOrd="0" presId="urn:microsoft.com/office/officeart/2018/2/layout/IconVerticalSolidList"/>
    <dgm:cxn modelId="{FD972CD5-142A-43E8-96E7-2CE94424E8A4}" type="presParOf" srcId="{776399E2-8BF3-4DC8-8A23-3F888E745304}" destId="{1AD724BA-B740-4BC9-90FD-9E5AF37C3E25}" srcOrd="2" destOrd="0" presId="urn:microsoft.com/office/officeart/2018/2/layout/IconVerticalSolidList"/>
    <dgm:cxn modelId="{DDC02706-12B0-4F81-B87E-64AF532033E8}" type="presParOf" srcId="{776399E2-8BF3-4DC8-8A23-3F888E745304}" destId="{BD329197-1401-472F-9567-A3894DFEB962}" srcOrd="3" destOrd="0" presId="urn:microsoft.com/office/officeart/2018/2/layout/IconVerticalSolidList"/>
    <dgm:cxn modelId="{BC8E4DBA-53F3-4B39-8B0D-D6F0C8AF2611}" type="presParOf" srcId="{437E6166-562F-465C-B056-5BC9A8110A25}" destId="{346426C7-E059-4EFC-8492-D326CDFDA885}" srcOrd="5" destOrd="0" presId="urn:microsoft.com/office/officeart/2018/2/layout/IconVerticalSolidList"/>
    <dgm:cxn modelId="{B2C56DDC-8B71-479B-AEB7-9BB9F1686BED}" type="presParOf" srcId="{437E6166-562F-465C-B056-5BC9A8110A25}" destId="{85C55CA0-FBFB-498D-BA8F-E99A13F609D5}" srcOrd="6" destOrd="0" presId="urn:microsoft.com/office/officeart/2018/2/layout/IconVerticalSolidList"/>
    <dgm:cxn modelId="{130A0286-3BA7-42B0-8B79-49BCFD29AB0A}" type="presParOf" srcId="{85C55CA0-FBFB-498D-BA8F-E99A13F609D5}" destId="{52334ED3-D224-4F06-95FC-011C828A9BA8}" srcOrd="0" destOrd="0" presId="urn:microsoft.com/office/officeart/2018/2/layout/IconVerticalSolidList"/>
    <dgm:cxn modelId="{4A8354AF-0588-4632-960F-167677EC3A8A}" type="presParOf" srcId="{85C55CA0-FBFB-498D-BA8F-E99A13F609D5}" destId="{26359546-C07F-4846-B527-F69AB7A6A189}" srcOrd="1" destOrd="0" presId="urn:microsoft.com/office/officeart/2018/2/layout/IconVerticalSolidList"/>
    <dgm:cxn modelId="{4FA40242-4286-4563-9152-8B02B990E1A0}" type="presParOf" srcId="{85C55CA0-FBFB-498D-BA8F-E99A13F609D5}" destId="{5538C67D-215D-4E9A-95CA-5C0019DF4501}" srcOrd="2" destOrd="0" presId="urn:microsoft.com/office/officeart/2018/2/layout/IconVerticalSolidList"/>
    <dgm:cxn modelId="{D0C2B684-0071-4C77-B4FF-69E4E7DF957E}" type="presParOf" srcId="{85C55CA0-FBFB-498D-BA8F-E99A13F609D5}" destId="{20285D5E-0E05-4474-BB55-8E964CAFA5E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0C7EA-2E6B-421B-BC11-FD8D00E5AD91}">
      <dsp:nvSpPr>
        <dsp:cNvPr id="0" name=""/>
        <dsp:cNvSpPr/>
      </dsp:nvSpPr>
      <dsp:spPr>
        <a:xfrm>
          <a:off x="0" y="2177"/>
          <a:ext cx="6391275" cy="1103648"/>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0032E1C5-771E-497A-A37B-6B8EFC3FBBE6}">
      <dsp:nvSpPr>
        <dsp:cNvPr id="0" name=""/>
        <dsp:cNvSpPr/>
      </dsp:nvSpPr>
      <dsp:spPr>
        <a:xfrm>
          <a:off x="333853" y="250498"/>
          <a:ext cx="607006" cy="607006"/>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65F1CB39-0263-4608-8500-91852BCB7A86}">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44550">
            <a:lnSpc>
              <a:spcPct val="90000"/>
            </a:lnSpc>
            <a:spcBef>
              <a:spcPct val="0"/>
            </a:spcBef>
            <a:spcAft>
              <a:spcPct val="35000"/>
            </a:spcAft>
            <a:buNone/>
          </a:pPr>
          <a:r>
            <a:rPr lang="en-GB" sz="1900" kern="1200"/>
            <a:t>How would the report be written up?</a:t>
          </a:r>
          <a:endParaRPr lang="en-US" sz="1900" kern="1200"/>
        </a:p>
      </dsp:txBody>
      <dsp:txXfrm>
        <a:off x="1274714" y="2177"/>
        <a:ext cx="5116560" cy="1103648"/>
      </dsp:txXfrm>
    </dsp:sp>
    <dsp:sp modelId="{C7DD69D2-9C65-4092-A357-D0D87E515A24}">
      <dsp:nvSpPr>
        <dsp:cNvPr id="0" name=""/>
        <dsp:cNvSpPr/>
      </dsp:nvSpPr>
      <dsp:spPr>
        <a:xfrm>
          <a:off x="0" y="1381738"/>
          <a:ext cx="6391275" cy="1103648"/>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1B6481F9-5F04-4EF2-8CD0-1DDC501ED9DC}">
      <dsp:nvSpPr>
        <dsp:cNvPr id="0" name=""/>
        <dsp:cNvSpPr/>
      </dsp:nvSpPr>
      <dsp:spPr>
        <a:xfrm>
          <a:off x="333853" y="1630059"/>
          <a:ext cx="607006" cy="607006"/>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E45A3F5F-48F2-4E3E-81BE-5EA79813273A}">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44550">
            <a:lnSpc>
              <a:spcPct val="90000"/>
            </a:lnSpc>
            <a:spcBef>
              <a:spcPct val="0"/>
            </a:spcBef>
            <a:spcAft>
              <a:spcPct val="35000"/>
            </a:spcAft>
            <a:buNone/>
          </a:pPr>
          <a:r>
            <a:rPr lang="en-GB" sz="1900" kern="1200"/>
            <a:t>Should the report be summative?</a:t>
          </a:r>
          <a:endParaRPr lang="en-US" sz="1900" kern="1200"/>
        </a:p>
      </dsp:txBody>
      <dsp:txXfrm>
        <a:off x="1274714" y="1381738"/>
        <a:ext cx="5116560" cy="1103648"/>
      </dsp:txXfrm>
    </dsp:sp>
    <dsp:sp modelId="{BACD11E8-A664-4A45-87ED-16A27B7EFA90}">
      <dsp:nvSpPr>
        <dsp:cNvPr id="0" name=""/>
        <dsp:cNvSpPr/>
      </dsp:nvSpPr>
      <dsp:spPr>
        <a:xfrm>
          <a:off x="0" y="2761299"/>
          <a:ext cx="6391275" cy="1103648"/>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5AC248CB-7AB6-4ECC-9481-53FAB1851E28}">
      <dsp:nvSpPr>
        <dsp:cNvPr id="0" name=""/>
        <dsp:cNvSpPr/>
      </dsp:nvSpPr>
      <dsp:spPr>
        <a:xfrm>
          <a:off x="333853" y="3009620"/>
          <a:ext cx="607006" cy="607006"/>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D329197-1401-472F-9567-A3894DFEB962}">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44550">
            <a:lnSpc>
              <a:spcPct val="90000"/>
            </a:lnSpc>
            <a:spcBef>
              <a:spcPct val="0"/>
            </a:spcBef>
            <a:spcAft>
              <a:spcPct val="35000"/>
            </a:spcAft>
            <a:buNone/>
          </a:pPr>
          <a:r>
            <a:rPr lang="en-GB" sz="1900" kern="1200"/>
            <a:t>Should it be written out in word format or be tabular?</a:t>
          </a:r>
          <a:endParaRPr lang="en-US" sz="1900" kern="1200"/>
        </a:p>
      </dsp:txBody>
      <dsp:txXfrm>
        <a:off x="1274714" y="2761299"/>
        <a:ext cx="5116560" cy="1103648"/>
      </dsp:txXfrm>
    </dsp:sp>
    <dsp:sp modelId="{52334ED3-D224-4F06-95FC-011C828A9BA8}">
      <dsp:nvSpPr>
        <dsp:cNvPr id="0" name=""/>
        <dsp:cNvSpPr/>
      </dsp:nvSpPr>
      <dsp:spPr>
        <a:xfrm>
          <a:off x="0" y="4140860"/>
          <a:ext cx="6391275" cy="1103648"/>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26359546-C07F-4846-B527-F69AB7A6A189}">
      <dsp:nvSpPr>
        <dsp:cNvPr id="0" name=""/>
        <dsp:cNvSpPr/>
      </dsp:nvSpPr>
      <dsp:spPr>
        <a:xfrm>
          <a:off x="333853" y="4389181"/>
          <a:ext cx="607006" cy="607006"/>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20285D5E-0E05-4474-BB55-8E964CAFA5EC}">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44550">
            <a:lnSpc>
              <a:spcPct val="90000"/>
            </a:lnSpc>
            <a:spcBef>
              <a:spcPct val="0"/>
            </a:spcBef>
            <a:spcAft>
              <a:spcPct val="35000"/>
            </a:spcAft>
            <a:buNone/>
          </a:pPr>
          <a:r>
            <a:rPr lang="en-GB" sz="1900" kern="1200"/>
            <a:t>Should the report be available to different audiences such as, academics, professionals and lay (parents) persons?</a:t>
          </a:r>
          <a:endParaRPr lang="en-US" sz="1900" kern="1200"/>
        </a:p>
      </dsp:txBody>
      <dsp:txXfrm>
        <a:off x="1274714" y="4140860"/>
        <a:ext cx="5116560" cy="11036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254550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3971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98692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ACE805-49CF-4263-A343-B3E1B70E7F6C}"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95266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ACE805-49CF-4263-A343-B3E1B70E7F6C}"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1753177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ACE805-49CF-4263-A343-B3E1B70E7F6C}"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167189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ACE805-49CF-4263-A343-B3E1B70E7F6C}"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3026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4ACE805-49CF-4263-A343-B3E1B70E7F6C}"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96631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4ACE805-49CF-4263-A343-B3E1B70E7F6C}"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2983652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4ACE805-49CF-4263-A343-B3E1B70E7F6C}"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734493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07519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3659029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4287960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4ACE805-49CF-4263-A343-B3E1B70E7F6C}"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8522063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4ACE805-49CF-4263-A343-B3E1B70E7F6C}" type="datetimeFigureOut">
              <a:rPr lang="en-GB" smtClean="0"/>
              <a:t>18/02/2019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46666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1935228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4ACE805-49CF-4263-A343-B3E1B70E7F6C}"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FFBF28-94B0-4BF9-8CCC-B69825CC3D18}" type="slidenum">
              <a:rPr lang="en-GB" smtClean="0"/>
              <a:t>‹#›</a:t>
            </a:fld>
            <a:endParaRPr lang="en-GB"/>
          </a:p>
        </p:txBody>
      </p:sp>
    </p:spTree>
    <p:extLst>
      <p:ext uri="{BB962C8B-B14F-4D97-AF65-F5344CB8AC3E}">
        <p14:creationId xmlns:p14="http://schemas.microsoft.com/office/powerpoint/2010/main" val="2741419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4ACE805-49CF-4263-A343-B3E1B70E7F6C}" type="datetimeFigureOut">
              <a:rPr lang="en-GB" smtClean="0"/>
              <a:t>18/02/2019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0FFBF28-94B0-4BF9-8CCC-B69825CC3D18}" type="slidenum">
              <a:rPr lang="en-GB" smtClean="0"/>
              <a:t>‹#›</a:t>
            </a:fld>
            <a:endParaRPr lang="en-GB"/>
          </a:p>
        </p:txBody>
      </p:sp>
    </p:spTree>
    <p:extLst>
      <p:ext uri="{BB962C8B-B14F-4D97-AF65-F5344CB8AC3E}">
        <p14:creationId xmlns:p14="http://schemas.microsoft.com/office/powerpoint/2010/main" val="290694962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theconversation.com/informed-consent-for-stem-cell-research-why-it-matters-and-what-you-should-know-45899"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8" Type="http://schemas.openxmlformats.org/officeDocument/2006/relationships/hyperlink" Target="https://en.wikipedia.org/wiki/RadioShack" TargetMode="External"/><Relationship Id="rId3" Type="http://schemas.openxmlformats.org/officeDocument/2006/relationships/image" Target="../media/image5.jpg"/><Relationship Id="rId7"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ommons.wikimedia.org/wiki/file:notepad_icon.svg" TargetMode="External"/><Relationship Id="rId5" Type="http://schemas.openxmlformats.org/officeDocument/2006/relationships/image" Target="../media/image6.png"/><Relationship Id="rId4" Type="http://schemas.openxmlformats.org/officeDocument/2006/relationships/hyperlink" Target="http://scoprilamela.it/ipad-lento-5-modi-per-velocizzarlo" TargetMode="External"/><Relationship Id="rId9"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47451-E925-4306-9FC6-3A95CEB37D46}"/>
              </a:ext>
            </a:extLst>
          </p:cNvPr>
          <p:cNvSpPr>
            <a:spLocks noGrp="1"/>
          </p:cNvSpPr>
          <p:nvPr>
            <p:ph type="ctrTitle"/>
          </p:nvPr>
        </p:nvSpPr>
        <p:spPr/>
        <p:txBody>
          <a:bodyPr>
            <a:normAutofit fontScale="90000"/>
          </a:bodyPr>
          <a:lstStyle/>
          <a:p>
            <a:r>
              <a:rPr lang="en-GB" dirty="0"/>
              <a:t>What are the Social Benefits for Key Stage 2 Children who attend After School Childcare Clubs in Primary School?</a:t>
            </a:r>
          </a:p>
        </p:txBody>
      </p:sp>
      <p:sp>
        <p:nvSpPr>
          <p:cNvPr id="3" name="Subtitle 2">
            <a:extLst>
              <a:ext uri="{FF2B5EF4-FFF2-40B4-BE49-F238E27FC236}">
                <a16:creationId xmlns:a16="http://schemas.microsoft.com/office/drawing/2014/main" id="{D00BBC72-092E-4D8F-B290-5865EE3A0A47}"/>
              </a:ext>
            </a:extLst>
          </p:cNvPr>
          <p:cNvSpPr>
            <a:spLocks noGrp="1"/>
          </p:cNvSpPr>
          <p:nvPr>
            <p:ph type="subTitle" idx="1"/>
          </p:nvPr>
        </p:nvSpPr>
        <p:spPr>
          <a:xfrm>
            <a:off x="1524000" y="4635707"/>
            <a:ext cx="9144000" cy="1655762"/>
          </a:xfrm>
        </p:spPr>
        <p:txBody>
          <a:bodyPr/>
          <a:lstStyle/>
          <a:p>
            <a:r>
              <a:rPr lang="en-GB" dirty="0"/>
              <a:t>Llinos Chan</a:t>
            </a:r>
          </a:p>
        </p:txBody>
      </p:sp>
    </p:spTree>
    <p:extLst>
      <p:ext uri="{BB962C8B-B14F-4D97-AF65-F5344CB8AC3E}">
        <p14:creationId xmlns:p14="http://schemas.microsoft.com/office/powerpoint/2010/main" val="1602902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1C89B79-C1C3-4402-8036-9C7EBF8838E2}"/>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Reasons for this Topic and How it is Related to My Placement</a:t>
            </a:r>
          </a:p>
        </p:txBody>
      </p:sp>
      <p:sp>
        <p:nvSpPr>
          <p:cNvPr id="3" name="Content Placeholder 2">
            <a:extLst>
              <a:ext uri="{FF2B5EF4-FFF2-40B4-BE49-F238E27FC236}">
                <a16:creationId xmlns:a16="http://schemas.microsoft.com/office/drawing/2014/main" id="{6E24CE12-AA52-4B66-8C02-DCA3B944454F}"/>
              </a:ext>
            </a:extLst>
          </p:cNvPr>
          <p:cNvSpPr>
            <a:spLocks noGrp="1"/>
          </p:cNvSpPr>
          <p:nvPr>
            <p:ph idx="1"/>
          </p:nvPr>
        </p:nvSpPr>
        <p:spPr>
          <a:xfrm>
            <a:off x="5290077" y="437513"/>
            <a:ext cx="5502614" cy="5954325"/>
          </a:xfrm>
        </p:spPr>
        <p:txBody>
          <a:bodyPr anchor="ctr">
            <a:normAutofit fontScale="92500"/>
          </a:bodyPr>
          <a:lstStyle/>
          <a:p>
            <a:pPr marL="0" indent="0" algn="just">
              <a:lnSpc>
                <a:spcPct val="150000"/>
              </a:lnSpc>
              <a:buNone/>
            </a:pPr>
            <a:r>
              <a:rPr lang="en-GB" sz="2000" dirty="0">
                <a:solidFill>
                  <a:schemeClr val="tx1">
                    <a:lumMod val="85000"/>
                    <a:lumOff val="15000"/>
                  </a:schemeClr>
                </a:solidFill>
                <a:latin typeface="Arial" panose="020B0604020202020204" pitchFamily="34" charset="0"/>
                <a:cs typeface="Arial" panose="020B0604020202020204" pitchFamily="34" charset="0"/>
              </a:rPr>
              <a:t>My placement was based in a childcare after school club that I already work in. The reason I choose this topic was because when children and young people are placed into high quality care, it is seen to have an impact that is positive in the long term, which will improve the outcomes on later learning and achievements, especially in mathematics and literacy. (Sylva et al, 2008)</a:t>
            </a:r>
          </a:p>
          <a:p>
            <a:pPr marL="0" indent="0" algn="just">
              <a:lnSpc>
                <a:spcPct val="150000"/>
              </a:lnSpc>
              <a:buNone/>
            </a:pPr>
            <a:r>
              <a:rPr lang="en-GB" sz="2000" dirty="0">
                <a:solidFill>
                  <a:schemeClr val="tx1">
                    <a:lumMod val="85000"/>
                    <a:lumOff val="15000"/>
                  </a:schemeClr>
                </a:solidFill>
                <a:latin typeface="Arial" panose="020B0604020202020204" pitchFamily="34" charset="0"/>
                <a:cs typeface="Arial" panose="020B0604020202020204" pitchFamily="34" charset="0"/>
              </a:rPr>
              <a:t>The importance of this research is to ultimately to assist teachers and others who work with children and young people to be able to provide appropriate practice for this particular developmental stage.  (Hughes, 2011)</a:t>
            </a:r>
          </a:p>
        </p:txBody>
      </p:sp>
    </p:spTree>
    <p:extLst>
      <p:ext uri="{BB962C8B-B14F-4D97-AF65-F5344CB8AC3E}">
        <p14:creationId xmlns:p14="http://schemas.microsoft.com/office/powerpoint/2010/main" val="2065106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A7A25-CE0F-4127-AF0C-F0DFBD24ED11}"/>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08BA8C0E-F577-460A-A8EE-249B37E7593E}"/>
              </a:ext>
            </a:extLst>
          </p:cNvPr>
          <p:cNvSpPr>
            <a:spLocks noGrp="1"/>
          </p:cNvSpPr>
          <p:nvPr>
            <p:ph idx="1"/>
          </p:nvPr>
        </p:nvSpPr>
        <p:spPr>
          <a:xfrm>
            <a:off x="1154954" y="2603500"/>
            <a:ext cx="4739409" cy="3416300"/>
          </a:xfrm>
        </p:spPr>
        <p:txBody>
          <a:bodyPr>
            <a:normAutofit fontScale="77500" lnSpcReduction="20000"/>
          </a:bodyPr>
          <a:lstStyle/>
          <a:p>
            <a:pPr algn="just">
              <a:lnSpc>
                <a:spcPct val="170000"/>
              </a:lnSpc>
            </a:pPr>
            <a:r>
              <a:rPr lang="en-GB" dirty="0">
                <a:latin typeface="Arial" panose="020B0604020202020204" pitchFamily="34" charset="0"/>
                <a:cs typeface="Arial" panose="020B0604020202020204" pitchFamily="34" charset="0"/>
              </a:rPr>
              <a:t>The methodology is about using different techniques and procedures.</a:t>
            </a:r>
          </a:p>
          <a:p>
            <a:pPr algn="just">
              <a:lnSpc>
                <a:spcPct val="170000"/>
              </a:lnSpc>
            </a:pPr>
            <a:r>
              <a:rPr lang="en-GB" dirty="0">
                <a:latin typeface="Arial" panose="020B0604020202020204" pitchFamily="34" charset="0"/>
                <a:cs typeface="Arial" panose="020B0604020202020204" pitchFamily="34" charset="0"/>
              </a:rPr>
              <a:t>About processing the data.</a:t>
            </a:r>
          </a:p>
          <a:p>
            <a:pPr algn="just">
              <a:lnSpc>
                <a:spcPct val="170000"/>
              </a:lnSpc>
            </a:pPr>
            <a:r>
              <a:rPr lang="en-GB" dirty="0">
                <a:latin typeface="Arial" panose="020B0604020202020204" pitchFamily="34" charset="0"/>
                <a:cs typeface="Arial" panose="020B0604020202020204" pitchFamily="34" charset="0"/>
              </a:rPr>
              <a:t>About the research being accessible to all involved.</a:t>
            </a:r>
          </a:p>
          <a:p>
            <a:pPr algn="just">
              <a:lnSpc>
                <a:spcPct val="170000"/>
              </a:lnSpc>
            </a:pPr>
            <a:r>
              <a:rPr lang="en-GB" dirty="0">
                <a:latin typeface="Arial" panose="020B0604020202020204" pitchFamily="34" charset="0"/>
                <a:cs typeface="Arial" panose="020B0604020202020204" pitchFamily="34" charset="0"/>
              </a:rPr>
              <a:t>For the researcher to identify boundaries.</a:t>
            </a:r>
          </a:p>
          <a:p>
            <a:pPr algn="just">
              <a:lnSpc>
                <a:spcPct val="170000"/>
              </a:lnSpc>
            </a:pPr>
            <a:r>
              <a:rPr lang="en-GB" dirty="0">
                <a:latin typeface="Arial" panose="020B0604020202020204" pitchFamily="34" charset="0"/>
                <a:cs typeface="Arial" panose="020B0604020202020204" pitchFamily="34" charset="0"/>
              </a:rPr>
              <a:t>Is the research feasible?</a:t>
            </a:r>
          </a:p>
          <a:p>
            <a:pPr algn="just">
              <a:lnSpc>
                <a:spcPct val="170000"/>
              </a:lnSpc>
            </a:pPr>
            <a:r>
              <a:rPr lang="en-GB" dirty="0">
                <a:latin typeface="Arial" panose="020B0604020202020204" pitchFamily="34" charset="0"/>
                <a:cs typeface="Arial" panose="020B0604020202020204" pitchFamily="34" charset="0"/>
              </a:rPr>
              <a:t>Can the researcher assess all that is needed to complete. (Cohen, 2007)</a:t>
            </a:r>
          </a:p>
          <a:p>
            <a:endParaRPr lang="en-GB" dirty="0"/>
          </a:p>
        </p:txBody>
      </p:sp>
      <p:sp>
        <p:nvSpPr>
          <p:cNvPr id="4" name="Content Placeholder 2">
            <a:extLst>
              <a:ext uri="{FF2B5EF4-FFF2-40B4-BE49-F238E27FC236}">
                <a16:creationId xmlns:a16="http://schemas.microsoft.com/office/drawing/2014/main" id="{D9BA3849-3481-45A6-A162-E3D515CF626F}"/>
              </a:ext>
            </a:extLst>
          </p:cNvPr>
          <p:cNvSpPr txBox="1">
            <a:spLocks/>
          </p:cNvSpPr>
          <p:nvPr/>
        </p:nvSpPr>
        <p:spPr>
          <a:xfrm>
            <a:off x="6096000" y="2602132"/>
            <a:ext cx="4739409" cy="3416300"/>
          </a:xfrm>
          <a:prstGeom prst="rect">
            <a:avLst/>
          </a:prstGeom>
        </p:spPr>
        <p:txBody>
          <a:bodyPr vert="horz" lIns="91440" tIns="45720" rIns="91440" bIns="45720" rtlCol="0">
            <a:normAutofit fontScale="7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70000"/>
              </a:lnSpc>
            </a:pPr>
            <a:r>
              <a:rPr lang="en-GB" dirty="0">
                <a:solidFill>
                  <a:prstClr val="black"/>
                </a:solidFill>
                <a:latin typeface="Arial" panose="020B0604020202020204" pitchFamily="34" charset="0"/>
                <a:cs typeface="Arial" panose="020B0604020202020204" pitchFamily="34" charset="0"/>
              </a:rPr>
              <a:t>The cost and time etc.</a:t>
            </a:r>
          </a:p>
          <a:p>
            <a:pPr algn="just">
              <a:lnSpc>
                <a:spcPct val="170000"/>
              </a:lnSpc>
            </a:pPr>
            <a:r>
              <a:rPr lang="en-GB" dirty="0">
                <a:solidFill>
                  <a:prstClr val="black"/>
                </a:solidFill>
                <a:latin typeface="Arial" panose="020B0604020202020204" pitchFamily="34" charset="0"/>
                <a:cs typeface="Arial" panose="020B0604020202020204" pitchFamily="34" charset="0"/>
              </a:rPr>
              <a:t> The size of the sample.</a:t>
            </a:r>
          </a:p>
          <a:p>
            <a:pPr algn="just">
              <a:lnSpc>
                <a:spcPct val="170000"/>
              </a:lnSpc>
            </a:pPr>
            <a:r>
              <a:rPr lang="en-GB" dirty="0">
                <a:solidFill>
                  <a:prstClr val="black"/>
                </a:solidFill>
                <a:latin typeface="Arial" panose="020B0604020202020204" pitchFamily="34" charset="0"/>
                <a:cs typeface="Arial" panose="020B0604020202020204" pitchFamily="34" charset="0"/>
              </a:rPr>
              <a:t>Will it be short or long term. </a:t>
            </a:r>
          </a:p>
          <a:p>
            <a:pPr algn="just">
              <a:lnSpc>
                <a:spcPct val="170000"/>
              </a:lnSpc>
            </a:pPr>
            <a:r>
              <a:rPr lang="en-GB" dirty="0">
                <a:latin typeface="Arial" panose="020B0604020202020204" pitchFamily="34" charset="0"/>
                <a:cs typeface="Arial" panose="020B0604020202020204" pitchFamily="34" charset="0"/>
              </a:rPr>
              <a:t>Ethnographic research being long term, thereby taking anything from a month to years. </a:t>
            </a:r>
          </a:p>
          <a:p>
            <a:pPr algn="just">
              <a:lnSpc>
                <a:spcPct val="170000"/>
              </a:lnSpc>
            </a:pPr>
            <a:r>
              <a:rPr lang="en-GB" dirty="0">
                <a:solidFill>
                  <a:prstClr val="black"/>
                </a:solidFill>
                <a:latin typeface="Arial" panose="020B0604020202020204" pitchFamily="34" charset="0"/>
                <a:cs typeface="Arial" panose="020B0604020202020204" pitchFamily="34" charset="0"/>
              </a:rPr>
              <a:t>What are the aims and outcomes of the research?</a:t>
            </a:r>
          </a:p>
          <a:p>
            <a:pPr algn="just">
              <a:lnSpc>
                <a:spcPct val="170000"/>
              </a:lnSpc>
            </a:pPr>
            <a:r>
              <a:rPr lang="en-GB" dirty="0">
                <a:solidFill>
                  <a:prstClr val="black"/>
                </a:solidFill>
                <a:latin typeface="Arial" panose="020B0604020202020204" pitchFamily="34" charset="0"/>
                <a:cs typeface="Arial" panose="020B0604020202020204" pitchFamily="34" charset="0"/>
              </a:rPr>
              <a:t>The reliability and validity of the research. (Cohen, 2007)</a:t>
            </a:r>
          </a:p>
          <a:p>
            <a:endParaRPr lang="en-GB" dirty="0"/>
          </a:p>
        </p:txBody>
      </p:sp>
    </p:spTree>
    <p:extLst>
      <p:ext uri="{BB962C8B-B14F-4D97-AF65-F5344CB8AC3E}">
        <p14:creationId xmlns:p14="http://schemas.microsoft.com/office/powerpoint/2010/main" val="1401246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E194C-73EE-448C-BD2F-6AC0ABBE6956}"/>
              </a:ext>
            </a:extLst>
          </p:cNvPr>
          <p:cNvSpPr>
            <a:spLocks noGrp="1"/>
          </p:cNvSpPr>
          <p:nvPr>
            <p:ph type="title"/>
          </p:nvPr>
        </p:nvSpPr>
        <p:spPr/>
        <p:txBody>
          <a:bodyPr/>
          <a:lstStyle/>
          <a:p>
            <a:r>
              <a:rPr lang="en-GB" dirty="0"/>
              <a:t>What Method to Use: </a:t>
            </a:r>
            <a:br>
              <a:rPr lang="en-GB" dirty="0"/>
            </a:br>
            <a:r>
              <a:rPr lang="en-GB" dirty="0"/>
              <a:t>Deductive and Inductive</a:t>
            </a:r>
          </a:p>
        </p:txBody>
      </p:sp>
      <p:sp>
        <p:nvSpPr>
          <p:cNvPr id="3" name="Content Placeholder 2">
            <a:extLst>
              <a:ext uri="{FF2B5EF4-FFF2-40B4-BE49-F238E27FC236}">
                <a16:creationId xmlns:a16="http://schemas.microsoft.com/office/drawing/2014/main" id="{8E4E5457-83C1-46D3-B781-C9C2428DE11B}"/>
              </a:ext>
            </a:extLst>
          </p:cNvPr>
          <p:cNvSpPr>
            <a:spLocks noGrp="1"/>
          </p:cNvSpPr>
          <p:nvPr>
            <p:ph idx="1"/>
          </p:nvPr>
        </p:nvSpPr>
        <p:spPr/>
        <p:txBody>
          <a:bodyPr>
            <a:normAutofit fontScale="85000" lnSpcReduction="10000"/>
          </a:bodyPr>
          <a:lstStyle/>
          <a:p>
            <a:pPr marL="0" indent="0" algn="just">
              <a:lnSpc>
                <a:spcPct val="150000"/>
              </a:lnSpc>
              <a:buNone/>
            </a:pPr>
            <a:r>
              <a:rPr lang="en-GB" dirty="0">
                <a:latin typeface="Arial" panose="020B0604020202020204" pitchFamily="34" charset="0"/>
                <a:cs typeface="Arial" panose="020B0604020202020204" pitchFamily="34" charset="0"/>
              </a:rPr>
              <a:t>Research is about being either ‘deductive’, which Aristotle preferred, due to it being logical and conclusive, the example given:</a:t>
            </a:r>
          </a:p>
          <a:p>
            <a:pPr marL="0" indent="0" algn="ctr">
              <a:lnSpc>
                <a:spcPct val="150000"/>
              </a:lnSpc>
              <a:buNone/>
            </a:pPr>
            <a:r>
              <a:rPr lang="en-GB" dirty="0">
                <a:latin typeface="Arial" panose="020B0604020202020204" pitchFamily="34" charset="0"/>
                <a:cs typeface="Arial" panose="020B0604020202020204" pitchFamily="34" charset="0"/>
              </a:rPr>
              <a:t>“The planets orbit the sun</a:t>
            </a:r>
          </a:p>
          <a:p>
            <a:pPr marL="0" indent="0" algn="ctr">
              <a:lnSpc>
                <a:spcPct val="150000"/>
              </a:lnSpc>
              <a:buNone/>
            </a:pPr>
            <a:r>
              <a:rPr lang="en-GB" dirty="0">
                <a:latin typeface="Arial" panose="020B0604020202020204" pitchFamily="34" charset="0"/>
                <a:cs typeface="Arial" panose="020B0604020202020204" pitchFamily="34" charset="0"/>
              </a:rPr>
              <a:t>The earth is a planet</a:t>
            </a:r>
          </a:p>
          <a:p>
            <a:pPr marL="0" indent="0" algn="ctr">
              <a:lnSpc>
                <a:spcPct val="150000"/>
              </a:lnSpc>
              <a:buNone/>
            </a:pPr>
            <a:r>
              <a:rPr lang="en-GB" dirty="0">
                <a:latin typeface="Arial" panose="020B0604020202020204" pitchFamily="34" charset="0"/>
                <a:cs typeface="Arial" panose="020B0604020202020204" pitchFamily="34" charset="0"/>
              </a:rPr>
              <a:t>Therefore the earth orbits the sun.” (Cohen et al 2007)</a:t>
            </a:r>
          </a:p>
          <a:p>
            <a:pPr marL="0" indent="0" algn="just">
              <a:lnSpc>
                <a:spcPct val="150000"/>
              </a:lnSpc>
              <a:buNone/>
            </a:pPr>
            <a:r>
              <a:rPr lang="en-GB" dirty="0">
                <a:latin typeface="Arial" panose="020B0604020202020204" pitchFamily="34" charset="0"/>
                <a:cs typeface="Arial" panose="020B0604020202020204" pitchFamily="34" charset="0"/>
              </a:rPr>
              <a:t>Francis Bacon brought in observational science, which was seen as being ‘inductive’ during the 1600’s. </a:t>
            </a:r>
          </a:p>
          <a:p>
            <a:pPr marL="0" indent="0" algn="just">
              <a:lnSpc>
                <a:spcPct val="150000"/>
              </a:lnSpc>
              <a:buNone/>
            </a:pPr>
            <a:r>
              <a:rPr lang="en-GB" dirty="0">
                <a:latin typeface="Arial" panose="020B0604020202020204" pitchFamily="34" charset="0"/>
                <a:cs typeface="Arial" panose="020B0604020202020204" pitchFamily="34" charset="0"/>
              </a:rPr>
              <a:t>Both deductive and inductive methods are used by researchers today.</a:t>
            </a:r>
          </a:p>
        </p:txBody>
      </p:sp>
    </p:spTree>
    <p:extLst>
      <p:ext uri="{BB962C8B-B14F-4D97-AF65-F5344CB8AC3E}">
        <p14:creationId xmlns:p14="http://schemas.microsoft.com/office/powerpoint/2010/main" val="1555639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136E7-4DB0-43C3-B9CE-112F6BF4A75F}"/>
              </a:ext>
            </a:extLst>
          </p:cNvPr>
          <p:cNvSpPr>
            <a:spLocks noGrp="1"/>
          </p:cNvSpPr>
          <p:nvPr>
            <p:ph type="title"/>
          </p:nvPr>
        </p:nvSpPr>
        <p:spPr/>
        <p:txBody>
          <a:bodyPr/>
          <a:lstStyle/>
          <a:p>
            <a:r>
              <a:rPr lang="en-GB" dirty="0"/>
              <a:t>Deductive (Quantitative Research)</a:t>
            </a:r>
          </a:p>
        </p:txBody>
      </p:sp>
      <p:sp>
        <p:nvSpPr>
          <p:cNvPr id="3" name="Content Placeholder 2">
            <a:extLst>
              <a:ext uri="{FF2B5EF4-FFF2-40B4-BE49-F238E27FC236}">
                <a16:creationId xmlns:a16="http://schemas.microsoft.com/office/drawing/2014/main" id="{71FEAEA0-A0CE-4DED-AD69-8187CDDBDFFE}"/>
              </a:ext>
            </a:extLst>
          </p:cNvPr>
          <p:cNvSpPr>
            <a:spLocks noGrp="1"/>
          </p:cNvSpPr>
          <p:nvPr>
            <p:ph idx="1"/>
          </p:nvPr>
        </p:nvSpPr>
        <p:spPr/>
        <p:txBody>
          <a:bodyPr>
            <a:normAutofit/>
          </a:bodyPr>
          <a:lstStyle/>
          <a:p>
            <a:pPr algn="just">
              <a:lnSpc>
                <a:spcPct val="150000"/>
              </a:lnSpc>
            </a:pPr>
            <a:r>
              <a:rPr lang="en-GB" sz="1900" dirty="0">
                <a:latin typeface="Arial" panose="020B0604020202020204" pitchFamily="34" charset="0"/>
                <a:cs typeface="Arial" panose="020B0604020202020204" pitchFamily="34" charset="0"/>
              </a:rPr>
              <a:t>Quantitative research is about being statistical: In a way it is mathematical having numbers, quotas, percentages with charts and graphs that can be easily viewed by the audience. If questionnaires were done, then the information from them would form part of pie charts or graphs. To quantify something, say for example 50%, this would make it quantitative research. In order for there to be more reasoning, then a qualitative study would have to be done, whereby the smaller percentages could be asked ‘why’.</a:t>
            </a:r>
          </a:p>
          <a:p>
            <a:endParaRPr lang="en-GB" dirty="0"/>
          </a:p>
        </p:txBody>
      </p:sp>
    </p:spTree>
    <p:extLst>
      <p:ext uri="{BB962C8B-B14F-4D97-AF65-F5344CB8AC3E}">
        <p14:creationId xmlns:p14="http://schemas.microsoft.com/office/powerpoint/2010/main" val="3923382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A29E7-0139-4B6E-A1BD-F5FFD079BF74}"/>
              </a:ext>
            </a:extLst>
          </p:cNvPr>
          <p:cNvSpPr>
            <a:spLocks noGrp="1"/>
          </p:cNvSpPr>
          <p:nvPr>
            <p:ph type="title"/>
          </p:nvPr>
        </p:nvSpPr>
        <p:spPr/>
        <p:txBody>
          <a:bodyPr/>
          <a:lstStyle/>
          <a:p>
            <a:r>
              <a:rPr lang="en-GB" dirty="0"/>
              <a:t>Inductive (Qualitative Research)</a:t>
            </a:r>
          </a:p>
        </p:txBody>
      </p:sp>
      <p:sp>
        <p:nvSpPr>
          <p:cNvPr id="4" name="TextBox 3">
            <a:extLst>
              <a:ext uri="{FF2B5EF4-FFF2-40B4-BE49-F238E27FC236}">
                <a16:creationId xmlns:a16="http://schemas.microsoft.com/office/drawing/2014/main" id="{3CF8C7AB-FD6C-464A-AB62-0FE869F17980}"/>
              </a:ext>
            </a:extLst>
          </p:cNvPr>
          <p:cNvSpPr txBox="1"/>
          <p:nvPr/>
        </p:nvSpPr>
        <p:spPr>
          <a:xfrm>
            <a:off x="1154954" y="2756452"/>
            <a:ext cx="9711829" cy="2534027"/>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Qualitative research is about having a greater understanding of the world around us. It is about studying and becoming more knowledgeable about different cultures and the way they interact. An example would be, if the researcher would want to know how a parent came to decide why they put their children in childcare, then they will interview, observe and collate information that will answer the question, however they will not be statistical with the information, like the researcher would be if studying in a laboratory. </a:t>
            </a:r>
          </a:p>
        </p:txBody>
      </p:sp>
    </p:spTree>
    <p:extLst>
      <p:ext uri="{BB962C8B-B14F-4D97-AF65-F5344CB8AC3E}">
        <p14:creationId xmlns:p14="http://schemas.microsoft.com/office/powerpoint/2010/main" val="1355211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DE4AE6-7A11-470C-92E1-25C7ED6BFD03}"/>
              </a:ext>
            </a:extLst>
          </p:cNvPr>
          <p:cNvSpPr>
            <a:spLocks noGrp="1"/>
          </p:cNvSpPr>
          <p:nvPr>
            <p:ph idx="1"/>
          </p:nvPr>
        </p:nvSpPr>
        <p:spPr>
          <a:xfrm>
            <a:off x="505597" y="2590246"/>
            <a:ext cx="5590403" cy="3903317"/>
          </a:xfrm>
        </p:spPr>
        <p:txBody>
          <a:bodyPr>
            <a:normAutofit fontScale="92500" lnSpcReduction="20000"/>
          </a:bodyPr>
          <a:lstStyle/>
          <a:p>
            <a:pPr marL="0" lvl="0" algn="just">
              <a:lnSpc>
                <a:spcPct val="150000"/>
              </a:lnSpc>
              <a:spcBef>
                <a:spcPts val="500"/>
              </a:spcBef>
              <a:spcAft>
                <a:spcPts val="500"/>
              </a:spcAft>
            </a:pPr>
            <a:r>
              <a:rPr lang="en-GB" dirty="0">
                <a:latin typeface="Arial" panose="020B0604020202020204" pitchFamily="34" charset="0"/>
                <a:cs typeface="Arial" panose="020B0604020202020204" pitchFamily="34" charset="0"/>
              </a:rPr>
              <a:t>Have a formulated question, such as what are the social benefits?</a:t>
            </a:r>
          </a:p>
          <a:p>
            <a:pPr marL="0" lvl="0" algn="just">
              <a:lnSpc>
                <a:spcPct val="150000"/>
              </a:lnSpc>
              <a:spcBef>
                <a:spcPts val="500"/>
              </a:spcBef>
              <a:spcAft>
                <a:spcPts val="500"/>
              </a:spcAft>
            </a:pPr>
            <a:r>
              <a:rPr lang="en-GB" dirty="0">
                <a:latin typeface="Arial" panose="020B0604020202020204" pitchFamily="34" charset="0"/>
                <a:cs typeface="Arial" panose="020B0604020202020204" pitchFamily="34" charset="0"/>
              </a:rPr>
              <a:t>The research should and always be related to other research.</a:t>
            </a:r>
          </a:p>
          <a:p>
            <a:pPr marL="0" lvl="0" algn="just">
              <a:lnSpc>
                <a:spcPct val="150000"/>
              </a:lnSpc>
              <a:spcBef>
                <a:spcPts val="500"/>
              </a:spcBef>
              <a:spcAft>
                <a:spcPts val="500"/>
              </a:spcAft>
            </a:pPr>
            <a:r>
              <a:rPr lang="en-GB" dirty="0">
                <a:latin typeface="Arial" panose="020B0604020202020204" pitchFamily="34" charset="0"/>
                <a:cs typeface="Arial" panose="020B0604020202020204" pitchFamily="34" charset="0"/>
              </a:rPr>
              <a:t>Be well thought out with aims and goals.</a:t>
            </a:r>
          </a:p>
          <a:p>
            <a:pPr algn="just">
              <a:lnSpc>
                <a:spcPct val="150000"/>
              </a:lnSpc>
              <a:spcBef>
                <a:spcPts val="500"/>
              </a:spcBef>
              <a:spcAft>
                <a:spcPts val="500"/>
              </a:spcAft>
            </a:pPr>
            <a:r>
              <a:rPr lang="en-GB" dirty="0">
                <a:latin typeface="Arial" panose="020B0604020202020204" pitchFamily="34" charset="0"/>
                <a:cs typeface="Arial" panose="020B0604020202020204" pitchFamily="34" charset="0"/>
              </a:rPr>
              <a:t>Recorded using notes, transcripts, film or voice recordings</a:t>
            </a:r>
          </a:p>
          <a:p>
            <a:pPr algn="just">
              <a:lnSpc>
                <a:spcPct val="150000"/>
              </a:lnSpc>
              <a:spcBef>
                <a:spcPts val="500"/>
              </a:spcBef>
              <a:spcAft>
                <a:spcPts val="500"/>
              </a:spcAft>
            </a:pPr>
            <a:r>
              <a:rPr lang="en-GB" dirty="0">
                <a:latin typeface="Arial" panose="020B0604020202020204" pitchFamily="34" charset="0"/>
                <a:cs typeface="Arial" panose="020B0604020202020204" pitchFamily="34" charset="0"/>
              </a:rPr>
              <a:t>Think out the research carefully and how the research is going to work.</a:t>
            </a:r>
          </a:p>
          <a:p>
            <a:endParaRPr lang="en-GB" dirty="0"/>
          </a:p>
        </p:txBody>
      </p:sp>
      <p:sp>
        <p:nvSpPr>
          <p:cNvPr id="4" name="Title 1">
            <a:extLst>
              <a:ext uri="{FF2B5EF4-FFF2-40B4-BE49-F238E27FC236}">
                <a16:creationId xmlns:a16="http://schemas.microsoft.com/office/drawing/2014/main" id="{AC8C0CCE-28EE-408D-921F-EC719F117706}"/>
              </a:ext>
            </a:extLst>
          </p:cNvPr>
          <p:cNvSpPr>
            <a:spLocks noGrp="1"/>
          </p:cNvSpPr>
          <p:nvPr>
            <p:ph type="title"/>
          </p:nvPr>
        </p:nvSpPr>
        <p:spPr>
          <a:xfrm>
            <a:off x="1154954" y="973668"/>
            <a:ext cx="8761413" cy="706964"/>
          </a:xfrm>
        </p:spPr>
        <p:txBody>
          <a:bodyPr/>
          <a:lstStyle/>
          <a:p>
            <a:r>
              <a:rPr lang="en-GB" dirty="0"/>
              <a:t>Inductive (Qualitative Research)</a:t>
            </a:r>
          </a:p>
        </p:txBody>
      </p:sp>
      <p:sp>
        <p:nvSpPr>
          <p:cNvPr id="5" name="Content Placeholder 2">
            <a:extLst>
              <a:ext uri="{FF2B5EF4-FFF2-40B4-BE49-F238E27FC236}">
                <a16:creationId xmlns:a16="http://schemas.microsoft.com/office/drawing/2014/main" id="{1A1B8A41-26FE-4313-8268-5D398E967AE2}"/>
              </a:ext>
            </a:extLst>
          </p:cNvPr>
          <p:cNvSpPr txBox="1">
            <a:spLocks/>
          </p:cNvSpPr>
          <p:nvPr/>
        </p:nvSpPr>
        <p:spPr>
          <a:xfrm>
            <a:off x="6095999" y="2590246"/>
            <a:ext cx="5590403" cy="3903317"/>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50000"/>
              </a:lnSpc>
              <a:spcBef>
                <a:spcPts val="500"/>
              </a:spcBef>
              <a:spcAft>
                <a:spcPts val="500"/>
              </a:spcAft>
            </a:pPr>
            <a:r>
              <a:rPr lang="en-GB" dirty="0">
                <a:latin typeface="Arial" panose="020B0604020202020204" pitchFamily="34" charset="0"/>
                <a:cs typeface="Arial" panose="020B0604020202020204" pitchFamily="34" charset="0"/>
              </a:rPr>
              <a:t>Processed data is judged by whether it makes sense.</a:t>
            </a:r>
          </a:p>
          <a:p>
            <a:pPr marL="0" algn="just">
              <a:lnSpc>
                <a:spcPct val="150000"/>
              </a:lnSpc>
              <a:spcBef>
                <a:spcPts val="500"/>
              </a:spcBef>
              <a:spcAft>
                <a:spcPts val="500"/>
              </a:spcAft>
            </a:pPr>
            <a:r>
              <a:rPr lang="en-GB" dirty="0">
                <a:latin typeface="Arial" panose="020B0604020202020204" pitchFamily="34" charset="0"/>
                <a:cs typeface="Arial" panose="020B0604020202020204" pitchFamily="34" charset="0"/>
              </a:rPr>
              <a:t>Results are then validated by how they would work in another situation.</a:t>
            </a:r>
          </a:p>
          <a:p>
            <a:pPr marL="0" algn="just">
              <a:lnSpc>
                <a:spcPct val="150000"/>
              </a:lnSpc>
              <a:spcBef>
                <a:spcPts val="500"/>
              </a:spcBef>
              <a:spcAft>
                <a:spcPts val="500"/>
              </a:spcAft>
            </a:pPr>
            <a:r>
              <a:rPr lang="en-GB" dirty="0">
                <a:latin typeface="Arial" panose="020B0604020202020204" pitchFamily="34" charset="0"/>
                <a:cs typeface="Arial" panose="020B0604020202020204" pitchFamily="34" charset="0"/>
              </a:rPr>
              <a:t>Data is usually gathered from small, precise and non-random sections.</a:t>
            </a:r>
          </a:p>
          <a:p>
            <a:pPr marL="0" algn="just">
              <a:lnSpc>
                <a:spcPct val="150000"/>
              </a:lnSpc>
              <a:spcBef>
                <a:spcPts val="500"/>
              </a:spcBef>
              <a:spcAft>
                <a:spcPts val="1100"/>
              </a:spcAft>
            </a:pPr>
            <a:r>
              <a:rPr lang="en-GB" dirty="0">
                <a:latin typeface="Arial" panose="020B0604020202020204" pitchFamily="34" charset="0"/>
                <a:cs typeface="Arial" panose="020B0604020202020204" pitchFamily="34" charset="0"/>
              </a:rPr>
              <a:t>Even though qualitative research is not structured like that of a formal lab environment, there is still the need to meet definite requirements for the study to be called research.</a:t>
            </a:r>
          </a:p>
        </p:txBody>
      </p:sp>
    </p:spTree>
    <p:extLst>
      <p:ext uri="{BB962C8B-B14F-4D97-AF65-F5344CB8AC3E}">
        <p14:creationId xmlns:p14="http://schemas.microsoft.com/office/powerpoint/2010/main" val="899418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27D4E-E958-4C31-9355-21DCCFE3A896}"/>
              </a:ext>
            </a:extLst>
          </p:cNvPr>
          <p:cNvSpPr>
            <a:spLocks noGrp="1"/>
          </p:cNvSpPr>
          <p:nvPr>
            <p:ph type="title"/>
          </p:nvPr>
        </p:nvSpPr>
        <p:spPr/>
        <p:txBody>
          <a:bodyPr/>
          <a:lstStyle/>
          <a:p>
            <a:r>
              <a:rPr lang="en-GB" dirty="0"/>
              <a:t>What Participants Will Be Involved and Why?</a:t>
            </a:r>
          </a:p>
        </p:txBody>
      </p:sp>
      <p:sp>
        <p:nvSpPr>
          <p:cNvPr id="3" name="Content Placeholder 2">
            <a:extLst>
              <a:ext uri="{FF2B5EF4-FFF2-40B4-BE49-F238E27FC236}">
                <a16:creationId xmlns:a16="http://schemas.microsoft.com/office/drawing/2014/main" id="{D499CE54-769A-4AD1-B8BD-46B57220C779}"/>
              </a:ext>
            </a:extLst>
          </p:cNvPr>
          <p:cNvSpPr>
            <a:spLocks noGrp="1"/>
          </p:cNvSpPr>
          <p:nvPr>
            <p:ph idx="1"/>
          </p:nvPr>
        </p:nvSpPr>
        <p:spPr>
          <a:xfrm>
            <a:off x="457200" y="2201779"/>
            <a:ext cx="11309684" cy="4499809"/>
          </a:xfrm>
        </p:spPr>
        <p:txBody>
          <a:bodyPr>
            <a:normAutofit fontScale="77500" lnSpcReduction="20000"/>
          </a:bodyPr>
          <a:lstStyle/>
          <a:p>
            <a:pPr marL="0" indent="0" algn="just">
              <a:lnSpc>
                <a:spcPct val="150000"/>
              </a:lnSpc>
              <a:buNone/>
            </a:pPr>
            <a:r>
              <a:rPr lang="en-GB" dirty="0">
                <a:latin typeface="Arial" panose="020B0604020202020204" pitchFamily="34" charset="0"/>
                <a:cs typeface="Arial" panose="020B0604020202020204" pitchFamily="34" charset="0"/>
              </a:rPr>
              <a:t>Children</a:t>
            </a:r>
          </a:p>
          <a:p>
            <a:pPr algn="just">
              <a:lnSpc>
                <a:spcPct val="150000"/>
              </a:lnSpc>
            </a:pPr>
            <a:r>
              <a:rPr lang="en-GB" dirty="0">
                <a:latin typeface="Arial" panose="020B0604020202020204" pitchFamily="34" charset="0"/>
                <a:cs typeface="Arial" panose="020B0604020202020204" pitchFamily="34" charset="0"/>
              </a:rPr>
              <a:t>Comes from a child’s point of view, rather than only observing them. </a:t>
            </a:r>
          </a:p>
          <a:p>
            <a:pPr algn="just">
              <a:lnSpc>
                <a:spcPct val="150000"/>
              </a:lnSpc>
            </a:pPr>
            <a:r>
              <a:rPr lang="en-GB" dirty="0">
                <a:latin typeface="Arial" panose="020B0604020202020204" pitchFamily="34" charset="0"/>
                <a:cs typeface="Arial" panose="020B0604020202020204" pitchFamily="34" charset="0"/>
              </a:rPr>
              <a:t>Under the UNCRC it is a way of children having a say. </a:t>
            </a:r>
          </a:p>
          <a:p>
            <a:pPr algn="just">
              <a:lnSpc>
                <a:spcPct val="150000"/>
              </a:lnSpc>
            </a:pPr>
            <a:r>
              <a:rPr lang="en-GB" dirty="0">
                <a:latin typeface="Arial" panose="020B0604020202020204" pitchFamily="34" charset="0"/>
                <a:cs typeface="Arial" panose="020B0604020202020204" pitchFamily="34" charset="0"/>
              </a:rPr>
              <a:t>A way for them to think about how they socialise.</a:t>
            </a:r>
          </a:p>
          <a:p>
            <a:pPr marL="0" indent="0" algn="just">
              <a:lnSpc>
                <a:spcPct val="150000"/>
              </a:lnSpc>
              <a:buNone/>
            </a:pPr>
            <a:r>
              <a:rPr lang="en-GB" dirty="0">
                <a:latin typeface="Arial" panose="020B0604020202020204" pitchFamily="34" charset="0"/>
                <a:cs typeface="Arial" panose="020B0604020202020204" pitchFamily="34" charset="0"/>
              </a:rPr>
              <a:t>Parents</a:t>
            </a:r>
          </a:p>
          <a:p>
            <a:pPr algn="just">
              <a:lnSpc>
                <a:spcPct val="150000"/>
              </a:lnSpc>
            </a:pPr>
            <a:r>
              <a:rPr lang="en-GB" dirty="0">
                <a:latin typeface="Arial" panose="020B0604020202020204" pitchFamily="34" charset="0"/>
                <a:cs typeface="Arial" panose="020B0604020202020204" pitchFamily="34" charset="0"/>
              </a:rPr>
              <a:t>To see if they believe that their children are benefitting from the childcare services.</a:t>
            </a:r>
          </a:p>
          <a:p>
            <a:pPr algn="just">
              <a:lnSpc>
                <a:spcPct val="150000"/>
              </a:lnSpc>
            </a:pPr>
            <a:r>
              <a:rPr lang="en-GB" dirty="0">
                <a:latin typeface="Arial" panose="020B0604020202020204" pitchFamily="34" charset="0"/>
                <a:cs typeface="Arial" panose="020B0604020202020204" pitchFamily="34" charset="0"/>
              </a:rPr>
              <a:t>How their child socialises outside of the after school club.</a:t>
            </a:r>
          </a:p>
          <a:p>
            <a:pPr marL="0" indent="0" algn="just">
              <a:lnSpc>
                <a:spcPct val="150000"/>
              </a:lnSpc>
              <a:buNone/>
            </a:pPr>
            <a:r>
              <a:rPr lang="en-GB" dirty="0">
                <a:latin typeface="Arial" panose="020B0604020202020204" pitchFamily="34" charset="0"/>
                <a:cs typeface="Arial" panose="020B0604020202020204" pitchFamily="34" charset="0"/>
              </a:rPr>
              <a:t>Members of Staff</a:t>
            </a:r>
          </a:p>
          <a:p>
            <a:pPr algn="just">
              <a:lnSpc>
                <a:spcPct val="150000"/>
              </a:lnSpc>
            </a:pPr>
            <a:r>
              <a:rPr lang="en-GB" dirty="0">
                <a:latin typeface="Arial" panose="020B0604020202020204" pitchFamily="34" charset="0"/>
                <a:cs typeface="Arial" panose="020B0604020202020204" pitchFamily="34" charset="0"/>
              </a:rPr>
              <a:t>Professional development</a:t>
            </a:r>
          </a:p>
          <a:p>
            <a:pPr algn="just">
              <a:lnSpc>
                <a:spcPct val="150000"/>
              </a:lnSpc>
            </a:pPr>
            <a:r>
              <a:rPr lang="en-GB" dirty="0">
                <a:latin typeface="Arial" panose="020B0604020202020204" pitchFamily="34" charset="0"/>
                <a:cs typeface="Arial" panose="020B0604020202020204" pitchFamily="34" charset="0"/>
              </a:rPr>
              <a:t>May encourage better communication with parents </a:t>
            </a:r>
          </a:p>
          <a:p>
            <a:pPr algn="just">
              <a:lnSpc>
                <a:spcPct val="150000"/>
              </a:lnSpc>
            </a:pPr>
            <a:r>
              <a:rPr lang="en-GB" dirty="0">
                <a:latin typeface="Arial" panose="020B0604020202020204" pitchFamily="34" charset="0"/>
                <a:cs typeface="Arial" panose="020B0604020202020204" pitchFamily="34" charset="0"/>
              </a:rPr>
              <a:t>Critical reflection</a:t>
            </a: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049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74DFC1-616C-4C17-9F2D-58D4BA09ED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1181661-50B9-45DE-8D3B-E2B5908C0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9EABC0FF-D2D8-4824-A912-036C4B97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641713C-3AEC-473B-992E-26D07CDD38AF}"/>
              </a:ext>
            </a:extLst>
          </p:cNvPr>
          <p:cNvSpPr>
            <a:spLocks noGrp="1"/>
          </p:cNvSpPr>
          <p:nvPr>
            <p:ph type="title"/>
          </p:nvPr>
        </p:nvSpPr>
        <p:spPr>
          <a:xfrm>
            <a:off x="639098" y="629265"/>
            <a:ext cx="6072776" cy="1622322"/>
          </a:xfrm>
        </p:spPr>
        <p:txBody>
          <a:bodyPr>
            <a:normAutofit/>
          </a:bodyPr>
          <a:lstStyle/>
          <a:p>
            <a:r>
              <a:rPr lang="en-GB" dirty="0"/>
              <a:t>Principle of Ethics and Risks</a:t>
            </a:r>
          </a:p>
        </p:txBody>
      </p:sp>
      <p:sp>
        <p:nvSpPr>
          <p:cNvPr id="3" name="Content Placeholder 2">
            <a:extLst>
              <a:ext uri="{FF2B5EF4-FFF2-40B4-BE49-F238E27FC236}">
                <a16:creationId xmlns:a16="http://schemas.microsoft.com/office/drawing/2014/main" id="{3F68F48F-0829-4E26-AC04-2854A1196625}"/>
              </a:ext>
            </a:extLst>
          </p:cNvPr>
          <p:cNvSpPr>
            <a:spLocks noGrp="1"/>
          </p:cNvSpPr>
          <p:nvPr>
            <p:ph idx="1"/>
          </p:nvPr>
        </p:nvSpPr>
        <p:spPr>
          <a:xfrm>
            <a:off x="639098" y="2418735"/>
            <a:ext cx="6072776" cy="3811740"/>
          </a:xfrm>
        </p:spPr>
        <p:txBody>
          <a:bodyPr anchor="ctr">
            <a:normAutofit/>
          </a:bodyPr>
          <a:lstStyle/>
          <a:p>
            <a:pPr marL="0" indent="0">
              <a:buNone/>
            </a:pPr>
            <a:r>
              <a:rPr lang="en-GB">
                <a:solidFill>
                  <a:schemeClr val="bg1"/>
                </a:solidFill>
                <a:latin typeface="Arial" panose="020B0604020202020204" pitchFamily="34" charset="0"/>
                <a:cs typeface="Arial" panose="020B0604020202020204" pitchFamily="34" charset="0"/>
              </a:rPr>
              <a:t>Looking at social research and what ethical questions may arise:</a:t>
            </a:r>
          </a:p>
          <a:p>
            <a:r>
              <a:rPr lang="en-GB">
                <a:solidFill>
                  <a:schemeClr val="bg1"/>
                </a:solidFill>
                <a:latin typeface="Arial" panose="020B0604020202020204" pitchFamily="34" charset="0"/>
                <a:cs typeface="Arial" panose="020B0604020202020204" pitchFamily="34" charset="0"/>
              </a:rPr>
              <a:t>Will there be harm to the participants?</a:t>
            </a:r>
          </a:p>
          <a:p>
            <a:r>
              <a:rPr lang="en-GB">
                <a:solidFill>
                  <a:schemeClr val="bg1"/>
                </a:solidFill>
                <a:latin typeface="Arial" panose="020B0604020202020204" pitchFamily="34" charset="0"/>
                <a:cs typeface="Arial" panose="020B0604020202020204" pitchFamily="34" charset="0"/>
              </a:rPr>
              <a:t>Will there be a lack of informed consent?</a:t>
            </a:r>
          </a:p>
          <a:p>
            <a:r>
              <a:rPr lang="en-GB">
                <a:solidFill>
                  <a:schemeClr val="bg1"/>
                </a:solidFill>
                <a:latin typeface="Arial" panose="020B0604020202020204" pitchFamily="34" charset="0"/>
                <a:cs typeface="Arial" panose="020B0604020202020204" pitchFamily="34" charset="0"/>
              </a:rPr>
              <a:t>Will there be an invasion of privacy?</a:t>
            </a:r>
          </a:p>
          <a:p>
            <a:r>
              <a:rPr lang="en-GB">
                <a:solidFill>
                  <a:schemeClr val="bg1"/>
                </a:solidFill>
                <a:latin typeface="Arial" panose="020B0604020202020204" pitchFamily="34" charset="0"/>
                <a:cs typeface="Arial" panose="020B0604020202020204" pitchFamily="34" charset="0"/>
              </a:rPr>
              <a:t>Will there be any deception involved?</a:t>
            </a:r>
          </a:p>
          <a:p>
            <a:pPr>
              <a:buFont typeface="Wingdings" panose="05000000000000000000" pitchFamily="2" charset="2"/>
              <a:buChar char="v"/>
            </a:pPr>
            <a:endParaRPr lang="en-GB">
              <a:solidFill>
                <a:schemeClr val="bg1"/>
              </a:solidFill>
              <a:latin typeface="Arial" panose="020B0604020202020204" pitchFamily="34" charset="0"/>
              <a:cs typeface="Arial" panose="020B0604020202020204" pitchFamily="34" charset="0"/>
            </a:endParaRPr>
          </a:p>
          <a:p>
            <a:r>
              <a:rPr lang="en-GB">
                <a:solidFill>
                  <a:schemeClr val="bg1"/>
                </a:solidFill>
                <a:latin typeface="Arial" panose="020B0604020202020204" pitchFamily="34" charset="0"/>
                <a:cs typeface="Arial" panose="020B0604020202020204" pitchFamily="34" charset="0"/>
              </a:rPr>
              <a:t>Any deviation from the rules must be adhered to</a:t>
            </a:r>
          </a:p>
          <a:p>
            <a:r>
              <a:rPr lang="en-GB">
                <a:solidFill>
                  <a:schemeClr val="bg1"/>
                </a:solidFill>
                <a:latin typeface="Arial" panose="020B0604020202020204" pitchFamily="34" charset="0"/>
                <a:cs typeface="Arial" panose="020B0604020202020204" pitchFamily="34" charset="0"/>
              </a:rPr>
              <a:t>All regulations must be reflected upon </a:t>
            </a:r>
          </a:p>
        </p:txBody>
      </p:sp>
      <p:pic>
        <p:nvPicPr>
          <p:cNvPr id="5" name="Picture 4" descr="A close up of a computer&#10;&#10;Description automatically generated">
            <a:extLst>
              <a:ext uri="{FF2B5EF4-FFF2-40B4-BE49-F238E27FC236}">
                <a16:creationId xmlns:a16="http://schemas.microsoft.com/office/drawing/2014/main" id="{F284B003-F0DE-46A1-9C48-9E06A5F74ED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6600" r="27024"/>
          <a:stretch/>
        </p:blipFill>
        <p:spPr>
          <a:xfrm>
            <a:off x="7570753" y="645106"/>
            <a:ext cx="4125317" cy="5585369"/>
          </a:xfrm>
          <a:prstGeom prst="rect">
            <a:avLst/>
          </a:prstGeom>
        </p:spPr>
      </p:pic>
      <p:sp>
        <p:nvSpPr>
          <p:cNvPr id="20" name="Rectangle 1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B7835035-9E88-4868-9235-5F11BBAD6AB1}"/>
              </a:ext>
            </a:extLst>
          </p:cNvPr>
          <p:cNvSpPr txBox="1"/>
          <p:nvPr/>
        </p:nvSpPr>
        <p:spPr>
          <a:xfrm>
            <a:off x="8840560" y="6030420"/>
            <a:ext cx="27029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heconversation.com/informed-consent-for-stem-cell-research-why-it-matters-and-what-you-should-know-4589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051727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23259-D763-4692-A47B-095A7D43D17F}"/>
              </a:ext>
            </a:extLst>
          </p:cNvPr>
          <p:cNvSpPr>
            <a:spLocks noGrp="1"/>
          </p:cNvSpPr>
          <p:nvPr>
            <p:ph type="title"/>
          </p:nvPr>
        </p:nvSpPr>
        <p:spPr/>
        <p:txBody>
          <a:bodyPr/>
          <a:lstStyle/>
          <a:p>
            <a:r>
              <a:rPr lang="en-GB" dirty="0"/>
              <a:t>Risks and How to Minimise</a:t>
            </a:r>
          </a:p>
        </p:txBody>
      </p:sp>
      <p:sp>
        <p:nvSpPr>
          <p:cNvPr id="3" name="Content Placeholder 2">
            <a:extLst>
              <a:ext uri="{FF2B5EF4-FFF2-40B4-BE49-F238E27FC236}">
                <a16:creationId xmlns:a16="http://schemas.microsoft.com/office/drawing/2014/main" id="{4DC07797-0CF4-447E-AC66-06E961355F79}"/>
              </a:ext>
            </a:extLst>
          </p:cNvPr>
          <p:cNvSpPr>
            <a:spLocks noGrp="1"/>
          </p:cNvSpPr>
          <p:nvPr>
            <p:ph sz="half" idx="1"/>
          </p:nvPr>
        </p:nvSpPr>
        <p:spPr/>
        <p:txBody>
          <a:bodyPr>
            <a:normAutofit fontScale="77500" lnSpcReduction="20000"/>
          </a:bodyPr>
          <a:lstStyle/>
          <a:p>
            <a:pPr marL="0" indent="0" algn="just">
              <a:lnSpc>
                <a:spcPct val="150000"/>
              </a:lnSpc>
              <a:buNone/>
            </a:pPr>
            <a:r>
              <a:rPr lang="en-GB" dirty="0">
                <a:latin typeface="Arial" panose="020B0604020202020204" pitchFamily="34" charset="0"/>
                <a:cs typeface="Arial" panose="020B0604020202020204" pitchFamily="34" charset="0"/>
              </a:rPr>
              <a:t>Harm: What is harm?</a:t>
            </a:r>
          </a:p>
          <a:p>
            <a:pPr algn="just">
              <a:lnSpc>
                <a:spcPct val="150000"/>
              </a:lnSpc>
            </a:pPr>
            <a:r>
              <a:rPr lang="en-GB" dirty="0">
                <a:latin typeface="Arial" panose="020B0604020202020204" pitchFamily="34" charset="0"/>
                <a:cs typeface="Arial" panose="020B0604020202020204" pitchFamily="34" charset="0"/>
              </a:rPr>
              <a:t>Physical</a:t>
            </a:r>
          </a:p>
          <a:p>
            <a:pPr algn="just">
              <a:lnSpc>
                <a:spcPct val="150000"/>
              </a:lnSpc>
            </a:pPr>
            <a:r>
              <a:rPr lang="en-GB" dirty="0">
                <a:latin typeface="Arial" panose="020B0604020202020204" pitchFamily="34" charset="0"/>
                <a:cs typeface="Arial" panose="020B0604020202020204" pitchFamily="34" charset="0"/>
              </a:rPr>
              <a:t>Developmental</a:t>
            </a:r>
          </a:p>
          <a:p>
            <a:pPr algn="just">
              <a:lnSpc>
                <a:spcPct val="150000"/>
              </a:lnSpc>
            </a:pPr>
            <a:r>
              <a:rPr lang="en-GB" dirty="0">
                <a:latin typeface="Arial" panose="020B0604020202020204" pitchFamily="34" charset="0"/>
                <a:cs typeface="Arial" panose="020B0604020202020204" pitchFamily="34" charset="0"/>
              </a:rPr>
              <a:t>Loss of self-esteem</a:t>
            </a:r>
          </a:p>
          <a:p>
            <a:pPr algn="just">
              <a:lnSpc>
                <a:spcPct val="150000"/>
              </a:lnSpc>
            </a:pPr>
            <a:r>
              <a:rPr lang="en-GB" dirty="0">
                <a:latin typeface="Arial" panose="020B0604020202020204" pitchFamily="34" charset="0"/>
                <a:cs typeface="Arial" panose="020B0604020202020204" pitchFamily="34" charset="0"/>
              </a:rPr>
              <a:t>Stress</a:t>
            </a:r>
          </a:p>
          <a:p>
            <a:pPr algn="just">
              <a:lnSpc>
                <a:spcPct val="150000"/>
              </a:lnSpc>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The role of the researcher could be seen as patronising and condescending and should be avoided. </a:t>
            </a:r>
          </a:p>
        </p:txBody>
      </p:sp>
      <p:sp>
        <p:nvSpPr>
          <p:cNvPr id="4" name="Content Placeholder 3">
            <a:extLst>
              <a:ext uri="{FF2B5EF4-FFF2-40B4-BE49-F238E27FC236}">
                <a16:creationId xmlns:a16="http://schemas.microsoft.com/office/drawing/2014/main" id="{1355A4CF-1C79-4AB5-A04E-27328682908B}"/>
              </a:ext>
            </a:extLst>
          </p:cNvPr>
          <p:cNvSpPr>
            <a:spLocks noGrp="1"/>
          </p:cNvSpPr>
          <p:nvPr>
            <p:ph sz="half" idx="2"/>
          </p:nvPr>
        </p:nvSpPr>
        <p:spPr/>
        <p:txBody>
          <a:bodyPr>
            <a:normAutofit fontScale="775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Consent: The participants should be able to provide informed consent. Why?</a:t>
            </a:r>
          </a:p>
          <a:p>
            <a:pPr algn="just">
              <a:lnSpc>
                <a:spcPct val="170000"/>
              </a:lnSpc>
            </a:pPr>
            <a:r>
              <a:rPr lang="en-GB" dirty="0">
                <a:latin typeface="Arial" panose="020B0604020202020204" pitchFamily="34" charset="0"/>
                <a:cs typeface="Arial" panose="020B0604020202020204" pitchFamily="34" charset="0"/>
              </a:rPr>
              <a:t>Because their time is being taken up</a:t>
            </a:r>
          </a:p>
          <a:p>
            <a:pPr algn="just">
              <a:lnSpc>
                <a:spcPct val="170000"/>
              </a:lnSpc>
            </a:pPr>
            <a:r>
              <a:rPr lang="en-GB" dirty="0">
                <a:latin typeface="Arial" panose="020B0604020202020204" pitchFamily="34" charset="0"/>
                <a:cs typeface="Arial" panose="020B0604020202020204" pitchFamily="34" charset="0"/>
              </a:rPr>
              <a:t>It is imperative to research (empiricism)</a:t>
            </a:r>
          </a:p>
          <a:p>
            <a:pPr algn="just">
              <a:lnSpc>
                <a:spcPct val="170000"/>
              </a:lnSpc>
            </a:pPr>
            <a:r>
              <a:rPr lang="en-GB" dirty="0">
                <a:latin typeface="Arial" panose="020B0604020202020204" pitchFamily="34" charset="0"/>
                <a:cs typeface="Arial" panose="020B0604020202020204" pitchFamily="34" charset="0"/>
              </a:rPr>
              <a:t>Objective of the research</a:t>
            </a:r>
          </a:p>
          <a:p>
            <a:pPr algn="just">
              <a:lnSpc>
                <a:spcPct val="170000"/>
              </a:lnSpc>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lgn="just">
              <a:lnSpc>
                <a:spcPct val="170000"/>
              </a:lnSpc>
            </a:pPr>
            <a:r>
              <a:rPr lang="en-GB" dirty="0">
                <a:latin typeface="Arial" panose="020B0604020202020204" pitchFamily="34" charset="0"/>
                <a:cs typeface="Arial" panose="020B0604020202020204" pitchFamily="34" charset="0"/>
              </a:rPr>
              <a:t>Quantitative research more appropriate to get consent</a:t>
            </a:r>
          </a:p>
        </p:txBody>
      </p:sp>
    </p:spTree>
    <p:extLst>
      <p:ext uri="{BB962C8B-B14F-4D97-AF65-F5344CB8AC3E}">
        <p14:creationId xmlns:p14="http://schemas.microsoft.com/office/powerpoint/2010/main" val="2075383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69A77-7A51-4155-B1CE-41070B189DE5}"/>
              </a:ext>
            </a:extLst>
          </p:cNvPr>
          <p:cNvSpPr>
            <a:spLocks noGrp="1"/>
          </p:cNvSpPr>
          <p:nvPr>
            <p:ph type="title"/>
          </p:nvPr>
        </p:nvSpPr>
        <p:spPr/>
        <p:txBody>
          <a:bodyPr/>
          <a:lstStyle/>
          <a:p>
            <a:r>
              <a:rPr lang="en-GB" dirty="0"/>
              <a:t>Potential Problem with Informed Consent</a:t>
            </a:r>
          </a:p>
        </p:txBody>
      </p:sp>
      <p:sp>
        <p:nvSpPr>
          <p:cNvPr id="3" name="Content Placeholder 2">
            <a:extLst>
              <a:ext uri="{FF2B5EF4-FFF2-40B4-BE49-F238E27FC236}">
                <a16:creationId xmlns:a16="http://schemas.microsoft.com/office/drawing/2014/main" id="{B3247C39-ADC8-4AC4-9E8A-C238FE5B7C84}"/>
              </a:ext>
            </a:extLst>
          </p:cNvPr>
          <p:cNvSpPr>
            <a:spLocks noGrp="1"/>
          </p:cNvSpPr>
          <p:nvPr>
            <p:ph idx="1"/>
          </p:nvPr>
        </p:nvSpPr>
        <p:spPr/>
        <p:txBody>
          <a:bodyPr/>
          <a:lstStyle/>
          <a:p>
            <a:pPr algn="just">
              <a:lnSpc>
                <a:spcPct val="150000"/>
              </a:lnSpc>
            </a:pPr>
            <a:r>
              <a:rPr lang="en-GB" dirty="0">
                <a:latin typeface="Arial" panose="020B0604020202020204" pitchFamily="34" charset="0"/>
                <a:cs typeface="Arial" panose="020B0604020202020204" pitchFamily="34" charset="0"/>
              </a:rPr>
              <a:t>Real behaviour and naturalism questioned when providing consent.</a:t>
            </a:r>
          </a:p>
          <a:p>
            <a:pPr algn="just">
              <a:lnSpc>
                <a:spcPct val="150000"/>
              </a:lnSpc>
            </a:pPr>
            <a:r>
              <a:rPr lang="en-GB" dirty="0">
                <a:latin typeface="Arial" panose="020B0604020202020204" pitchFamily="34" charset="0"/>
                <a:cs typeface="Arial" panose="020B0604020202020204" pitchFamily="34" charset="0"/>
              </a:rPr>
              <a:t>If dealing with groups that are difficult to assess, then it maybe difficult to achieve informed consent, therefore the researcher may only inform key persons, especially when involved in covert participant observations, such as researching children with any ALN, who are sexually exploited, looked after children, vulnerable etc. </a:t>
            </a:r>
          </a:p>
        </p:txBody>
      </p:sp>
    </p:spTree>
    <p:extLst>
      <p:ext uri="{BB962C8B-B14F-4D97-AF65-F5344CB8AC3E}">
        <p14:creationId xmlns:p14="http://schemas.microsoft.com/office/powerpoint/2010/main" val="1526076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8F47DDF4-58C8-497B-AF5E-0B1FC951FA06}"/>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However Consent is such an Issue in Research</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A73924-C33E-4B61-B5BA-7FD288020B04}"/>
              </a:ext>
            </a:extLst>
          </p:cNvPr>
          <p:cNvSpPr>
            <a:spLocks noGrp="1"/>
          </p:cNvSpPr>
          <p:nvPr>
            <p:ph idx="1"/>
          </p:nvPr>
        </p:nvSpPr>
        <p:spPr>
          <a:xfrm>
            <a:off x="4678424" y="1059025"/>
            <a:ext cx="5302189" cy="4739950"/>
          </a:xfrm>
        </p:spPr>
        <p:txBody>
          <a:bodyPr anchor="ctr">
            <a:normAutofit/>
          </a:bodyPr>
          <a:lstStyle/>
          <a:p>
            <a:pPr marL="0" indent="0">
              <a:buNone/>
            </a:pPr>
            <a:r>
              <a:rPr lang="en-GB">
                <a:solidFill>
                  <a:schemeClr val="tx1"/>
                </a:solidFill>
                <a:latin typeface="Arial" panose="020B0604020202020204" pitchFamily="34" charset="0"/>
                <a:cs typeface="Arial" panose="020B0604020202020204" pitchFamily="34" charset="0"/>
              </a:rPr>
              <a:t>Think of famous social science case studies where it was highlighted that there were indeed ethical transgressions.</a:t>
            </a:r>
          </a:p>
          <a:p>
            <a:r>
              <a:rPr lang="en-GB">
                <a:solidFill>
                  <a:schemeClr val="tx1"/>
                </a:solidFill>
                <a:latin typeface="Arial" panose="020B0604020202020204" pitchFamily="34" charset="0"/>
                <a:cs typeface="Arial" panose="020B0604020202020204" pitchFamily="34" charset="0"/>
              </a:rPr>
              <a:t>Milgram (1974), measured the levels of obedience and responses to authority figures</a:t>
            </a:r>
          </a:p>
          <a:p>
            <a:r>
              <a:rPr lang="en-GB">
                <a:solidFill>
                  <a:schemeClr val="tx1"/>
                </a:solidFill>
                <a:latin typeface="Arial" panose="020B0604020202020204" pitchFamily="34" charset="0"/>
                <a:cs typeface="Arial" panose="020B0604020202020204" pitchFamily="34" charset="0"/>
              </a:rPr>
              <a:t>Zimbardo (1971), the prison experiment researching into ‘ordinary’ people that ‘do evil’</a:t>
            </a:r>
          </a:p>
          <a:p>
            <a:r>
              <a:rPr lang="en-GB">
                <a:solidFill>
                  <a:schemeClr val="tx1"/>
                </a:solidFill>
                <a:latin typeface="Arial" panose="020B0604020202020204" pitchFamily="34" charset="0"/>
                <a:cs typeface="Arial" panose="020B0604020202020204" pitchFamily="34" charset="0"/>
              </a:rPr>
              <a:t>Humphreys (1970), was covert research about safeguarding homosexuality</a:t>
            </a:r>
          </a:p>
        </p:txBody>
      </p:sp>
    </p:spTree>
    <p:extLst>
      <p:ext uri="{BB962C8B-B14F-4D97-AF65-F5344CB8AC3E}">
        <p14:creationId xmlns:p14="http://schemas.microsoft.com/office/powerpoint/2010/main" val="2418027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209EE-9A6E-4DE3-AEE8-61B747BCF9AB}"/>
              </a:ext>
            </a:extLst>
          </p:cNvPr>
          <p:cNvSpPr>
            <a:spLocks noGrp="1"/>
          </p:cNvSpPr>
          <p:nvPr>
            <p:ph type="title"/>
          </p:nvPr>
        </p:nvSpPr>
        <p:spPr/>
        <p:txBody>
          <a:bodyPr/>
          <a:lstStyle/>
          <a:p>
            <a:r>
              <a:rPr lang="en-GB" dirty="0"/>
              <a:t>How to Minimise the Risks</a:t>
            </a:r>
          </a:p>
        </p:txBody>
      </p:sp>
      <p:sp>
        <p:nvSpPr>
          <p:cNvPr id="4" name="Content Placeholder 3">
            <a:extLst>
              <a:ext uri="{FF2B5EF4-FFF2-40B4-BE49-F238E27FC236}">
                <a16:creationId xmlns:a16="http://schemas.microsoft.com/office/drawing/2014/main" id="{06FDF226-A6B8-441C-966B-C8B2D4A405B3}"/>
              </a:ext>
            </a:extLst>
          </p:cNvPr>
          <p:cNvSpPr>
            <a:spLocks noGrp="1"/>
          </p:cNvSpPr>
          <p:nvPr>
            <p:ph idx="1"/>
          </p:nvPr>
        </p:nvSpPr>
        <p:spPr>
          <a:xfrm>
            <a:off x="352926" y="2005263"/>
            <a:ext cx="5743074" cy="4852737"/>
          </a:xfrm>
        </p:spPr>
        <p:txBody>
          <a:bodyPr>
            <a:normAutofit fontScale="70000" lnSpcReduction="20000"/>
          </a:bodyPr>
          <a:lstStyle/>
          <a:p>
            <a:pPr marL="0" indent="0" algn="just">
              <a:lnSpc>
                <a:spcPct val="160000"/>
              </a:lnSpc>
              <a:buNone/>
            </a:pPr>
            <a:r>
              <a:rPr lang="en-GB" dirty="0">
                <a:latin typeface="Arial" panose="020B0604020202020204" pitchFamily="34" charset="0"/>
                <a:cs typeface="Arial" panose="020B0604020202020204" pitchFamily="34" charset="0"/>
              </a:rPr>
              <a:t>Privacy:</a:t>
            </a:r>
          </a:p>
          <a:p>
            <a:pPr algn="just">
              <a:lnSpc>
                <a:spcPct val="160000"/>
              </a:lnSpc>
            </a:pPr>
            <a:r>
              <a:rPr lang="en-GB" dirty="0">
                <a:latin typeface="Arial" panose="020B0604020202020204" pitchFamily="34" charset="0"/>
                <a:cs typeface="Arial" panose="020B0604020202020204" pitchFamily="34" charset="0"/>
              </a:rPr>
              <a:t>This is linked to informed consent</a:t>
            </a:r>
          </a:p>
          <a:p>
            <a:pPr algn="just">
              <a:lnSpc>
                <a:spcPct val="160000"/>
              </a:lnSpc>
            </a:pPr>
            <a:r>
              <a:rPr lang="en-GB" dirty="0">
                <a:latin typeface="Arial" panose="020B0604020202020204" pitchFamily="34" charset="0"/>
                <a:cs typeface="Arial" panose="020B0604020202020204" pitchFamily="34" charset="0"/>
              </a:rPr>
              <a:t>Private sensitive information that is being spoken of</a:t>
            </a:r>
          </a:p>
          <a:p>
            <a:pPr algn="just">
              <a:lnSpc>
                <a:spcPct val="160000"/>
              </a:lnSpc>
            </a:pPr>
            <a:r>
              <a:rPr lang="en-GB" dirty="0">
                <a:latin typeface="Arial" panose="020B0604020202020204" pitchFamily="34" charset="0"/>
                <a:cs typeface="Arial" panose="020B0604020202020204" pitchFamily="34" charset="0"/>
              </a:rPr>
              <a:t>The use of pseudonyms so that identities can be concealed </a:t>
            </a:r>
          </a:p>
          <a:p>
            <a:pPr marL="0" indent="0" algn="just">
              <a:lnSpc>
                <a:spcPct val="160000"/>
              </a:lnSpc>
              <a:buNone/>
            </a:pPr>
            <a:endParaRPr lang="en-GB" dirty="0">
              <a:latin typeface="Arial" panose="020B0604020202020204" pitchFamily="34" charset="0"/>
              <a:cs typeface="Arial" panose="020B0604020202020204" pitchFamily="34" charset="0"/>
            </a:endParaRPr>
          </a:p>
          <a:p>
            <a:pPr marL="0" indent="0" algn="just">
              <a:lnSpc>
                <a:spcPct val="150000"/>
              </a:lnSpc>
              <a:buNone/>
            </a:pPr>
            <a:r>
              <a:rPr lang="en-GB" dirty="0">
                <a:latin typeface="Arial" panose="020B0604020202020204" pitchFamily="34" charset="0"/>
                <a:cs typeface="Arial" panose="020B0604020202020204" pitchFamily="34" charset="0"/>
              </a:rPr>
              <a:t>BERA (2018): </a:t>
            </a:r>
          </a:p>
          <a:p>
            <a:pPr algn="just">
              <a:lnSpc>
                <a:spcPct val="150000"/>
              </a:lnSpc>
            </a:pPr>
            <a:r>
              <a:rPr lang="en-GB" dirty="0">
                <a:latin typeface="Arial" panose="020B0604020202020204" pitchFamily="34" charset="0"/>
                <a:cs typeface="Arial" panose="020B0604020202020204" pitchFamily="34" charset="0"/>
              </a:rPr>
              <a:t>Ethical Guidelines for Educational Research</a:t>
            </a:r>
          </a:p>
          <a:p>
            <a:pPr marL="0" indent="0" algn="just">
              <a:lnSpc>
                <a:spcPct val="160000"/>
              </a:lnSpc>
              <a:buNone/>
            </a:pPr>
            <a:endParaRPr lang="en-GB" dirty="0">
              <a:latin typeface="Arial" panose="020B0604020202020204" pitchFamily="34" charset="0"/>
              <a:cs typeface="Arial" panose="020B0604020202020204" pitchFamily="34" charset="0"/>
            </a:endParaRPr>
          </a:p>
          <a:p>
            <a:pPr marL="0" indent="0" algn="just">
              <a:lnSpc>
                <a:spcPct val="160000"/>
              </a:lnSpc>
              <a:buNone/>
            </a:pPr>
            <a:r>
              <a:rPr lang="en-GB" dirty="0">
                <a:latin typeface="Arial" panose="020B0604020202020204" pitchFamily="34" charset="0"/>
                <a:cs typeface="Arial" panose="020B0604020202020204" pitchFamily="34" charset="0"/>
              </a:rPr>
              <a:t>Data Protection Act (1998):</a:t>
            </a:r>
          </a:p>
          <a:p>
            <a:pPr algn="just">
              <a:lnSpc>
                <a:spcPct val="160000"/>
              </a:lnSpc>
            </a:pPr>
            <a:r>
              <a:rPr lang="en-GB" dirty="0">
                <a:latin typeface="Arial" panose="020B0604020202020204" pitchFamily="34" charset="0"/>
                <a:cs typeface="Arial" panose="020B0604020202020204" pitchFamily="34" charset="0"/>
              </a:rPr>
              <a:t>Information must not be kept for longer than necessary</a:t>
            </a:r>
          </a:p>
          <a:p>
            <a:pPr algn="just">
              <a:lnSpc>
                <a:spcPct val="160000"/>
              </a:lnSpc>
            </a:pPr>
            <a:r>
              <a:rPr lang="en-GB" dirty="0">
                <a:latin typeface="Arial" panose="020B0604020202020204" pitchFamily="34" charset="0"/>
                <a:cs typeface="Arial" panose="020B0604020202020204" pitchFamily="34" charset="0"/>
              </a:rPr>
              <a:t>Processed for limited purposes</a:t>
            </a:r>
          </a:p>
          <a:p>
            <a:pPr algn="just">
              <a:lnSpc>
                <a:spcPct val="160000"/>
              </a:lnSpc>
            </a:pPr>
            <a:r>
              <a:rPr lang="en-GB" dirty="0">
                <a:latin typeface="Arial" panose="020B0604020202020204" pitchFamily="34" charset="0"/>
                <a:cs typeface="Arial" panose="020B0604020202020204" pitchFamily="34" charset="0"/>
              </a:rPr>
              <a:t>Secured</a:t>
            </a:r>
          </a:p>
          <a:p>
            <a:endParaRPr lang="en-GB" dirty="0"/>
          </a:p>
          <a:p>
            <a:endParaRPr lang="en-GB" dirty="0"/>
          </a:p>
        </p:txBody>
      </p:sp>
      <p:sp>
        <p:nvSpPr>
          <p:cNvPr id="5" name="Content Placeholder 3">
            <a:extLst>
              <a:ext uri="{FF2B5EF4-FFF2-40B4-BE49-F238E27FC236}">
                <a16:creationId xmlns:a16="http://schemas.microsoft.com/office/drawing/2014/main" id="{34E7032C-51EC-4334-825A-8F053F0B7CD7}"/>
              </a:ext>
            </a:extLst>
          </p:cNvPr>
          <p:cNvSpPr txBox="1">
            <a:spLocks/>
          </p:cNvSpPr>
          <p:nvPr/>
        </p:nvSpPr>
        <p:spPr>
          <a:xfrm>
            <a:off x="6096000" y="2175331"/>
            <a:ext cx="5743074" cy="4682669"/>
          </a:xfrm>
          <a:prstGeom prst="rect">
            <a:avLst/>
          </a:prstGeom>
        </p:spPr>
        <p:txBody>
          <a:bodyPr vert="horz" lIns="91440" tIns="45720" rIns="91440" bIns="45720" rtlCol="0">
            <a:normAutofit fontScale="7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gn="just">
              <a:lnSpc>
                <a:spcPct val="160000"/>
              </a:lnSpc>
              <a:buNone/>
            </a:pPr>
            <a:r>
              <a:rPr lang="en-GB" dirty="0">
                <a:latin typeface="Arial" panose="020B0604020202020204" pitchFamily="34" charset="0"/>
                <a:cs typeface="Arial" panose="020B0604020202020204" pitchFamily="34" charset="0"/>
              </a:rPr>
              <a:t>Data Protection Act (2018):</a:t>
            </a:r>
          </a:p>
          <a:p>
            <a:pPr algn="just">
              <a:lnSpc>
                <a:spcPct val="160000"/>
              </a:lnSpc>
            </a:pPr>
            <a:r>
              <a:rPr lang="en-GB" dirty="0">
                <a:latin typeface="Arial" panose="020B0604020202020204" pitchFamily="34" charset="0"/>
                <a:cs typeface="Arial" panose="020B0604020202020204" pitchFamily="34" charset="0"/>
              </a:rPr>
              <a:t>Safeguarding</a:t>
            </a:r>
          </a:p>
          <a:p>
            <a:pPr algn="just">
              <a:lnSpc>
                <a:spcPct val="160000"/>
              </a:lnSpc>
            </a:pPr>
            <a:r>
              <a:rPr lang="en-GB" dirty="0">
                <a:latin typeface="Arial" panose="020B0604020202020204" pitchFamily="34" charset="0"/>
                <a:cs typeface="Arial" panose="020B0604020202020204" pitchFamily="34" charset="0"/>
              </a:rPr>
              <a:t>Carried out with accordance to UK law</a:t>
            </a:r>
          </a:p>
          <a:p>
            <a:pPr marL="0" indent="0" algn="just">
              <a:lnSpc>
                <a:spcPct val="160000"/>
              </a:lnSpc>
              <a:buNone/>
            </a:pPr>
            <a:endParaRPr lang="en-GB" dirty="0">
              <a:latin typeface="Arial" panose="020B0604020202020204" pitchFamily="34" charset="0"/>
              <a:cs typeface="Arial" panose="020B0604020202020204" pitchFamily="34" charset="0"/>
            </a:endParaRPr>
          </a:p>
          <a:p>
            <a:pPr marL="0" indent="0" algn="just">
              <a:lnSpc>
                <a:spcPct val="160000"/>
              </a:lnSpc>
              <a:buNone/>
            </a:pPr>
            <a:r>
              <a:rPr lang="en-GB" dirty="0">
                <a:latin typeface="Arial" panose="020B0604020202020204" pitchFamily="34" charset="0"/>
                <a:cs typeface="Arial" panose="020B0604020202020204" pitchFamily="34" charset="0"/>
              </a:rPr>
              <a:t>General Data Protection Regulations:</a:t>
            </a:r>
          </a:p>
          <a:p>
            <a:pPr algn="just">
              <a:lnSpc>
                <a:spcPct val="160000"/>
              </a:lnSpc>
            </a:pPr>
            <a:r>
              <a:rPr lang="en-GB" dirty="0">
                <a:latin typeface="Arial" panose="020B0604020202020204" pitchFamily="34" charset="0"/>
                <a:cs typeface="Arial" panose="020B0604020202020204" pitchFamily="34" charset="0"/>
              </a:rPr>
              <a:t>It can be stored for specific research purposes</a:t>
            </a:r>
          </a:p>
          <a:p>
            <a:pPr algn="just">
              <a:lnSpc>
                <a:spcPct val="160000"/>
              </a:lnSpc>
            </a:pPr>
            <a:r>
              <a:rPr lang="en-GB" dirty="0">
                <a:latin typeface="Arial" panose="020B0604020202020204" pitchFamily="34" charset="0"/>
                <a:cs typeface="Arial" panose="020B0604020202020204" pitchFamily="34" charset="0"/>
              </a:rPr>
              <a:t>Consent – term and conditions for the purpose and use of the research</a:t>
            </a:r>
          </a:p>
          <a:p>
            <a:pPr algn="just">
              <a:lnSpc>
                <a:spcPct val="160000"/>
              </a:lnSpc>
            </a:pPr>
            <a:r>
              <a:rPr lang="en-GB" dirty="0">
                <a:latin typeface="Arial" panose="020B0604020202020204" pitchFamily="34" charset="0"/>
                <a:cs typeface="Arial" panose="020B0604020202020204" pitchFamily="34" charset="0"/>
              </a:rPr>
              <a:t>Secured somewhere that cannot be accessed by anyone, also where it will be kept safe from any damage.</a:t>
            </a:r>
          </a:p>
          <a:p>
            <a:pPr algn="just">
              <a:lnSpc>
                <a:spcPct val="160000"/>
              </a:lnSpc>
            </a:pPr>
            <a:endParaRPr lang="en-GB" dirty="0">
              <a:latin typeface="Arial" panose="020B0604020202020204" pitchFamily="34" charset="0"/>
              <a:cs typeface="Arial" panose="020B0604020202020204" pitchFamily="34" charset="0"/>
            </a:endParaRPr>
          </a:p>
          <a:p>
            <a:pPr marL="0" indent="0" algn="just">
              <a:lnSpc>
                <a:spcPct val="160000"/>
              </a:lnSpc>
              <a:buNone/>
            </a:pPr>
            <a:r>
              <a:rPr lang="en-GB" dirty="0">
                <a:latin typeface="Arial" panose="020B0604020202020204" pitchFamily="34" charset="0"/>
                <a:cs typeface="Arial" panose="020B0604020202020204" pitchFamily="34" charset="0"/>
              </a:rPr>
              <a:t>Practical Law Employment (2019)</a:t>
            </a:r>
            <a:endParaRPr lang="en-GB" dirty="0"/>
          </a:p>
          <a:p>
            <a:endParaRPr lang="en-GB" dirty="0"/>
          </a:p>
        </p:txBody>
      </p:sp>
    </p:spTree>
    <p:extLst>
      <p:ext uri="{BB962C8B-B14F-4D97-AF65-F5344CB8AC3E}">
        <p14:creationId xmlns:p14="http://schemas.microsoft.com/office/powerpoint/2010/main" val="1628541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7D8D1-BAA3-44E3-9E10-165427AB7499}"/>
              </a:ext>
            </a:extLst>
          </p:cNvPr>
          <p:cNvSpPr>
            <a:spLocks noGrp="1"/>
          </p:cNvSpPr>
          <p:nvPr>
            <p:ph type="title"/>
          </p:nvPr>
        </p:nvSpPr>
        <p:spPr/>
        <p:txBody>
          <a:bodyPr/>
          <a:lstStyle/>
          <a:p>
            <a:r>
              <a:rPr lang="en-GB" dirty="0"/>
              <a:t>How to Minimise the Risks</a:t>
            </a:r>
          </a:p>
        </p:txBody>
      </p:sp>
      <p:sp>
        <p:nvSpPr>
          <p:cNvPr id="3" name="Content Placeholder 2">
            <a:extLst>
              <a:ext uri="{FF2B5EF4-FFF2-40B4-BE49-F238E27FC236}">
                <a16:creationId xmlns:a16="http://schemas.microsoft.com/office/drawing/2014/main" id="{AE2F913D-9145-4AD9-A328-97160095840C}"/>
              </a:ext>
            </a:extLst>
          </p:cNvPr>
          <p:cNvSpPr>
            <a:spLocks noGrp="1"/>
          </p:cNvSpPr>
          <p:nvPr>
            <p:ph idx="1"/>
          </p:nvPr>
        </p:nvSpPr>
        <p:spPr>
          <a:xfrm>
            <a:off x="433137" y="2306320"/>
            <a:ext cx="11248324" cy="3578012"/>
          </a:xfrm>
        </p:spPr>
        <p:txBody>
          <a:bodyPr>
            <a:normAutofit fontScale="85000" lnSpcReduction="10000"/>
          </a:bodyPr>
          <a:lstStyle/>
          <a:p>
            <a:pPr marL="0" indent="0" algn="just">
              <a:lnSpc>
                <a:spcPct val="150000"/>
              </a:lnSpc>
              <a:buNone/>
            </a:pPr>
            <a:r>
              <a:rPr lang="en-GB" dirty="0">
                <a:latin typeface="Arial" panose="020B0604020202020204" pitchFamily="34" charset="0"/>
                <a:cs typeface="Arial" panose="020B0604020202020204" pitchFamily="34" charset="0"/>
              </a:rPr>
              <a:t>Deception:</a:t>
            </a:r>
          </a:p>
          <a:p>
            <a:pPr algn="just">
              <a:lnSpc>
                <a:spcPct val="150000"/>
              </a:lnSpc>
            </a:pPr>
            <a:r>
              <a:rPr lang="en-GB" dirty="0">
                <a:latin typeface="Arial" panose="020B0604020202020204" pitchFamily="34" charset="0"/>
                <a:cs typeface="Arial" panose="020B0604020202020204" pitchFamily="34" charset="0"/>
              </a:rPr>
              <a:t>Knowing carrying out research for other purposes</a:t>
            </a:r>
          </a:p>
          <a:p>
            <a:pPr algn="just">
              <a:lnSpc>
                <a:spcPct val="150000"/>
              </a:lnSpc>
            </a:pPr>
            <a:r>
              <a:rPr lang="en-GB" dirty="0">
                <a:latin typeface="Arial" panose="020B0604020202020204" pitchFamily="34" charset="0"/>
                <a:cs typeface="Arial" panose="020B0604020202020204" pitchFamily="34" charset="0"/>
              </a:rPr>
              <a:t>‘When researchers represent their work for something other than what it is’ (Bryman, 2008:124)</a:t>
            </a:r>
          </a:p>
          <a:p>
            <a:pPr algn="just">
              <a:lnSpc>
                <a:spcPct val="150000"/>
              </a:lnSpc>
            </a:pPr>
            <a:r>
              <a:rPr lang="en-GB" dirty="0">
                <a:latin typeface="Arial" panose="020B0604020202020204" pitchFamily="34" charset="0"/>
                <a:cs typeface="Arial" panose="020B0604020202020204" pitchFamily="34" charset="0"/>
              </a:rPr>
              <a:t>Researchers must be professional at all times and not mislead participants</a:t>
            </a:r>
          </a:p>
          <a:p>
            <a:pPr algn="just">
              <a:lnSpc>
                <a:spcPct val="150000"/>
              </a:lnSpc>
            </a:pPr>
            <a:r>
              <a:rPr lang="en-GB" dirty="0">
                <a:latin typeface="Arial" panose="020B0604020202020204" pitchFamily="34" charset="0"/>
                <a:cs typeface="Arial" panose="020B0604020202020204" pitchFamily="34" charset="0"/>
              </a:rPr>
              <a:t>Deception is however recognised as being widespread throughout any social interaction (Bryman, 2008)</a:t>
            </a:r>
          </a:p>
          <a:p>
            <a:pPr algn="just">
              <a:lnSpc>
                <a:spcPct val="150000"/>
              </a:lnSpc>
            </a:pPr>
            <a:r>
              <a:rPr lang="en-GB" dirty="0">
                <a:latin typeface="Arial" panose="020B0604020202020204" pitchFamily="34" charset="0"/>
                <a:cs typeface="Arial" panose="020B0604020202020204" pitchFamily="34" charset="0"/>
              </a:rPr>
              <a:t>We want participants to be natural (naturalism), however if they are fully informed, how can this be achieved?</a:t>
            </a:r>
          </a:p>
          <a:p>
            <a:pPr algn="just">
              <a:lnSpc>
                <a:spcPct val="150000"/>
              </a:lnSpc>
            </a:pPr>
            <a:r>
              <a:rPr lang="en-GB" dirty="0">
                <a:latin typeface="Arial" panose="020B0604020202020204" pitchFamily="34" charset="0"/>
                <a:cs typeface="Arial" panose="020B0604020202020204" pitchFamily="34" charset="0"/>
              </a:rPr>
              <a:t>Pilot group – age appropriate, reduce risks</a:t>
            </a:r>
          </a:p>
          <a:p>
            <a:pPr algn="just">
              <a:lnSpc>
                <a:spcPct val="150000"/>
              </a:lnSpc>
            </a:pPr>
            <a:r>
              <a:rPr lang="en-GB" dirty="0">
                <a:latin typeface="Arial" panose="020B0604020202020204" pitchFamily="34" charset="0"/>
                <a:cs typeface="Arial" panose="020B0604020202020204" pitchFamily="34" charset="0"/>
              </a:rPr>
              <a:t>Appraisals and self-review</a:t>
            </a:r>
          </a:p>
        </p:txBody>
      </p:sp>
    </p:spTree>
    <p:extLst>
      <p:ext uri="{BB962C8B-B14F-4D97-AF65-F5344CB8AC3E}">
        <p14:creationId xmlns:p14="http://schemas.microsoft.com/office/powerpoint/2010/main" val="1060835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A116AC1-1C88-494C-B258-8389797E4EE2}"/>
              </a:ext>
            </a:extLst>
          </p:cNvPr>
          <p:cNvSpPr>
            <a:spLocks noGrp="1"/>
          </p:cNvSpPr>
          <p:nvPr>
            <p:ph type="title"/>
          </p:nvPr>
        </p:nvSpPr>
        <p:spPr>
          <a:xfrm>
            <a:off x="639098" y="629265"/>
            <a:ext cx="6072776" cy="1622322"/>
          </a:xfrm>
        </p:spPr>
        <p:txBody>
          <a:bodyPr>
            <a:normAutofit/>
          </a:bodyPr>
          <a:lstStyle/>
          <a:p>
            <a:r>
              <a:rPr lang="en-GB">
                <a:solidFill>
                  <a:srgbClr val="EBEBEB"/>
                </a:solidFill>
              </a:rPr>
              <a:t>Why are Ethics Important in Research?</a:t>
            </a:r>
          </a:p>
        </p:txBody>
      </p:sp>
      <p:sp>
        <p:nvSpPr>
          <p:cNvPr id="3" name="Content Placeholder 2">
            <a:extLst>
              <a:ext uri="{FF2B5EF4-FFF2-40B4-BE49-F238E27FC236}">
                <a16:creationId xmlns:a16="http://schemas.microsoft.com/office/drawing/2014/main" id="{4F088856-866B-4B7B-8F66-F507500D268C}"/>
              </a:ext>
            </a:extLst>
          </p:cNvPr>
          <p:cNvSpPr>
            <a:spLocks noGrp="1"/>
          </p:cNvSpPr>
          <p:nvPr>
            <p:ph idx="1"/>
          </p:nvPr>
        </p:nvSpPr>
        <p:spPr>
          <a:xfrm>
            <a:off x="639098" y="2418735"/>
            <a:ext cx="6072776" cy="3811740"/>
          </a:xfrm>
        </p:spPr>
        <p:txBody>
          <a:bodyPr anchor="ctr">
            <a:normAutofit/>
          </a:bodyPr>
          <a:lstStyle/>
          <a:p>
            <a:r>
              <a:rPr lang="en-GB">
                <a:solidFill>
                  <a:srgbClr val="FFFFFF"/>
                </a:solidFill>
                <a:latin typeface="Arial" panose="020B0604020202020204" pitchFamily="34" charset="0"/>
                <a:cs typeface="Arial" panose="020B0604020202020204" pitchFamily="34" charset="0"/>
              </a:rPr>
              <a:t>In any research project ethics are important, if within the context of childhood development and learning, ethical responsibilities are the heart of the research (Callan and Reed, 2011). </a:t>
            </a:r>
          </a:p>
          <a:p>
            <a:r>
              <a:rPr lang="en-GB">
                <a:solidFill>
                  <a:srgbClr val="FFFFFF"/>
                </a:solidFill>
                <a:latin typeface="Arial" panose="020B0604020202020204" pitchFamily="34" charset="0"/>
                <a:cs typeface="Arial" panose="020B0604020202020204" pitchFamily="34" charset="0"/>
              </a:rPr>
              <a:t>The guidelines will ensure that reflecting on the experience of trained practitioners without neglecting the protection of children and adults alike. </a:t>
            </a:r>
          </a:p>
          <a:p>
            <a:r>
              <a:rPr lang="en-GB">
                <a:solidFill>
                  <a:srgbClr val="FFFFFF"/>
                </a:solidFill>
                <a:latin typeface="Arial" panose="020B0604020202020204" pitchFamily="34" charset="0"/>
                <a:cs typeface="Arial" panose="020B0604020202020204" pitchFamily="34" charset="0"/>
              </a:rPr>
              <a:t>The importance of recognising the participant’s ‘vulnerability’ in as far as understanding the relationships of all participants with there being an emphasis on a ‘balance of power’ (Callan and Reed, 2011:22). </a:t>
            </a:r>
          </a:p>
        </p:txBody>
      </p:sp>
      <p:pic>
        <p:nvPicPr>
          <p:cNvPr id="7" name="Graphic 6" descr="Users">
            <a:extLst>
              <a:ext uri="{FF2B5EF4-FFF2-40B4-BE49-F238E27FC236}">
                <a16:creationId xmlns:a16="http://schemas.microsoft.com/office/drawing/2014/main" id="{C6E03067-A677-47E5-B61B-E1A95FDF77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18226" y="1375132"/>
            <a:ext cx="4125317" cy="4125317"/>
          </a:xfrm>
          <a:prstGeom prst="rect">
            <a:avLst/>
          </a:prstGeom>
        </p:spPr>
      </p:pic>
      <p:sp>
        <p:nvSpPr>
          <p:cNvPr id="19" name="Rectangle 1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77806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6E52BA5B-AA1B-4543-ABE3-EA43EC5E2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 name="Rectangle 17">
              <a:extLst>
                <a:ext uri="{FF2B5EF4-FFF2-40B4-BE49-F238E27FC236}">
                  <a16:creationId xmlns:a16="http://schemas.microsoft.com/office/drawing/2014/main" id="{906331F9-7C9F-4BB2-87F8-B8727CC2C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Oval 18">
              <a:extLst>
                <a:ext uri="{FF2B5EF4-FFF2-40B4-BE49-F238E27FC236}">
                  <a16:creationId xmlns:a16="http://schemas.microsoft.com/office/drawing/2014/main" id="{5AC079BA-21C7-4385-BA61-21D4DFD4E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F4AFE3EB-B128-42BB-90AC-64DBB5199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AB9CBD2C-B434-414D-8894-82CAABD6B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760E064B-C2F2-4237-8792-5F01F0F4C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3" name="Freeform 5">
              <a:extLst>
                <a:ext uri="{FF2B5EF4-FFF2-40B4-BE49-F238E27FC236}">
                  <a16:creationId xmlns:a16="http://schemas.microsoft.com/office/drawing/2014/main" id="{83A28ABB-C07A-4791-9B5C-73BFC678F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4" name="Freeform 5">
              <a:extLst>
                <a:ext uri="{FF2B5EF4-FFF2-40B4-BE49-F238E27FC236}">
                  <a16:creationId xmlns:a16="http://schemas.microsoft.com/office/drawing/2014/main" id="{F094C3D3-17E7-4BCC-B786-4B3BDD25E4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D5F975C-8E88-4212-A268-AE41FBEB723F}"/>
              </a:ext>
            </a:extLst>
          </p:cNvPr>
          <p:cNvSpPr>
            <a:spLocks noGrp="1"/>
          </p:cNvSpPr>
          <p:nvPr>
            <p:ph type="title"/>
          </p:nvPr>
        </p:nvSpPr>
        <p:spPr>
          <a:xfrm>
            <a:off x="1154955" y="973668"/>
            <a:ext cx="2942210" cy="1020232"/>
          </a:xfrm>
        </p:spPr>
        <p:txBody>
          <a:bodyPr>
            <a:normAutofit/>
          </a:bodyPr>
          <a:lstStyle/>
          <a:p>
            <a:pPr>
              <a:lnSpc>
                <a:spcPct val="90000"/>
              </a:lnSpc>
            </a:pPr>
            <a:r>
              <a:rPr lang="en-GB" sz="2500"/>
              <a:t>How will the Data be Collected?</a:t>
            </a:r>
          </a:p>
        </p:txBody>
      </p:sp>
      <p:sp>
        <p:nvSpPr>
          <p:cNvPr id="3" name="Content Placeholder 2">
            <a:extLst>
              <a:ext uri="{FF2B5EF4-FFF2-40B4-BE49-F238E27FC236}">
                <a16:creationId xmlns:a16="http://schemas.microsoft.com/office/drawing/2014/main" id="{14415E09-2D98-456C-B143-93101CB282C4}"/>
              </a:ext>
            </a:extLst>
          </p:cNvPr>
          <p:cNvSpPr>
            <a:spLocks noGrp="1"/>
          </p:cNvSpPr>
          <p:nvPr>
            <p:ph idx="1"/>
          </p:nvPr>
        </p:nvSpPr>
        <p:spPr>
          <a:xfrm>
            <a:off x="1154955" y="2120900"/>
            <a:ext cx="3133726" cy="3898900"/>
          </a:xfrm>
        </p:spPr>
        <p:txBody>
          <a:bodyPr>
            <a:normAutofit/>
          </a:bodyPr>
          <a:lstStyle/>
          <a:p>
            <a:r>
              <a:rPr lang="en-GB">
                <a:solidFill>
                  <a:schemeClr val="bg1"/>
                </a:solidFill>
                <a:latin typeface="Arial" panose="020B0604020202020204" pitchFamily="34" charset="0"/>
                <a:cs typeface="Arial" panose="020B0604020202020204" pitchFamily="34" charset="0"/>
              </a:rPr>
              <a:t>Questionnaire</a:t>
            </a:r>
          </a:p>
          <a:p>
            <a:pPr marL="0" indent="0">
              <a:buNone/>
            </a:pPr>
            <a:r>
              <a:rPr lang="en-GB">
                <a:solidFill>
                  <a:schemeClr val="bg1"/>
                </a:solidFill>
                <a:latin typeface="Arial" panose="020B0604020202020204" pitchFamily="34" charset="0"/>
                <a:cs typeface="Arial" panose="020B0604020202020204" pitchFamily="34" charset="0"/>
              </a:rPr>
              <a:t>iPad</a:t>
            </a:r>
          </a:p>
          <a:p>
            <a:pPr marL="0" indent="0">
              <a:buNone/>
            </a:pPr>
            <a:r>
              <a:rPr lang="en-GB">
                <a:solidFill>
                  <a:schemeClr val="bg1"/>
                </a:solidFill>
                <a:latin typeface="Arial" panose="020B0604020202020204" pitchFamily="34" charset="0"/>
                <a:cs typeface="Arial" panose="020B0604020202020204" pitchFamily="34" charset="0"/>
              </a:rPr>
              <a:t>Survey Monkey App – Kiosk</a:t>
            </a:r>
          </a:p>
          <a:p>
            <a:pPr marL="0" indent="0">
              <a:buNone/>
            </a:pPr>
            <a:r>
              <a:rPr lang="en-GB">
                <a:solidFill>
                  <a:schemeClr val="bg1"/>
                </a:solidFill>
                <a:latin typeface="Arial" panose="020B0604020202020204" pitchFamily="34" charset="0"/>
                <a:cs typeface="Arial" panose="020B0604020202020204" pitchFamily="34" charset="0"/>
              </a:rPr>
              <a:t>Paper handouts</a:t>
            </a:r>
          </a:p>
          <a:p>
            <a:pPr marL="0" indent="0">
              <a:buNone/>
            </a:pPr>
            <a:r>
              <a:rPr lang="en-GB">
                <a:solidFill>
                  <a:schemeClr val="bg1"/>
                </a:solidFill>
                <a:latin typeface="Arial" panose="020B0604020202020204" pitchFamily="34" charset="0"/>
                <a:cs typeface="Arial" panose="020B0604020202020204" pitchFamily="34" charset="0"/>
              </a:rPr>
              <a:t>Paws room</a:t>
            </a:r>
          </a:p>
          <a:p>
            <a:r>
              <a:rPr lang="en-GB">
                <a:solidFill>
                  <a:schemeClr val="bg1"/>
                </a:solidFill>
                <a:latin typeface="Arial" panose="020B0604020202020204" pitchFamily="34" charset="0"/>
                <a:cs typeface="Arial" panose="020B0604020202020204" pitchFamily="34" charset="0"/>
              </a:rPr>
              <a:t>Interview</a:t>
            </a:r>
          </a:p>
          <a:p>
            <a:pPr marL="0" indent="0">
              <a:buNone/>
            </a:pPr>
            <a:r>
              <a:rPr lang="en-GB">
                <a:solidFill>
                  <a:schemeClr val="bg1"/>
                </a:solidFill>
                <a:latin typeface="Arial" panose="020B0604020202020204" pitchFamily="34" charset="0"/>
                <a:cs typeface="Arial" panose="020B0604020202020204" pitchFamily="34" charset="0"/>
              </a:rPr>
              <a:t>Listen and write notes either during or after</a:t>
            </a:r>
          </a:p>
          <a:p>
            <a:pPr marL="0" indent="0">
              <a:buNone/>
            </a:pPr>
            <a:r>
              <a:rPr lang="en-GB">
                <a:solidFill>
                  <a:schemeClr val="bg1"/>
                </a:solidFill>
                <a:latin typeface="Arial" panose="020B0604020202020204" pitchFamily="34" charset="0"/>
                <a:cs typeface="Arial" panose="020B0604020202020204" pitchFamily="34" charset="0"/>
              </a:rPr>
              <a:t>Dictaphone  </a:t>
            </a:r>
          </a:p>
          <a:p>
            <a:pPr marL="0" indent="0">
              <a:buNone/>
            </a:pPr>
            <a:r>
              <a:rPr lang="en-GB">
                <a:solidFill>
                  <a:schemeClr val="bg1"/>
                </a:solidFill>
                <a:latin typeface="Arial" panose="020B0604020202020204" pitchFamily="34" charset="0"/>
                <a:cs typeface="Arial" panose="020B0604020202020204" pitchFamily="34" charset="0"/>
              </a:rPr>
              <a:t>Safe area</a:t>
            </a:r>
          </a:p>
          <a:p>
            <a:endParaRPr lang="en-GB">
              <a:solidFill>
                <a:schemeClr val="bg1"/>
              </a:solidFill>
            </a:endParaRPr>
          </a:p>
        </p:txBody>
      </p:sp>
      <p:pic>
        <p:nvPicPr>
          <p:cNvPr id="5" name="Picture 4" descr="A screen shot of a computer&#10;&#10;Description automatically generated">
            <a:extLst>
              <a:ext uri="{FF2B5EF4-FFF2-40B4-BE49-F238E27FC236}">
                <a16:creationId xmlns:a16="http://schemas.microsoft.com/office/drawing/2014/main" id="{F22DCE29-1955-41B6-9477-EB9B0BFC7E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1600000">
            <a:off x="5194607" y="1872048"/>
            <a:ext cx="3113903" cy="3113903"/>
          </a:xfrm>
          <a:prstGeom prst="rect">
            <a:avLst/>
          </a:prstGeom>
        </p:spPr>
      </p:pic>
      <p:pic>
        <p:nvPicPr>
          <p:cNvPr id="11" name="Picture 10" descr="A picture containing stationary&#10;&#10;Description automatically generated">
            <a:extLst>
              <a:ext uri="{FF2B5EF4-FFF2-40B4-BE49-F238E27FC236}">
                <a16:creationId xmlns:a16="http://schemas.microsoft.com/office/drawing/2014/main" id="{D5AE3114-0562-4A55-B50C-55F907272EE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756307" y="803750"/>
            <a:ext cx="2545762" cy="2545762"/>
          </a:xfrm>
          <a:prstGeom prst="rect">
            <a:avLst/>
          </a:prstGeom>
        </p:spPr>
      </p:pic>
      <p:sp>
        <p:nvSpPr>
          <p:cNvPr id="26" name="Rectangle 25">
            <a:extLst>
              <a:ext uri="{FF2B5EF4-FFF2-40B4-BE49-F238E27FC236}">
                <a16:creationId xmlns:a16="http://schemas.microsoft.com/office/drawing/2014/main" id="{BC650D5C-009B-4021-82BD-1E28BFF45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A close up of electronics&#10;&#10;Description automatically generated">
            <a:extLst>
              <a:ext uri="{FF2B5EF4-FFF2-40B4-BE49-F238E27FC236}">
                <a16:creationId xmlns:a16="http://schemas.microsoft.com/office/drawing/2014/main" id="{29446A0A-6302-41B8-9B55-B5D8386F544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1600000">
            <a:off x="8472236" y="3627808"/>
            <a:ext cx="3113904" cy="2307119"/>
          </a:xfrm>
          <a:prstGeom prst="rect">
            <a:avLst/>
          </a:prstGeom>
        </p:spPr>
      </p:pic>
      <p:sp>
        <p:nvSpPr>
          <p:cNvPr id="12" name="TextBox 11">
            <a:extLst>
              <a:ext uri="{FF2B5EF4-FFF2-40B4-BE49-F238E27FC236}">
                <a16:creationId xmlns:a16="http://schemas.microsoft.com/office/drawing/2014/main" id="{A8FFD634-9AD3-4C13-8065-01B433C4939D}"/>
              </a:ext>
            </a:extLst>
          </p:cNvPr>
          <p:cNvSpPr txBox="1"/>
          <p:nvPr/>
        </p:nvSpPr>
        <p:spPr>
          <a:xfrm>
            <a:off x="9511458" y="6657945"/>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ommons.wikimedia.org/wiki/file:notepad_icon.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295802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E3EDD-E72D-400A-A433-6A2A6572E407}"/>
              </a:ext>
            </a:extLst>
          </p:cNvPr>
          <p:cNvSpPr>
            <a:spLocks noGrp="1"/>
          </p:cNvSpPr>
          <p:nvPr>
            <p:ph type="title"/>
          </p:nvPr>
        </p:nvSpPr>
        <p:spPr>
          <a:xfrm>
            <a:off x="1154954" y="973668"/>
            <a:ext cx="8761413" cy="706964"/>
          </a:xfrm>
        </p:spPr>
        <p:txBody>
          <a:bodyPr/>
          <a:lstStyle/>
          <a:p>
            <a:r>
              <a:rPr lang="en-GB" dirty="0"/>
              <a:t>Questionnaire</a:t>
            </a:r>
          </a:p>
        </p:txBody>
      </p:sp>
      <p:sp>
        <p:nvSpPr>
          <p:cNvPr id="3" name="Content Placeholder 2">
            <a:extLst>
              <a:ext uri="{FF2B5EF4-FFF2-40B4-BE49-F238E27FC236}">
                <a16:creationId xmlns:a16="http://schemas.microsoft.com/office/drawing/2014/main" id="{24801A2B-46DE-4E14-9973-64F810027639}"/>
              </a:ext>
            </a:extLst>
          </p:cNvPr>
          <p:cNvSpPr>
            <a:spLocks noGrp="1"/>
          </p:cNvSpPr>
          <p:nvPr>
            <p:ph idx="1"/>
          </p:nvPr>
        </p:nvSpPr>
        <p:spPr>
          <a:xfrm>
            <a:off x="609600" y="2372139"/>
            <a:ext cx="7254241" cy="4270592"/>
          </a:xfrm>
        </p:spPr>
        <p:txBody>
          <a:bodyPr>
            <a:normAutofit fontScale="77500" lnSpcReduction="20000"/>
          </a:bodyPr>
          <a:lstStyle/>
          <a:p>
            <a:pPr algn="just">
              <a:lnSpc>
                <a:spcPct val="150000"/>
              </a:lnSpc>
            </a:pPr>
            <a:r>
              <a:rPr lang="en-GB" dirty="0">
                <a:latin typeface="Arial" panose="020B0604020202020204" pitchFamily="34" charset="0"/>
                <a:cs typeface="Arial" panose="020B0604020202020204" pitchFamily="34" charset="0"/>
              </a:rPr>
              <a:t>Children</a:t>
            </a:r>
          </a:p>
          <a:p>
            <a:pPr marL="0" indent="0" algn="just">
              <a:lnSpc>
                <a:spcPct val="150000"/>
              </a:lnSpc>
              <a:buNone/>
            </a:pPr>
            <a:r>
              <a:rPr lang="en-GB" dirty="0">
                <a:latin typeface="Arial" panose="020B0604020202020204" pitchFamily="34" charset="0"/>
                <a:cs typeface="Arial" panose="020B0604020202020204" pitchFamily="34" charset="0"/>
              </a:rPr>
              <a:t>Statements rather than questions ‘I like’ instead of ‘Do I like’</a:t>
            </a:r>
          </a:p>
          <a:p>
            <a:pPr marL="0" indent="0" algn="just">
              <a:lnSpc>
                <a:spcPct val="150000"/>
              </a:lnSpc>
              <a:buNone/>
            </a:pPr>
            <a:r>
              <a:rPr lang="en-GB" dirty="0">
                <a:latin typeface="Arial" panose="020B0604020202020204" pitchFamily="34" charset="0"/>
                <a:cs typeface="Arial" panose="020B0604020202020204" pitchFamily="34" charset="0"/>
              </a:rPr>
              <a:t>Smiley faces as answers</a:t>
            </a:r>
          </a:p>
          <a:p>
            <a:pPr marL="0" indent="0" algn="just">
              <a:lnSpc>
                <a:spcPct val="150000"/>
              </a:lnSpc>
              <a:buNone/>
            </a:pPr>
            <a:r>
              <a:rPr lang="en-GB" dirty="0">
                <a:latin typeface="Arial" panose="020B0604020202020204" pitchFamily="34" charset="0"/>
                <a:cs typeface="Arial" panose="020B0604020202020204" pitchFamily="34" charset="0"/>
              </a:rPr>
              <a:t>Open questions </a:t>
            </a:r>
          </a:p>
          <a:p>
            <a:pPr marL="0" indent="0" algn="just">
              <a:lnSpc>
                <a:spcPct val="150000"/>
              </a:lnSpc>
              <a:buNone/>
            </a:pPr>
            <a:r>
              <a:rPr lang="en-GB" dirty="0">
                <a:latin typeface="Arial" panose="020B0604020202020204" pitchFamily="34" charset="0"/>
                <a:cs typeface="Arial" panose="020B0604020202020204" pitchFamily="34" charset="0"/>
              </a:rPr>
              <a:t>(Doherty and Hughes, 2014)</a:t>
            </a:r>
          </a:p>
          <a:p>
            <a:pPr algn="just">
              <a:lnSpc>
                <a:spcPct val="150000"/>
              </a:lnSpc>
            </a:pPr>
            <a:r>
              <a:rPr lang="en-GB" dirty="0">
                <a:latin typeface="Arial" panose="020B0604020202020204" pitchFamily="34" charset="0"/>
                <a:cs typeface="Arial" panose="020B0604020202020204" pitchFamily="34" charset="0"/>
              </a:rPr>
              <a:t>Parents</a:t>
            </a:r>
          </a:p>
          <a:p>
            <a:pPr marL="0" indent="0" algn="just">
              <a:lnSpc>
                <a:spcPct val="150000"/>
              </a:lnSpc>
              <a:buNone/>
            </a:pPr>
            <a:r>
              <a:rPr lang="en-GB" dirty="0">
                <a:latin typeface="Arial" panose="020B0604020202020204" pitchFamily="34" charset="0"/>
                <a:cs typeface="Arial" panose="020B0604020202020204" pitchFamily="34" charset="0"/>
              </a:rPr>
              <a:t>Open and closed questions throughout</a:t>
            </a:r>
          </a:p>
          <a:p>
            <a:pPr marL="0" indent="0" algn="just">
              <a:lnSpc>
                <a:spcPct val="150000"/>
              </a:lnSpc>
              <a:buNone/>
            </a:pPr>
            <a:r>
              <a:rPr lang="en-GB" dirty="0">
                <a:latin typeface="Arial" panose="020B0604020202020204" pitchFamily="34" charset="0"/>
                <a:cs typeface="Arial" panose="020B0604020202020204" pitchFamily="34" charset="0"/>
              </a:rPr>
              <a:t>Multiple choice</a:t>
            </a:r>
          </a:p>
          <a:p>
            <a:pPr marL="0" indent="0" algn="just">
              <a:lnSpc>
                <a:spcPct val="150000"/>
              </a:lnSpc>
              <a:buNone/>
            </a:pPr>
            <a:r>
              <a:rPr lang="en-GB" dirty="0">
                <a:latin typeface="Arial" panose="020B0604020202020204" pitchFamily="34" charset="0"/>
                <a:cs typeface="Arial" panose="020B0604020202020204" pitchFamily="34" charset="0"/>
              </a:rPr>
              <a:t>Questions will start with ‘how’ instead of ‘why’, because why is seen as threatening and can have a challenged response, whereas the parents will respond in a more decisive manner to a question beginning with how. (Petrie, 2011)</a:t>
            </a:r>
          </a:p>
        </p:txBody>
      </p:sp>
      <p:pic>
        <p:nvPicPr>
          <p:cNvPr id="5" name="Picture 4">
            <a:extLst>
              <a:ext uri="{FF2B5EF4-FFF2-40B4-BE49-F238E27FC236}">
                <a16:creationId xmlns:a16="http://schemas.microsoft.com/office/drawing/2014/main" id="{6903249F-38FB-463B-A2AE-1B0B02AFD4C5}"/>
              </a:ext>
            </a:extLst>
          </p:cNvPr>
          <p:cNvPicPr>
            <a:picLocks noChangeAspect="1"/>
          </p:cNvPicPr>
          <p:nvPr/>
        </p:nvPicPr>
        <p:blipFill rotWithShape="1">
          <a:blip r:embed="rId2"/>
          <a:srcRect l="29961" t="22710" r="31185" b="9772"/>
          <a:stretch/>
        </p:blipFill>
        <p:spPr>
          <a:xfrm>
            <a:off x="5738261" y="2466474"/>
            <a:ext cx="3056021" cy="2985750"/>
          </a:xfrm>
          <a:prstGeom prst="rect">
            <a:avLst/>
          </a:prstGeom>
        </p:spPr>
      </p:pic>
      <p:pic>
        <p:nvPicPr>
          <p:cNvPr id="6" name="Picture 5">
            <a:extLst>
              <a:ext uri="{FF2B5EF4-FFF2-40B4-BE49-F238E27FC236}">
                <a16:creationId xmlns:a16="http://schemas.microsoft.com/office/drawing/2014/main" id="{D21A443B-22D3-42CB-A16C-CEECD0E27067}"/>
              </a:ext>
            </a:extLst>
          </p:cNvPr>
          <p:cNvPicPr>
            <a:picLocks noChangeAspect="1"/>
          </p:cNvPicPr>
          <p:nvPr/>
        </p:nvPicPr>
        <p:blipFill rotWithShape="1">
          <a:blip r:embed="rId3"/>
          <a:srcRect l="30153" t="22450" r="30292" b="18697"/>
          <a:stretch/>
        </p:blipFill>
        <p:spPr>
          <a:xfrm>
            <a:off x="8794282" y="2466474"/>
            <a:ext cx="3176337" cy="2657061"/>
          </a:xfrm>
          <a:prstGeom prst="rect">
            <a:avLst/>
          </a:prstGeom>
        </p:spPr>
      </p:pic>
      <p:pic>
        <p:nvPicPr>
          <p:cNvPr id="7" name="Picture 6">
            <a:extLst>
              <a:ext uri="{FF2B5EF4-FFF2-40B4-BE49-F238E27FC236}">
                <a16:creationId xmlns:a16="http://schemas.microsoft.com/office/drawing/2014/main" id="{511E9772-FF89-43FB-8977-4ADFC6313DB5}"/>
              </a:ext>
            </a:extLst>
          </p:cNvPr>
          <p:cNvPicPr>
            <a:picLocks noChangeAspect="1"/>
          </p:cNvPicPr>
          <p:nvPr/>
        </p:nvPicPr>
        <p:blipFill rotWithShape="1">
          <a:blip r:embed="rId4"/>
          <a:srcRect l="29706" t="33066" r="38443" b="33445"/>
          <a:stretch/>
        </p:blipFill>
        <p:spPr>
          <a:xfrm>
            <a:off x="8769207" y="5123535"/>
            <a:ext cx="2442411" cy="1443789"/>
          </a:xfrm>
          <a:prstGeom prst="rect">
            <a:avLst/>
          </a:prstGeom>
        </p:spPr>
      </p:pic>
    </p:spTree>
    <p:extLst>
      <p:ext uri="{BB962C8B-B14F-4D97-AF65-F5344CB8AC3E}">
        <p14:creationId xmlns:p14="http://schemas.microsoft.com/office/powerpoint/2010/main" val="810240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831B-AA03-446F-BCBD-50FBBD303EED}"/>
              </a:ext>
            </a:extLst>
          </p:cNvPr>
          <p:cNvSpPr>
            <a:spLocks noGrp="1"/>
          </p:cNvSpPr>
          <p:nvPr>
            <p:ph type="title"/>
          </p:nvPr>
        </p:nvSpPr>
        <p:spPr/>
        <p:txBody>
          <a:bodyPr/>
          <a:lstStyle/>
          <a:p>
            <a:r>
              <a:rPr lang="en-GB" dirty="0"/>
              <a:t>Results</a:t>
            </a:r>
          </a:p>
        </p:txBody>
      </p:sp>
      <p:pic>
        <p:nvPicPr>
          <p:cNvPr id="8" name="Picture 7">
            <a:extLst>
              <a:ext uri="{FF2B5EF4-FFF2-40B4-BE49-F238E27FC236}">
                <a16:creationId xmlns:a16="http://schemas.microsoft.com/office/drawing/2014/main" id="{CE091608-6A95-45A3-AB45-BCD98606C8ED}"/>
              </a:ext>
            </a:extLst>
          </p:cNvPr>
          <p:cNvPicPr>
            <a:picLocks noChangeAspect="1"/>
          </p:cNvPicPr>
          <p:nvPr/>
        </p:nvPicPr>
        <p:blipFill rotWithShape="1">
          <a:blip r:embed="rId2"/>
          <a:srcRect t="26958" r="51355" b="36978"/>
          <a:stretch/>
        </p:blipFill>
        <p:spPr>
          <a:xfrm>
            <a:off x="379828" y="3851029"/>
            <a:ext cx="5711890" cy="2785405"/>
          </a:xfrm>
          <a:prstGeom prst="rect">
            <a:avLst/>
          </a:prstGeom>
        </p:spPr>
      </p:pic>
      <p:pic>
        <p:nvPicPr>
          <p:cNvPr id="9" name="Picture 8">
            <a:extLst>
              <a:ext uri="{FF2B5EF4-FFF2-40B4-BE49-F238E27FC236}">
                <a16:creationId xmlns:a16="http://schemas.microsoft.com/office/drawing/2014/main" id="{0B993368-A747-4EED-8974-4BF793BB0504}"/>
              </a:ext>
            </a:extLst>
          </p:cNvPr>
          <p:cNvPicPr>
            <a:picLocks noChangeAspect="1"/>
          </p:cNvPicPr>
          <p:nvPr/>
        </p:nvPicPr>
        <p:blipFill rotWithShape="1">
          <a:blip r:embed="rId2"/>
          <a:srcRect b="5885"/>
          <a:stretch/>
        </p:blipFill>
        <p:spPr>
          <a:xfrm>
            <a:off x="6265339" y="2358887"/>
            <a:ext cx="5264053" cy="2785406"/>
          </a:xfrm>
          <a:prstGeom prst="rect">
            <a:avLst/>
          </a:prstGeom>
        </p:spPr>
      </p:pic>
      <p:sp>
        <p:nvSpPr>
          <p:cNvPr id="10" name="TextBox 9">
            <a:extLst>
              <a:ext uri="{FF2B5EF4-FFF2-40B4-BE49-F238E27FC236}">
                <a16:creationId xmlns:a16="http://schemas.microsoft.com/office/drawing/2014/main" id="{8DF7AF06-8D5C-4595-976B-DA7297A0BAE3}"/>
              </a:ext>
            </a:extLst>
          </p:cNvPr>
          <p:cNvSpPr txBox="1"/>
          <p:nvPr/>
        </p:nvSpPr>
        <p:spPr>
          <a:xfrm>
            <a:off x="662608" y="2358887"/>
            <a:ext cx="5429109" cy="1154675"/>
          </a:xfrm>
          <a:prstGeom prst="rect">
            <a:avLst/>
          </a:prstGeom>
          <a:noFill/>
        </p:spPr>
        <p:txBody>
          <a:bodyPr wrap="square" rtlCol="0">
            <a:spAutoFit/>
          </a:bodyPr>
          <a:lstStyle/>
          <a:p>
            <a:pPr algn="just">
              <a:lnSpc>
                <a:spcPct val="150000"/>
              </a:lnSpc>
            </a:pPr>
            <a:r>
              <a:rPr lang="en-GB" sz="1600" dirty="0">
                <a:latin typeface="Arial" panose="020B0604020202020204" pitchFamily="34" charset="0"/>
                <a:cs typeface="Arial" panose="020B0604020202020204" pitchFamily="34" charset="0"/>
              </a:rPr>
              <a:t>After all the responses are gathered, I will use Microsoft Excel to create pie charts and line graphs to calculate to answers and to show the visible results.</a:t>
            </a:r>
          </a:p>
        </p:txBody>
      </p:sp>
    </p:spTree>
    <p:extLst>
      <p:ext uri="{BB962C8B-B14F-4D97-AF65-F5344CB8AC3E}">
        <p14:creationId xmlns:p14="http://schemas.microsoft.com/office/powerpoint/2010/main" val="2230950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846606FC-CD79-4747-B22E-9416957B90D4}"/>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Structured Interviews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2D7FC3-8EEF-4525-AAFD-0ECD6E2D2623}"/>
              </a:ext>
            </a:extLst>
          </p:cNvPr>
          <p:cNvSpPr>
            <a:spLocks noGrp="1"/>
          </p:cNvSpPr>
          <p:nvPr>
            <p:ph idx="1"/>
          </p:nvPr>
        </p:nvSpPr>
        <p:spPr>
          <a:xfrm>
            <a:off x="4678424" y="1059025"/>
            <a:ext cx="5302189" cy="4739950"/>
          </a:xfrm>
        </p:spPr>
        <p:txBody>
          <a:bodyPr anchor="ctr">
            <a:normAutofit/>
          </a:bodyPr>
          <a:lstStyle/>
          <a:p>
            <a:pPr>
              <a:lnSpc>
                <a:spcPct val="90000"/>
              </a:lnSpc>
            </a:pPr>
            <a:r>
              <a:rPr lang="en-GB" sz="1500">
                <a:solidFill>
                  <a:schemeClr val="tx1"/>
                </a:solidFill>
                <a:latin typeface="Arial" panose="020B0604020202020204" pitchFamily="34" charset="0"/>
                <a:cs typeface="Arial" panose="020B0604020202020204" pitchFamily="34" charset="0"/>
              </a:rPr>
              <a:t>The interviews will only be conducted with members of staff of the childcare services. </a:t>
            </a:r>
          </a:p>
          <a:p>
            <a:pPr>
              <a:lnSpc>
                <a:spcPct val="90000"/>
              </a:lnSpc>
            </a:pPr>
            <a:r>
              <a:rPr lang="en-GB" sz="1500">
                <a:solidFill>
                  <a:schemeClr val="tx1"/>
                </a:solidFill>
                <a:latin typeface="Arial" panose="020B0604020202020204" pitchFamily="34" charset="0"/>
                <a:cs typeface="Arial" panose="020B0604020202020204" pitchFamily="34" charset="0"/>
              </a:rPr>
              <a:t>Being the researcher with regards to interviews, it is important to have conversation and to be able to present a shared experience with the interviewee. </a:t>
            </a:r>
          </a:p>
          <a:p>
            <a:pPr>
              <a:lnSpc>
                <a:spcPct val="90000"/>
              </a:lnSpc>
            </a:pPr>
            <a:r>
              <a:rPr lang="en-GB" sz="1500">
                <a:solidFill>
                  <a:schemeClr val="tx1"/>
                </a:solidFill>
                <a:latin typeface="Arial" panose="020B0604020202020204" pitchFamily="34" charset="0"/>
                <a:cs typeface="Arial" panose="020B0604020202020204" pitchFamily="34" charset="0"/>
              </a:rPr>
              <a:t>The interview will be conducted within a group setting, which on the researchers part will be of a focused conversation and will therefore be recorded to ensure that the interviewees perceptions and meanings are not distorted. (Clough and Nuttbrown 2002)</a:t>
            </a:r>
          </a:p>
          <a:p>
            <a:pPr>
              <a:lnSpc>
                <a:spcPct val="90000"/>
              </a:lnSpc>
            </a:pPr>
            <a:r>
              <a:rPr lang="en-GB" sz="1500">
                <a:solidFill>
                  <a:schemeClr val="tx1"/>
                </a:solidFill>
                <a:latin typeface="Arial" panose="020B0604020202020204" pitchFamily="34" charset="0"/>
                <a:cs typeface="Arial" panose="020B0604020202020204" pitchFamily="34" charset="0"/>
              </a:rPr>
              <a:t>Within the interview, there could also be an activity workshop, which could be used to encourage professional development.</a:t>
            </a:r>
          </a:p>
          <a:p>
            <a:pPr>
              <a:lnSpc>
                <a:spcPct val="90000"/>
              </a:lnSpc>
            </a:pPr>
            <a:r>
              <a:rPr lang="en-GB" sz="1500">
                <a:solidFill>
                  <a:schemeClr val="tx1"/>
                </a:solidFill>
                <a:latin typeface="Arial" panose="020B0604020202020204" pitchFamily="34" charset="0"/>
                <a:cs typeface="Arial" panose="020B0604020202020204" pitchFamily="34" charset="0"/>
              </a:rPr>
              <a:t>If this were to be a longitudinal study, the members of staff could also keep journals on how they see the children benefitting socially from the childcare. </a:t>
            </a:r>
          </a:p>
        </p:txBody>
      </p:sp>
    </p:spTree>
    <p:extLst>
      <p:ext uri="{BB962C8B-B14F-4D97-AF65-F5344CB8AC3E}">
        <p14:creationId xmlns:p14="http://schemas.microsoft.com/office/powerpoint/2010/main" val="737650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D5284-B580-4165-A8E7-6AAA4C8D148C}"/>
              </a:ext>
            </a:extLst>
          </p:cNvPr>
          <p:cNvSpPr>
            <a:spLocks noGrp="1"/>
          </p:cNvSpPr>
          <p:nvPr>
            <p:ph type="title"/>
          </p:nvPr>
        </p:nvSpPr>
        <p:spPr/>
        <p:txBody>
          <a:bodyPr/>
          <a:lstStyle/>
          <a:p>
            <a:r>
              <a:rPr lang="en-GB" dirty="0"/>
              <a:t>Why Would The Data Be Collected This Way?</a:t>
            </a:r>
          </a:p>
        </p:txBody>
      </p:sp>
      <p:sp>
        <p:nvSpPr>
          <p:cNvPr id="3" name="Content Placeholder 2">
            <a:extLst>
              <a:ext uri="{FF2B5EF4-FFF2-40B4-BE49-F238E27FC236}">
                <a16:creationId xmlns:a16="http://schemas.microsoft.com/office/drawing/2014/main" id="{A5CF1368-FCEF-4384-B662-6B587FAFB7D4}"/>
              </a:ext>
            </a:extLst>
          </p:cNvPr>
          <p:cNvSpPr>
            <a:spLocks noGrp="1"/>
          </p:cNvSpPr>
          <p:nvPr>
            <p:ph idx="1"/>
          </p:nvPr>
        </p:nvSpPr>
        <p:spPr>
          <a:xfrm>
            <a:off x="1154955" y="2603500"/>
            <a:ext cx="4503724" cy="3810552"/>
          </a:xfrm>
        </p:spPr>
        <p:txBody>
          <a:bodyPr>
            <a:normAutofit/>
          </a:bodyPr>
          <a:lstStyle/>
          <a:p>
            <a:pPr algn="just">
              <a:lnSpc>
                <a:spcPct val="150000"/>
              </a:lnSpc>
            </a:pPr>
            <a:r>
              <a:rPr lang="en-GB" dirty="0">
                <a:latin typeface="Arial" panose="020B0604020202020204" pitchFamily="34" charset="0"/>
                <a:cs typeface="Arial" panose="020B0604020202020204" pitchFamily="34" charset="0"/>
              </a:rPr>
              <a:t>Questionnaires </a:t>
            </a:r>
          </a:p>
          <a:p>
            <a:pPr marL="0" indent="0" algn="just">
              <a:lnSpc>
                <a:spcPct val="150000"/>
              </a:lnSpc>
              <a:buNone/>
            </a:pPr>
            <a:r>
              <a:rPr lang="en-GB" dirty="0">
                <a:latin typeface="Arial" panose="020B0604020202020204" pitchFamily="34" charset="0"/>
                <a:cs typeface="Arial" panose="020B0604020202020204" pitchFamily="34" charset="0"/>
              </a:rPr>
              <a:t>Cost effective</a:t>
            </a:r>
          </a:p>
          <a:p>
            <a:pPr marL="0" indent="0" algn="just">
              <a:lnSpc>
                <a:spcPct val="150000"/>
              </a:lnSpc>
              <a:buNone/>
            </a:pPr>
            <a:r>
              <a:rPr lang="en-GB" dirty="0">
                <a:latin typeface="Arial" panose="020B0604020202020204" pitchFamily="34" charset="0"/>
                <a:cs typeface="Arial" panose="020B0604020202020204" pitchFamily="34" charset="0"/>
              </a:rPr>
              <a:t>Time efficient</a:t>
            </a:r>
          </a:p>
          <a:p>
            <a:pPr marL="0" indent="0" algn="just">
              <a:lnSpc>
                <a:spcPct val="150000"/>
              </a:lnSpc>
              <a:buNone/>
            </a:pPr>
            <a:r>
              <a:rPr lang="en-GB" dirty="0">
                <a:latin typeface="Arial" panose="020B0604020202020204" pitchFamily="34" charset="0"/>
                <a:cs typeface="Arial" panose="020B0604020202020204" pitchFamily="34" charset="0"/>
              </a:rPr>
              <a:t>Anonymity</a:t>
            </a:r>
          </a:p>
          <a:p>
            <a:pPr marL="0" indent="0" algn="just">
              <a:lnSpc>
                <a:spcPct val="150000"/>
              </a:lnSpc>
              <a:buNone/>
            </a:pPr>
            <a:r>
              <a:rPr lang="en-GB" dirty="0">
                <a:latin typeface="Arial" panose="020B0604020202020204" pitchFamily="34" charset="0"/>
                <a:cs typeface="Arial" panose="020B0604020202020204" pitchFamily="34" charset="0"/>
              </a:rPr>
              <a:t>Can be used in all topics</a:t>
            </a:r>
          </a:p>
          <a:p>
            <a:pPr marL="0" indent="0" algn="just">
              <a:lnSpc>
                <a:spcPct val="150000"/>
              </a:lnSpc>
              <a:buNone/>
            </a:pPr>
            <a:r>
              <a:rPr lang="en-GB" dirty="0">
                <a:latin typeface="Arial" panose="020B0604020202020204" pitchFamily="34" charset="0"/>
                <a:cs typeface="Arial" panose="020B0604020202020204" pitchFamily="34" charset="0"/>
              </a:rPr>
              <a:t>Simple to make</a:t>
            </a:r>
          </a:p>
        </p:txBody>
      </p:sp>
      <p:sp>
        <p:nvSpPr>
          <p:cNvPr id="4" name="Content Placeholder 2">
            <a:extLst>
              <a:ext uri="{FF2B5EF4-FFF2-40B4-BE49-F238E27FC236}">
                <a16:creationId xmlns:a16="http://schemas.microsoft.com/office/drawing/2014/main" id="{3225358E-1CB7-4261-8BDE-097B1B1D257A}"/>
              </a:ext>
            </a:extLst>
          </p:cNvPr>
          <p:cNvSpPr txBox="1">
            <a:spLocks/>
          </p:cNvSpPr>
          <p:nvPr/>
        </p:nvSpPr>
        <p:spPr>
          <a:xfrm>
            <a:off x="6237164" y="2603500"/>
            <a:ext cx="4503724" cy="3810552"/>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50000"/>
              </a:lnSpc>
            </a:pPr>
            <a:r>
              <a:rPr lang="en-GB" dirty="0">
                <a:latin typeface="Arial" panose="020B0604020202020204" pitchFamily="34" charset="0"/>
                <a:cs typeface="Arial" panose="020B0604020202020204" pitchFamily="34" charset="0"/>
              </a:rPr>
              <a:t>Interviews</a:t>
            </a:r>
          </a:p>
          <a:p>
            <a:pPr marL="0" indent="0" algn="just">
              <a:lnSpc>
                <a:spcPct val="150000"/>
              </a:lnSpc>
              <a:buFont typeface="Wingdings 3" charset="2"/>
              <a:buNone/>
            </a:pPr>
            <a:r>
              <a:rPr lang="en-GB" dirty="0">
                <a:latin typeface="Arial" panose="020B0604020202020204" pitchFamily="34" charset="0"/>
                <a:cs typeface="Arial" panose="020B0604020202020204" pitchFamily="34" charset="0"/>
              </a:rPr>
              <a:t>Give more in-depth reaction</a:t>
            </a:r>
          </a:p>
          <a:p>
            <a:pPr marL="0" indent="0" algn="just">
              <a:lnSpc>
                <a:spcPct val="150000"/>
              </a:lnSpc>
              <a:buFont typeface="Wingdings 3" charset="2"/>
              <a:buNone/>
            </a:pPr>
            <a:r>
              <a:rPr lang="en-GB" dirty="0">
                <a:latin typeface="Arial" panose="020B0604020202020204" pitchFamily="34" charset="0"/>
                <a:cs typeface="Arial" panose="020B0604020202020204" pitchFamily="34" charset="0"/>
              </a:rPr>
              <a:t>Open to debate</a:t>
            </a:r>
          </a:p>
          <a:p>
            <a:pPr marL="0" indent="0" algn="just">
              <a:lnSpc>
                <a:spcPct val="150000"/>
              </a:lnSpc>
              <a:buFont typeface="Wingdings 3" charset="2"/>
              <a:buNone/>
            </a:pPr>
            <a:r>
              <a:rPr lang="en-GB" dirty="0">
                <a:latin typeface="Arial" panose="020B0604020202020204" pitchFamily="34" charset="0"/>
                <a:cs typeface="Arial" panose="020B0604020202020204" pitchFamily="34" charset="0"/>
              </a:rPr>
              <a:t>More evidential due to giving a response</a:t>
            </a:r>
          </a:p>
          <a:p>
            <a:pPr marL="0" indent="0" algn="just">
              <a:lnSpc>
                <a:spcPct val="150000"/>
              </a:lnSpc>
              <a:buFont typeface="Wingdings 3" charset="2"/>
              <a:buNone/>
            </a:pPr>
            <a:r>
              <a:rPr lang="en-GB" dirty="0">
                <a:latin typeface="Arial" panose="020B0604020202020204" pitchFamily="34" charset="0"/>
                <a:cs typeface="Arial" panose="020B0604020202020204" pitchFamily="34" charset="0"/>
              </a:rPr>
              <a:t>More likely to think about their answers, therefore evaluating</a:t>
            </a:r>
          </a:p>
          <a:p>
            <a:pPr marL="0" indent="0" algn="just">
              <a:lnSpc>
                <a:spcPct val="150000"/>
              </a:lnSpc>
              <a:buFont typeface="Wingdings 3" charset="2"/>
              <a:buNone/>
            </a:pPr>
            <a:endParaRPr lang="en-GB" dirty="0">
              <a:latin typeface="Arial" panose="020B0604020202020204" pitchFamily="34" charset="0"/>
              <a:cs typeface="Arial" panose="020B0604020202020204" pitchFamily="34" charset="0"/>
            </a:endParaRPr>
          </a:p>
          <a:p>
            <a:pPr marL="0" indent="0" algn="r">
              <a:lnSpc>
                <a:spcPct val="150000"/>
              </a:lnSpc>
              <a:buFont typeface="Wingdings 3" charset="2"/>
              <a:buNone/>
            </a:pPr>
            <a:r>
              <a:rPr lang="en-GB" dirty="0">
                <a:latin typeface="Arial" panose="020B0604020202020204" pitchFamily="34" charset="0"/>
                <a:cs typeface="Arial" panose="020B0604020202020204" pitchFamily="34" charset="0"/>
              </a:rPr>
              <a:t>(Brooks et al, 2013)</a:t>
            </a:r>
          </a:p>
        </p:txBody>
      </p:sp>
    </p:spTree>
    <p:extLst>
      <p:ext uri="{BB962C8B-B14F-4D97-AF65-F5344CB8AC3E}">
        <p14:creationId xmlns:p14="http://schemas.microsoft.com/office/powerpoint/2010/main" val="1415102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C95EA-D9B5-4F5E-B3C0-6A23255C010F}"/>
              </a:ext>
            </a:extLst>
          </p:cNvPr>
          <p:cNvSpPr>
            <a:spLocks noGrp="1"/>
          </p:cNvSpPr>
          <p:nvPr>
            <p:ph type="title"/>
          </p:nvPr>
        </p:nvSpPr>
        <p:spPr/>
        <p:txBody>
          <a:bodyPr/>
          <a:lstStyle/>
          <a:p>
            <a:r>
              <a:rPr lang="en-GB" dirty="0"/>
              <a:t>Where will the Data be Stored and What Will Happen To The Raw Data?</a:t>
            </a:r>
          </a:p>
        </p:txBody>
      </p:sp>
      <p:sp>
        <p:nvSpPr>
          <p:cNvPr id="3" name="Content Placeholder 2">
            <a:extLst>
              <a:ext uri="{FF2B5EF4-FFF2-40B4-BE49-F238E27FC236}">
                <a16:creationId xmlns:a16="http://schemas.microsoft.com/office/drawing/2014/main" id="{C90169FD-E2E9-4C3A-9D99-ABEA620DAD87}"/>
              </a:ext>
            </a:extLst>
          </p:cNvPr>
          <p:cNvSpPr>
            <a:spLocks noGrp="1"/>
          </p:cNvSpPr>
          <p:nvPr>
            <p:ph idx="1"/>
          </p:nvPr>
        </p:nvSpPr>
        <p:spPr>
          <a:xfrm>
            <a:off x="1154954" y="2603500"/>
            <a:ext cx="4181321" cy="3416300"/>
          </a:xfrm>
        </p:spPr>
        <p:txBody>
          <a:bodyPr/>
          <a:lstStyle/>
          <a:p>
            <a:pPr algn="just">
              <a:lnSpc>
                <a:spcPct val="150000"/>
              </a:lnSpc>
            </a:pPr>
            <a:r>
              <a:rPr lang="en-GB" dirty="0">
                <a:latin typeface="Arial" panose="020B0604020202020204" pitchFamily="34" charset="0"/>
                <a:cs typeface="Arial" panose="020B0604020202020204" pitchFamily="34" charset="0"/>
              </a:rPr>
              <a:t>USB - encrypted</a:t>
            </a:r>
          </a:p>
          <a:p>
            <a:pPr algn="just">
              <a:lnSpc>
                <a:spcPct val="150000"/>
              </a:lnSpc>
            </a:pPr>
            <a:r>
              <a:rPr lang="en-GB" dirty="0">
                <a:latin typeface="Arial" panose="020B0604020202020204" pitchFamily="34" charset="0"/>
                <a:cs typeface="Arial" panose="020B0604020202020204" pitchFamily="34" charset="0"/>
              </a:rPr>
              <a:t>iPad</a:t>
            </a:r>
          </a:p>
          <a:p>
            <a:pPr algn="just">
              <a:lnSpc>
                <a:spcPct val="150000"/>
              </a:lnSpc>
            </a:pPr>
            <a:r>
              <a:rPr lang="en-GB" dirty="0">
                <a:latin typeface="Arial" panose="020B0604020202020204" pitchFamily="34" charset="0"/>
                <a:cs typeface="Arial" panose="020B0604020202020204" pitchFamily="34" charset="0"/>
              </a:rPr>
              <a:t>Notes</a:t>
            </a:r>
          </a:p>
          <a:p>
            <a:pPr algn="just">
              <a:lnSpc>
                <a:spcPct val="150000"/>
              </a:lnSpc>
            </a:pPr>
            <a:r>
              <a:rPr lang="en-GB" dirty="0">
                <a:latin typeface="Arial" panose="020B0604020202020204" pitchFamily="34" charset="0"/>
                <a:cs typeface="Arial" panose="020B0604020202020204" pitchFamily="34" charset="0"/>
              </a:rPr>
              <a:t>Dictaphone</a:t>
            </a:r>
          </a:p>
          <a:p>
            <a:pPr algn="just">
              <a:lnSpc>
                <a:spcPct val="150000"/>
              </a:lnSpc>
            </a:pPr>
            <a:r>
              <a:rPr lang="en-GB" dirty="0">
                <a:latin typeface="Arial" panose="020B0604020202020204" pitchFamily="34" charset="0"/>
                <a:cs typeface="Arial" panose="020B0604020202020204" pitchFamily="34" charset="0"/>
              </a:rPr>
              <a:t>Secure laptop</a:t>
            </a: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DC82E9E1-75D1-4DB1-B96C-E2C1C0F2D13E}"/>
              </a:ext>
            </a:extLst>
          </p:cNvPr>
          <p:cNvSpPr txBox="1">
            <a:spLocks/>
          </p:cNvSpPr>
          <p:nvPr/>
        </p:nvSpPr>
        <p:spPr>
          <a:xfrm>
            <a:off x="5336275" y="2603500"/>
            <a:ext cx="5700771"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50000"/>
              </a:lnSpc>
            </a:pPr>
            <a:r>
              <a:rPr lang="en-GB" dirty="0">
                <a:latin typeface="Arial" panose="020B0604020202020204" pitchFamily="34" charset="0"/>
                <a:cs typeface="Arial" panose="020B0604020202020204" pitchFamily="34" charset="0"/>
              </a:rPr>
              <a:t>After the data is all collected and has been used for the research and any research relating to the research project, the raw data will be destroyed within the legally required time. </a:t>
            </a:r>
          </a:p>
        </p:txBody>
      </p:sp>
    </p:spTree>
    <p:extLst>
      <p:ext uri="{BB962C8B-B14F-4D97-AF65-F5344CB8AC3E}">
        <p14:creationId xmlns:p14="http://schemas.microsoft.com/office/powerpoint/2010/main" val="1353400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38256-672E-4801-A3BB-BE36D278C2E2}"/>
              </a:ext>
            </a:extLst>
          </p:cNvPr>
          <p:cNvSpPr>
            <a:spLocks noGrp="1"/>
          </p:cNvSpPr>
          <p:nvPr>
            <p:ph type="title"/>
          </p:nvPr>
        </p:nvSpPr>
        <p:spPr/>
        <p:txBody>
          <a:bodyPr/>
          <a:lstStyle/>
          <a:p>
            <a:r>
              <a:rPr lang="en-GB" dirty="0"/>
              <a:t>Are There Any Limitations?</a:t>
            </a:r>
          </a:p>
        </p:txBody>
      </p:sp>
      <p:sp>
        <p:nvSpPr>
          <p:cNvPr id="3" name="Content Placeholder 2">
            <a:extLst>
              <a:ext uri="{FF2B5EF4-FFF2-40B4-BE49-F238E27FC236}">
                <a16:creationId xmlns:a16="http://schemas.microsoft.com/office/drawing/2014/main" id="{2D69904A-7464-44F8-8A08-25ADFAD0F7B7}"/>
              </a:ext>
            </a:extLst>
          </p:cNvPr>
          <p:cNvSpPr>
            <a:spLocks noGrp="1"/>
          </p:cNvSpPr>
          <p:nvPr>
            <p:ph idx="1"/>
          </p:nvPr>
        </p:nvSpPr>
        <p:spPr>
          <a:xfrm>
            <a:off x="331304" y="2391466"/>
            <a:ext cx="3856383" cy="4115352"/>
          </a:xfrm>
        </p:spPr>
        <p:txBody>
          <a:bodyPr>
            <a:normAutofit fontScale="77500" lnSpcReduction="20000"/>
          </a:bodyPr>
          <a:lstStyle/>
          <a:p>
            <a:pPr algn="just">
              <a:lnSpc>
                <a:spcPct val="150000"/>
              </a:lnSpc>
            </a:pPr>
            <a:r>
              <a:rPr lang="en-GB" dirty="0">
                <a:latin typeface="Arial" panose="020B0604020202020204" pitchFamily="34" charset="0"/>
                <a:cs typeface="Arial" panose="020B0604020202020204" pitchFamily="34" charset="0"/>
              </a:rPr>
              <a:t>Quantitative</a:t>
            </a:r>
          </a:p>
          <a:p>
            <a:pPr algn="just">
              <a:lnSpc>
                <a:spcPct val="150000"/>
              </a:lnSpc>
            </a:pPr>
            <a:r>
              <a:rPr lang="en-GB" dirty="0">
                <a:latin typeface="Arial" panose="020B0604020202020204" pitchFamily="34" charset="0"/>
                <a:cs typeface="Arial" panose="020B0604020202020204" pitchFamily="34" charset="0"/>
              </a:rPr>
              <a:t>Understand</a:t>
            </a:r>
          </a:p>
          <a:p>
            <a:pPr algn="just">
              <a:lnSpc>
                <a:spcPct val="150000"/>
              </a:lnSpc>
            </a:pPr>
            <a:r>
              <a:rPr lang="en-GB" dirty="0">
                <a:latin typeface="Arial" panose="020B0604020202020204" pitchFamily="34" charset="0"/>
                <a:cs typeface="Arial" panose="020B0604020202020204" pitchFamily="34" charset="0"/>
              </a:rPr>
              <a:t>Interview – somewhere to go</a:t>
            </a:r>
          </a:p>
          <a:p>
            <a:pPr algn="just">
              <a:lnSpc>
                <a:spcPct val="150000"/>
              </a:lnSpc>
            </a:pPr>
            <a:r>
              <a:rPr lang="en-GB" dirty="0">
                <a:latin typeface="Arial" panose="020B0604020202020204" pitchFamily="34" charset="0"/>
                <a:cs typeface="Arial" panose="020B0604020202020204" pitchFamily="34" charset="0"/>
              </a:rPr>
              <a:t>Bias </a:t>
            </a:r>
          </a:p>
          <a:p>
            <a:pPr algn="just">
              <a:lnSpc>
                <a:spcPct val="150000"/>
              </a:lnSpc>
            </a:pPr>
            <a:r>
              <a:rPr lang="en-GB" dirty="0">
                <a:latin typeface="Arial" panose="020B0604020202020204" pitchFamily="34" charset="0"/>
                <a:cs typeface="Arial" panose="020B0604020202020204" pitchFamily="34" charset="0"/>
              </a:rPr>
              <a:t>Dishonest</a:t>
            </a:r>
          </a:p>
          <a:p>
            <a:pPr algn="just">
              <a:lnSpc>
                <a:spcPct val="150000"/>
              </a:lnSpc>
            </a:pPr>
            <a:r>
              <a:rPr lang="en-GB" dirty="0">
                <a:latin typeface="Arial" panose="020B0604020202020204" pitchFamily="34" charset="0"/>
                <a:cs typeface="Arial" panose="020B0604020202020204" pitchFamily="34" charset="0"/>
              </a:rPr>
              <a:t>Hard to know someone’s emotions</a:t>
            </a:r>
          </a:p>
          <a:p>
            <a:pPr algn="just">
              <a:lnSpc>
                <a:spcPct val="150000"/>
              </a:lnSpc>
            </a:pPr>
            <a:r>
              <a:rPr lang="en-GB" dirty="0">
                <a:latin typeface="Arial" panose="020B0604020202020204" pitchFamily="34" charset="0"/>
                <a:cs typeface="Arial" panose="020B0604020202020204" pitchFamily="34" charset="0"/>
              </a:rPr>
              <a:t>Hidden agenda</a:t>
            </a:r>
          </a:p>
          <a:p>
            <a:pPr algn="just">
              <a:lnSpc>
                <a:spcPct val="150000"/>
              </a:lnSpc>
            </a:pPr>
            <a:r>
              <a:rPr lang="en-GB" dirty="0">
                <a:latin typeface="Arial" panose="020B0604020202020204" pitchFamily="34" charset="0"/>
                <a:cs typeface="Arial" panose="020B0604020202020204" pitchFamily="34" charset="0"/>
              </a:rPr>
              <a:t>An absence of a personal aspect</a:t>
            </a:r>
          </a:p>
          <a:p>
            <a:pPr algn="just">
              <a:lnSpc>
                <a:spcPct val="150000"/>
              </a:lnSpc>
            </a:pPr>
            <a:r>
              <a:rPr lang="en-GB" dirty="0">
                <a:latin typeface="Arial" panose="020B0604020202020204" pitchFamily="34" charset="0"/>
                <a:cs typeface="Arial" panose="020B0604020202020204" pitchFamily="34" charset="0"/>
              </a:rPr>
              <a:t>Accessibility</a:t>
            </a:r>
          </a:p>
          <a:p>
            <a:pPr algn="just">
              <a:lnSpc>
                <a:spcPct val="150000"/>
              </a:lnSpc>
            </a:pPr>
            <a:r>
              <a:rPr lang="en-GB" dirty="0">
                <a:latin typeface="Arial" panose="020B0604020202020204" pitchFamily="34" charset="0"/>
                <a:cs typeface="Arial" panose="020B0604020202020204" pitchFamily="34" charset="0"/>
              </a:rPr>
              <a:t>Time</a:t>
            </a:r>
          </a:p>
          <a:p>
            <a:pPr algn="just">
              <a:lnSpc>
                <a:spcPct val="150000"/>
              </a:lnSpc>
            </a:pPr>
            <a:endParaRPr lang="en-GB"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DEBE07E3-CD56-479F-90D5-448AFFA6F34D}"/>
              </a:ext>
            </a:extLst>
          </p:cNvPr>
          <p:cNvSpPr txBox="1">
            <a:spLocks/>
          </p:cNvSpPr>
          <p:nvPr/>
        </p:nvSpPr>
        <p:spPr>
          <a:xfrm>
            <a:off x="4346713" y="2468032"/>
            <a:ext cx="3657602" cy="403878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50000"/>
              </a:lnSpc>
            </a:pPr>
            <a:r>
              <a:rPr lang="en-GB" sz="1400" dirty="0">
                <a:latin typeface="Arial" panose="020B0604020202020204" pitchFamily="34" charset="0"/>
                <a:cs typeface="Arial" panose="020B0604020202020204" pitchFamily="34" charset="0"/>
              </a:rPr>
              <a:t>Access</a:t>
            </a:r>
          </a:p>
          <a:p>
            <a:pPr algn="just">
              <a:lnSpc>
                <a:spcPct val="150000"/>
              </a:lnSpc>
            </a:pPr>
            <a:r>
              <a:rPr lang="en-GB" sz="1400" dirty="0">
                <a:latin typeface="Arial" panose="020B0604020202020204" pitchFamily="34" charset="0"/>
                <a:cs typeface="Arial" panose="020B0604020202020204" pitchFamily="34" charset="0"/>
              </a:rPr>
              <a:t>Consent</a:t>
            </a:r>
          </a:p>
          <a:p>
            <a:pPr algn="just">
              <a:lnSpc>
                <a:spcPct val="150000"/>
              </a:lnSpc>
            </a:pPr>
            <a:r>
              <a:rPr lang="en-GB" sz="1400" dirty="0">
                <a:latin typeface="Arial" panose="020B0604020202020204" pitchFamily="34" charset="0"/>
                <a:cs typeface="Arial" panose="020B0604020202020204" pitchFamily="34" charset="0"/>
              </a:rPr>
              <a:t>Sample size</a:t>
            </a:r>
          </a:p>
          <a:p>
            <a:pPr algn="just">
              <a:lnSpc>
                <a:spcPct val="150000"/>
              </a:lnSpc>
            </a:pPr>
            <a:r>
              <a:rPr lang="en-GB" sz="1400" dirty="0">
                <a:latin typeface="Arial" panose="020B0604020202020204" pitchFamily="34" charset="0"/>
                <a:cs typeface="Arial" panose="020B0604020202020204" pitchFamily="34" charset="0"/>
              </a:rPr>
              <a:t>Financial Resources</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936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2C6B576D-4AD0-43D5-B1C8-579CDC081DF4}"/>
              </a:ext>
            </a:extLst>
          </p:cNvPr>
          <p:cNvSpPr>
            <a:spLocks noGrp="1"/>
          </p:cNvSpPr>
          <p:nvPr>
            <p:ph type="title"/>
          </p:nvPr>
        </p:nvSpPr>
        <p:spPr>
          <a:xfrm>
            <a:off x="1154955" y="973667"/>
            <a:ext cx="2942210" cy="4833745"/>
          </a:xfrm>
        </p:spPr>
        <p:txBody>
          <a:bodyPr>
            <a:normAutofit/>
          </a:bodyPr>
          <a:lstStyle/>
          <a:p>
            <a:r>
              <a:rPr lang="en-GB">
                <a:solidFill>
                  <a:srgbClr val="EBEBEB"/>
                </a:solidFill>
              </a:rPr>
              <a:t>Presenting and Reporting the Results</a:t>
            </a: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73E9D82-7B95-4EE7-8F14-A00845ABC037}"/>
              </a:ext>
            </a:extLst>
          </p:cNvPr>
          <p:cNvGraphicFramePr>
            <a:graphicFrameLocks noGrp="1"/>
          </p:cNvGraphicFramePr>
          <p:nvPr>
            <p:ph idx="1"/>
            <p:extLst>
              <p:ext uri="{D42A27DB-BD31-4B8C-83A1-F6EECF244321}">
                <p14:modId xmlns:p14="http://schemas.microsoft.com/office/powerpoint/2010/main" val="234023393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8340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0" name="Rectangle 19">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2D43E6D-E868-47FB-B86D-3ECBFBDB25A3}"/>
              </a:ext>
            </a:extLst>
          </p:cNvPr>
          <p:cNvSpPr>
            <a:spLocks noGrp="1"/>
          </p:cNvSpPr>
          <p:nvPr>
            <p:ph type="title"/>
          </p:nvPr>
        </p:nvSpPr>
        <p:spPr>
          <a:xfrm>
            <a:off x="2499949" y="465173"/>
            <a:ext cx="7188926" cy="2146077"/>
          </a:xfrm>
        </p:spPr>
        <p:txBody>
          <a:bodyPr vert="horz" lIns="91440" tIns="45720" rIns="91440" bIns="45720" rtlCol="0" anchor="ctr">
            <a:normAutofit/>
          </a:bodyPr>
          <a:lstStyle/>
          <a:p>
            <a:pPr algn="ctr"/>
            <a:r>
              <a:rPr lang="en-US" sz="6600" dirty="0">
                <a:solidFill>
                  <a:srgbClr val="FFFFFF"/>
                </a:solidFill>
              </a:rPr>
              <a:t>Any Questions?</a:t>
            </a:r>
          </a:p>
        </p:txBody>
      </p:sp>
      <p:sp>
        <p:nvSpPr>
          <p:cNvPr id="13" name="Title 1">
            <a:extLst>
              <a:ext uri="{FF2B5EF4-FFF2-40B4-BE49-F238E27FC236}">
                <a16:creationId xmlns:a16="http://schemas.microsoft.com/office/drawing/2014/main" id="{3E8A27AC-2F38-4A8E-B112-3DD0926EB9E2}"/>
              </a:ext>
            </a:extLst>
          </p:cNvPr>
          <p:cNvSpPr txBox="1">
            <a:spLocks/>
          </p:cNvSpPr>
          <p:nvPr/>
        </p:nvSpPr>
        <p:spPr bwMode="gray">
          <a:xfrm>
            <a:off x="758137" y="4479366"/>
            <a:ext cx="10672549" cy="2081919"/>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6600" dirty="0">
                <a:solidFill>
                  <a:schemeClr val="tx1"/>
                </a:solidFill>
              </a:rPr>
              <a:t>Thank you for listening</a:t>
            </a:r>
          </a:p>
        </p:txBody>
      </p:sp>
    </p:spTree>
    <p:extLst>
      <p:ext uri="{BB962C8B-B14F-4D97-AF65-F5344CB8AC3E}">
        <p14:creationId xmlns:p14="http://schemas.microsoft.com/office/powerpoint/2010/main" val="1638662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A53F-A8B4-4A4F-AABB-726F16971F7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C43FA2D-0DBA-4219-A71A-E63894205693}"/>
              </a:ext>
            </a:extLst>
          </p:cNvPr>
          <p:cNvSpPr>
            <a:spLocks noGrp="1"/>
          </p:cNvSpPr>
          <p:nvPr>
            <p:ph idx="1"/>
          </p:nvPr>
        </p:nvSpPr>
        <p:spPr>
          <a:xfrm>
            <a:off x="477078" y="2285476"/>
            <a:ext cx="11237843" cy="4572523"/>
          </a:xfrm>
        </p:spPr>
        <p:txBody>
          <a:bodyPr>
            <a:normAutofit fontScale="55000" lnSpcReduction="20000"/>
          </a:bodyPr>
          <a:lstStyle/>
          <a:p>
            <a:pPr algn="just">
              <a:lnSpc>
                <a:spcPct val="160000"/>
              </a:lnSpc>
            </a:pPr>
            <a:r>
              <a:rPr lang="en-US" dirty="0">
                <a:latin typeface="Arial" panose="020B0604020202020204" pitchFamily="34" charset="0"/>
                <a:cs typeface="Arial" panose="020B0604020202020204" pitchFamily="34" charset="0"/>
              </a:rPr>
              <a:t>British Educational Research Association. (2018). </a:t>
            </a:r>
            <a:r>
              <a:rPr lang="en-US" i="1" dirty="0">
                <a:latin typeface="Arial" panose="020B0604020202020204" pitchFamily="34" charset="0"/>
                <a:cs typeface="Arial" panose="020B0604020202020204" pitchFamily="34" charset="0"/>
              </a:rPr>
              <a:t>Ethical Guidelines for Educational Research. </a:t>
            </a:r>
            <a:r>
              <a:rPr lang="en-US" dirty="0">
                <a:latin typeface="Arial" panose="020B0604020202020204" pitchFamily="34" charset="0"/>
                <a:cs typeface="Arial" panose="020B0604020202020204" pitchFamily="34" charset="0"/>
              </a:rPr>
              <a:t>4</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Edition. [Online] Available at: https://www.bera.ac.uk/researchers-resources/resources-for-researchers (Accessed: 13 February 2018).</a:t>
            </a:r>
          </a:p>
          <a:p>
            <a:pPr algn="just">
              <a:lnSpc>
                <a:spcPct val="160000"/>
              </a:lnSpc>
            </a:pPr>
            <a:r>
              <a:rPr lang="en-US" dirty="0">
                <a:latin typeface="Arial" panose="020B0604020202020204" pitchFamily="34" charset="0"/>
                <a:cs typeface="Arial" panose="020B0604020202020204" pitchFamily="34" charset="0"/>
              </a:rPr>
              <a:t>Brooks, R., McCormack, M., and Bhopal, K. (2013). Contemporary Debates in the Sociology of Education. Hampshire: Macmillan Publishers Limited.</a:t>
            </a:r>
          </a:p>
          <a:p>
            <a:pPr algn="just">
              <a:lnSpc>
                <a:spcPct val="160000"/>
              </a:lnSpc>
            </a:pPr>
            <a:r>
              <a:rPr lang="en-US" dirty="0">
                <a:latin typeface="Arial" panose="020B0604020202020204" pitchFamily="34" charset="0"/>
                <a:cs typeface="Arial" panose="020B0604020202020204" pitchFamily="34" charset="0"/>
              </a:rPr>
              <a:t>Bryman, A. (2008). </a:t>
            </a:r>
            <a:r>
              <a:rPr lang="en-US" i="1" dirty="0">
                <a:latin typeface="Arial" panose="020B0604020202020204" pitchFamily="34" charset="0"/>
                <a:cs typeface="Arial" panose="020B0604020202020204" pitchFamily="34" charset="0"/>
              </a:rPr>
              <a:t>Social Research Methods</a:t>
            </a:r>
            <a:r>
              <a:rPr lang="en-US" dirty="0">
                <a:latin typeface="Arial" panose="020B0604020202020204" pitchFamily="34" charset="0"/>
                <a:cs typeface="Arial" panose="020B0604020202020204" pitchFamily="34" charset="0"/>
              </a:rPr>
              <a:t>. 3</a:t>
            </a:r>
            <a:r>
              <a:rPr lang="en-US" baseline="30000" dirty="0">
                <a:latin typeface="Arial" panose="020B0604020202020204" pitchFamily="34" charset="0"/>
                <a:cs typeface="Arial" panose="020B0604020202020204" pitchFamily="34" charset="0"/>
              </a:rPr>
              <a:t>rd</a:t>
            </a:r>
            <a:r>
              <a:rPr lang="en-US" dirty="0">
                <a:latin typeface="Arial" panose="020B0604020202020204" pitchFamily="34" charset="0"/>
                <a:cs typeface="Arial" panose="020B0604020202020204" pitchFamily="34" charset="0"/>
              </a:rPr>
              <a:t> Edition. New York: Oxford University Press.</a:t>
            </a:r>
          </a:p>
          <a:p>
            <a:pPr algn="just">
              <a:lnSpc>
                <a:spcPct val="160000"/>
              </a:lnSpc>
            </a:pPr>
            <a:r>
              <a:rPr lang="en-US" dirty="0">
                <a:latin typeface="Arial" panose="020B0604020202020204" pitchFamily="34" charset="0"/>
                <a:cs typeface="Arial" panose="020B0604020202020204" pitchFamily="34" charset="0"/>
              </a:rPr>
              <a:t>Callan, S., and Reed, M. (2011). </a:t>
            </a:r>
            <a:r>
              <a:rPr lang="en-US" i="1" dirty="0">
                <a:latin typeface="Arial" panose="020B0604020202020204" pitchFamily="34" charset="0"/>
                <a:cs typeface="Arial" panose="020B0604020202020204" pitchFamily="34" charset="0"/>
              </a:rPr>
              <a:t>Work-Based Research in the Early Years. </a:t>
            </a:r>
            <a:r>
              <a:rPr lang="en-US" dirty="0">
                <a:latin typeface="Arial" panose="020B0604020202020204" pitchFamily="34" charset="0"/>
                <a:cs typeface="Arial" panose="020B0604020202020204" pitchFamily="34" charset="0"/>
              </a:rPr>
              <a:t>London: Sage Publications Ltd.</a:t>
            </a:r>
          </a:p>
          <a:p>
            <a:pPr algn="just">
              <a:lnSpc>
                <a:spcPct val="160000"/>
              </a:lnSpc>
            </a:pPr>
            <a:r>
              <a:rPr lang="en-US" dirty="0">
                <a:latin typeface="Arial" panose="020B0604020202020204" pitchFamily="34" charset="0"/>
                <a:cs typeface="Arial" panose="020B0604020202020204" pitchFamily="34" charset="0"/>
              </a:rPr>
              <a:t>Clough, P., and Nuttbrown, C. (2002). </a:t>
            </a:r>
            <a:r>
              <a:rPr lang="en-US" i="1" dirty="0">
                <a:latin typeface="Arial" panose="020B0604020202020204" pitchFamily="34" charset="0"/>
                <a:cs typeface="Arial" panose="020B0604020202020204" pitchFamily="34" charset="0"/>
              </a:rPr>
              <a:t>A Student’s Guide to Methodology: Justifying Enquiry. </a:t>
            </a:r>
            <a:r>
              <a:rPr lang="en-US" dirty="0">
                <a:latin typeface="Arial" panose="020B0604020202020204" pitchFamily="34" charset="0"/>
                <a:cs typeface="Arial" panose="020B0604020202020204" pitchFamily="34" charset="0"/>
              </a:rPr>
              <a:t>London: Sage.</a:t>
            </a:r>
          </a:p>
          <a:p>
            <a:pPr algn="just">
              <a:lnSpc>
                <a:spcPct val="160000"/>
              </a:lnSpc>
            </a:pPr>
            <a:r>
              <a:rPr lang="en-US" dirty="0">
                <a:latin typeface="Arial" panose="020B0604020202020204" pitchFamily="34" charset="0"/>
                <a:cs typeface="Arial" panose="020B0604020202020204" pitchFamily="34" charset="0"/>
              </a:rPr>
              <a:t>Cohen, L., Manion, L., and Morrison, K. (2007). </a:t>
            </a:r>
            <a:r>
              <a:rPr lang="en-US" i="1" dirty="0">
                <a:latin typeface="Arial" panose="020B0604020202020204" pitchFamily="34" charset="0"/>
                <a:cs typeface="Arial" panose="020B0604020202020204" pitchFamily="34" charset="0"/>
              </a:rPr>
              <a:t>Research Methods in Education. </a:t>
            </a:r>
            <a:r>
              <a:rPr lang="en-US" dirty="0">
                <a:latin typeface="Arial" panose="020B0604020202020204" pitchFamily="34" charset="0"/>
                <a:cs typeface="Arial" panose="020B0604020202020204" pitchFamily="34" charset="0"/>
              </a:rPr>
              <a:t>London: Routledge.</a:t>
            </a:r>
          </a:p>
          <a:p>
            <a:pPr algn="just">
              <a:lnSpc>
                <a:spcPct val="160000"/>
              </a:lnSpc>
            </a:pPr>
            <a:r>
              <a:rPr lang="en-US" dirty="0">
                <a:latin typeface="Arial" panose="020B0604020202020204" pitchFamily="34" charset="0"/>
                <a:cs typeface="Arial" panose="020B0604020202020204" pitchFamily="34" charset="0"/>
              </a:rPr>
              <a:t>Doherty, J., and Hughes, M. (2014). </a:t>
            </a:r>
            <a:r>
              <a:rPr lang="en-US" i="1" dirty="0">
                <a:latin typeface="Arial" panose="020B0604020202020204" pitchFamily="34" charset="0"/>
                <a:cs typeface="Arial" panose="020B0604020202020204" pitchFamily="34" charset="0"/>
              </a:rPr>
              <a:t>Child Development: Theory and Practice 0-11. </a:t>
            </a:r>
            <a:r>
              <a:rPr lang="en-US" dirty="0">
                <a:latin typeface="Arial" panose="020B0604020202020204" pitchFamily="34" charset="0"/>
                <a:cs typeface="Arial" panose="020B0604020202020204" pitchFamily="34" charset="0"/>
              </a:rPr>
              <a:t>2</a:t>
            </a:r>
            <a:r>
              <a:rPr lang="en-US" baseline="30000" dirty="0">
                <a:latin typeface="Arial" panose="020B0604020202020204" pitchFamily="34" charset="0"/>
                <a:cs typeface="Arial" panose="020B0604020202020204" pitchFamily="34" charset="0"/>
              </a:rPr>
              <a:t>nd</a:t>
            </a:r>
            <a:r>
              <a:rPr lang="en-US" dirty="0">
                <a:latin typeface="Arial" panose="020B0604020202020204" pitchFamily="34" charset="0"/>
                <a:cs typeface="Arial" panose="020B0604020202020204" pitchFamily="34" charset="0"/>
              </a:rPr>
              <a:t> Edition. Harlow: Pearson Education Limited. </a:t>
            </a:r>
          </a:p>
          <a:p>
            <a:pPr algn="just">
              <a:lnSpc>
                <a:spcPct val="160000"/>
              </a:lnSpc>
            </a:pPr>
            <a:r>
              <a:rPr lang="en-US" dirty="0">
                <a:latin typeface="Arial" panose="020B0604020202020204" pitchFamily="34" charset="0"/>
                <a:cs typeface="Arial" panose="020B0604020202020204" pitchFamily="34" charset="0"/>
              </a:rPr>
              <a:t>Hughes, M. (2011). </a:t>
            </a:r>
            <a:r>
              <a:rPr lang="en-US" i="1" dirty="0">
                <a:latin typeface="Arial" panose="020B0604020202020204" pitchFamily="34" charset="0"/>
                <a:cs typeface="Arial" panose="020B0604020202020204" pitchFamily="34" charset="0"/>
              </a:rPr>
              <a:t>Developmental Psychology and Education. </a:t>
            </a:r>
            <a:r>
              <a:rPr lang="en-US" dirty="0">
                <a:latin typeface="Arial" panose="020B0604020202020204" pitchFamily="34" charset="0"/>
                <a:cs typeface="Arial" panose="020B0604020202020204" pitchFamily="34" charset="0"/>
              </a:rPr>
              <a:t>In Gillibrand, R., Lam, V., and O’Donnell, V. </a:t>
            </a:r>
            <a:r>
              <a:rPr lang="en-US" i="1" dirty="0">
                <a:latin typeface="Arial" panose="020B0604020202020204" pitchFamily="34" charset="0"/>
                <a:cs typeface="Arial" panose="020B0604020202020204" pitchFamily="34" charset="0"/>
              </a:rPr>
              <a:t>Developmental Psychology.</a:t>
            </a:r>
            <a:r>
              <a:rPr lang="en-US" dirty="0">
                <a:latin typeface="Arial" panose="020B0604020202020204" pitchFamily="34" charset="0"/>
                <a:cs typeface="Arial" panose="020B0604020202020204" pitchFamily="34" charset="0"/>
              </a:rPr>
              <a:t> Harlow: Pearson Education. </a:t>
            </a:r>
          </a:p>
          <a:p>
            <a:pPr algn="just">
              <a:lnSpc>
                <a:spcPct val="160000"/>
              </a:lnSpc>
            </a:pPr>
            <a:r>
              <a:rPr lang="en-US" dirty="0">
                <a:latin typeface="Arial" panose="020B0604020202020204" pitchFamily="34" charset="0"/>
                <a:cs typeface="Arial" panose="020B0604020202020204" pitchFamily="34" charset="0"/>
              </a:rPr>
              <a:t>Petrie, P. (2011). Communication Skills for Working with Children and Young People: Introducing Social Pedagogy. London: Jessica Kingsley Publishers.</a:t>
            </a:r>
          </a:p>
          <a:p>
            <a:pPr algn="just">
              <a:lnSpc>
                <a:spcPct val="160000"/>
              </a:lnSpc>
            </a:pPr>
            <a:r>
              <a:rPr lang="en-US" dirty="0">
                <a:latin typeface="Arial" panose="020B0604020202020204" pitchFamily="34" charset="0"/>
                <a:cs typeface="Arial" panose="020B0604020202020204" pitchFamily="34" charset="0"/>
              </a:rPr>
              <a:t>Practical Law Employment. (2019). Comparisons: DPA 1998 V GDPR and DPA (2018).  [Online] Available at: https://uk.practicallaw.thomsonreuters.com/w-011-6935?transitionType=Default&amp;contextData=(sc.Default)&amp;firstPage=true&amp;comp=pluk&amp;bhcp=1 (Accessed: 12 February 2019).</a:t>
            </a:r>
          </a:p>
          <a:p>
            <a:pPr algn="just">
              <a:lnSpc>
                <a:spcPct val="160000"/>
              </a:lnSpc>
            </a:pPr>
            <a:r>
              <a:rPr lang="en-US" dirty="0">
                <a:latin typeface="Arial" panose="020B0604020202020204" pitchFamily="34" charset="0"/>
                <a:cs typeface="Arial" panose="020B0604020202020204" pitchFamily="34" charset="0"/>
              </a:rPr>
              <a:t>Sylva, K., Melhuish, E., Sammons, P., Siraj-Blatchford, I., and Taggart, B. (2008). </a:t>
            </a:r>
            <a:r>
              <a:rPr lang="en-US" i="1" dirty="0">
                <a:latin typeface="Arial" panose="020B0604020202020204" pitchFamily="34" charset="0"/>
                <a:cs typeface="Arial" panose="020B0604020202020204" pitchFamily="34" charset="0"/>
              </a:rPr>
              <a:t>Final Report from the Primary Phase: Pre-school, school and family influences on children’s development during Key Stage 2 (Age 7-11). </a:t>
            </a:r>
            <a:r>
              <a:rPr lang="en-US" dirty="0">
                <a:latin typeface="Arial" panose="020B0604020202020204" pitchFamily="34" charset="0"/>
                <a:cs typeface="Arial" panose="020B0604020202020204" pitchFamily="34" charset="0"/>
              </a:rPr>
              <a:t>Research Report DCSF-RR061. Nottingham: DCSF Publications.</a:t>
            </a:r>
          </a:p>
          <a:p>
            <a:pPr>
              <a:lnSpc>
                <a:spcPct val="90000"/>
              </a:lnSpc>
            </a:pPr>
            <a:endParaRPr lang="en-US" dirty="0"/>
          </a:p>
          <a:p>
            <a:endParaRPr lang="en-GB" dirty="0"/>
          </a:p>
        </p:txBody>
      </p:sp>
    </p:spTree>
    <p:extLst>
      <p:ext uri="{BB962C8B-B14F-4D97-AF65-F5344CB8AC3E}">
        <p14:creationId xmlns:p14="http://schemas.microsoft.com/office/powerpoint/2010/main" val="15501433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26</TotalTime>
  <Words>2243</Words>
  <Application>Microsoft Office PowerPoint</Application>
  <PresentationFormat>Widescreen</PresentationFormat>
  <Paragraphs>203</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Century Gothic</vt:lpstr>
      <vt:lpstr>Wingdings</vt:lpstr>
      <vt:lpstr>Wingdings 3</vt:lpstr>
      <vt:lpstr>Ion Boardroom</vt:lpstr>
      <vt:lpstr>What are the Social Benefits for Key Stage 2 Children who attend After School Childcare Clubs in Primary School?</vt:lpstr>
      <vt:lpstr>Reasons for this Topic and How it is Related to My Placement</vt:lpstr>
      <vt:lpstr>Methodology</vt:lpstr>
      <vt:lpstr>What Method to Use:  Deductive and Inductive</vt:lpstr>
      <vt:lpstr>Deductive (Quantitative Research)</vt:lpstr>
      <vt:lpstr>Inductive (Qualitative Research)</vt:lpstr>
      <vt:lpstr>Inductive (Qualitative Research)</vt:lpstr>
      <vt:lpstr>What Participants Will Be Involved and Why?</vt:lpstr>
      <vt:lpstr>Principle of Ethics and Risks</vt:lpstr>
      <vt:lpstr>Risks and How to Minimise</vt:lpstr>
      <vt:lpstr>Potential Problem with Informed Consent</vt:lpstr>
      <vt:lpstr>However Consent is such an Issue in Research</vt:lpstr>
      <vt:lpstr>How to Minimise the Risks</vt:lpstr>
      <vt:lpstr>How to Minimise the Risks</vt:lpstr>
      <vt:lpstr>Why are Ethics Important in Research?</vt:lpstr>
      <vt:lpstr>How will the Data be Collected?</vt:lpstr>
      <vt:lpstr>Questionnaire</vt:lpstr>
      <vt:lpstr>Results</vt:lpstr>
      <vt:lpstr>Structured Interviews</vt:lpstr>
      <vt:lpstr>Why Would The Data Be Collected This Way?</vt:lpstr>
      <vt:lpstr>Where will the Data be Stored and What Will Happen To The Raw Data?</vt:lpstr>
      <vt:lpstr>Are There Any Limitations?</vt:lpstr>
      <vt:lpstr>Presenting and Reporting the Results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Social Benefits for Key Stage 2 Children who attend After School Childcare Clubs in Primary School?</dc:title>
  <dc:creator>Llinos Chan</dc:creator>
  <cp:lastModifiedBy>Llinos Chan</cp:lastModifiedBy>
  <cp:revision>8</cp:revision>
  <dcterms:created xsi:type="dcterms:W3CDTF">2019-02-18T00:55:31Z</dcterms:created>
  <dcterms:modified xsi:type="dcterms:W3CDTF">2019-02-18T13:51:53Z</dcterms:modified>
</cp:coreProperties>
</file>