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7" r:id="rId2"/>
    <p:sldId id="321" r:id="rId3"/>
    <p:sldId id="324" r:id="rId4"/>
    <p:sldId id="325" r:id="rId5"/>
    <p:sldId id="335" r:id="rId6"/>
    <p:sldId id="337" r:id="rId7"/>
    <p:sldId id="338" r:id="rId8"/>
    <p:sldId id="332" r:id="rId9"/>
    <p:sldId id="334" r:id="rId10"/>
    <p:sldId id="336" r:id="rId11"/>
    <p:sldId id="333" r:id="rId12"/>
    <p:sldId id="339" r:id="rId13"/>
    <p:sldId id="340" r:id="rId14"/>
    <p:sldId id="322" r:id="rId15"/>
    <p:sldId id="326" r:id="rId16"/>
    <p:sldId id="327" r:id="rId17"/>
    <p:sldId id="328" r:id="rId18"/>
    <p:sldId id="329" r:id="rId19"/>
    <p:sldId id="330" r:id="rId20"/>
    <p:sldId id="331" r:id="rId21"/>
    <p:sldId id="341" r:id="rId22"/>
    <p:sldId id="343" r:id="rId23"/>
    <p:sldId id="344" r:id="rId24"/>
    <p:sldId id="345" r:id="rId25"/>
    <p:sldId id="346" r:id="rId26"/>
    <p:sldId id="347" r:id="rId27"/>
    <p:sldId id="323"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7F133E-760C-4BAD-930D-FBDD53D94583}" type="datetimeFigureOut">
              <a:rPr lang="en-GB" smtClean="0"/>
              <a:t>03/12/2020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71043F-B877-4A4B-B60F-386B0808C00B}" type="slidenum">
              <a:rPr lang="en-GB" smtClean="0"/>
              <a:t>‹#›</a:t>
            </a:fld>
            <a:endParaRPr lang="en-GB"/>
          </a:p>
        </p:txBody>
      </p:sp>
    </p:spTree>
    <p:extLst>
      <p:ext uri="{BB962C8B-B14F-4D97-AF65-F5344CB8AC3E}">
        <p14:creationId xmlns:p14="http://schemas.microsoft.com/office/powerpoint/2010/main" val="2589736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A0CBFA7-4CDB-4951-A541-D692D1AA9F7B}" type="slidenum">
              <a:rPr lang="en-GB" smtClean="0"/>
              <a:t>24</a:t>
            </a:fld>
            <a:endParaRPr lang="en-GB"/>
          </a:p>
        </p:txBody>
      </p:sp>
    </p:spTree>
    <p:extLst>
      <p:ext uri="{BB962C8B-B14F-4D97-AF65-F5344CB8AC3E}">
        <p14:creationId xmlns:p14="http://schemas.microsoft.com/office/powerpoint/2010/main" val="3605445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02/12/2020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02/12/2020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02/12/2020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02/12/2020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02/12/2020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02/12/2020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equalityhumanrights.com/en/equality-act/protected-characteristics#marriage" TargetMode="External"/><Relationship Id="rId2" Type="http://schemas.openxmlformats.org/officeDocument/2006/relationships/hyperlink" Target="http://www.britishpoliticalspeech.org/speech-archive.htm?speech=139" TargetMode="External"/><Relationship Id="rId1" Type="http://schemas.openxmlformats.org/officeDocument/2006/relationships/slideLayout" Target="../slideLayouts/slideLayout2.xml"/><Relationship Id="rId6" Type="http://schemas.openxmlformats.org/officeDocument/2006/relationships/hyperlink" Target="https://www.margaretthatcher.org/document/107248" TargetMode="External"/><Relationship Id="rId5" Type="http://schemas.openxmlformats.org/officeDocument/2006/relationships/hyperlink" Target="https://www.gov.uk/shared-parental-leave-and-pay#:~:text=You%20and%20your%20partner%20may,weeks%20of%20pay%20between%20you" TargetMode="External"/><Relationship Id="rId4" Type="http://schemas.openxmlformats.org/officeDocument/2006/relationships/hyperlink" Target="https://www.echr.coe.int/documents/guide_art_8_e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819005"/>
            <a:ext cx="9073008" cy="936104"/>
          </a:xfrm>
        </p:spPr>
        <p:txBody>
          <a:bodyPr>
            <a:normAutofit fontScale="90000"/>
          </a:bodyPr>
          <a:lstStyle/>
          <a:p>
            <a:r>
              <a:rPr lang="en-US" sz="2700" b="1" dirty="0"/>
              <a:t>SJSI6022 Individuals and Families: Living in a Contemporary World             </a:t>
            </a:r>
            <a:r>
              <a:rPr lang="en-US" sz="3100" b="1" dirty="0"/>
              <a:t/>
            </a:r>
            <a:br>
              <a:rPr lang="en-US" sz="3100" b="1" dirty="0"/>
            </a:br>
            <a:r>
              <a:rPr lang="en-US" sz="2700" b="1" dirty="0" smtClean="0"/>
              <a:t>Policy and Legislation</a:t>
            </a:r>
            <a:endParaRPr lang="en-US" sz="2700" b="1" dirty="0"/>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Family Legislation and</a:t>
            </a:r>
            <a:r>
              <a:rPr lang="en-GB" b="1" dirty="0" smtClean="0"/>
              <a:t> Policy</a:t>
            </a:r>
            <a:endParaRPr lang="en-GB" b="1" dirty="0"/>
          </a:p>
        </p:txBody>
      </p:sp>
      <p:sp>
        <p:nvSpPr>
          <p:cNvPr id="3" name="Content Placeholder 2"/>
          <p:cNvSpPr>
            <a:spLocks noGrp="1"/>
          </p:cNvSpPr>
          <p:nvPr>
            <p:ph idx="1"/>
          </p:nvPr>
        </p:nvSpPr>
        <p:spPr>
          <a:xfrm>
            <a:off x="1187624" y="1556792"/>
            <a:ext cx="7355160" cy="4525963"/>
          </a:xfrm>
        </p:spPr>
        <p:txBody>
          <a:bodyPr/>
          <a:lstStyle/>
          <a:p>
            <a:r>
              <a:rPr lang="en-GB" dirty="0" smtClean="0"/>
              <a:t>Most Health and Social Care as well as Welfare Policy and Legislation relates in some way to </a:t>
            </a:r>
            <a:r>
              <a:rPr lang="en-GB" b="1" dirty="0" smtClean="0"/>
              <a:t>‘Family’</a:t>
            </a:r>
          </a:p>
          <a:p>
            <a:pPr marL="0" indent="0">
              <a:buNone/>
            </a:pPr>
            <a:r>
              <a:rPr lang="en-GB" sz="4400" b="1" dirty="0" smtClean="0"/>
              <a:t>Can you give examples…?</a:t>
            </a:r>
          </a:p>
          <a:p>
            <a:endParaRPr lang="en-GB" b="1" dirty="0"/>
          </a:p>
        </p:txBody>
      </p:sp>
    </p:spTree>
    <p:extLst>
      <p:ext uri="{BB962C8B-B14F-4D97-AF65-F5344CB8AC3E}">
        <p14:creationId xmlns:p14="http://schemas.microsoft.com/office/powerpoint/2010/main" val="76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Family: Legislation and Policy</a:t>
            </a:r>
            <a:endParaRPr lang="en-GB" b="1" dirty="0"/>
          </a:p>
        </p:txBody>
      </p:sp>
      <p:sp>
        <p:nvSpPr>
          <p:cNvPr id="3" name="Content Placeholder 2"/>
          <p:cNvSpPr>
            <a:spLocks noGrp="1"/>
          </p:cNvSpPr>
          <p:nvPr>
            <p:ph idx="1"/>
          </p:nvPr>
        </p:nvSpPr>
        <p:spPr>
          <a:xfrm>
            <a:off x="107504" y="1600200"/>
            <a:ext cx="8928992" cy="4525963"/>
          </a:xfrm>
        </p:spPr>
        <p:txBody>
          <a:bodyPr>
            <a:normAutofit fontScale="92500" lnSpcReduction="10000"/>
          </a:bodyPr>
          <a:lstStyle/>
          <a:p>
            <a:r>
              <a:rPr lang="en-GB" sz="3500" dirty="0"/>
              <a:t>European Convention on Human </a:t>
            </a:r>
            <a:r>
              <a:rPr lang="en-GB" sz="3500" dirty="0" smtClean="0"/>
              <a:t>Rights (ECHR):</a:t>
            </a:r>
          </a:p>
          <a:p>
            <a:r>
              <a:rPr lang="en-GB" sz="2800" b="1" dirty="0"/>
              <a:t>Article 8 </a:t>
            </a:r>
            <a:r>
              <a:rPr lang="en-GB" sz="2800" b="1" dirty="0" smtClean="0"/>
              <a:t>– </a:t>
            </a:r>
            <a:r>
              <a:rPr lang="en-GB" sz="2800" b="1" dirty="0"/>
              <a:t>Right to respect for private and family life </a:t>
            </a:r>
            <a:endParaRPr lang="en-GB" sz="2800" b="1" dirty="0" smtClean="0"/>
          </a:p>
          <a:p>
            <a:r>
              <a:rPr lang="en-GB" sz="2800" dirty="0" smtClean="0"/>
              <a:t>“</a:t>
            </a:r>
            <a:r>
              <a:rPr lang="en-GB" sz="2800" dirty="0"/>
              <a:t>1. Everyone has the right to respect for his private and family life, his home and his </a:t>
            </a:r>
            <a:r>
              <a:rPr lang="en-GB" sz="2800" dirty="0" smtClean="0"/>
              <a:t>correspondence.</a:t>
            </a:r>
          </a:p>
          <a:p>
            <a:r>
              <a:rPr lang="en-GB" sz="2800" dirty="0" smtClean="0"/>
              <a:t>2</a:t>
            </a:r>
            <a:r>
              <a:rPr lang="en-GB" sz="2800" dirty="0"/>
              <a:t>. 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freedoms of others.”</a:t>
            </a:r>
            <a:endParaRPr lang="en-GB" sz="2800" i="1" dirty="0"/>
          </a:p>
        </p:txBody>
      </p:sp>
      <p:sp>
        <p:nvSpPr>
          <p:cNvPr id="4" name="TextBox 3"/>
          <p:cNvSpPr txBox="1"/>
          <p:nvPr/>
        </p:nvSpPr>
        <p:spPr>
          <a:xfrm>
            <a:off x="5436096" y="6154836"/>
            <a:ext cx="3851920" cy="307777"/>
          </a:xfrm>
          <a:prstGeom prst="rect">
            <a:avLst/>
          </a:prstGeom>
          <a:noFill/>
        </p:spPr>
        <p:txBody>
          <a:bodyPr wrap="square" rtlCol="0">
            <a:spAutoFit/>
          </a:bodyPr>
          <a:lstStyle/>
          <a:p>
            <a:r>
              <a:rPr lang="en-GB" sz="1400" dirty="0" smtClean="0"/>
              <a:t>(European Court of Human Rights, 2020)</a:t>
            </a:r>
            <a:endParaRPr lang="en-GB" sz="1400" dirty="0"/>
          </a:p>
        </p:txBody>
      </p:sp>
    </p:spTree>
    <p:extLst>
      <p:ext uri="{BB962C8B-B14F-4D97-AF65-F5344CB8AC3E}">
        <p14:creationId xmlns:p14="http://schemas.microsoft.com/office/powerpoint/2010/main" val="4038080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Family: Legislation and Policy</a:t>
            </a:r>
            <a:endParaRPr lang="en-GB" dirty="0"/>
          </a:p>
        </p:txBody>
      </p:sp>
      <p:sp>
        <p:nvSpPr>
          <p:cNvPr id="3" name="Content Placeholder 2"/>
          <p:cNvSpPr>
            <a:spLocks noGrp="1"/>
          </p:cNvSpPr>
          <p:nvPr>
            <p:ph idx="1"/>
          </p:nvPr>
        </p:nvSpPr>
        <p:spPr>
          <a:xfrm>
            <a:off x="457200" y="1700808"/>
            <a:ext cx="8229600" cy="1684784"/>
          </a:xfrm>
        </p:spPr>
        <p:txBody>
          <a:bodyPr/>
          <a:lstStyle/>
          <a:p>
            <a:r>
              <a:rPr lang="en-GB" b="1" dirty="0" smtClean="0"/>
              <a:t>Equality Act (2010)</a:t>
            </a:r>
          </a:p>
          <a:p>
            <a:r>
              <a:rPr lang="en-GB" dirty="0" smtClean="0"/>
              <a:t>A Family or one or more of its members could have protected characteristics</a:t>
            </a:r>
          </a:p>
          <a:p>
            <a:endParaRPr lang="en-GB" dirty="0"/>
          </a:p>
        </p:txBody>
      </p:sp>
      <p:sp>
        <p:nvSpPr>
          <p:cNvPr id="4" name="TextBox 3"/>
          <p:cNvSpPr txBox="1"/>
          <p:nvPr/>
        </p:nvSpPr>
        <p:spPr>
          <a:xfrm>
            <a:off x="971600" y="3385592"/>
            <a:ext cx="6264696" cy="2862322"/>
          </a:xfrm>
          <a:prstGeom prst="rect">
            <a:avLst/>
          </a:prstGeom>
          <a:noFill/>
        </p:spPr>
        <p:txBody>
          <a:bodyPr wrap="square" rtlCol="0">
            <a:spAutoFit/>
          </a:bodyPr>
          <a:lstStyle/>
          <a:p>
            <a:pPr marL="342900" indent="-342900">
              <a:buFont typeface="Arial" panose="020B0604020202020204" pitchFamily="34" charset="0"/>
              <a:buChar char="•"/>
            </a:pPr>
            <a:r>
              <a:rPr lang="en-GB" sz="2000" dirty="0"/>
              <a:t>A</a:t>
            </a:r>
            <a:r>
              <a:rPr lang="en-GB" sz="2000" dirty="0" smtClean="0"/>
              <a:t>ge</a:t>
            </a:r>
            <a:endParaRPr lang="en-GB" sz="2000" dirty="0"/>
          </a:p>
          <a:p>
            <a:pPr marL="342900" indent="-342900">
              <a:buFont typeface="Arial" panose="020B0604020202020204" pitchFamily="34" charset="0"/>
              <a:buChar char="•"/>
            </a:pPr>
            <a:r>
              <a:rPr lang="en-GB" sz="2000" dirty="0"/>
              <a:t>D</a:t>
            </a:r>
            <a:r>
              <a:rPr lang="en-GB" sz="2000" dirty="0" smtClean="0"/>
              <a:t>isability</a:t>
            </a:r>
            <a:endParaRPr lang="en-GB" sz="2000" dirty="0"/>
          </a:p>
          <a:p>
            <a:pPr marL="342900" indent="-342900">
              <a:buFont typeface="Arial" panose="020B0604020202020204" pitchFamily="34" charset="0"/>
              <a:buChar char="•"/>
            </a:pPr>
            <a:r>
              <a:rPr lang="en-GB" sz="2000" dirty="0"/>
              <a:t>G</a:t>
            </a:r>
            <a:r>
              <a:rPr lang="en-GB" sz="2000" dirty="0" smtClean="0"/>
              <a:t>ender </a:t>
            </a:r>
            <a:r>
              <a:rPr lang="en-GB" sz="2000" dirty="0"/>
              <a:t>R</a:t>
            </a:r>
            <a:r>
              <a:rPr lang="en-GB" sz="2000" dirty="0" smtClean="0"/>
              <a:t>eassignment</a:t>
            </a:r>
            <a:endParaRPr lang="en-GB" sz="2000" dirty="0"/>
          </a:p>
          <a:p>
            <a:pPr marL="342900" indent="-342900">
              <a:buFont typeface="Arial" panose="020B0604020202020204" pitchFamily="34" charset="0"/>
              <a:buChar char="•"/>
            </a:pPr>
            <a:r>
              <a:rPr lang="en-GB" sz="2000" dirty="0"/>
              <a:t>M</a:t>
            </a:r>
            <a:r>
              <a:rPr lang="en-GB" sz="2000" dirty="0" smtClean="0"/>
              <a:t>arriage </a:t>
            </a:r>
            <a:r>
              <a:rPr lang="en-GB" sz="2000" dirty="0"/>
              <a:t>and </a:t>
            </a:r>
            <a:r>
              <a:rPr lang="en-GB" sz="2000" dirty="0"/>
              <a:t>C</a:t>
            </a:r>
            <a:r>
              <a:rPr lang="en-GB" sz="2000" dirty="0" smtClean="0"/>
              <a:t>ivil </a:t>
            </a:r>
            <a:r>
              <a:rPr lang="en-GB" sz="2000" dirty="0"/>
              <a:t>P</a:t>
            </a:r>
            <a:r>
              <a:rPr lang="en-GB" sz="2000" dirty="0" smtClean="0"/>
              <a:t>artnership</a:t>
            </a:r>
            <a:endParaRPr lang="en-GB" sz="2000" dirty="0"/>
          </a:p>
          <a:p>
            <a:pPr marL="342900" indent="-342900">
              <a:buFont typeface="Arial" panose="020B0604020202020204" pitchFamily="34" charset="0"/>
              <a:buChar char="•"/>
            </a:pPr>
            <a:r>
              <a:rPr lang="en-GB" sz="2000" dirty="0"/>
              <a:t>P</a:t>
            </a:r>
            <a:r>
              <a:rPr lang="en-GB" sz="2000" dirty="0" smtClean="0"/>
              <a:t>regnancy </a:t>
            </a:r>
            <a:r>
              <a:rPr lang="en-GB" sz="2000" dirty="0"/>
              <a:t>and </a:t>
            </a:r>
            <a:r>
              <a:rPr lang="en-GB" sz="2000" dirty="0"/>
              <a:t>M</a:t>
            </a:r>
            <a:r>
              <a:rPr lang="en-GB" sz="2000" dirty="0" smtClean="0"/>
              <a:t>aternity</a:t>
            </a:r>
            <a:endParaRPr lang="en-GB" sz="2000" dirty="0"/>
          </a:p>
          <a:p>
            <a:pPr marL="342900" indent="-342900">
              <a:buFont typeface="Arial" panose="020B0604020202020204" pitchFamily="34" charset="0"/>
              <a:buChar char="•"/>
            </a:pPr>
            <a:r>
              <a:rPr lang="en-GB" sz="2000" dirty="0"/>
              <a:t>R</a:t>
            </a:r>
            <a:r>
              <a:rPr lang="en-GB" sz="2000" dirty="0" smtClean="0"/>
              <a:t>ace</a:t>
            </a:r>
            <a:endParaRPr lang="en-GB" sz="2000" dirty="0"/>
          </a:p>
          <a:p>
            <a:pPr marL="342900" indent="-342900">
              <a:buFont typeface="Arial" panose="020B0604020202020204" pitchFamily="34" charset="0"/>
              <a:buChar char="•"/>
            </a:pPr>
            <a:r>
              <a:rPr lang="en-GB" sz="2000" dirty="0"/>
              <a:t>R</a:t>
            </a:r>
            <a:r>
              <a:rPr lang="en-GB" sz="2000" dirty="0" smtClean="0"/>
              <a:t>eligion </a:t>
            </a:r>
            <a:r>
              <a:rPr lang="en-GB" sz="2000" dirty="0"/>
              <a:t>or </a:t>
            </a:r>
            <a:r>
              <a:rPr lang="en-GB" sz="2000" dirty="0"/>
              <a:t>B</a:t>
            </a:r>
            <a:r>
              <a:rPr lang="en-GB" sz="2000" dirty="0" smtClean="0"/>
              <a:t>elief</a:t>
            </a:r>
            <a:endParaRPr lang="en-GB" sz="2000" dirty="0"/>
          </a:p>
          <a:p>
            <a:pPr marL="342900" indent="-342900">
              <a:buFont typeface="Arial" panose="020B0604020202020204" pitchFamily="34" charset="0"/>
              <a:buChar char="•"/>
            </a:pPr>
            <a:r>
              <a:rPr lang="en-GB" sz="2000" dirty="0" smtClean="0"/>
              <a:t>Sex</a:t>
            </a:r>
          </a:p>
          <a:p>
            <a:pPr marL="342900" indent="-342900">
              <a:buFont typeface="Arial" panose="020B0604020202020204" pitchFamily="34" charset="0"/>
              <a:buChar char="•"/>
            </a:pPr>
            <a:r>
              <a:rPr lang="en-GB" sz="2000" dirty="0" smtClean="0"/>
              <a:t>Sexual Orientation</a:t>
            </a:r>
            <a:endParaRPr lang="en-GB" sz="2000" dirty="0"/>
          </a:p>
        </p:txBody>
      </p:sp>
      <p:sp>
        <p:nvSpPr>
          <p:cNvPr id="6" name="TextBox 5"/>
          <p:cNvSpPr txBox="1"/>
          <p:nvPr/>
        </p:nvSpPr>
        <p:spPr>
          <a:xfrm>
            <a:off x="5506543" y="6247914"/>
            <a:ext cx="3637457" cy="307777"/>
          </a:xfrm>
          <a:prstGeom prst="rect">
            <a:avLst/>
          </a:prstGeom>
          <a:noFill/>
        </p:spPr>
        <p:txBody>
          <a:bodyPr wrap="square" rtlCol="0">
            <a:spAutoFit/>
          </a:bodyPr>
          <a:lstStyle/>
          <a:p>
            <a:r>
              <a:rPr lang="en-GB" sz="1400" dirty="0" smtClean="0"/>
              <a:t>(Equality </a:t>
            </a:r>
            <a:r>
              <a:rPr lang="en-GB" sz="1400" dirty="0"/>
              <a:t>and Human Rights </a:t>
            </a:r>
            <a:r>
              <a:rPr lang="en-GB" sz="1400" dirty="0" smtClean="0"/>
              <a:t>Commission, 2019)</a:t>
            </a:r>
            <a:endParaRPr lang="en-GB" sz="1400" dirty="0"/>
          </a:p>
        </p:txBody>
      </p:sp>
    </p:spTree>
    <p:extLst>
      <p:ext uri="{BB962C8B-B14F-4D97-AF65-F5344CB8AC3E}">
        <p14:creationId xmlns:p14="http://schemas.microsoft.com/office/powerpoint/2010/main" val="2299848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92696"/>
            <a:ext cx="8229600" cy="1152128"/>
          </a:xfrm>
        </p:spPr>
        <p:txBody>
          <a:bodyPr>
            <a:normAutofit fontScale="90000"/>
          </a:bodyPr>
          <a:lstStyle/>
          <a:p>
            <a:r>
              <a:rPr lang="en-GB" b="1" dirty="0" smtClean="0"/>
              <a:t>Conservative Policy on Family </a:t>
            </a:r>
            <a:br>
              <a:rPr lang="en-GB" b="1" dirty="0" smtClean="0"/>
            </a:br>
            <a:r>
              <a:rPr lang="en-GB" b="1" dirty="0" smtClean="0"/>
              <a:t>1979- 1997</a:t>
            </a:r>
            <a:r>
              <a:rPr lang="en-GB" dirty="0" smtClean="0"/>
              <a:t/>
            </a:r>
            <a:br>
              <a:rPr lang="en-GB" dirty="0" smtClean="0"/>
            </a:br>
            <a:endParaRPr lang="en-GB" dirty="0"/>
          </a:p>
        </p:txBody>
      </p:sp>
      <p:sp>
        <p:nvSpPr>
          <p:cNvPr id="3" name="Content Placeholder 2"/>
          <p:cNvSpPr>
            <a:spLocks noGrp="1"/>
          </p:cNvSpPr>
          <p:nvPr>
            <p:ph idx="1"/>
          </p:nvPr>
        </p:nvSpPr>
        <p:spPr>
          <a:xfrm>
            <a:off x="611560" y="1844824"/>
            <a:ext cx="8229600" cy="3556992"/>
          </a:xfrm>
        </p:spPr>
        <p:txBody>
          <a:bodyPr>
            <a:normAutofit fontScale="62500" lnSpcReduction="20000"/>
          </a:bodyPr>
          <a:lstStyle/>
          <a:p>
            <a:r>
              <a:rPr lang="en-GB" sz="5100" dirty="0" smtClean="0"/>
              <a:t>Thatcher 1988 described the family as…</a:t>
            </a:r>
          </a:p>
          <a:p>
            <a:pPr marL="0" indent="0">
              <a:buNone/>
            </a:pPr>
            <a:r>
              <a:rPr lang="en-GB" sz="3800" dirty="0"/>
              <a:t>“a nursery, a school, a hospital, a leisure place, a place of refuge and a place of rest” as well as “the building block of society</a:t>
            </a:r>
            <a:r>
              <a:rPr lang="en-GB" sz="3800" dirty="0" smtClean="0"/>
              <a:t>” </a:t>
            </a:r>
          </a:p>
          <a:p>
            <a:r>
              <a:rPr lang="en-GB" sz="3800" i="1" dirty="0" smtClean="0"/>
              <a:t>A functionalist view of the family?</a:t>
            </a:r>
          </a:p>
          <a:p>
            <a:r>
              <a:rPr lang="en-GB" sz="3800" dirty="0"/>
              <a:t>‘’The state must look after some children in care and those old people who cannot look after themselves. But the family is responsible for an infinitely greater number of children and far more elderly people’’</a:t>
            </a:r>
          </a:p>
          <a:p>
            <a:r>
              <a:rPr lang="en-GB" sz="3800" dirty="0" smtClean="0"/>
              <a:t>“However </a:t>
            </a:r>
            <a:r>
              <a:rPr lang="en-GB" sz="3800" dirty="0"/>
              <a:t>much welfare the state provides, the family provides more—much </a:t>
            </a:r>
            <a:r>
              <a:rPr lang="en-GB" sz="3800" dirty="0" smtClean="0"/>
              <a:t>more”</a:t>
            </a:r>
          </a:p>
          <a:p>
            <a:endParaRPr lang="en-GB" dirty="0"/>
          </a:p>
        </p:txBody>
      </p:sp>
      <p:sp>
        <p:nvSpPr>
          <p:cNvPr id="4" name="TextBox 3"/>
          <p:cNvSpPr txBox="1"/>
          <p:nvPr/>
        </p:nvSpPr>
        <p:spPr>
          <a:xfrm>
            <a:off x="5831632" y="6165304"/>
            <a:ext cx="3312368" cy="307777"/>
          </a:xfrm>
          <a:prstGeom prst="rect">
            <a:avLst/>
          </a:prstGeom>
          <a:noFill/>
        </p:spPr>
        <p:txBody>
          <a:bodyPr wrap="square" rtlCol="0">
            <a:spAutoFit/>
          </a:bodyPr>
          <a:lstStyle/>
          <a:p>
            <a:r>
              <a:rPr lang="en-GB" sz="1400" dirty="0" smtClean="0"/>
              <a:t>(Margaret Thatcher Foundation 2020)</a:t>
            </a:r>
            <a:endParaRPr lang="en-GB" sz="1400" dirty="0"/>
          </a:p>
        </p:txBody>
      </p:sp>
    </p:spTree>
    <p:extLst>
      <p:ext uri="{BB962C8B-B14F-4D97-AF65-F5344CB8AC3E}">
        <p14:creationId xmlns:p14="http://schemas.microsoft.com/office/powerpoint/2010/main" val="2862615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92696"/>
            <a:ext cx="8229600" cy="1152128"/>
          </a:xfrm>
        </p:spPr>
        <p:txBody>
          <a:bodyPr>
            <a:normAutofit fontScale="90000"/>
          </a:bodyPr>
          <a:lstStyle/>
          <a:p>
            <a:r>
              <a:rPr lang="en-GB" b="1" dirty="0" smtClean="0"/>
              <a:t>Conservative Policy on Family </a:t>
            </a:r>
            <a:br>
              <a:rPr lang="en-GB" b="1" dirty="0" smtClean="0"/>
            </a:br>
            <a:r>
              <a:rPr lang="en-GB" b="1" dirty="0" smtClean="0"/>
              <a:t>1979- 1997</a:t>
            </a:r>
            <a:r>
              <a:rPr lang="en-GB" dirty="0" smtClean="0"/>
              <a:t/>
            </a:r>
            <a:br>
              <a:rPr lang="en-GB" dirty="0" smtClean="0"/>
            </a:br>
            <a:endParaRPr lang="en-GB" dirty="0"/>
          </a:p>
        </p:txBody>
      </p:sp>
      <p:sp>
        <p:nvSpPr>
          <p:cNvPr id="3" name="Content Placeholder 2"/>
          <p:cNvSpPr>
            <a:spLocks noGrp="1"/>
          </p:cNvSpPr>
          <p:nvPr>
            <p:ph idx="1"/>
          </p:nvPr>
        </p:nvSpPr>
        <p:spPr>
          <a:xfrm>
            <a:off x="611560" y="1844824"/>
            <a:ext cx="8229600" cy="3556992"/>
          </a:xfrm>
        </p:spPr>
        <p:txBody>
          <a:bodyPr>
            <a:normAutofit lnSpcReduction="10000"/>
          </a:bodyPr>
          <a:lstStyle/>
          <a:p>
            <a:r>
              <a:rPr lang="en-GB" dirty="0" smtClean="0"/>
              <a:t>Policy Developments</a:t>
            </a:r>
          </a:p>
          <a:p>
            <a:r>
              <a:rPr lang="en-GB" dirty="0" smtClean="0"/>
              <a:t>Back to Basics- John Major 1993</a:t>
            </a:r>
          </a:p>
          <a:p>
            <a:r>
              <a:rPr lang="en-GB" dirty="0" smtClean="0"/>
              <a:t>Championed the traditional nuclear family</a:t>
            </a:r>
          </a:p>
          <a:p>
            <a:r>
              <a:rPr lang="en-GB" dirty="0" smtClean="0"/>
              <a:t>Talked about moral values, decency, courtesy and neighbourliness</a:t>
            </a:r>
          </a:p>
          <a:p>
            <a:r>
              <a:rPr lang="en-GB" dirty="0" smtClean="0"/>
              <a:t>Fed off the moral panic surrounding single mothers (Jamie Bulger)</a:t>
            </a:r>
            <a:endParaRPr lang="en-GB" dirty="0"/>
          </a:p>
        </p:txBody>
      </p:sp>
      <p:sp>
        <p:nvSpPr>
          <p:cNvPr id="4" name="TextBox 3"/>
          <p:cNvSpPr txBox="1"/>
          <p:nvPr/>
        </p:nvSpPr>
        <p:spPr>
          <a:xfrm>
            <a:off x="5831632" y="6165304"/>
            <a:ext cx="3312368" cy="307777"/>
          </a:xfrm>
          <a:prstGeom prst="rect">
            <a:avLst/>
          </a:prstGeom>
          <a:noFill/>
        </p:spPr>
        <p:txBody>
          <a:bodyPr wrap="square" rtlCol="0">
            <a:spAutoFit/>
          </a:bodyPr>
          <a:lstStyle/>
          <a:p>
            <a:r>
              <a:rPr lang="en-GB" sz="1400" dirty="0" smtClean="0"/>
              <a:t>(British Political Speech, 2020)</a:t>
            </a:r>
            <a:endParaRPr lang="en-GB" sz="1400" dirty="0"/>
          </a:p>
        </p:txBody>
      </p:sp>
    </p:spTree>
    <p:extLst>
      <p:ext uri="{BB962C8B-B14F-4D97-AF65-F5344CB8AC3E}">
        <p14:creationId xmlns:p14="http://schemas.microsoft.com/office/powerpoint/2010/main" val="1236398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92696"/>
            <a:ext cx="8229600" cy="1152128"/>
          </a:xfrm>
        </p:spPr>
        <p:txBody>
          <a:bodyPr>
            <a:normAutofit fontScale="90000"/>
          </a:bodyPr>
          <a:lstStyle/>
          <a:p>
            <a:r>
              <a:rPr lang="en-GB" b="1" dirty="0" smtClean="0"/>
              <a:t>Conservative Policy on Family </a:t>
            </a:r>
            <a:br>
              <a:rPr lang="en-GB" b="1" dirty="0" smtClean="0"/>
            </a:br>
            <a:r>
              <a:rPr lang="en-GB" b="1" dirty="0" smtClean="0"/>
              <a:t>1979- 1997</a:t>
            </a:r>
            <a:r>
              <a:rPr lang="en-GB" dirty="0" smtClean="0"/>
              <a:t/>
            </a:r>
            <a:br>
              <a:rPr lang="en-GB" dirty="0" smtClean="0"/>
            </a:br>
            <a:endParaRPr lang="en-GB" dirty="0"/>
          </a:p>
        </p:txBody>
      </p:sp>
      <p:sp>
        <p:nvSpPr>
          <p:cNvPr id="3" name="Content Placeholder 2"/>
          <p:cNvSpPr>
            <a:spLocks noGrp="1"/>
          </p:cNvSpPr>
          <p:nvPr>
            <p:ph idx="1"/>
          </p:nvPr>
        </p:nvSpPr>
        <p:spPr>
          <a:xfrm>
            <a:off x="611560" y="1844824"/>
            <a:ext cx="8229600" cy="3556992"/>
          </a:xfrm>
        </p:spPr>
        <p:txBody>
          <a:bodyPr>
            <a:normAutofit fontScale="77500" lnSpcReduction="20000"/>
          </a:bodyPr>
          <a:lstStyle/>
          <a:p>
            <a:r>
              <a:rPr lang="en-GB" dirty="0" smtClean="0"/>
              <a:t>Family and family values was said to be at the core of New Right thinking, however…</a:t>
            </a:r>
          </a:p>
          <a:p>
            <a:r>
              <a:rPr lang="en-GB" dirty="0" smtClean="0"/>
              <a:t>There was not a great deal of ground breaking new policy in this area</a:t>
            </a:r>
          </a:p>
          <a:p>
            <a:r>
              <a:rPr lang="en-GB" dirty="0" smtClean="0"/>
              <a:t>Marxists would argue New Right policies benefit the ruling class and capitalism (CSA?)</a:t>
            </a:r>
          </a:p>
          <a:p>
            <a:r>
              <a:rPr lang="en-GB" dirty="0" smtClean="0"/>
              <a:t>In a time of huge growth in family diversity how could they aim to defend the traditional Patriarchal Nuclear Family?</a:t>
            </a:r>
          </a:p>
          <a:p>
            <a:r>
              <a:rPr lang="en-GB" dirty="0" smtClean="0"/>
              <a:t>Is it right to encourage couples to get together and stay together for financial gain?</a:t>
            </a:r>
          </a:p>
        </p:txBody>
      </p:sp>
    </p:spTree>
    <p:extLst>
      <p:ext uri="{BB962C8B-B14F-4D97-AF65-F5344CB8AC3E}">
        <p14:creationId xmlns:p14="http://schemas.microsoft.com/office/powerpoint/2010/main" val="132079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1997- New Labour</a:t>
            </a:r>
            <a:endParaRPr lang="en-GB" b="1"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Cut Lone Parent Benefits…</a:t>
            </a:r>
          </a:p>
          <a:p>
            <a:r>
              <a:rPr lang="en-GB" dirty="0" smtClean="0"/>
              <a:t>Pledged to provide free/ affordable childcare</a:t>
            </a:r>
          </a:p>
          <a:p>
            <a:pPr marL="0" indent="0">
              <a:buNone/>
            </a:pPr>
            <a:r>
              <a:rPr lang="en-GB" dirty="0" smtClean="0"/>
              <a:t>Introduced Working Family Tax Credits</a:t>
            </a:r>
          </a:p>
          <a:p>
            <a:r>
              <a:rPr lang="en-GB" dirty="0" smtClean="0"/>
              <a:t>Replaced married mans tax allowance</a:t>
            </a:r>
          </a:p>
          <a:p>
            <a:r>
              <a:rPr lang="en-GB" dirty="0" smtClean="0"/>
              <a:t>Introduced two week paid paternity leave in 2003</a:t>
            </a:r>
          </a:p>
          <a:p>
            <a:r>
              <a:rPr lang="en-GB" dirty="0" smtClean="0"/>
              <a:t>Removed tax incentive of marriage</a:t>
            </a:r>
          </a:p>
          <a:p>
            <a:pPr marL="0" indent="0">
              <a:buNone/>
            </a:pPr>
            <a:r>
              <a:rPr lang="en-GB" dirty="0" smtClean="0"/>
              <a:t>Provided tax allowance for families with children (married, co-habiting or lone parent)</a:t>
            </a:r>
          </a:p>
          <a:p>
            <a:r>
              <a:rPr lang="en-GB" dirty="0" smtClean="0"/>
              <a:t>Provided childcare to encourage all parents to work</a:t>
            </a:r>
            <a:endParaRPr lang="en-GB" dirty="0"/>
          </a:p>
        </p:txBody>
      </p:sp>
    </p:spTree>
    <p:extLst>
      <p:ext uri="{BB962C8B-B14F-4D97-AF65-F5344CB8AC3E}">
        <p14:creationId xmlns:p14="http://schemas.microsoft.com/office/powerpoint/2010/main" val="187154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92696"/>
            <a:ext cx="8229600" cy="1152128"/>
          </a:xfrm>
        </p:spPr>
        <p:txBody>
          <a:bodyPr>
            <a:normAutofit fontScale="90000"/>
          </a:bodyPr>
          <a:lstStyle/>
          <a:p>
            <a:r>
              <a:rPr lang="en-GB" b="1" dirty="0" smtClean="0"/>
              <a:t>Conservative Policy on Family </a:t>
            </a:r>
            <a:br>
              <a:rPr lang="en-GB" b="1" dirty="0" smtClean="0"/>
            </a:br>
            <a:r>
              <a:rPr lang="en-GB" b="1" dirty="0" smtClean="0"/>
              <a:t>1979- 1997</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New Right Perspective</a:t>
            </a:r>
          </a:p>
          <a:p>
            <a:r>
              <a:rPr lang="en-GB" dirty="0"/>
              <a:t>Preference for traditional nuclear families</a:t>
            </a:r>
          </a:p>
          <a:p>
            <a:r>
              <a:rPr lang="en-GB" dirty="0"/>
              <a:t>Encouraging individual and parental responsibility (especially paternal responsibility) and also responsibility for elderly relatives, etc.</a:t>
            </a:r>
          </a:p>
          <a:p>
            <a:r>
              <a:rPr lang="en-GB" dirty="0"/>
              <a:t>Encouraging mothers to stay at home</a:t>
            </a:r>
          </a:p>
          <a:p>
            <a:r>
              <a:rPr lang="en-GB" dirty="0"/>
              <a:t>Concern that the welfare system might encourage non-traditional family forms and irresponsible behaviour</a:t>
            </a:r>
          </a:p>
          <a:p>
            <a:endParaRPr lang="en-GB" dirty="0"/>
          </a:p>
        </p:txBody>
      </p:sp>
    </p:spTree>
    <p:extLst>
      <p:ext uri="{BB962C8B-B14F-4D97-AF65-F5344CB8AC3E}">
        <p14:creationId xmlns:p14="http://schemas.microsoft.com/office/powerpoint/2010/main" val="42177985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92696"/>
            <a:ext cx="8229600" cy="1152128"/>
          </a:xfrm>
        </p:spPr>
        <p:txBody>
          <a:bodyPr>
            <a:normAutofit fontScale="90000"/>
          </a:bodyPr>
          <a:lstStyle/>
          <a:p>
            <a:r>
              <a:rPr lang="en-GB" b="1" dirty="0" smtClean="0"/>
              <a:t>Conservative Policy on Family </a:t>
            </a:r>
            <a:br>
              <a:rPr lang="en-GB" b="1" dirty="0" smtClean="0"/>
            </a:br>
            <a:r>
              <a:rPr lang="en-GB" b="1" dirty="0" smtClean="0"/>
              <a:t>1979- 1997</a:t>
            </a:r>
            <a:r>
              <a:rPr lang="en-GB" dirty="0" smtClean="0"/>
              <a:t/>
            </a:r>
            <a:br>
              <a:rPr lang="en-GB" dirty="0" smtClean="0"/>
            </a:br>
            <a:endParaRPr lang="en-GB" dirty="0"/>
          </a:p>
        </p:txBody>
      </p:sp>
      <p:sp>
        <p:nvSpPr>
          <p:cNvPr id="3" name="Content Placeholder 2"/>
          <p:cNvSpPr>
            <a:spLocks noGrp="1"/>
          </p:cNvSpPr>
          <p:nvPr>
            <p:ph idx="1"/>
          </p:nvPr>
        </p:nvSpPr>
        <p:spPr>
          <a:xfrm>
            <a:off x="611560" y="1844824"/>
            <a:ext cx="8229600" cy="3556992"/>
          </a:xfrm>
        </p:spPr>
        <p:txBody>
          <a:bodyPr>
            <a:normAutofit/>
          </a:bodyPr>
          <a:lstStyle/>
          <a:p>
            <a:r>
              <a:rPr lang="en-GB" dirty="0" smtClean="0"/>
              <a:t>Policy Developments</a:t>
            </a:r>
          </a:p>
          <a:p>
            <a:r>
              <a:rPr lang="en-GB" dirty="0" smtClean="0"/>
              <a:t>The Children Act 1989</a:t>
            </a:r>
          </a:p>
          <a:p>
            <a:r>
              <a:rPr lang="en-GB" dirty="0" smtClean="0"/>
              <a:t>The Child Support Agency 1993</a:t>
            </a:r>
          </a:p>
          <a:p>
            <a:r>
              <a:rPr lang="en-GB" dirty="0" smtClean="0"/>
              <a:t>Married Mans Tax Allowance</a:t>
            </a:r>
          </a:p>
          <a:p>
            <a:r>
              <a:rPr lang="en-GB" b="1" dirty="0" smtClean="0"/>
              <a:t>Section 28 (1988)</a:t>
            </a:r>
            <a:endParaRPr lang="en-GB" dirty="0" smtClean="0"/>
          </a:p>
          <a:p>
            <a:endParaRPr lang="en-GB" dirty="0"/>
          </a:p>
        </p:txBody>
      </p:sp>
      <p:sp>
        <p:nvSpPr>
          <p:cNvPr id="4" name="TextBox 3"/>
          <p:cNvSpPr txBox="1"/>
          <p:nvPr/>
        </p:nvSpPr>
        <p:spPr>
          <a:xfrm>
            <a:off x="5831632" y="6165304"/>
            <a:ext cx="3312368" cy="307777"/>
          </a:xfrm>
          <a:prstGeom prst="rect">
            <a:avLst/>
          </a:prstGeom>
          <a:noFill/>
        </p:spPr>
        <p:txBody>
          <a:bodyPr wrap="square" rtlCol="0">
            <a:spAutoFit/>
          </a:bodyPr>
          <a:lstStyle/>
          <a:p>
            <a:r>
              <a:rPr lang="en-GB" sz="1400" dirty="0" smtClean="0"/>
              <a:t>(Margaret Thatcher Foundation 2020)</a:t>
            </a:r>
            <a:endParaRPr lang="en-GB" sz="1400" dirty="0"/>
          </a:p>
        </p:txBody>
      </p:sp>
    </p:spTree>
    <p:extLst>
      <p:ext uri="{BB962C8B-B14F-4D97-AF65-F5344CB8AC3E}">
        <p14:creationId xmlns:p14="http://schemas.microsoft.com/office/powerpoint/2010/main" val="4234028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1997- 2010 New Labour</a:t>
            </a:r>
            <a:endParaRPr lang="en-GB" b="1" dirty="0"/>
          </a:p>
        </p:txBody>
      </p:sp>
      <p:sp>
        <p:nvSpPr>
          <p:cNvPr id="3" name="Content Placeholder 2"/>
          <p:cNvSpPr>
            <a:spLocks noGrp="1"/>
          </p:cNvSpPr>
          <p:nvPr>
            <p:ph idx="1"/>
          </p:nvPr>
        </p:nvSpPr>
        <p:spPr>
          <a:xfrm>
            <a:off x="0" y="1600200"/>
            <a:ext cx="9144000" cy="4525963"/>
          </a:xfrm>
        </p:spPr>
        <p:txBody>
          <a:bodyPr>
            <a:normAutofit fontScale="92500" lnSpcReduction="10000"/>
          </a:bodyPr>
          <a:lstStyle/>
          <a:p>
            <a:pPr marL="0" indent="0">
              <a:buNone/>
            </a:pPr>
            <a:r>
              <a:rPr lang="en-GB" dirty="0" smtClean="0"/>
              <a:t>Although they acknowledged family diversity their position was still that marriage (between man and woman) was the best basis for family life</a:t>
            </a:r>
          </a:p>
          <a:p>
            <a:r>
              <a:rPr lang="en-GB" dirty="0" smtClean="0"/>
              <a:t>Ideal family still Nuclear??</a:t>
            </a:r>
          </a:p>
          <a:p>
            <a:r>
              <a:rPr lang="en-GB" dirty="0" smtClean="0"/>
              <a:t>Although encouraging women to work was it just an attempt to spending on welfare?</a:t>
            </a:r>
          </a:p>
          <a:p>
            <a:r>
              <a:rPr lang="en-GB" dirty="0" smtClean="0"/>
              <a:t>Although they brought in a number of reforms on gay rights (Civil Partnership (2005) and Adoption rights) they did not pursue true equality and introduce gay marriage.</a:t>
            </a:r>
          </a:p>
          <a:p>
            <a:endParaRPr lang="en-GB" dirty="0"/>
          </a:p>
        </p:txBody>
      </p:sp>
    </p:spTree>
    <p:extLst>
      <p:ext uri="{BB962C8B-B14F-4D97-AF65-F5344CB8AC3E}">
        <p14:creationId xmlns:p14="http://schemas.microsoft.com/office/powerpoint/2010/main" val="182294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Social Policy and Families</a:t>
            </a:r>
            <a:br>
              <a:rPr lang="en-GB" b="1" dirty="0" smtClean="0"/>
            </a:br>
            <a:r>
              <a:rPr lang="en-GB" b="1" dirty="0" smtClean="0"/>
              <a:t>2010- 2015</a:t>
            </a:r>
            <a:endParaRPr lang="en-GB" b="1" dirty="0"/>
          </a:p>
        </p:txBody>
      </p:sp>
      <p:sp>
        <p:nvSpPr>
          <p:cNvPr id="3" name="Content Placeholder 2"/>
          <p:cNvSpPr>
            <a:spLocks noGrp="1"/>
          </p:cNvSpPr>
          <p:nvPr>
            <p:ph idx="1"/>
          </p:nvPr>
        </p:nvSpPr>
        <p:spPr/>
        <p:txBody>
          <a:bodyPr/>
          <a:lstStyle/>
          <a:p>
            <a:r>
              <a:rPr lang="en-GB" dirty="0" smtClean="0"/>
              <a:t>Forced Coalition with Liberal Democrats who had a more Liberal approach to family types</a:t>
            </a:r>
          </a:p>
          <a:p>
            <a:r>
              <a:rPr lang="en-GB" dirty="0" smtClean="0"/>
              <a:t>Some pro nuclear family policies;</a:t>
            </a:r>
          </a:p>
          <a:p>
            <a:r>
              <a:rPr lang="en-GB" dirty="0" smtClean="0"/>
              <a:t>Removing the so called couples penalty</a:t>
            </a:r>
          </a:p>
          <a:p>
            <a:r>
              <a:rPr lang="en-GB" dirty="0" smtClean="0"/>
              <a:t>Shared Parental leave (2015)</a:t>
            </a:r>
          </a:p>
          <a:p>
            <a:r>
              <a:rPr lang="en-GB" dirty="0" smtClean="0"/>
              <a:t>Equal Marriage- this created an unusual inequality between same sex and heterosexual couples (equalised in 2019)</a:t>
            </a:r>
          </a:p>
          <a:p>
            <a:endParaRPr lang="en-GB" dirty="0"/>
          </a:p>
        </p:txBody>
      </p:sp>
    </p:spTree>
    <p:extLst>
      <p:ext uri="{BB962C8B-B14F-4D97-AF65-F5344CB8AC3E}">
        <p14:creationId xmlns:p14="http://schemas.microsoft.com/office/powerpoint/2010/main" val="22966442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Current Social Policy and Families</a:t>
            </a:r>
            <a:endParaRPr lang="en-GB" b="1" dirty="0"/>
          </a:p>
        </p:txBody>
      </p:sp>
      <p:sp>
        <p:nvSpPr>
          <p:cNvPr id="3" name="Content Placeholder 2"/>
          <p:cNvSpPr>
            <a:spLocks noGrp="1"/>
          </p:cNvSpPr>
          <p:nvPr>
            <p:ph idx="1"/>
          </p:nvPr>
        </p:nvSpPr>
        <p:spPr/>
        <p:txBody>
          <a:bodyPr>
            <a:normAutofit fontScale="85000" lnSpcReduction="20000"/>
          </a:bodyPr>
          <a:lstStyle/>
          <a:p>
            <a:r>
              <a:rPr lang="en-GB" dirty="0" smtClean="0"/>
              <a:t>The Troubled Families Programme </a:t>
            </a:r>
          </a:p>
          <a:p>
            <a:r>
              <a:rPr lang="en-GB" dirty="0" smtClean="0"/>
              <a:t>Family Hubs</a:t>
            </a:r>
          </a:p>
          <a:p>
            <a:pPr marL="0" indent="0">
              <a:buNone/>
            </a:pPr>
            <a:r>
              <a:rPr lang="en-GB" i="1" dirty="0" smtClean="0"/>
              <a:t>‘</a:t>
            </a:r>
            <a:r>
              <a:rPr lang="en-GB" i="1" dirty="0"/>
              <a:t>We will improve the Troubled Families programme and champion Family Hubs to serve vulnerable families with the intensive, integrated support they need to care for children – from the early years and throughout their lives</a:t>
            </a:r>
            <a:r>
              <a:rPr lang="en-GB" i="1" dirty="0" smtClean="0"/>
              <a:t>.’ </a:t>
            </a:r>
            <a:r>
              <a:rPr lang="en-GB" dirty="0" smtClean="0"/>
              <a:t>Conservative Manifesto 2020</a:t>
            </a:r>
          </a:p>
          <a:p>
            <a:endParaRPr lang="en-GB" dirty="0" smtClean="0"/>
          </a:p>
          <a:p>
            <a:endParaRPr lang="en-GB" dirty="0" smtClean="0"/>
          </a:p>
          <a:p>
            <a:endParaRPr lang="en-GB" dirty="0"/>
          </a:p>
          <a:p>
            <a:r>
              <a:rPr lang="en-GB" dirty="0" smtClean="0"/>
              <a:t>What other Family policies can you identify?</a:t>
            </a:r>
            <a:endParaRPr lang="en-GB" dirty="0"/>
          </a:p>
        </p:txBody>
      </p:sp>
    </p:spTree>
    <p:extLst>
      <p:ext uri="{BB962C8B-B14F-4D97-AF65-F5344CB8AC3E}">
        <p14:creationId xmlns:p14="http://schemas.microsoft.com/office/powerpoint/2010/main" val="28737429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GB" b="1" dirty="0"/>
              <a:t>Shared Parental Leave</a:t>
            </a:r>
            <a:r>
              <a:rPr lang="en-GB" dirty="0"/>
              <a:t/>
            </a:r>
            <a:br>
              <a:rPr lang="en-GB" dirty="0"/>
            </a:br>
            <a:endParaRPr lang="en-GB" dirty="0"/>
          </a:p>
        </p:txBody>
      </p:sp>
      <p:sp>
        <p:nvSpPr>
          <p:cNvPr id="3" name="Content Placeholder 2"/>
          <p:cNvSpPr>
            <a:spLocks noGrp="1"/>
          </p:cNvSpPr>
          <p:nvPr>
            <p:ph idx="1"/>
          </p:nvPr>
        </p:nvSpPr>
        <p:spPr>
          <a:xfrm>
            <a:off x="0" y="1600200"/>
            <a:ext cx="9144000" cy="4525963"/>
          </a:xfrm>
        </p:spPr>
        <p:txBody>
          <a:bodyPr>
            <a:normAutofit fontScale="92500"/>
          </a:bodyPr>
          <a:lstStyle/>
          <a:p>
            <a:r>
              <a:rPr lang="en-GB" dirty="0"/>
              <a:t>Parents can get Shared Parental Leave (SPL) if having a baby or adopting a </a:t>
            </a:r>
            <a:r>
              <a:rPr lang="en-GB" dirty="0" smtClean="0"/>
              <a:t>child (2015 updated in 2019)</a:t>
            </a:r>
            <a:endParaRPr lang="en-GB" dirty="0"/>
          </a:p>
          <a:p>
            <a:r>
              <a:rPr lang="en-GB" dirty="0"/>
              <a:t>Share up to 50 weeks of leave and up to 37 weeks of Statutory Shared Parental Pay (</a:t>
            </a:r>
            <a:r>
              <a:rPr lang="en-GB" dirty="0" err="1"/>
              <a:t>ShPP</a:t>
            </a:r>
            <a:r>
              <a:rPr lang="en-GB" dirty="0"/>
              <a:t>)</a:t>
            </a:r>
          </a:p>
          <a:p>
            <a:r>
              <a:rPr lang="en-GB" dirty="0"/>
              <a:t>Has to be used in the first year after birth or adoption</a:t>
            </a:r>
          </a:p>
          <a:p>
            <a:r>
              <a:rPr lang="en-GB" dirty="0"/>
              <a:t>You can use SPL to take leave in blocks separated by periods of work, or take it all in one go. You can also choose to be off work together </a:t>
            </a:r>
            <a:r>
              <a:rPr lang="en-GB" dirty="0" smtClean="0"/>
              <a:t>or stagger </a:t>
            </a:r>
            <a:r>
              <a:rPr lang="en-GB" dirty="0"/>
              <a:t>the leave and </a:t>
            </a:r>
            <a:r>
              <a:rPr lang="en-GB" dirty="0" smtClean="0"/>
              <a:t>pay</a:t>
            </a:r>
            <a:r>
              <a:rPr lang="en-GB" dirty="0"/>
              <a:t> to </a:t>
            </a:r>
            <a:endParaRPr lang="en-GB" dirty="0"/>
          </a:p>
          <a:p>
            <a:endParaRPr lang="en-GB" dirty="0"/>
          </a:p>
        </p:txBody>
      </p:sp>
      <p:sp>
        <p:nvSpPr>
          <p:cNvPr id="4" name="TextBox 3"/>
          <p:cNvSpPr txBox="1"/>
          <p:nvPr/>
        </p:nvSpPr>
        <p:spPr>
          <a:xfrm>
            <a:off x="7380312" y="6121381"/>
            <a:ext cx="2304256" cy="369332"/>
          </a:xfrm>
          <a:prstGeom prst="rect">
            <a:avLst/>
          </a:prstGeom>
          <a:noFill/>
        </p:spPr>
        <p:txBody>
          <a:bodyPr wrap="square" rtlCol="0">
            <a:spAutoFit/>
          </a:bodyPr>
          <a:lstStyle/>
          <a:p>
            <a:r>
              <a:rPr lang="en-GB" dirty="0"/>
              <a:t>(GOV.UK 2020)</a:t>
            </a:r>
          </a:p>
        </p:txBody>
      </p:sp>
    </p:spTree>
    <p:extLst>
      <p:ext uri="{BB962C8B-B14F-4D97-AF65-F5344CB8AC3E}">
        <p14:creationId xmlns:p14="http://schemas.microsoft.com/office/powerpoint/2010/main" val="4033694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Tax and the Family</a:t>
            </a:r>
            <a:endParaRPr lang="en-GB" b="1" dirty="0"/>
          </a:p>
        </p:txBody>
      </p:sp>
      <p:sp>
        <p:nvSpPr>
          <p:cNvPr id="3" name="Content Placeholder 2"/>
          <p:cNvSpPr>
            <a:spLocks noGrp="1"/>
          </p:cNvSpPr>
          <p:nvPr>
            <p:ph idx="1"/>
          </p:nvPr>
        </p:nvSpPr>
        <p:spPr/>
        <p:txBody>
          <a:bodyPr>
            <a:normAutofit fontScale="77500" lnSpcReduction="20000"/>
          </a:bodyPr>
          <a:lstStyle/>
          <a:p>
            <a:r>
              <a:rPr lang="en-GB" dirty="0"/>
              <a:t>Before 1990, the income of a married couple was added together for tax purposes and treated as if it were the income of the husband. </a:t>
            </a:r>
            <a:endParaRPr lang="en-GB" dirty="0" smtClean="0"/>
          </a:p>
          <a:p>
            <a:r>
              <a:rPr lang="en-GB" dirty="0" smtClean="0"/>
              <a:t>A </a:t>
            </a:r>
            <a:r>
              <a:rPr lang="en-GB" dirty="0"/>
              <a:t>married man had a personal allowance, which was just over one and half times the single person’s allowance. A married woman who was at work had her own allowance – Wife’s Earned Income Allowance (WEIA) – which was the same as the single person’s </a:t>
            </a:r>
            <a:r>
              <a:rPr lang="en-GB" dirty="0" smtClean="0"/>
              <a:t>allowance.</a:t>
            </a:r>
          </a:p>
          <a:p>
            <a:r>
              <a:rPr lang="en-GB" dirty="0" smtClean="0"/>
              <a:t>All </a:t>
            </a:r>
            <a:r>
              <a:rPr lang="en-GB" dirty="0"/>
              <a:t>the allowances including the WEIA were in law given against the husband’s income which included his wife’s income. </a:t>
            </a:r>
            <a:endParaRPr lang="en-GB" dirty="0" smtClean="0"/>
          </a:p>
          <a:p>
            <a:r>
              <a:rPr lang="en-GB" dirty="0" smtClean="0"/>
              <a:t>The </a:t>
            </a:r>
            <a:r>
              <a:rPr lang="en-GB" dirty="0"/>
              <a:t>system had its roots in the social legal concepts of the early nineteenth century.</a:t>
            </a:r>
          </a:p>
          <a:p>
            <a:endParaRPr lang="en-GB" dirty="0"/>
          </a:p>
        </p:txBody>
      </p:sp>
    </p:spTree>
    <p:extLst>
      <p:ext uri="{BB962C8B-B14F-4D97-AF65-F5344CB8AC3E}">
        <p14:creationId xmlns:p14="http://schemas.microsoft.com/office/powerpoint/2010/main" val="3789643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Tax and the Family</a:t>
            </a:r>
            <a:endParaRPr lang="en-GB" b="1" dirty="0"/>
          </a:p>
        </p:txBody>
      </p:sp>
      <p:sp>
        <p:nvSpPr>
          <p:cNvPr id="3" name="Content Placeholder 2"/>
          <p:cNvSpPr>
            <a:spLocks noGrp="1"/>
          </p:cNvSpPr>
          <p:nvPr>
            <p:ph idx="1"/>
          </p:nvPr>
        </p:nvSpPr>
        <p:spPr>
          <a:xfrm>
            <a:off x="107504" y="1600200"/>
            <a:ext cx="8928992" cy="4525963"/>
          </a:xfrm>
        </p:spPr>
        <p:txBody>
          <a:bodyPr>
            <a:normAutofit fontScale="77500" lnSpcReduction="20000"/>
          </a:bodyPr>
          <a:lstStyle/>
          <a:p>
            <a:pPr marL="0" indent="0">
              <a:buNone/>
            </a:pPr>
            <a:r>
              <a:rPr lang="en-GB" dirty="0" smtClean="0"/>
              <a:t>This </a:t>
            </a:r>
            <a:r>
              <a:rPr lang="en-GB" dirty="0"/>
              <a:t>system of taxation could not continue. It was out of step with contemporary society. Moreover, there were anomalies which were difficult to defend. </a:t>
            </a:r>
            <a:endParaRPr lang="en-GB" dirty="0" smtClean="0"/>
          </a:p>
          <a:p>
            <a:r>
              <a:rPr lang="en-GB" dirty="0" smtClean="0"/>
              <a:t>The Married Couples Allowance (MCA) was introduced in 1990- (first to the husband then in 1993 to either or both)</a:t>
            </a:r>
          </a:p>
          <a:p>
            <a:r>
              <a:rPr lang="en-GB" dirty="0"/>
              <a:t>T</a:t>
            </a:r>
            <a:r>
              <a:rPr lang="en-GB" dirty="0" smtClean="0"/>
              <a:t>he </a:t>
            </a:r>
            <a:r>
              <a:rPr lang="en-GB" dirty="0"/>
              <a:t>pre-1990 system did not discriminate against single parents or cohabiting couples. An additional personal allowance (APA) was given to one- parent families (and cohabiting couples with a child living with them</a:t>
            </a:r>
            <a:r>
              <a:rPr lang="en-GB" dirty="0" smtClean="0"/>
              <a:t>).</a:t>
            </a:r>
          </a:p>
          <a:p>
            <a:r>
              <a:rPr lang="en-GB" dirty="0" smtClean="0"/>
              <a:t>A </a:t>
            </a:r>
            <a:r>
              <a:rPr lang="en-GB" dirty="0"/>
              <a:t>single person with children received a total personal allowance equal to the married man’s allowance, and was therefore in the same position as a one-earner married couple. There was also a Widows Bereavement Allowance (WBA)</a:t>
            </a:r>
          </a:p>
          <a:p>
            <a:endParaRPr lang="en-GB" dirty="0"/>
          </a:p>
        </p:txBody>
      </p:sp>
    </p:spTree>
    <p:extLst>
      <p:ext uri="{BB962C8B-B14F-4D97-AF65-F5344CB8AC3E}">
        <p14:creationId xmlns:p14="http://schemas.microsoft.com/office/powerpoint/2010/main" val="3582768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Tax and the Family</a:t>
            </a:r>
            <a:endParaRPr lang="en-GB" b="1"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T</a:t>
            </a:r>
            <a:r>
              <a:rPr lang="en-GB" dirty="0" smtClean="0"/>
              <a:t>he Thatcher Government in 1986 first proposed a system of independent taxation which aimed…</a:t>
            </a:r>
          </a:p>
          <a:p>
            <a:r>
              <a:rPr lang="en-GB" dirty="0"/>
              <a:t>to give married women the same opportunities for privacy and independence in tax matters as their husbands</a:t>
            </a:r>
          </a:p>
          <a:p>
            <a:r>
              <a:rPr lang="en-GB" dirty="0"/>
              <a:t>to remove discrimination against marriage and the family</a:t>
            </a:r>
          </a:p>
          <a:p>
            <a:r>
              <a:rPr lang="en-GB" dirty="0" smtClean="0"/>
              <a:t>to raise the tax threshold in a cost-effective way so as to reduce the tax burden on families with low income</a:t>
            </a:r>
          </a:p>
          <a:p>
            <a:endParaRPr lang="en-GB" dirty="0" smtClean="0"/>
          </a:p>
          <a:p>
            <a:endParaRPr lang="en-GB" dirty="0"/>
          </a:p>
        </p:txBody>
      </p:sp>
    </p:spTree>
    <p:extLst>
      <p:ext uri="{BB962C8B-B14F-4D97-AF65-F5344CB8AC3E}">
        <p14:creationId xmlns:p14="http://schemas.microsoft.com/office/powerpoint/2010/main" val="1385501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Tax and the Family</a:t>
            </a:r>
            <a:endParaRPr lang="en-GB" b="1" dirty="0"/>
          </a:p>
        </p:txBody>
      </p:sp>
      <p:sp>
        <p:nvSpPr>
          <p:cNvPr id="3" name="Content Placeholder 2"/>
          <p:cNvSpPr>
            <a:spLocks noGrp="1"/>
          </p:cNvSpPr>
          <p:nvPr>
            <p:ph idx="1"/>
          </p:nvPr>
        </p:nvSpPr>
        <p:spPr/>
        <p:txBody>
          <a:bodyPr>
            <a:normAutofit/>
          </a:bodyPr>
          <a:lstStyle/>
          <a:p>
            <a:r>
              <a:rPr lang="en-GB" dirty="0" smtClean="0"/>
              <a:t>a </a:t>
            </a:r>
            <a:r>
              <a:rPr lang="en-GB" dirty="0"/>
              <a:t>spouse who did not have enough income to use up their own allowance would be able to transfer the balance to their </a:t>
            </a:r>
            <a:r>
              <a:rPr lang="en-GB" dirty="0" smtClean="0"/>
              <a:t>partner</a:t>
            </a:r>
          </a:p>
          <a:p>
            <a:r>
              <a:rPr lang="en-GB" dirty="0"/>
              <a:t>The Government </a:t>
            </a:r>
            <a:r>
              <a:rPr lang="en-GB" dirty="0" smtClean="0"/>
              <a:t>argued </a:t>
            </a:r>
            <a:r>
              <a:rPr lang="en-GB" dirty="0"/>
              <a:t>that the tax system should not discriminate against families where one spouse wished to remain at home to care for young children</a:t>
            </a:r>
            <a:r>
              <a:rPr lang="en-GB" dirty="0" smtClean="0"/>
              <a:t>.</a:t>
            </a:r>
          </a:p>
          <a:p>
            <a:r>
              <a:rPr lang="en-GB" dirty="0" smtClean="0"/>
              <a:t>In 1990 Independent Taxation was introduced</a:t>
            </a:r>
          </a:p>
        </p:txBody>
      </p:sp>
    </p:spTree>
    <p:extLst>
      <p:ext uri="{BB962C8B-B14F-4D97-AF65-F5344CB8AC3E}">
        <p14:creationId xmlns:p14="http://schemas.microsoft.com/office/powerpoint/2010/main" val="3732544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However…</a:t>
            </a:r>
            <a:endParaRPr lang="en-GB" b="1" dirty="0"/>
          </a:p>
        </p:txBody>
      </p:sp>
      <p:sp>
        <p:nvSpPr>
          <p:cNvPr id="3" name="Content Placeholder 2"/>
          <p:cNvSpPr>
            <a:spLocks noGrp="1"/>
          </p:cNvSpPr>
          <p:nvPr>
            <p:ph idx="1"/>
          </p:nvPr>
        </p:nvSpPr>
        <p:spPr>
          <a:xfrm>
            <a:off x="323528" y="836712"/>
            <a:ext cx="8640960" cy="5289451"/>
          </a:xfrm>
        </p:spPr>
        <p:txBody>
          <a:bodyPr>
            <a:normAutofit fontScale="85000" lnSpcReduction="10000"/>
          </a:bodyPr>
          <a:lstStyle/>
          <a:p>
            <a:endParaRPr lang="en-GB" dirty="0" smtClean="0"/>
          </a:p>
          <a:p>
            <a:r>
              <a:rPr lang="en-GB" dirty="0" smtClean="0"/>
              <a:t>Ordinary </a:t>
            </a:r>
            <a:r>
              <a:rPr lang="en-GB" dirty="0"/>
              <a:t>two-earner couples whose combined income was below the higher rate threshold (which in real terms was much higher than it is today) were in effect taxed separately on their earned income. </a:t>
            </a:r>
            <a:endParaRPr lang="en-GB" dirty="0" smtClean="0"/>
          </a:p>
          <a:p>
            <a:r>
              <a:rPr lang="en-GB" dirty="0"/>
              <a:t>T</a:t>
            </a:r>
            <a:r>
              <a:rPr lang="en-GB" dirty="0" smtClean="0"/>
              <a:t>hey </a:t>
            </a:r>
            <a:r>
              <a:rPr lang="en-GB" dirty="0"/>
              <a:t>would no longer get a tax-free slice of income equal to two and half times the single person’s </a:t>
            </a:r>
            <a:r>
              <a:rPr lang="en-GB" dirty="0" smtClean="0"/>
              <a:t>allowance</a:t>
            </a:r>
          </a:p>
          <a:p>
            <a:r>
              <a:rPr lang="en-GB" dirty="0"/>
              <a:t>One-earner married couples also stood to lose as, instead of allowances worth 1.6 times the personal allowance (two and a half times if the wife was the sole earner), they would get only the single person’s </a:t>
            </a:r>
            <a:r>
              <a:rPr lang="en-GB" dirty="0" smtClean="0"/>
              <a:t>allowance</a:t>
            </a:r>
          </a:p>
          <a:p>
            <a:r>
              <a:rPr lang="en-GB" dirty="0" smtClean="0"/>
              <a:t>High income two earner couples benefitted as they were previously taxed as one income at a higher rate</a:t>
            </a:r>
          </a:p>
        </p:txBody>
      </p:sp>
    </p:spTree>
    <p:extLst>
      <p:ext uri="{BB962C8B-B14F-4D97-AF65-F5344CB8AC3E}">
        <p14:creationId xmlns:p14="http://schemas.microsoft.com/office/powerpoint/2010/main" val="41248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29600" cy="1143000"/>
          </a:xfrm>
        </p:spPr>
        <p:txBody>
          <a:bodyPr/>
          <a:lstStyle/>
          <a:p>
            <a:r>
              <a:rPr lang="en-GB" b="1" dirty="0"/>
              <a:t>Tax and the Family</a:t>
            </a:r>
          </a:p>
        </p:txBody>
      </p:sp>
      <p:sp>
        <p:nvSpPr>
          <p:cNvPr id="3" name="Content Placeholder 2"/>
          <p:cNvSpPr>
            <a:spLocks noGrp="1"/>
          </p:cNvSpPr>
          <p:nvPr>
            <p:ph idx="1"/>
          </p:nvPr>
        </p:nvSpPr>
        <p:spPr>
          <a:xfrm>
            <a:off x="179512" y="2276872"/>
            <a:ext cx="8964488" cy="2260848"/>
          </a:xfrm>
        </p:spPr>
        <p:txBody>
          <a:bodyPr>
            <a:normAutofit fontScale="85000" lnSpcReduction="20000"/>
          </a:bodyPr>
          <a:lstStyle/>
          <a:p>
            <a:r>
              <a:rPr lang="en-GB" dirty="0" smtClean="0"/>
              <a:t>In the year 2000 after being gradually restricted, the MCA and APA were abolished</a:t>
            </a:r>
          </a:p>
          <a:p>
            <a:r>
              <a:rPr lang="en-GB" dirty="0" smtClean="0"/>
              <a:t>More families began to be disadvantaged by independent taxation</a:t>
            </a:r>
          </a:p>
          <a:p>
            <a:r>
              <a:rPr lang="en-GB" sz="4300" dirty="0" smtClean="0"/>
              <a:t>Is taxation fair on low income families…?</a:t>
            </a:r>
            <a:endParaRPr lang="en-GB" sz="4300" dirty="0"/>
          </a:p>
        </p:txBody>
      </p:sp>
    </p:spTree>
    <p:extLst>
      <p:ext uri="{BB962C8B-B14F-4D97-AF65-F5344CB8AC3E}">
        <p14:creationId xmlns:p14="http://schemas.microsoft.com/office/powerpoint/2010/main" val="1135888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Theory Refresher</a:t>
            </a:r>
            <a:endParaRPr lang="en-GB" b="1" dirty="0"/>
          </a:p>
        </p:txBody>
      </p:sp>
      <p:sp>
        <p:nvSpPr>
          <p:cNvPr id="3" name="Content Placeholder 2"/>
          <p:cNvSpPr>
            <a:spLocks noGrp="1"/>
          </p:cNvSpPr>
          <p:nvPr>
            <p:ph idx="1"/>
          </p:nvPr>
        </p:nvSpPr>
        <p:spPr/>
        <p:txBody>
          <a:bodyPr/>
          <a:lstStyle/>
          <a:p>
            <a:r>
              <a:rPr lang="en-GB" dirty="0" smtClean="0"/>
              <a:t>There are many theories of family</a:t>
            </a:r>
          </a:p>
          <a:p>
            <a:pPr marL="0" indent="0">
              <a:buNone/>
            </a:pPr>
            <a:r>
              <a:rPr lang="en-GB" dirty="0" smtClean="0"/>
              <a:t>     Including the following…</a:t>
            </a:r>
            <a:endParaRPr lang="en-GB" dirty="0"/>
          </a:p>
        </p:txBody>
      </p:sp>
    </p:spTree>
    <p:extLst>
      <p:ext uri="{BB962C8B-B14F-4D97-AF65-F5344CB8AC3E}">
        <p14:creationId xmlns:p14="http://schemas.microsoft.com/office/powerpoint/2010/main" val="10961094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rmAutofit fontScale="90000"/>
          </a:bodyPr>
          <a:lstStyle/>
          <a:p>
            <a:r>
              <a:rPr lang="en-GB" b="1" dirty="0" smtClean="0"/>
              <a:t>Theory</a:t>
            </a:r>
            <a:r>
              <a:rPr lang="en-GB" dirty="0" smtClean="0"/>
              <a:t/>
            </a:r>
            <a:br>
              <a:rPr lang="en-GB" dirty="0" smtClean="0"/>
            </a:br>
            <a:r>
              <a:rPr lang="en-GB" dirty="0" smtClean="0"/>
              <a:t>20</a:t>
            </a:r>
            <a:r>
              <a:rPr lang="en-GB" baseline="30000" dirty="0" smtClean="0"/>
              <a:t>th</a:t>
            </a:r>
            <a:r>
              <a:rPr lang="en-GB" dirty="0" smtClean="0"/>
              <a:t> Century</a:t>
            </a:r>
            <a:endParaRPr lang="en-GB" dirty="0"/>
          </a:p>
        </p:txBody>
      </p:sp>
      <p:sp>
        <p:nvSpPr>
          <p:cNvPr id="3" name="Content Placeholder 2"/>
          <p:cNvSpPr>
            <a:spLocks noGrp="1"/>
          </p:cNvSpPr>
          <p:nvPr>
            <p:ph idx="1"/>
          </p:nvPr>
        </p:nvSpPr>
        <p:spPr>
          <a:xfrm>
            <a:off x="457200" y="1600200"/>
            <a:ext cx="8686800" cy="4525963"/>
          </a:xfrm>
        </p:spPr>
        <p:txBody>
          <a:bodyPr/>
          <a:lstStyle/>
          <a:p>
            <a:pPr marL="0" indent="0">
              <a:buNone/>
            </a:pPr>
            <a:r>
              <a:rPr lang="en-GB" dirty="0" smtClean="0"/>
              <a:t>Many theorists focused on the relationship between the family unit and the economy</a:t>
            </a:r>
          </a:p>
          <a:p>
            <a:r>
              <a:rPr lang="en-GB" dirty="0" smtClean="0"/>
              <a:t>Talcott Parsons (1956)</a:t>
            </a:r>
          </a:p>
          <a:p>
            <a:pPr marL="0" indent="0">
              <a:buNone/>
            </a:pPr>
            <a:r>
              <a:rPr lang="en-GB" dirty="0" smtClean="0"/>
              <a:t> </a:t>
            </a:r>
            <a:r>
              <a:rPr lang="en-GB" sz="2400" dirty="0" smtClean="0"/>
              <a:t>Outlined the basic principles of modern </a:t>
            </a:r>
            <a:r>
              <a:rPr lang="en-GB" sz="2400" dirty="0"/>
              <a:t>S</a:t>
            </a:r>
            <a:r>
              <a:rPr lang="en-GB" sz="2400" dirty="0" smtClean="0"/>
              <a:t>tructural Functionalism</a:t>
            </a:r>
          </a:p>
          <a:p>
            <a:r>
              <a:rPr lang="en-GB" sz="2000" dirty="0" smtClean="0"/>
              <a:t>Viewed society as a social system defined in terms of ‘needs’ or ‘functions’</a:t>
            </a:r>
          </a:p>
          <a:p>
            <a:r>
              <a:rPr lang="en-GB" sz="2000" dirty="0" smtClean="0"/>
              <a:t>Regarded ‘the nuclear family’ as a necessity for the successful operation of society.</a:t>
            </a:r>
          </a:p>
          <a:p>
            <a:endParaRPr lang="en-GB" sz="2000" dirty="0"/>
          </a:p>
        </p:txBody>
      </p:sp>
    </p:spTree>
    <p:extLst>
      <p:ext uri="{BB962C8B-B14F-4D97-AF65-F5344CB8AC3E}">
        <p14:creationId xmlns:p14="http://schemas.microsoft.com/office/powerpoint/2010/main" val="355402938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Functionalist</a:t>
            </a:r>
            <a:br>
              <a:rPr lang="en-GB" b="1" dirty="0" smtClean="0"/>
            </a:br>
            <a:r>
              <a:rPr lang="en-GB" b="1" dirty="0" smtClean="0"/>
              <a:t>Perspective</a:t>
            </a:r>
            <a:endParaRPr lang="en-GB" b="1" dirty="0"/>
          </a:p>
        </p:txBody>
      </p:sp>
      <p:sp>
        <p:nvSpPr>
          <p:cNvPr id="3" name="Content Placeholder 2"/>
          <p:cNvSpPr>
            <a:spLocks noGrp="1"/>
          </p:cNvSpPr>
          <p:nvPr>
            <p:ph idx="1"/>
          </p:nvPr>
        </p:nvSpPr>
        <p:spPr/>
        <p:txBody>
          <a:bodyPr>
            <a:normAutofit/>
          </a:bodyPr>
          <a:lstStyle/>
          <a:p>
            <a:r>
              <a:rPr lang="en-GB" dirty="0" smtClean="0"/>
              <a:t>What functions do families typically perform?</a:t>
            </a:r>
          </a:p>
          <a:p>
            <a:r>
              <a:rPr lang="en-GB" sz="2400" dirty="0" smtClean="0"/>
              <a:t>Reproduction</a:t>
            </a:r>
          </a:p>
          <a:p>
            <a:r>
              <a:rPr lang="en-GB" sz="2400" dirty="0" smtClean="0"/>
              <a:t>Socialization </a:t>
            </a:r>
          </a:p>
          <a:p>
            <a:r>
              <a:rPr lang="en-GB" sz="2400" dirty="0" smtClean="0"/>
              <a:t>Care</a:t>
            </a:r>
          </a:p>
          <a:p>
            <a:r>
              <a:rPr lang="en-GB" sz="2400" dirty="0" smtClean="0"/>
              <a:t>Protection </a:t>
            </a:r>
          </a:p>
          <a:p>
            <a:r>
              <a:rPr lang="en-GB" sz="2400" dirty="0" smtClean="0"/>
              <a:t>Emotional support</a:t>
            </a:r>
          </a:p>
          <a:p>
            <a:r>
              <a:rPr lang="en-GB" sz="2400" dirty="0"/>
              <a:t>A</a:t>
            </a:r>
            <a:r>
              <a:rPr lang="en-GB" sz="2400" dirty="0" smtClean="0"/>
              <a:t>ssignment </a:t>
            </a:r>
            <a:r>
              <a:rPr lang="en-GB" sz="2400" dirty="0"/>
              <a:t>of </a:t>
            </a:r>
            <a:r>
              <a:rPr lang="en-GB" sz="2400" dirty="0" smtClean="0"/>
              <a:t>status</a:t>
            </a:r>
          </a:p>
          <a:p>
            <a:r>
              <a:rPr lang="en-GB" sz="2400" dirty="0"/>
              <a:t>R</a:t>
            </a:r>
            <a:r>
              <a:rPr lang="en-GB" sz="2400" dirty="0" smtClean="0"/>
              <a:t>egulation </a:t>
            </a:r>
            <a:r>
              <a:rPr lang="en-GB" sz="2400" dirty="0"/>
              <a:t>of sexual </a:t>
            </a:r>
            <a:r>
              <a:rPr lang="en-GB" sz="2400" dirty="0" smtClean="0"/>
              <a:t>behaviour </a:t>
            </a:r>
            <a:r>
              <a:rPr lang="en-GB" sz="2400" dirty="0"/>
              <a:t>through social </a:t>
            </a:r>
            <a:r>
              <a:rPr lang="en-GB" sz="2400" dirty="0" smtClean="0"/>
              <a:t>norms</a:t>
            </a:r>
          </a:p>
          <a:p>
            <a:pPr marL="0" indent="0">
              <a:buNone/>
            </a:pPr>
            <a:r>
              <a:rPr lang="en-GB" sz="2400" b="1" dirty="0" smtClean="0"/>
              <a:t>The family produces well-integrated society members by instilling social culture in children</a:t>
            </a:r>
            <a:endParaRPr lang="en-GB" sz="2400" b="1" dirty="0"/>
          </a:p>
        </p:txBody>
      </p:sp>
    </p:spTree>
    <p:extLst>
      <p:ext uri="{BB962C8B-B14F-4D97-AF65-F5344CB8AC3E}">
        <p14:creationId xmlns:p14="http://schemas.microsoft.com/office/powerpoint/2010/main" val="2854567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Conflict Perspective</a:t>
            </a:r>
            <a:endParaRPr lang="en-GB" b="1" dirty="0"/>
          </a:p>
        </p:txBody>
      </p:sp>
      <p:sp>
        <p:nvSpPr>
          <p:cNvPr id="3" name="Content Placeholder 2"/>
          <p:cNvSpPr>
            <a:spLocks noGrp="1"/>
          </p:cNvSpPr>
          <p:nvPr>
            <p:ph idx="1"/>
          </p:nvPr>
        </p:nvSpPr>
        <p:spPr>
          <a:xfrm>
            <a:off x="107504" y="1600200"/>
            <a:ext cx="8928992" cy="4525963"/>
          </a:xfrm>
        </p:spPr>
        <p:txBody>
          <a:bodyPr>
            <a:normAutofit fontScale="85000" lnSpcReduction="20000"/>
          </a:bodyPr>
          <a:lstStyle/>
          <a:p>
            <a:pPr marL="0" indent="0">
              <a:buNone/>
            </a:pPr>
            <a:r>
              <a:rPr lang="en-GB" dirty="0"/>
              <a:t>D</a:t>
            </a:r>
            <a:r>
              <a:rPr lang="en-GB" dirty="0" smtClean="0"/>
              <a:t>escribes </a:t>
            </a:r>
            <a:r>
              <a:rPr lang="en-GB" dirty="0"/>
              <a:t>the inequalities that exist in all societies globally, and considers aspects of society as ways for those with power and status to maintain control over scare </a:t>
            </a:r>
            <a:r>
              <a:rPr lang="en-GB" dirty="0" smtClean="0"/>
              <a:t>resources</a:t>
            </a:r>
          </a:p>
          <a:p>
            <a:r>
              <a:rPr lang="en-GB" dirty="0"/>
              <a:t>The family is a vehicle to maintain patriarchy and social inequality in society</a:t>
            </a:r>
          </a:p>
          <a:p>
            <a:r>
              <a:rPr lang="en-GB" dirty="0" smtClean="0"/>
              <a:t>The </a:t>
            </a:r>
            <a:r>
              <a:rPr lang="en-GB" dirty="0"/>
              <a:t>family works toward the continuance of social inequality within a society by maintaining and reinforcing the status </a:t>
            </a:r>
            <a:r>
              <a:rPr lang="en-GB" dirty="0" smtClean="0"/>
              <a:t>quo</a:t>
            </a:r>
          </a:p>
          <a:p>
            <a:r>
              <a:rPr lang="en-GB" dirty="0"/>
              <a:t>Through inheritance, the wealthy families are able to keep their privileged social position for their </a:t>
            </a:r>
            <a:r>
              <a:rPr lang="en-GB" dirty="0" smtClean="0"/>
              <a:t>members</a:t>
            </a:r>
          </a:p>
          <a:p>
            <a:r>
              <a:rPr lang="en-GB" dirty="0"/>
              <a:t>Conflict theorists have seen the family as a social arrangement benefiting men more than women</a:t>
            </a:r>
          </a:p>
          <a:p>
            <a:endParaRPr lang="en-GB" dirty="0" smtClean="0"/>
          </a:p>
          <a:p>
            <a:endParaRPr lang="en-GB" dirty="0"/>
          </a:p>
          <a:p>
            <a:endParaRPr lang="en-GB" dirty="0"/>
          </a:p>
        </p:txBody>
      </p:sp>
    </p:spTree>
    <p:extLst>
      <p:ext uri="{BB962C8B-B14F-4D97-AF65-F5344CB8AC3E}">
        <p14:creationId xmlns:p14="http://schemas.microsoft.com/office/powerpoint/2010/main" val="3572451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Symbolic Interactionist Perspective</a:t>
            </a:r>
          </a:p>
        </p:txBody>
      </p:sp>
      <p:sp>
        <p:nvSpPr>
          <p:cNvPr id="3" name="Content Placeholder 2"/>
          <p:cNvSpPr>
            <a:spLocks noGrp="1"/>
          </p:cNvSpPr>
          <p:nvPr>
            <p:ph idx="1"/>
          </p:nvPr>
        </p:nvSpPr>
        <p:spPr>
          <a:xfrm>
            <a:off x="0" y="1417638"/>
            <a:ext cx="8964488" cy="5069160"/>
          </a:xfrm>
        </p:spPr>
        <p:txBody>
          <a:bodyPr>
            <a:normAutofit fontScale="70000" lnSpcReduction="20000"/>
          </a:bodyPr>
          <a:lstStyle/>
          <a:p>
            <a:pPr marL="0" indent="0">
              <a:buNone/>
            </a:pPr>
            <a:r>
              <a:rPr lang="en-GB" dirty="0" smtClean="0"/>
              <a:t>Analyses </a:t>
            </a:r>
            <a:r>
              <a:rPr lang="en-GB" dirty="0"/>
              <a:t>patterns of communication, interpretation, and adjustment between individuals in society. A</a:t>
            </a:r>
            <a:r>
              <a:rPr lang="en-GB" dirty="0" smtClean="0"/>
              <a:t> </a:t>
            </a:r>
            <a:r>
              <a:rPr lang="en-GB" dirty="0"/>
              <a:t>framework for understanding how individuals interact with each other and within society through the meanings of </a:t>
            </a:r>
            <a:r>
              <a:rPr lang="en-GB" dirty="0" smtClean="0"/>
              <a:t>symbols</a:t>
            </a:r>
          </a:p>
          <a:p>
            <a:pPr fontAlgn="base"/>
            <a:r>
              <a:rPr lang="en-GB" dirty="0"/>
              <a:t>Role-taking is a key mechanism that permits an individual to appreciate another person’s perspective and to understand what an action might mean to that person. Role-taking emerges at an early age through activities such as playing </a:t>
            </a:r>
            <a:r>
              <a:rPr lang="en-GB" dirty="0" smtClean="0"/>
              <a:t>house</a:t>
            </a:r>
            <a:endParaRPr lang="en-GB" dirty="0"/>
          </a:p>
          <a:p>
            <a:pPr fontAlgn="base"/>
            <a:r>
              <a:rPr lang="en-GB" dirty="0"/>
              <a:t>Symbolic interactionists explore the changing meanings attached to </a:t>
            </a:r>
            <a:r>
              <a:rPr lang="en-GB" dirty="0" smtClean="0"/>
              <a:t>family  and argue </a:t>
            </a:r>
            <a:r>
              <a:rPr lang="en-GB" dirty="0"/>
              <a:t>that shared activities help to build emotional bonds, and that marriage and family relationships are based on negotiated </a:t>
            </a:r>
            <a:r>
              <a:rPr lang="en-GB" dirty="0" smtClean="0"/>
              <a:t>meanings</a:t>
            </a:r>
            <a:endParaRPr lang="en-GB" dirty="0"/>
          </a:p>
          <a:p>
            <a:pPr fontAlgn="base"/>
            <a:r>
              <a:rPr lang="en-GB" dirty="0"/>
              <a:t>The interactionist perspective emphasizes that families reinforce and rejuvenate bonds through symbolic rituals such as family meals and </a:t>
            </a:r>
            <a:r>
              <a:rPr lang="en-GB" dirty="0" smtClean="0"/>
              <a:t>holidays</a:t>
            </a:r>
          </a:p>
          <a:p>
            <a:pPr marL="0" indent="0" fontAlgn="base">
              <a:buNone/>
            </a:pPr>
            <a:r>
              <a:rPr lang="en-GB" b="1" dirty="0"/>
              <a:t>Symbolic interactionists view the family as a site of social reproduction where meanings are negotiated and maintained by family members</a:t>
            </a:r>
          </a:p>
          <a:p>
            <a:endParaRPr lang="en-GB" dirty="0"/>
          </a:p>
        </p:txBody>
      </p:sp>
    </p:spTree>
    <p:extLst>
      <p:ext uri="{BB962C8B-B14F-4D97-AF65-F5344CB8AC3E}">
        <p14:creationId xmlns:p14="http://schemas.microsoft.com/office/powerpoint/2010/main" val="4056763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base"/>
            <a:r>
              <a:rPr lang="en-GB" dirty="0"/>
              <a:t>The Feminist Perspective</a:t>
            </a:r>
          </a:p>
        </p:txBody>
      </p:sp>
      <p:sp>
        <p:nvSpPr>
          <p:cNvPr id="3" name="Content Placeholder 2"/>
          <p:cNvSpPr>
            <a:spLocks noGrp="1"/>
          </p:cNvSpPr>
          <p:nvPr>
            <p:ph idx="1"/>
          </p:nvPr>
        </p:nvSpPr>
        <p:spPr>
          <a:xfrm>
            <a:off x="0" y="1600200"/>
            <a:ext cx="9144000" cy="4525963"/>
          </a:xfrm>
        </p:spPr>
        <p:txBody>
          <a:bodyPr>
            <a:normAutofit fontScale="85000" lnSpcReduction="20000"/>
          </a:bodyPr>
          <a:lstStyle/>
          <a:p>
            <a:pPr marL="0" indent="0">
              <a:buNone/>
            </a:pPr>
            <a:r>
              <a:rPr lang="en-GB" dirty="0"/>
              <a:t>Feminism is a broad term that is the result of several historical social movements attempting to gain equal economic, political, and social rights for </a:t>
            </a:r>
            <a:r>
              <a:rPr lang="en-GB" dirty="0" smtClean="0"/>
              <a:t>women</a:t>
            </a:r>
          </a:p>
          <a:p>
            <a:pPr fontAlgn="base"/>
            <a:r>
              <a:rPr lang="en-GB" dirty="0"/>
              <a:t>First-wave feminism focused mainly on legal equality, such as voting, education, employment, the marriage laws, and the plight of intelligent, white, middle-class </a:t>
            </a:r>
            <a:r>
              <a:rPr lang="en-GB" dirty="0" smtClean="0"/>
              <a:t>women</a:t>
            </a:r>
            <a:endParaRPr lang="en-GB" dirty="0"/>
          </a:p>
          <a:p>
            <a:pPr fontAlgn="base"/>
            <a:r>
              <a:rPr lang="en-GB" dirty="0"/>
              <a:t>Second-wave feminism went a step further is seeking equality in family, employment, reproductive rights, and </a:t>
            </a:r>
            <a:r>
              <a:rPr lang="en-GB" dirty="0" smtClean="0"/>
              <a:t>sexuality</a:t>
            </a:r>
            <a:endParaRPr lang="en-GB" dirty="0"/>
          </a:p>
          <a:p>
            <a:pPr fontAlgn="base"/>
            <a:r>
              <a:rPr lang="en-GB" dirty="0"/>
              <a:t>Both feminist and masculinist authors have decried predetermined gender roles as </a:t>
            </a:r>
            <a:r>
              <a:rPr lang="en-GB" dirty="0" smtClean="0"/>
              <a:t>unjust</a:t>
            </a:r>
          </a:p>
          <a:p>
            <a:pPr marL="0" indent="0" fontAlgn="base">
              <a:buNone/>
            </a:pPr>
            <a:r>
              <a:rPr lang="en-GB" b="1" dirty="0"/>
              <a:t>Feminists view the family as a historical institution that has maintained and perpetuated sexual inequalities</a:t>
            </a:r>
          </a:p>
          <a:p>
            <a:endParaRPr lang="en-GB" dirty="0"/>
          </a:p>
        </p:txBody>
      </p:sp>
    </p:spTree>
    <p:extLst>
      <p:ext uri="{BB962C8B-B14F-4D97-AF65-F5344CB8AC3E}">
        <p14:creationId xmlns:p14="http://schemas.microsoft.com/office/powerpoint/2010/main" val="2775442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10000"/>
          </a:bodyPr>
          <a:lstStyle/>
          <a:p>
            <a:r>
              <a:rPr lang="en-GB" sz="1800" dirty="0" smtClean="0"/>
              <a:t>British </a:t>
            </a:r>
            <a:r>
              <a:rPr lang="en-GB" sz="1800" dirty="0"/>
              <a:t>Political Speech </a:t>
            </a:r>
            <a:r>
              <a:rPr lang="en-GB" sz="1800" i="1" dirty="0"/>
              <a:t>(2020) Speech </a:t>
            </a:r>
            <a:r>
              <a:rPr lang="en-GB" sz="1800" i="1" dirty="0" smtClean="0"/>
              <a:t>Archive: Leader's </a:t>
            </a:r>
            <a:r>
              <a:rPr lang="en-GB" sz="1800" i="1" dirty="0"/>
              <a:t>speech, Blackpool </a:t>
            </a:r>
            <a:r>
              <a:rPr lang="en-GB" sz="1800" i="1" dirty="0" smtClean="0"/>
              <a:t>1993 John </a:t>
            </a:r>
            <a:r>
              <a:rPr lang="en-GB" sz="1800" i="1" dirty="0"/>
              <a:t>Major (</a:t>
            </a:r>
            <a:r>
              <a:rPr lang="en-GB" sz="1800" i="1" dirty="0" smtClean="0"/>
              <a:t>Conservative) </a:t>
            </a:r>
            <a:r>
              <a:rPr lang="en-GB" sz="1800" dirty="0"/>
              <a:t>Available at: </a:t>
            </a:r>
            <a:r>
              <a:rPr lang="en-GB" sz="1800" dirty="0">
                <a:hlinkClick r:id="rId2"/>
              </a:rPr>
              <a:t>http://</a:t>
            </a:r>
            <a:r>
              <a:rPr lang="en-GB" sz="1800" dirty="0" smtClean="0">
                <a:hlinkClick r:id="rId2"/>
              </a:rPr>
              <a:t>www.britishpoliticalspeech.org/speech-archive.htm?speech=139</a:t>
            </a:r>
            <a:r>
              <a:rPr lang="en-GB" sz="1800" dirty="0" smtClean="0"/>
              <a:t> (Accessed: 28 November 2020).</a:t>
            </a:r>
            <a:endParaRPr lang="en-GB" sz="1800" i="1" dirty="0"/>
          </a:p>
          <a:p>
            <a:r>
              <a:rPr lang="en-GB" sz="1800" dirty="0" smtClean="0"/>
              <a:t>Equality </a:t>
            </a:r>
            <a:r>
              <a:rPr lang="en-GB" sz="1800" dirty="0"/>
              <a:t>and Human Rights </a:t>
            </a:r>
            <a:r>
              <a:rPr lang="en-GB" sz="1800" dirty="0" smtClean="0"/>
              <a:t>Commission (2019) </a:t>
            </a:r>
            <a:r>
              <a:rPr lang="en-GB" sz="1800" i="1" dirty="0" smtClean="0"/>
              <a:t>Protected Characteristics</a:t>
            </a:r>
            <a:r>
              <a:rPr lang="en-GB" sz="1800" dirty="0"/>
              <a:t> Available at: </a:t>
            </a:r>
            <a:r>
              <a:rPr lang="en-GB" sz="1800" dirty="0">
                <a:hlinkClick r:id="rId3"/>
              </a:rPr>
              <a:t>https://</a:t>
            </a:r>
            <a:r>
              <a:rPr lang="en-GB" sz="1800" dirty="0" smtClean="0">
                <a:hlinkClick r:id="rId3"/>
              </a:rPr>
              <a:t>www.equalityhumanrights.com/en/equality-act/protected-characteristics#marriage</a:t>
            </a:r>
            <a:r>
              <a:rPr lang="en-GB" sz="1800" dirty="0" smtClean="0"/>
              <a:t> (Accessed: 26 November 2020).</a:t>
            </a:r>
          </a:p>
          <a:p>
            <a:r>
              <a:rPr lang="en-GB" sz="1800" dirty="0" smtClean="0"/>
              <a:t>European </a:t>
            </a:r>
            <a:r>
              <a:rPr lang="en-GB" sz="1800" dirty="0"/>
              <a:t>Court of Human </a:t>
            </a:r>
            <a:r>
              <a:rPr lang="en-GB" sz="1800" dirty="0" smtClean="0"/>
              <a:t>Rights</a:t>
            </a:r>
            <a:r>
              <a:rPr lang="en-GB" sz="1800" dirty="0"/>
              <a:t> (2020) </a:t>
            </a:r>
            <a:r>
              <a:rPr lang="en-GB" sz="1800" i="1" dirty="0"/>
              <a:t>Guide on Article 8 of the European Convention on Human Rights </a:t>
            </a:r>
            <a:r>
              <a:rPr lang="en-GB" sz="1800" dirty="0"/>
              <a:t>Available at</a:t>
            </a:r>
            <a:r>
              <a:rPr lang="en-GB" sz="1800" dirty="0" smtClean="0"/>
              <a:t>: </a:t>
            </a:r>
            <a:r>
              <a:rPr lang="en-GB" sz="1800" dirty="0" smtClean="0">
                <a:hlinkClick r:id="rId4"/>
              </a:rPr>
              <a:t>https</a:t>
            </a:r>
            <a:r>
              <a:rPr lang="en-GB" sz="1800" dirty="0">
                <a:hlinkClick r:id="rId4"/>
              </a:rPr>
              <a:t>://</a:t>
            </a:r>
            <a:r>
              <a:rPr lang="en-GB" sz="1800" dirty="0" smtClean="0">
                <a:hlinkClick r:id="rId4"/>
              </a:rPr>
              <a:t>www.echr.coe.int/documents/guide_art_8_eng.pdf</a:t>
            </a:r>
            <a:r>
              <a:rPr lang="en-GB" sz="1800" dirty="0" smtClean="0"/>
              <a:t> (Accessed: 26 November 2020).</a:t>
            </a:r>
            <a:endParaRPr lang="en-GB" sz="1800" dirty="0"/>
          </a:p>
          <a:p>
            <a:r>
              <a:rPr lang="en-GB" sz="1800" dirty="0" smtClean="0"/>
              <a:t>GOV.UK. (2020) </a:t>
            </a:r>
            <a:r>
              <a:rPr lang="en-GB" sz="1800" i="1" dirty="0" smtClean="0"/>
              <a:t>Shared Parental Leave. </a:t>
            </a:r>
            <a:r>
              <a:rPr lang="en-GB" sz="1800" dirty="0" smtClean="0"/>
              <a:t>Available at: </a:t>
            </a:r>
            <a:r>
              <a:rPr lang="en-GB" sz="1800" u="sng" dirty="0">
                <a:hlinkClick r:id="rId5"/>
              </a:rPr>
              <a:t>https://www.gov.uk/shared-parental-leave-and-pay#:~:</a:t>
            </a:r>
            <a:r>
              <a:rPr lang="en-GB" sz="1800" u="sng" dirty="0" smtClean="0">
                <a:hlinkClick r:id="rId5"/>
              </a:rPr>
              <a:t>text=You%20and%20your%20partner%20may,weeks%20of%20pay%20between%20you</a:t>
            </a:r>
            <a:r>
              <a:rPr lang="en-GB" sz="1800" u="sng" dirty="0" smtClean="0"/>
              <a:t> </a:t>
            </a:r>
            <a:r>
              <a:rPr lang="en-GB" sz="1800" dirty="0" smtClean="0"/>
              <a:t>(Accessed: 26 November 2020).</a:t>
            </a:r>
          </a:p>
          <a:p>
            <a:r>
              <a:rPr lang="en-GB" sz="1800" dirty="0" smtClean="0"/>
              <a:t>Margaret </a:t>
            </a:r>
            <a:r>
              <a:rPr lang="en-GB" sz="1800" dirty="0"/>
              <a:t>Thatcher Foundation (2020) </a:t>
            </a:r>
            <a:r>
              <a:rPr lang="en-GB" sz="1800" i="1" dirty="0"/>
              <a:t>1988 May </a:t>
            </a:r>
            <a:r>
              <a:rPr lang="en-GB" sz="1800" i="1" dirty="0" smtClean="0"/>
              <a:t>25: Margaret Thatcher. Speech </a:t>
            </a:r>
            <a:r>
              <a:rPr lang="en-GB" sz="1800" i="1" dirty="0"/>
              <a:t>to Conservative Women’s </a:t>
            </a:r>
            <a:r>
              <a:rPr lang="en-GB" sz="1800" i="1" dirty="0" smtClean="0"/>
              <a:t>Conference. </a:t>
            </a:r>
            <a:r>
              <a:rPr lang="en-GB" sz="1800" dirty="0"/>
              <a:t>Available at: </a:t>
            </a:r>
            <a:r>
              <a:rPr lang="en-GB" sz="1800" dirty="0">
                <a:hlinkClick r:id="rId6"/>
              </a:rPr>
              <a:t>https://</a:t>
            </a:r>
            <a:r>
              <a:rPr lang="en-GB" sz="1800" dirty="0" smtClean="0">
                <a:hlinkClick r:id="rId6"/>
              </a:rPr>
              <a:t>www.margaretthatcher.org/document/107248</a:t>
            </a:r>
            <a:r>
              <a:rPr lang="en-GB" sz="1800" dirty="0" smtClean="0"/>
              <a:t> (Accessed: 27 November 2020).</a:t>
            </a:r>
            <a:endParaRPr lang="en-GB" sz="1800" i="1" dirty="0"/>
          </a:p>
        </p:txBody>
      </p:sp>
    </p:spTree>
    <p:extLst>
      <p:ext uri="{BB962C8B-B14F-4D97-AF65-F5344CB8AC3E}">
        <p14:creationId xmlns:p14="http://schemas.microsoft.com/office/powerpoint/2010/main" val="2952971030"/>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1156</TotalTime>
  <Words>2069</Words>
  <Application>Microsoft Office PowerPoint</Application>
  <PresentationFormat>On-screen Show (4:3)</PresentationFormat>
  <Paragraphs>164</Paragraphs>
  <Slides>27</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Calibri</vt:lpstr>
      <vt:lpstr>UWTSD PPT Template</vt:lpstr>
      <vt:lpstr>SJSI6022 Individuals and Families: Living in a Contemporary World              Policy and Legislation</vt:lpstr>
      <vt:lpstr>Family Legislation and Policy</vt:lpstr>
      <vt:lpstr>Family: Legislation and Policy</vt:lpstr>
      <vt:lpstr>Family: Legislation and Policy</vt:lpstr>
      <vt:lpstr>Conservative Policy on Family  1979- 1997 </vt:lpstr>
      <vt:lpstr>Conservative Policy on Family  1979- 1997 </vt:lpstr>
      <vt:lpstr>Conservative Policy on Family  1979- 1997 </vt:lpstr>
      <vt:lpstr>1997- New Labour</vt:lpstr>
      <vt:lpstr>Conservative Policy on Family  1979- 1997 </vt:lpstr>
      <vt:lpstr>Conservative Policy on Family  1979- 1997 </vt:lpstr>
      <vt:lpstr>1997- 2010 New Labour</vt:lpstr>
      <vt:lpstr>Social Policy and Families 2010- 2015</vt:lpstr>
      <vt:lpstr>Current Social Policy and Families</vt:lpstr>
      <vt:lpstr>Shared Parental Leave </vt:lpstr>
      <vt:lpstr>Tax and the Family</vt:lpstr>
      <vt:lpstr>Tax and the Family</vt:lpstr>
      <vt:lpstr>Tax and the Family</vt:lpstr>
      <vt:lpstr>Tax and the Family</vt:lpstr>
      <vt:lpstr>However…</vt:lpstr>
      <vt:lpstr>Tax and the Family</vt:lpstr>
      <vt:lpstr>Theory Refresher</vt:lpstr>
      <vt:lpstr>Theory 20th Century</vt:lpstr>
      <vt:lpstr>The Functionalist Perspective</vt:lpstr>
      <vt:lpstr>The Conflict Perspective</vt:lpstr>
      <vt:lpstr>The Symbolic Interactionist Perspective</vt:lpstr>
      <vt:lpstr>The Feminist Perspective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Joanne Davies (Yr Athrofa)</cp:lastModifiedBy>
  <cp:revision>78</cp:revision>
  <dcterms:created xsi:type="dcterms:W3CDTF">2016-09-29T11:33:04Z</dcterms:created>
  <dcterms:modified xsi:type="dcterms:W3CDTF">2020-12-03T08:51:48Z</dcterms:modified>
</cp:coreProperties>
</file>