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2920" autoAdjust="0"/>
  </p:normalViewPr>
  <p:slideViewPr>
    <p:cSldViewPr snapToGrid="0">
      <p:cViewPr varScale="1">
        <p:scale>
          <a:sx n="55" d="100"/>
          <a:sy n="55" d="100"/>
        </p:scale>
        <p:origin x="1096" y="3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288802-89F9-4726-AA4A-E10472B83116}" type="datetimeFigureOut">
              <a:rPr lang="en-US" smtClean="0"/>
              <a:t>11/13/2023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8A09E5-3AFE-48DA-B8F5-2820D4EB0DD6}" type="slidenum">
              <a:rPr lang="en-US" smtClean="0"/>
              <a:t>‹#›</a:t>
            </a:fld>
            <a:endParaRPr lang="en-US"/>
          </a:p>
        </p:txBody>
      </p:sp>
    </p:spTree>
    <p:extLst>
      <p:ext uri="{BB962C8B-B14F-4D97-AF65-F5344CB8AC3E}">
        <p14:creationId xmlns:p14="http://schemas.microsoft.com/office/powerpoint/2010/main" val="29739515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10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INTRODUCTION</a:t>
            </a:r>
            <a:endParaRPr lang="en-US" sz="1800" b="1" kern="10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In the hospitality industry, a hotel gets the maximum efficiency when the employees are engaged in their jobs. To ensure engagement towards their jobs, “Hotel Trinity” needs to conduct room cleaning training so that they are more efficient in their jobs and improve the overall efficiency of the organization. This presentation will therefore be on training the employees of “Hotel Trinity” so they will be more efficient in navigating their room cleaning checklist (Grobelna et al., 2017).</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18A09E5-3AFE-48DA-B8F5-2820D4EB0DD6}" type="slidenum">
              <a:rPr lang="en-US" smtClean="0"/>
              <a:t>3</a:t>
            </a:fld>
            <a:endParaRPr lang="en-US"/>
          </a:p>
        </p:txBody>
      </p:sp>
    </p:spTree>
    <p:extLst>
      <p:ext uri="{BB962C8B-B14F-4D97-AF65-F5344CB8AC3E}">
        <p14:creationId xmlns:p14="http://schemas.microsoft.com/office/powerpoint/2010/main" val="33501047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10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AGENDA: OVERVIEW AND OBJECTIVES.</a:t>
            </a:r>
            <a:endParaRPr lang="en-US" sz="1800" b="1" kern="10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Agenda: </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Clean dust from all the furniture, the shelves and decor.</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Clean dust from window ledges and curtains.</a:t>
            </a:r>
          </a:p>
          <a:p>
            <a:pPr marL="342900" marR="0" lvl="0" indent="-342900" algn="just">
              <a:lnSpc>
                <a:spcPct val="150000"/>
              </a:lnSpc>
              <a:spcBef>
                <a:spcPts val="0"/>
              </a:spcBef>
              <a:spcAft>
                <a:spcPts val="0"/>
              </a:spcAft>
              <a:buFont typeface="Symbol" panose="05050102010706020507" pitchFamily="18" charset="2"/>
              <a:buChar cha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Sweep up dust from table lamps, selling fans, and tube lights. </a:t>
            </a:r>
          </a:p>
          <a:p>
            <a:pPr marL="342900" marR="0" lvl="0" indent="-342900" algn="just">
              <a:lnSpc>
                <a:spcPct val="150000"/>
              </a:lnSpc>
              <a:spcBef>
                <a:spcPts val="0"/>
              </a:spcBef>
              <a:spcAft>
                <a:spcPts val="0"/>
              </a:spcAft>
              <a:buFont typeface="Symbol" panose="05050102010706020507" pitchFamily="18" charset="2"/>
              <a:buChar cha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Sweep up dust from the baseboards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Zemke et al., 2015).</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Clean dust from doors and the doorframes. </a:t>
            </a:r>
          </a:p>
          <a:p>
            <a:pPr marL="342900" marR="0" lvl="0" indent="-342900" algn="just">
              <a:lnSpc>
                <a:spcPct val="150000"/>
              </a:lnSpc>
              <a:spcBef>
                <a:spcPts val="0"/>
              </a:spcBef>
              <a:spcAft>
                <a:spcPts val="0"/>
              </a:spcAft>
              <a:buFont typeface="Symbol" panose="05050102010706020507" pitchFamily="18" charset="2"/>
              <a:buChar cha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Check all the corners for dust and cobwebs and clean them properly.</a:t>
            </a:r>
          </a:p>
          <a:p>
            <a:pPr marL="342900" marR="0" lvl="0" indent="-342900" algn="just">
              <a:lnSpc>
                <a:spcPct val="150000"/>
              </a:lnSpc>
              <a:spcBef>
                <a:spcPts val="0"/>
              </a:spcBef>
              <a:spcAft>
                <a:spcPts val="0"/>
              </a:spcAft>
              <a:buFont typeface="Symbol" panose="05050102010706020507" pitchFamily="18" charset="2"/>
              <a:buChar cha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Organize and tidy up the shoe closets. </a:t>
            </a:r>
          </a:p>
          <a:p>
            <a:pPr marL="342900" marR="0" lvl="0" indent="-342900" algn="just">
              <a:lnSpc>
                <a:spcPct val="150000"/>
              </a:lnSpc>
              <a:spcBef>
                <a:spcPts val="0"/>
              </a:spcBef>
              <a:spcAft>
                <a:spcPts val="800"/>
              </a:spcAft>
              <a:buFont typeface="Symbol" panose="05050102010706020507" pitchFamily="18" charset="2"/>
              <a:buChar cha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Vacuum the floors, rugs, and carpets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Zemke et al., 2015).</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07000"/>
              </a:lnSpc>
              <a:spcBef>
                <a:spcPts val="0"/>
              </a:spcBef>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Objectives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objective is to provide basic training to the housekeeping staff of “Hotel Trinity” on room cleaning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Tra, 2020).</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Symbol" panose="05050102010706020507" pitchFamily="18" charset="2"/>
              <a:buChar cha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To ensure that they cover all the tasks on the checklist every time they are assigned to do their job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Tra, 2020).</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18A09E5-3AFE-48DA-B8F5-2820D4EB0DD6}" type="slidenum">
              <a:rPr lang="en-US" smtClean="0"/>
              <a:t>4</a:t>
            </a:fld>
            <a:endParaRPr lang="en-US"/>
          </a:p>
        </p:txBody>
      </p:sp>
    </p:spTree>
    <p:extLst>
      <p:ext uri="{BB962C8B-B14F-4D97-AF65-F5344CB8AC3E}">
        <p14:creationId xmlns:p14="http://schemas.microsoft.com/office/powerpoint/2010/main" val="23188703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10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KEY CLEANING AREAS BREAKDOWN.</a:t>
            </a:r>
            <a:endParaRPr lang="en-US" sz="1800" b="1" kern="10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employees of “Hotel Trinity” needs to be engaged towards their job so that they can make maximum impact on the organization. They have to be dedicated to their jobs, fulfil all the tasks carefully and maintain a checklist for keeping track of their tasks. If the cleaning crew from the housekeeping department performs their duties properly, the rooms will be cleaner for the guests, and safety and customer satisfaction will be ensured (Lloyd, 2023).</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To maintain the cleaning part properly, the cleaning crew of “Hotel Trinity” must focus on the key cleaning area. The key cleaning areas are – </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Surfaces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Wipe all the surfaces and sanitize them. </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Floors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Sweep up the floors, vacuum them and then mop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Zemke et al., 2015).</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Amenities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Check all the amenities, clean them, and restock if needed. </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High-priority Zones: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Focus on critical areas such as bed sheets, cushion covers, washroom floors etc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Zemke et al., 2015).</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18A09E5-3AFE-48DA-B8F5-2820D4EB0DD6}" type="slidenum">
              <a:rPr lang="en-US" smtClean="0"/>
              <a:t>5</a:t>
            </a:fld>
            <a:endParaRPr lang="en-US"/>
          </a:p>
        </p:txBody>
      </p:sp>
    </p:spTree>
    <p:extLst>
      <p:ext uri="{BB962C8B-B14F-4D97-AF65-F5344CB8AC3E}">
        <p14:creationId xmlns:p14="http://schemas.microsoft.com/office/powerpoint/2010/main" val="31479408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10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TOOLS AND MATERIALS NEEDED.</a:t>
            </a:r>
            <a:endParaRPr lang="en-US" sz="1800" b="1" kern="10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housekeeping department needs to be efficient and productive in their assigned jobs and that is why they must ensure that they have all the tools and materials needed for cleaning properly. Without these materials, the cleaning will be time-consuming, unsafe, costly, and tiresome and the rooms and materials will not be fully clean (Zreiqat et al., 2018). The necessary tools and materials that the room cleaning crew must use are – </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Housekeeping Trolleys.</a:t>
            </a:r>
          </a:p>
          <a:p>
            <a:pPr marL="342900" marR="0" lvl="0" indent="-342900" algn="just">
              <a:lnSpc>
                <a:spcPct val="150000"/>
              </a:lnSpc>
              <a:spcBef>
                <a:spcPts val="0"/>
              </a:spcBef>
              <a:spcAft>
                <a:spcPts val="0"/>
              </a:spcAft>
              <a:buFont typeface="Symbol" panose="05050102010706020507" pitchFamily="18" charset="2"/>
              <a:buChar cha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laundries and storage bags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Zreiqat et al., 2018).</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vacuum cleaner and dust bags.</a:t>
            </a:r>
          </a:p>
          <a:p>
            <a:pPr marL="342900" marR="0" lvl="0" indent="-342900" algn="just">
              <a:lnSpc>
                <a:spcPct val="150000"/>
              </a:lnSpc>
              <a:spcBef>
                <a:spcPts val="0"/>
              </a:spcBef>
              <a:spcAft>
                <a:spcPts val="0"/>
              </a:spcAft>
              <a:buFont typeface="Symbol" panose="05050102010706020507" pitchFamily="18" charset="2"/>
              <a:buChar cha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step stools for reaching high altitudes.</a:t>
            </a:r>
          </a:p>
          <a:p>
            <a:pPr marL="342900" marR="0" lvl="0" indent="-342900" algn="just">
              <a:lnSpc>
                <a:spcPct val="150000"/>
              </a:lnSpc>
              <a:spcBef>
                <a:spcPts val="0"/>
              </a:spcBef>
              <a:spcAft>
                <a:spcPts val="0"/>
              </a:spcAft>
              <a:buFont typeface="Symbol" panose="05050102010706020507" pitchFamily="18" charset="2"/>
              <a:buChar cha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Cleaning supplies such as glass cleaners, disinfectant sprays metal polish, multiple-purpose cleaners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etc</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Zreiqat et al., 2018).</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Different types of cleaning wipes.</a:t>
            </a:r>
          </a:p>
          <a:p>
            <a:pPr marL="342900" marR="0" lvl="0" indent="-342900" algn="just">
              <a:lnSpc>
                <a:spcPct val="150000"/>
              </a:lnSpc>
              <a:spcBef>
                <a:spcPts val="0"/>
              </a:spcBef>
              <a:spcAft>
                <a:spcPts val="0"/>
              </a:spcAft>
              <a:buFont typeface="Symbol" panose="05050102010706020507" pitchFamily="18" charset="2"/>
              <a:buChar cha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Stream and carpet cleaners for the rooms and stairs.</a:t>
            </a:r>
          </a:p>
          <a:p>
            <a:pPr marL="342900" marR="0" lvl="0" indent="-342900" algn="just">
              <a:lnSpc>
                <a:spcPct val="150000"/>
              </a:lnSpc>
              <a:spcBef>
                <a:spcPts val="0"/>
              </a:spcBef>
              <a:spcAft>
                <a:spcPts val="800"/>
              </a:spcAft>
              <a:buFont typeface="Symbol" panose="05050102010706020507" pitchFamily="18" charset="2"/>
              <a:buChar cha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Supplies of floor mopping accessories.</a:t>
            </a:r>
          </a:p>
        </p:txBody>
      </p:sp>
      <p:sp>
        <p:nvSpPr>
          <p:cNvPr id="4" name="Slide Number Placeholder 3"/>
          <p:cNvSpPr>
            <a:spLocks noGrp="1"/>
          </p:cNvSpPr>
          <p:nvPr>
            <p:ph type="sldNum" sz="quarter" idx="5"/>
          </p:nvPr>
        </p:nvSpPr>
        <p:spPr/>
        <p:txBody>
          <a:bodyPr/>
          <a:lstStyle/>
          <a:p>
            <a:fld id="{B18A09E5-3AFE-48DA-B8F5-2820D4EB0DD6}" type="slidenum">
              <a:rPr lang="en-US" smtClean="0"/>
              <a:t>6</a:t>
            </a:fld>
            <a:endParaRPr lang="en-US"/>
          </a:p>
        </p:txBody>
      </p:sp>
    </p:spTree>
    <p:extLst>
      <p:ext uri="{BB962C8B-B14F-4D97-AF65-F5344CB8AC3E}">
        <p14:creationId xmlns:p14="http://schemas.microsoft.com/office/powerpoint/2010/main" val="3280939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10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EMPLOYEE ENGAGEMENT MODEL</a:t>
            </a:r>
            <a:endParaRPr lang="en-US" sz="1800" b="1" kern="10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performance of an organization depends on the performance of its employees. “Hotel Trinity” needs to ensure that their employees are engaged towards the company. Hotel Trinity can follow an employee engagement model to increase employee throughput. The zinger model could be the right choice because this model aims to Raise employee engagement towards the company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(Wiadnyana et al., 2019).</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management of the hotel Trinity needs to ensure that necessities like well-being,  energy and strength of the employees are maintained. At the same time, they must build their healthy work relationship environment and foster recognition for the employees. Next, the company should enable staff to do meaningful work and make progress. Thus hotel Trinity will achieve an amazing result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Pawar, 2018).</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18A09E5-3AFE-48DA-B8F5-2820D4EB0DD6}" type="slidenum">
              <a:rPr lang="en-US" smtClean="0"/>
              <a:t>7</a:t>
            </a:fld>
            <a:endParaRPr lang="en-US"/>
          </a:p>
        </p:txBody>
      </p:sp>
    </p:spTree>
    <p:extLst>
      <p:ext uri="{BB962C8B-B14F-4D97-AF65-F5344CB8AC3E}">
        <p14:creationId xmlns:p14="http://schemas.microsoft.com/office/powerpoint/2010/main" val="28762905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10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SAFETY MEASURES EMPHASIZED.</a:t>
            </a:r>
            <a:endParaRPr lang="en-US" sz="1800" b="1" kern="10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“Hotel Trinity” must ensure the safety of all the employees and guests and employees must be engaged and involved in all the safety management. If safety is maintained, employees of this organization will feel more comfortable working in this place and it will enable them to give more effort to the organization (Ambardar et al., 2017).  So, “Hotel Trinity” must care about the safety protocols and measures. To maintain safety, hotel management should do the following:</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Masks, and gloves for the cleaning crews. </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Sanitisers and room cleaning liquids (Çiçek et al., 2016).</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Ensuring proper air ventilation (Kotian et al., 2021).</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Proper equipment for fire hazards. </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Store materials properly so that they don’t fall or break.</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Ensure safety from electrical components. </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Training the staff about the safety protocols (Kotian et al., 2021).</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18A09E5-3AFE-48DA-B8F5-2820D4EB0DD6}" type="slidenum">
              <a:rPr lang="en-US" smtClean="0"/>
              <a:t>8</a:t>
            </a:fld>
            <a:endParaRPr lang="en-US"/>
          </a:p>
        </p:txBody>
      </p:sp>
    </p:spTree>
    <p:extLst>
      <p:ext uri="{BB962C8B-B14F-4D97-AF65-F5344CB8AC3E}">
        <p14:creationId xmlns:p14="http://schemas.microsoft.com/office/powerpoint/2010/main" val="37729656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10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COMMON CHALLENGES AND SOLUTIONS.</a:t>
            </a:r>
            <a:endParaRPr lang="en-US" sz="1800" b="1" kern="10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There are some challenges regarding training employees and increasing their engagement and participation. Such as – </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Developing strategy:</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The most difficult challenge is to make strategies and come up with some plans which will enable employees to feel more comfortable, safe and engaged towards their workplace. Management of “Hotel Trinity” has to increase their morale and motivation and increase their skills through training and development. They need to make plans, prepare themselves properly, check the viability of their plans, predict outcomes and implement them properly. They need experts involved in some programs that promote employee skills and capabilities (Lloyd, 2023).</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GB" sz="1800" b="1" dirty="0">
                <a:effectLst/>
                <a:latin typeface="Times New Roman" panose="02020603050405020304" pitchFamily="18" charset="0"/>
                <a:ea typeface="Calibri" panose="020F0502020204030204" pitchFamily="34" charset="0"/>
              </a:rPr>
              <a:t>Workplace Excel: </a:t>
            </a:r>
            <a:r>
              <a:rPr lang="en-GB" sz="1800" dirty="0">
                <a:effectLst/>
                <a:latin typeface="Times New Roman" panose="02020603050405020304" pitchFamily="18" charset="0"/>
                <a:ea typeface="Calibri" panose="020F0502020204030204" pitchFamily="34" charset="0"/>
              </a:rPr>
              <a:t>To keep up the motivation of the employees, they must be rewarded for their good jobs. The management of “Hotel Trinity” must foster a collaborative and healthy working environment which acknowledges employees’ efforts and dedication. Rewarding them and acknowledging their work will help the company to ensure that employees are motivated and more dedicated towards the company and they will give their maximum efforts in doing their jobs (Wiadnyana et al., 2019). </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18A09E5-3AFE-48DA-B8F5-2820D4EB0DD6}" type="slidenum">
              <a:rPr lang="en-US" smtClean="0"/>
              <a:t>9</a:t>
            </a:fld>
            <a:endParaRPr lang="en-US"/>
          </a:p>
        </p:txBody>
      </p:sp>
    </p:spTree>
    <p:extLst>
      <p:ext uri="{BB962C8B-B14F-4D97-AF65-F5344CB8AC3E}">
        <p14:creationId xmlns:p14="http://schemas.microsoft.com/office/powerpoint/2010/main" val="19340370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10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CONCLUSION</a:t>
            </a:r>
            <a:endParaRPr lang="en-US" sz="1800" b="1" kern="10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housekeeping department of any hotel is the most important one because this department does the hard work in the hospitality industry. Therefore, the employees and cleaning crews of housekeeping must be experts and experienced in their jobs. If they are new, they must be trained extensively. Even the expert ones need casual training sessions to gear up their skills for their jobs. “Hotel Trinity”, to increase their output and performance, must guarantee that employees are engaged in their jobs and are properly trained for that, they have to conduct training sessions for their employees (Joshi, 2016).</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18A09E5-3AFE-48DA-B8F5-2820D4EB0DD6}" type="slidenum">
              <a:rPr lang="en-US" smtClean="0"/>
              <a:t>10</a:t>
            </a:fld>
            <a:endParaRPr lang="en-US"/>
          </a:p>
        </p:txBody>
      </p:sp>
    </p:spTree>
    <p:extLst>
      <p:ext uri="{BB962C8B-B14F-4D97-AF65-F5344CB8AC3E}">
        <p14:creationId xmlns:p14="http://schemas.microsoft.com/office/powerpoint/2010/main" val="31783057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indent="-457200" algn="just">
              <a:lnSpc>
                <a:spcPct val="150000"/>
              </a:lnSpc>
              <a:spcBef>
                <a:spcPts val="0"/>
              </a:spcBef>
              <a:spcAft>
                <a:spcPts val="800"/>
              </a:spcAft>
            </a:pPr>
            <a:r>
              <a:rPr lang="en-GB" sz="1200" kern="100" dirty="0" err="1">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Ambardar</a:t>
            </a:r>
            <a:r>
              <a:rPr lang="en-GB" sz="1200" kern="1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 A., &amp; </a:t>
            </a:r>
            <a:r>
              <a:rPr lang="en-GB" sz="1200" kern="100" dirty="0" err="1">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Raheja</a:t>
            </a:r>
            <a:r>
              <a:rPr lang="en-GB" sz="1200" kern="1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 K. (2017). Occupational Safety and Health of Hotel Housekeeping Employees: A Comparative Study. International Journal of Hospitality &amp; Tourism Systems, 10(2).</a:t>
            </a:r>
            <a:endParaRPr lang="en-US" sz="1200" kern="1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800"/>
              </a:spcAft>
            </a:pPr>
            <a:r>
              <a:rPr lang="en-GB" sz="1200" kern="100" dirty="0" err="1">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Çiçek</a:t>
            </a:r>
            <a:r>
              <a:rPr lang="en-GB" sz="1200" kern="1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 B., &amp; </a:t>
            </a:r>
            <a:r>
              <a:rPr lang="en-GB" sz="1200" kern="100" dirty="0" err="1">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Erkal</a:t>
            </a:r>
            <a:r>
              <a:rPr lang="en-GB" sz="1200" kern="1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 S. (2016). Determination of occupational health and safety practices and the level of perception of safety culture from the perspective of housekeeping personnel in hospitals </a:t>
            </a:r>
            <a:r>
              <a:rPr lang="en-GB" sz="1200" kern="100" dirty="0" err="1">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Hastanelerde</a:t>
            </a:r>
            <a:r>
              <a:rPr lang="en-GB" sz="1200" kern="1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200" kern="100" dirty="0" err="1">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kurum</a:t>
            </a:r>
            <a:r>
              <a:rPr lang="en-GB" sz="1200" kern="1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200" kern="100" dirty="0" err="1">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ev</a:t>
            </a:r>
            <a:r>
              <a:rPr lang="en-GB" sz="1200" kern="1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200" kern="100" dirty="0" err="1">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idaresi</a:t>
            </a:r>
            <a:r>
              <a:rPr lang="en-GB" sz="1200" kern="1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200" kern="100" dirty="0" err="1">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personeli</a:t>
            </a:r>
            <a:r>
              <a:rPr lang="en-GB" sz="1200" kern="1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200" kern="100" dirty="0" err="1">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perspektifinden</a:t>
            </a:r>
            <a:r>
              <a:rPr lang="en-GB" sz="1200" kern="1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200" kern="100" dirty="0" err="1">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iş</a:t>
            </a:r>
            <a:r>
              <a:rPr lang="en-GB" sz="1200" kern="1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200" kern="100" dirty="0" err="1">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sağlığı</a:t>
            </a:r>
            <a:r>
              <a:rPr lang="en-GB" sz="1200" kern="1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200" kern="100" dirty="0" err="1">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ve</a:t>
            </a:r>
            <a:r>
              <a:rPr lang="en-GB" sz="1200" kern="1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200" kern="100" dirty="0" err="1">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güvenliği</a:t>
            </a:r>
            <a:r>
              <a:rPr lang="en-GB" sz="1200" kern="1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200" kern="100" dirty="0" err="1">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uygulamalarının</a:t>
            </a:r>
            <a:r>
              <a:rPr lang="en-GB" sz="1200" kern="1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200" kern="100" dirty="0" err="1">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ve</a:t>
            </a:r>
            <a:r>
              <a:rPr lang="en-GB" sz="1200" kern="1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200" kern="100" dirty="0" err="1">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güvenlik</a:t>
            </a:r>
            <a:r>
              <a:rPr lang="en-GB" sz="1200" kern="1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200" kern="100" dirty="0" err="1">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kültürüne</a:t>
            </a:r>
            <a:r>
              <a:rPr lang="en-GB" sz="1200" kern="1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200" kern="100" dirty="0" err="1">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ilişkin</a:t>
            </a:r>
            <a:r>
              <a:rPr lang="en-GB" sz="1200" kern="1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200" kern="100" dirty="0" err="1">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algı</a:t>
            </a:r>
            <a:r>
              <a:rPr lang="en-GB" sz="1200" kern="1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200" kern="100" dirty="0" err="1">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düzeylerinin</a:t>
            </a:r>
            <a:r>
              <a:rPr lang="en-GB" sz="1200" kern="1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200" kern="100" dirty="0" err="1">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belirlenmesi</a:t>
            </a:r>
            <a:r>
              <a:rPr lang="en-GB" sz="1200" kern="1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 Journal of Human Sciences, 13(3), 4416-4431.</a:t>
            </a:r>
            <a:endParaRPr lang="en-US" sz="1200" kern="1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800"/>
              </a:spcAft>
            </a:pPr>
            <a:r>
              <a:rPr lang="en-GB" sz="1200" kern="100" dirty="0" err="1">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Grobelna</a:t>
            </a:r>
            <a:r>
              <a:rPr lang="en-GB" sz="1200" kern="1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 A., &amp; </a:t>
            </a:r>
            <a:r>
              <a:rPr lang="en-GB" sz="1200" kern="100" dirty="0" err="1">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Tokarz-Kocik</a:t>
            </a:r>
            <a:r>
              <a:rPr lang="en-GB" sz="1200" kern="1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 A. (2017). Relationships between job characteristics and organizational commitment: the example of hotel housekeeping employees. Economic and Social Development: Book of Proceedings, 491-500.</a:t>
            </a:r>
            <a:endParaRPr lang="en-US" sz="1200" kern="1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800"/>
              </a:spcAft>
            </a:pPr>
            <a:r>
              <a:rPr lang="en-GB" sz="1200" kern="1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Joshi, S. (2016). To study the relationship between Ergonomics and Efficiency of the Housekeeping Employees at Workplace. </a:t>
            </a:r>
            <a:r>
              <a:rPr lang="en-GB" sz="1200" kern="100" dirty="0" err="1">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Atithya</a:t>
            </a:r>
            <a:r>
              <a:rPr lang="en-GB" sz="1200" kern="1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 journal of Hospitality, 2(1), 37-42.</a:t>
            </a:r>
            <a:endParaRPr lang="en-US" sz="1200" kern="1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800"/>
              </a:spcAft>
            </a:pPr>
            <a:r>
              <a:rPr lang="en-GB" sz="1200" kern="100" dirty="0" err="1">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Kotian</a:t>
            </a:r>
            <a:r>
              <a:rPr lang="en-GB" sz="1200" kern="1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 D. R., Yadav, S., &amp; </a:t>
            </a:r>
            <a:r>
              <a:rPr lang="en-GB" sz="1200" kern="100" dirty="0" err="1">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Panakkal</a:t>
            </a:r>
            <a:r>
              <a:rPr lang="en-GB" sz="1200" kern="1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 N. (2021). Knowledge of magnetic resonance safety measures among nursing and housekeeping staff in a tertiary care hospital. Turkish Online Journal of Qualitative Inquiry, 12(9).</a:t>
            </a:r>
            <a:endParaRPr lang="en-US" sz="1200" kern="1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800"/>
              </a:spcAft>
            </a:pPr>
            <a:r>
              <a:rPr lang="en-GB" sz="1200" kern="1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Lloyd, H. (2023). Quantifying Housekeeping Challenge and Conservation Need. Heritage, 6(4), 3757-3776.</a:t>
            </a:r>
            <a:endParaRPr lang="en-US" sz="1200" kern="1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800"/>
              </a:spcAft>
            </a:pPr>
            <a:r>
              <a:rPr lang="en-GB" sz="1200" kern="100" dirty="0" err="1">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Pawar</a:t>
            </a:r>
            <a:r>
              <a:rPr lang="en-GB" sz="1200" kern="1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 A. (2018). A study on analysis of supportable employee engagement model in McDonald. International Journal of Information, Business and Management, 10(1), 172-181.</a:t>
            </a:r>
            <a:endParaRPr lang="en-US" sz="1200" kern="1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800"/>
              </a:spcAft>
            </a:pPr>
            <a:r>
              <a:rPr lang="en-GB" sz="1200" kern="100" dirty="0" err="1">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Tra</a:t>
            </a:r>
            <a:r>
              <a:rPr lang="en-GB" sz="1200" kern="1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 T. (2020). Action plan for training new Housekeeping Employee: case: Hotel Indigo Helsinki.</a:t>
            </a:r>
            <a:endParaRPr lang="en-US" sz="1200" kern="1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800"/>
              </a:spcAft>
            </a:pPr>
            <a:r>
              <a:rPr lang="en-GB" sz="1200" kern="100" dirty="0" err="1">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Wiadnyana</a:t>
            </a:r>
            <a:r>
              <a:rPr lang="en-GB" sz="1200" kern="1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 I. W. W., </a:t>
            </a:r>
            <a:r>
              <a:rPr lang="en-GB" sz="1200" kern="100" dirty="0" err="1">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Sukmana</a:t>
            </a:r>
            <a:r>
              <a:rPr lang="en-GB" sz="1200" kern="1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 I. W. T., </a:t>
            </a:r>
            <a:r>
              <a:rPr lang="en-GB" sz="1200" kern="100" dirty="0" err="1">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Susanto</a:t>
            </a:r>
            <a:r>
              <a:rPr lang="en-GB" sz="1200" kern="1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 P. C., &amp; </a:t>
            </a:r>
            <a:r>
              <a:rPr lang="en-GB" sz="1200" kern="100" dirty="0" err="1">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Puspaningrum</a:t>
            </a:r>
            <a:r>
              <a:rPr lang="en-GB" sz="1200" kern="1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 D. H. D. (2019). The Effect of Compensation, Motivation, Work Discipline and Work Environment on Housekeeping Staff Performance at </a:t>
            </a:r>
            <a:r>
              <a:rPr lang="en-GB" sz="1200" kern="100" dirty="0" err="1">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Lv</a:t>
            </a:r>
            <a:r>
              <a:rPr lang="en-GB" sz="1200" kern="1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 8 Resort Hotel. In International Conference on Fundamental and Applied Research (I-CFAR).</a:t>
            </a:r>
            <a:endParaRPr lang="en-US" sz="1200" kern="1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800"/>
              </a:spcAft>
            </a:pPr>
            <a:r>
              <a:rPr lang="en-GB" sz="1200" kern="1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Zemke, D. M. V., Neal, J., Shoemaker, S., &amp; Kirsch, K. (2015). Hotel cleanliness: will guests pay for enhanced disinfection?. International Journal of Contemporary Hospitality Management, 27(4), 690-710.</a:t>
            </a:r>
            <a:endParaRPr lang="en-US" sz="1200" kern="1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800"/>
              </a:spcAft>
            </a:pPr>
            <a:r>
              <a:rPr lang="en-GB" sz="1200" kern="100" dirty="0" err="1">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Zreiqat</a:t>
            </a:r>
            <a:r>
              <a:rPr lang="en-GB" sz="1200" kern="1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rPr>
              <a:t>, M., Marin, L. S., &amp; Minnick, W. (2018). Ergonomic Assessment of Cleaning Spray Bottles for Hotel Housekeeping Use.</a:t>
            </a:r>
            <a:endParaRPr lang="en-US" sz="1200" kern="100" dirty="0">
              <a:solidFill>
                <a:schemeClr val="accent1"/>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B18A09E5-3AFE-48DA-B8F5-2820D4EB0DD6}" type="slidenum">
              <a:rPr lang="en-US" smtClean="0"/>
              <a:t>11</a:t>
            </a:fld>
            <a:endParaRPr lang="en-US"/>
          </a:p>
        </p:txBody>
      </p:sp>
    </p:spTree>
    <p:extLst>
      <p:ext uri="{BB962C8B-B14F-4D97-AF65-F5344CB8AC3E}">
        <p14:creationId xmlns:p14="http://schemas.microsoft.com/office/powerpoint/2010/main" val="20785374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C0716DF7-EE34-4FE6-83AB-0A348BDB3D58}" type="datetimeFigureOut">
              <a:rPr lang="en-US" smtClean="0"/>
              <a:t>11/13/2023</a:t>
            </a:fld>
            <a:endParaRPr lang="en-US"/>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278631AD-C6BC-49F0-A173-AC613D764460}" type="slidenum">
              <a:rPr lang="en-US" smtClean="0"/>
              <a:t>‹#›</a:t>
            </a:fld>
            <a:endParaRPr lang="en-US"/>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08614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716DF7-EE34-4FE6-83AB-0A348BDB3D58}" type="datetimeFigureOut">
              <a:rPr lang="en-US" smtClean="0"/>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8631AD-C6BC-49F0-A173-AC613D764460}" type="slidenum">
              <a:rPr lang="en-US" smtClean="0"/>
              <a:t>‹#›</a:t>
            </a:fld>
            <a:endParaRPr lang="en-US"/>
          </a:p>
        </p:txBody>
      </p:sp>
    </p:spTree>
    <p:extLst>
      <p:ext uri="{BB962C8B-B14F-4D97-AF65-F5344CB8AC3E}">
        <p14:creationId xmlns:p14="http://schemas.microsoft.com/office/powerpoint/2010/main" val="23787491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0716DF7-EE34-4FE6-83AB-0A348BDB3D58}" type="datetimeFigureOut">
              <a:rPr lang="en-US" smtClean="0"/>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8631AD-C6BC-49F0-A173-AC613D764460}" type="slidenum">
              <a:rPr lang="en-US" smtClean="0"/>
              <a:t>‹#›</a:t>
            </a:fld>
            <a:endParaRPr lang="en-US"/>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834842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0716DF7-EE34-4FE6-83AB-0A348BDB3D58}" type="datetimeFigureOut">
              <a:rPr lang="en-US" smtClean="0"/>
              <a:t>11/13/2023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8631AD-C6BC-49F0-A173-AC613D764460}" type="slidenum">
              <a:rPr lang="en-US" smtClean="0"/>
              <a:t>‹#›</a:t>
            </a:fld>
            <a:endParaRPr lang="en-US"/>
          </a:p>
        </p:txBody>
      </p:sp>
    </p:spTree>
    <p:extLst>
      <p:ext uri="{BB962C8B-B14F-4D97-AF65-F5344CB8AC3E}">
        <p14:creationId xmlns:p14="http://schemas.microsoft.com/office/powerpoint/2010/main" val="12241097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0716DF7-EE34-4FE6-83AB-0A348BDB3D58}" type="datetimeFigureOut">
              <a:rPr lang="en-US" smtClean="0"/>
              <a:t>11/13/2023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78631AD-C6BC-49F0-A173-AC613D764460}" type="slidenum">
              <a:rPr lang="en-US" smtClean="0"/>
              <a:t>‹#›</a:t>
            </a:fld>
            <a:endParaRPr lang="en-US"/>
          </a:p>
        </p:txBody>
      </p:sp>
    </p:spTree>
    <p:extLst>
      <p:ext uri="{BB962C8B-B14F-4D97-AF65-F5344CB8AC3E}">
        <p14:creationId xmlns:p14="http://schemas.microsoft.com/office/powerpoint/2010/main" val="4574547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0716DF7-EE34-4FE6-83AB-0A348BDB3D58}" type="datetimeFigureOut">
              <a:rPr lang="en-US" smtClean="0"/>
              <a:t>11/13/2023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78631AD-C6BC-49F0-A173-AC613D764460}" type="slidenum">
              <a:rPr lang="en-US" smtClean="0"/>
              <a:t>‹#›</a:t>
            </a:fld>
            <a:endParaRPr lang="en-US"/>
          </a:p>
        </p:txBody>
      </p:sp>
    </p:spTree>
    <p:extLst>
      <p:ext uri="{BB962C8B-B14F-4D97-AF65-F5344CB8AC3E}">
        <p14:creationId xmlns:p14="http://schemas.microsoft.com/office/powerpoint/2010/main" val="4605746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0716DF7-EE34-4FE6-83AB-0A348BDB3D58}" type="datetimeFigureOut">
              <a:rPr lang="en-US" smtClean="0"/>
              <a:t>11/13/2023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78631AD-C6BC-49F0-A173-AC613D764460}" type="slidenum">
              <a:rPr lang="en-US" smtClean="0"/>
              <a:t>‹#›</a:t>
            </a:fld>
            <a:endParaRPr lang="en-US"/>
          </a:p>
        </p:txBody>
      </p:sp>
    </p:spTree>
    <p:extLst>
      <p:ext uri="{BB962C8B-B14F-4D97-AF65-F5344CB8AC3E}">
        <p14:creationId xmlns:p14="http://schemas.microsoft.com/office/powerpoint/2010/main" val="31279555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0716DF7-EE34-4FE6-83AB-0A348BDB3D58}" type="datetimeFigureOut">
              <a:rPr lang="en-US" smtClean="0"/>
              <a:t>11/13/2023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8631AD-C6BC-49F0-A173-AC613D764460}" type="slidenum">
              <a:rPr lang="en-US" smtClean="0"/>
              <a:t>‹#›</a:t>
            </a:fld>
            <a:endParaRPr lang="en-US"/>
          </a:p>
        </p:txBody>
      </p:sp>
    </p:spTree>
    <p:extLst>
      <p:ext uri="{BB962C8B-B14F-4D97-AF65-F5344CB8AC3E}">
        <p14:creationId xmlns:p14="http://schemas.microsoft.com/office/powerpoint/2010/main" val="16337874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0716DF7-EE34-4FE6-83AB-0A348BDB3D58}" type="datetimeFigureOut">
              <a:rPr lang="en-US" smtClean="0"/>
              <a:t>11/13/2023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8631AD-C6BC-49F0-A173-AC613D764460}" type="slidenum">
              <a:rPr lang="en-US" smtClean="0"/>
              <a:t>‹#›</a:t>
            </a:fld>
            <a:endParaRPr lang="en-US"/>
          </a:p>
        </p:txBody>
      </p:sp>
    </p:spTree>
    <p:extLst>
      <p:ext uri="{BB962C8B-B14F-4D97-AF65-F5344CB8AC3E}">
        <p14:creationId xmlns:p14="http://schemas.microsoft.com/office/powerpoint/2010/main" val="5056372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716DF7-EE34-4FE6-83AB-0A348BDB3D58}" type="datetimeFigureOut">
              <a:rPr lang="en-US" smtClean="0"/>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8631AD-C6BC-49F0-A173-AC613D764460}" type="slidenum">
              <a:rPr lang="en-US" smtClean="0"/>
              <a:t>‹#›</a:t>
            </a:fld>
            <a:endParaRPr lang="en-US"/>
          </a:p>
        </p:txBody>
      </p:sp>
    </p:spTree>
    <p:extLst>
      <p:ext uri="{BB962C8B-B14F-4D97-AF65-F5344CB8AC3E}">
        <p14:creationId xmlns:p14="http://schemas.microsoft.com/office/powerpoint/2010/main" val="27882927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716DF7-EE34-4FE6-83AB-0A348BDB3D58}" type="datetimeFigureOut">
              <a:rPr lang="en-US" smtClean="0"/>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8631AD-C6BC-49F0-A173-AC613D764460}" type="slidenum">
              <a:rPr lang="en-US" smtClean="0"/>
              <a:t>‹#›</a:t>
            </a:fld>
            <a:endParaRPr lang="en-US"/>
          </a:p>
        </p:txBody>
      </p:sp>
    </p:spTree>
    <p:extLst>
      <p:ext uri="{BB962C8B-B14F-4D97-AF65-F5344CB8AC3E}">
        <p14:creationId xmlns:p14="http://schemas.microsoft.com/office/powerpoint/2010/main" val="34738175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C0716DF7-EE34-4FE6-83AB-0A348BDB3D58}" type="datetimeFigureOut">
              <a:rPr lang="en-US" smtClean="0"/>
              <a:t>11/13/2023</a:t>
            </a:fld>
            <a:endParaRPr lang="en-US"/>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278631AD-C6BC-49F0-A173-AC613D764460}" type="slidenum">
              <a:rPr lang="en-US" smtClean="0"/>
              <a:t>‹#›</a:t>
            </a:fld>
            <a:endParaRPr lang="en-US"/>
          </a:p>
        </p:txBody>
      </p:sp>
    </p:spTree>
    <p:extLst>
      <p:ext uri="{BB962C8B-B14F-4D97-AF65-F5344CB8AC3E}">
        <p14:creationId xmlns:p14="http://schemas.microsoft.com/office/powerpoint/2010/main" val="3743217710"/>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FB PC\Desktop\training-of-employees.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25924" y="393540"/>
            <a:ext cx="6096000" cy="445625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160962" y="1724628"/>
            <a:ext cx="6096000" cy="3662541"/>
          </a:xfrm>
          <a:prstGeom prst="rect">
            <a:avLst/>
          </a:prstGeom>
        </p:spPr>
        <p:txBody>
          <a:bodyPr wrap="square">
            <a:spAutoFit/>
          </a:bodyPr>
          <a:lstStyle/>
          <a:p>
            <a:pPr algn="ctr"/>
            <a:br>
              <a:rPr lang="en-US" sz="4000" dirty="0"/>
            </a:br>
            <a:r>
              <a:rPr lang="en-US" sz="4000" dirty="0">
                <a:latin typeface="ADLaM Display" panose="020F0502020204030204" pitchFamily="2" charset="0"/>
                <a:ea typeface="ADLaM Display" panose="020F0502020204030204" pitchFamily="2" charset="0"/>
                <a:cs typeface="ADLaM Display" panose="020F0502020204030204" pitchFamily="2" charset="0"/>
              </a:rPr>
              <a:t>OPERATING HOTEL FACILITIES</a:t>
            </a:r>
          </a:p>
          <a:p>
            <a:pPr algn="ctr"/>
            <a:endParaRPr lang="en-US" sz="1200" dirty="0">
              <a:latin typeface="ADLaM Display" panose="020F0502020204030204" pitchFamily="2" charset="0"/>
              <a:ea typeface="ADLaM Display" panose="020F0502020204030204" pitchFamily="2" charset="0"/>
              <a:cs typeface="ADLaM Display" panose="020F0502020204030204" pitchFamily="2" charset="0"/>
            </a:endParaRPr>
          </a:p>
          <a:p>
            <a:pPr algn="ctr"/>
            <a:r>
              <a:rPr lang="en-GB" sz="36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ROOM CLEANING CHECKLIST TRAINING</a:t>
            </a:r>
          </a:p>
          <a:p>
            <a:pPr algn="ctr"/>
            <a:endParaRPr lang="en-GB" sz="2800" dirty="0">
              <a:latin typeface="ADLaM Display" panose="020F0502020204030204" pitchFamily="2" charset="0"/>
              <a:ea typeface="ADLaM Display" panose="020F0502020204030204" pitchFamily="2" charset="0"/>
              <a:cs typeface="ADLaM Display" panose="020F0502020204030204" pitchFamily="2" charset="0"/>
            </a:endParaRPr>
          </a:p>
        </p:txBody>
      </p:sp>
      <p:sp>
        <p:nvSpPr>
          <p:cNvPr id="13" name="TextBox 12">
            <a:extLst>
              <a:ext uri="{FF2B5EF4-FFF2-40B4-BE49-F238E27FC236}">
                <a16:creationId xmlns:a16="http://schemas.microsoft.com/office/drawing/2014/main" id="{39B5B717-473D-6E0B-0D41-A94EAA274FDF}"/>
              </a:ext>
            </a:extLst>
          </p:cNvPr>
          <p:cNvSpPr txBox="1"/>
          <p:nvPr/>
        </p:nvSpPr>
        <p:spPr>
          <a:xfrm>
            <a:off x="7454096" y="4849792"/>
            <a:ext cx="4467827" cy="1754326"/>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Student Name: Alexandru Bogdan Alexie</a:t>
            </a:r>
          </a:p>
          <a:p>
            <a:r>
              <a:rPr lang="en-GB" dirty="0">
                <a:latin typeface="Times New Roman" panose="02020603050405020304" pitchFamily="18" charset="0"/>
                <a:cs typeface="Times New Roman" panose="02020603050405020304" pitchFamily="18" charset="0"/>
              </a:rPr>
              <a:t>Student ID: 2227016</a:t>
            </a:r>
          </a:p>
          <a:p>
            <a:r>
              <a:rPr lang="en-GB" dirty="0">
                <a:latin typeface="Times New Roman" panose="02020603050405020304" pitchFamily="18" charset="0"/>
                <a:cs typeface="Times New Roman" panose="02020603050405020304" pitchFamily="18" charset="0"/>
              </a:rPr>
              <a:t>Lecturer: Muhammad </a:t>
            </a:r>
            <a:r>
              <a:rPr lang="en-GB" dirty="0" err="1">
                <a:latin typeface="Times New Roman" panose="02020603050405020304" pitchFamily="18" charset="0"/>
                <a:cs typeface="Times New Roman" panose="02020603050405020304" pitchFamily="18" charset="0"/>
              </a:rPr>
              <a:t>Cassano</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Module Title: Operating Hotel Facilities</a:t>
            </a:r>
          </a:p>
          <a:p>
            <a:r>
              <a:rPr lang="en-GB" dirty="0">
                <a:latin typeface="Times New Roman" panose="02020603050405020304" pitchFamily="18" charset="0"/>
                <a:cs typeface="Times New Roman" panose="02020603050405020304" pitchFamily="18" charset="0"/>
              </a:rPr>
              <a:t>Module Code: BMIH4006</a:t>
            </a:r>
          </a:p>
          <a:p>
            <a:endParaRPr lang="en-GB" dirty="0">
              <a:latin typeface="Amasis MT Pro Black" panose="020F0502020204030204" pitchFamily="18" charset="0"/>
            </a:endParaRPr>
          </a:p>
        </p:txBody>
      </p:sp>
    </p:spTree>
    <p:extLst>
      <p:ext uri="{BB962C8B-B14F-4D97-AF65-F5344CB8AC3E}">
        <p14:creationId xmlns:p14="http://schemas.microsoft.com/office/powerpoint/2010/main" val="5492410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76F51-7B67-1CED-D7B6-D5A7D8943C8A}"/>
              </a:ext>
            </a:extLst>
          </p:cNvPr>
          <p:cNvSpPr>
            <a:spLocks noGrp="1"/>
          </p:cNvSpPr>
          <p:nvPr>
            <p:ph type="title"/>
          </p:nvPr>
        </p:nvSpPr>
        <p:spPr/>
        <p:txBody>
          <a:bodyPr>
            <a:normAutofit/>
          </a:bodyPr>
          <a:lstStyle/>
          <a:p>
            <a:r>
              <a:rPr lang="en-US" sz="3200" b="1" dirty="0">
                <a:latin typeface="Times New Roman" panose="02020603050405020304" pitchFamily="18" charset="0"/>
                <a:cs typeface="Times New Roman" panose="02020603050405020304" pitchFamily="18" charset="0"/>
              </a:rPr>
              <a:t>Table of Contents</a:t>
            </a:r>
            <a:br>
              <a:rPr lang="en-US" dirty="0"/>
            </a:br>
            <a:endParaRPr lang="en-US" dirty="0"/>
          </a:p>
        </p:txBody>
      </p:sp>
      <p:sp>
        <p:nvSpPr>
          <p:cNvPr id="3" name="Content Placeholder 2">
            <a:extLst>
              <a:ext uri="{FF2B5EF4-FFF2-40B4-BE49-F238E27FC236}">
                <a16:creationId xmlns:a16="http://schemas.microsoft.com/office/drawing/2014/main" id="{32894C60-3FC8-F3DD-C8E5-C28AD46624F9}"/>
              </a:ext>
            </a:extLst>
          </p:cNvPr>
          <p:cNvSpPr>
            <a:spLocks noGrp="1"/>
          </p:cNvSpPr>
          <p:nvPr>
            <p:ph idx="1"/>
          </p:nvPr>
        </p:nvSpPr>
        <p:spPr>
          <a:xfrm>
            <a:off x="1532299" y="1640940"/>
            <a:ext cx="9872871" cy="4038600"/>
          </a:xfrm>
        </p:spPr>
        <p:txBody>
          <a:bodyPr>
            <a:normAutofit/>
          </a:bodyPr>
          <a:lstStyle/>
          <a:p>
            <a:r>
              <a:rPr lang="en-US" sz="1800" dirty="0">
                <a:latin typeface="Times New Roman" panose="02020603050405020304" pitchFamily="18" charset="0"/>
                <a:cs typeface="Times New Roman" panose="02020603050405020304" pitchFamily="18" charset="0"/>
              </a:rPr>
              <a:t>INTRODUCTION</a:t>
            </a:r>
          </a:p>
          <a:p>
            <a:r>
              <a:rPr lang="en-US" sz="1800" dirty="0">
                <a:latin typeface="Times New Roman" panose="02020603050405020304" pitchFamily="18" charset="0"/>
                <a:cs typeface="Times New Roman" panose="02020603050405020304" pitchFamily="18" charset="0"/>
              </a:rPr>
              <a:t>AGENDA: OVERVIEW AND OBJECTIVES</a:t>
            </a:r>
          </a:p>
          <a:p>
            <a:r>
              <a:rPr lang="en-US" sz="1800" dirty="0">
                <a:latin typeface="Times New Roman" panose="02020603050405020304" pitchFamily="18" charset="0"/>
                <a:cs typeface="Times New Roman" panose="02020603050405020304" pitchFamily="18" charset="0"/>
              </a:rPr>
              <a:t>KEY CLEANING AREAS BREAKDOWN</a:t>
            </a:r>
          </a:p>
          <a:p>
            <a:r>
              <a:rPr lang="en-US" sz="1800" dirty="0">
                <a:latin typeface="Times New Roman" panose="02020603050405020304" pitchFamily="18" charset="0"/>
                <a:cs typeface="Times New Roman" panose="02020603050405020304" pitchFamily="18" charset="0"/>
              </a:rPr>
              <a:t>TOOLS AND MATERIALS NEEDED</a:t>
            </a:r>
          </a:p>
          <a:p>
            <a:r>
              <a:rPr lang="en-US" sz="1800" dirty="0">
                <a:latin typeface="Times New Roman" panose="02020603050405020304" pitchFamily="18" charset="0"/>
                <a:cs typeface="Times New Roman" panose="02020603050405020304" pitchFamily="18" charset="0"/>
              </a:rPr>
              <a:t>EMPLOYEE ENGAGEMENT MODEL</a:t>
            </a:r>
          </a:p>
          <a:p>
            <a:r>
              <a:rPr lang="en-US" sz="1800" dirty="0">
                <a:latin typeface="Times New Roman" panose="02020603050405020304" pitchFamily="18" charset="0"/>
                <a:cs typeface="Times New Roman" panose="02020603050405020304" pitchFamily="18" charset="0"/>
              </a:rPr>
              <a:t>SAFETY MEASURES EMPHASIZED</a:t>
            </a:r>
          </a:p>
          <a:p>
            <a:r>
              <a:rPr lang="en-US" sz="1800" dirty="0">
                <a:latin typeface="Times New Roman" panose="02020603050405020304" pitchFamily="18" charset="0"/>
                <a:cs typeface="Times New Roman" panose="02020603050405020304" pitchFamily="18" charset="0"/>
              </a:rPr>
              <a:t>COMMON CHALLENGES AND SOLUTIONS</a:t>
            </a:r>
          </a:p>
          <a:p>
            <a:r>
              <a:rPr lang="en-US" sz="1800" dirty="0">
                <a:latin typeface="Times New Roman" panose="02020603050405020304" pitchFamily="18" charset="0"/>
                <a:cs typeface="Times New Roman" panose="02020603050405020304" pitchFamily="18" charset="0"/>
              </a:rPr>
              <a:t>CONCLUSION	</a:t>
            </a:r>
          </a:p>
          <a:p>
            <a:r>
              <a:rPr lang="en-US" sz="1800" dirty="0">
                <a:latin typeface="Times New Roman" panose="02020603050405020304" pitchFamily="18" charset="0"/>
                <a:cs typeface="Times New Roman" panose="02020603050405020304" pitchFamily="18" charset="0"/>
              </a:rPr>
              <a:t>REFERENCES	</a:t>
            </a:r>
          </a:p>
          <a:p>
            <a:endParaRPr lang="en-US" dirty="0"/>
          </a:p>
          <a:p>
            <a:endParaRPr lang="en-US" dirty="0"/>
          </a:p>
        </p:txBody>
      </p:sp>
    </p:spTree>
    <p:extLst>
      <p:ext uri="{BB962C8B-B14F-4D97-AF65-F5344CB8AC3E}">
        <p14:creationId xmlns:p14="http://schemas.microsoft.com/office/powerpoint/2010/main" val="15005209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76F51-7B67-1CED-D7B6-D5A7D8943C8A}"/>
              </a:ext>
            </a:extLst>
          </p:cNvPr>
          <p:cNvSpPr>
            <a:spLocks noGrp="1"/>
          </p:cNvSpPr>
          <p:nvPr>
            <p:ph type="title"/>
          </p:nvPr>
        </p:nvSpPr>
        <p:spPr>
          <a:xfrm>
            <a:off x="1143000" y="609600"/>
            <a:ext cx="9875520" cy="645042"/>
          </a:xfrm>
        </p:spPr>
        <p:txBody>
          <a:bodyPr>
            <a:normAutofit/>
          </a:bodyPr>
          <a:lstStyle/>
          <a:p>
            <a:pPr>
              <a:lnSpc>
                <a:spcPct val="100000"/>
              </a:lnSpc>
            </a:pPr>
            <a:r>
              <a:rPr lang="en-US" sz="3200" b="1"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32894C60-3FC8-F3DD-C8E5-C28AD46624F9}"/>
              </a:ext>
            </a:extLst>
          </p:cNvPr>
          <p:cNvSpPr>
            <a:spLocks noGrp="1"/>
          </p:cNvSpPr>
          <p:nvPr>
            <p:ph idx="1"/>
          </p:nvPr>
        </p:nvSpPr>
        <p:spPr>
          <a:xfrm>
            <a:off x="1521667" y="2023712"/>
            <a:ext cx="5006724" cy="4038600"/>
          </a:xfrm>
        </p:spPr>
        <p:txBody>
          <a:bodyPr>
            <a:normAutofit/>
          </a:bodyPr>
          <a:lstStyle/>
          <a:p>
            <a:pPr algn="just">
              <a:lnSpc>
                <a:spcPct val="150000"/>
              </a:lnSpc>
            </a:pPr>
            <a:r>
              <a:rPr lang="en-US" sz="1700" dirty="0">
                <a:latin typeface="Times New Roman" panose="02020603050405020304" pitchFamily="18" charset="0"/>
                <a:cs typeface="Times New Roman" panose="02020603050405020304" pitchFamily="18" charset="0"/>
              </a:rPr>
              <a:t>In the hospitality industry, a hotel gets the maximum efficiency when the employees are engaged in their jobs. To ensure engagement towards their jobs, “Hotel Trinity” needs to conduct room cleaning training so that they are more efficient in their jobs and improve the overall efficiency of the organization. This presentation will therefore be on training the employees of “Hotel Trinity” so they will be more efficient in navigating their room cleaning checklist (Grobelna et al., 2017).</a:t>
            </a:r>
          </a:p>
        </p:txBody>
      </p:sp>
      <p:pic>
        <p:nvPicPr>
          <p:cNvPr id="2050" name="Picture 2" descr="Housekeeping &amp; Its Sub Departments. - Hotel Management Studies">
            <a:extLst>
              <a:ext uri="{FF2B5EF4-FFF2-40B4-BE49-F238E27FC236}">
                <a16:creationId xmlns:a16="http://schemas.microsoft.com/office/drawing/2014/main" id="{CD3D91AE-B424-851D-1E3A-F459666C19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59692" y="2226626"/>
            <a:ext cx="4275107" cy="24047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71760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76F51-7B67-1CED-D7B6-D5A7D8943C8A}"/>
              </a:ext>
            </a:extLst>
          </p:cNvPr>
          <p:cNvSpPr>
            <a:spLocks noGrp="1"/>
          </p:cNvSpPr>
          <p:nvPr>
            <p:ph type="title"/>
          </p:nvPr>
        </p:nvSpPr>
        <p:spPr>
          <a:xfrm>
            <a:off x="1143000" y="609600"/>
            <a:ext cx="9875520" cy="645042"/>
          </a:xfrm>
        </p:spPr>
        <p:txBody>
          <a:bodyPr>
            <a:normAutofit/>
          </a:bodyPr>
          <a:lstStyle/>
          <a:p>
            <a:pPr>
              <a:lnSpc>
                <a:spcPct val="100000"/>
              </a:lnSpc>
            </a:pPr>
            <a:r>
              <a:rPr lang="en-US" sz="3200" b="1" dirty="0">
                <a:latin typeface="Times New Roman" panose="02020603050405020304" pitchFamily="18" charset="0"/>
                <a:cs typeface="Times New Roman" panose="02020603050405020304" pitchFamily="18" charset="0"/>
              </a:rPr>
              <a:t>AGENDA: OVERVIEW AND OBJECTIVES.</a:t>
            </a:r>
          </a:p>
        </p:txBody>
      </p:sp>
      <p:sp>
        <p:nvSpPr>
          <p:cNvPr id="3" name="Content Placeholder 2">
            <a:extLst>
              <a:ext uri="{FF2B5EF4-FFF2-40B4-BE49-F238E27FC236}">
                <a16:creationId xmlns:a16="http://schemas.microsoft.com/office/drawing/2014/main" id="{32894C60-3FC8-F3DD-C8E5-C28AD46624F9}"/>
              </a:ext>
            </a:extLst>
          </p:cNvPr>
          <p:cNvSpPr>
            <a:spLocks noGrp="1"/>
          </p:cNvSpPr>
          <p:nvPr>
            <p:ph idx="1"/>
          </p:nvPr>
        </p:nvSpPr>
        <p:spPr>
          <a:xfrm>
            <a:off x="1479137" y="1598409"/>
            <a:ext cx="5315068" cy="4472781"/>
          </a:xfrm>
        </p:spPr>
        <p:txBody>
          <a:bodyPr>
            <a:normAutofit fontScale="92500" lnSpcReduction="10000"/>
          </a:bodyPr>
          <a:lstStyle/>
          <a:p>
            <a:pPr marL="45720" indent="0" algn="just">
              <a:buNone/>
            </a:pPr>
            <a:r>
              <a:rPr lang="en-US" dirty="0">
                <a:latin typeface="Times New Roman" panose="02020603050405020304" pitchFamily="18" charset="0"/>
                <a:cs typeface="Times New Roman" panose="02020603050405020304" pitchFamily="18" charset="0"/>
              </a:rPr>
              <a:t>Agenda: </a:t>
            </a:r>
          </a:p>
          <a:p>
            <a:pPr lvl="1" algn="just"/>
            <a:r>
              <a:rPr lang="en-US" sz="1600" dirty="0">
                <a:latin typeface="Times New Roman" panose="02020603050405020304" pitchFamily="18" charset="0"/>
                <a:cs typeface="Times New Roman" panose="02020603050405020304" pitchFamily="18" charset="0"/>
              </a:rPr>
              <a:t>Clean dust from all the furniture, the shelves and decor.</a:t>
            </a:r>
          </a:p>
          <a:p>
            <a:pPr lvl="1" algn="just"/>
            <a:r>
              <a:rPr lang="en-US" sz="1600" dirty="0">
                <a:latin typeface="Times New Roman" panose="02020603050405020304" pitchFamily="18" charset="0"/>
                <a:cs typeface="Times New Roman" panose="02020603050405020304" pitchFamily="18" charset="0"/>
              </a:rPr>
              <a:t>Clean dust from window ledges and curtains.</a:t>
            </a:r>
          </a:p>
          <a:p>
            <a:pPr lvl="1" algn="just"/>
            <a:r>
              <a:rPr lang="en-US" sz="1600" dirty="0">
                <a:latin typeface="Times New Roman" panose="02020603050405020304" pitchFamily="18" charset="0"/>
                <a:cs typeface="Times New Roman" panose="02020603050405020304" pitchFamily="18" charset="0"/>
              </a:rPr>
              <a:t>Sweep up dust from table lamps, selling fans, and tube lights. </a:t>
            </a:r>
          </a:p>
          <a:p>
            <a:pPr lvl="1" algn="just"/>
            <a:r>
              <a:rPr lang="en-US" sz="1600" dirty="0">
                <a:latin typeface="Times New Roman" panose="02020603050405020304" pitchFamily="18" charset="0"/>
                <a:cs typeface="Times New Roman" panose="02020603050405020304" pitchFamily="18" charset="0"/>
              </a:rPr>
              <a:t>Sweep up dust from the baseboards (Zemke et al., 2015).</a:t>
            </a:r>
          </a:p>
          <a:p>
            <a:pPr lvl="1" algn="just"/>
            <a:r>
              <a:rPr lang="en-US" sz="1600" dirty="0">
                <a:latin typeface="Times New Roman" panose="02020603050405020304" pitchFamily="18" charset="0"/>
                <a:cs typeface="Times New Roman" panose="02020603050405020304" pitchFamily="18" charset="0"/>
              </a:rPr>
              <a:t>Clean dust from doors and the doorframes. </a:t>
            </a:r>
          </a:p>
          <a:p>
            <a:pPr lvl="1" algn="just"/>
            <a:r>
              <a:rPr lang="en-US" sz="1600" dirty="0">
                <a:latin typeface="Times New Roman" panose="02020603050405020304" pitchFamily="18" charset="0"/>
                <a:cs typeface="Times New Roman" panose="02020603050405020304" pitchFamily="18" charset="0"/>
              </a:rPr>
              <a:t>Check all the corners for dust and cobwebs and clean them properly.</a:t>
            </a:r>
          </a:p>
          <a:p>
            <a:pPr lvl="1" algn="just"/>
            <a:r>
              <a:rPr lang="en-US" sz="1600" dirty="0">
                <a:latin typeface="Times New Roman" panose="02020603050405020304" pitchFamily="18" charset="0"/>
                <a:cs typeface="Times New Roman" panose="02020603050405020304" pitchFamily="18" charset="0"/>
              </a:rPr>
              <a:t>Organize and tidy up the shoe closets. </a:t>
            </a:r>
          </a:p>
          <a:p>
            <a:pPr lvl="1" algn="just"/>
            <a:r>
              <a:rPr lang="en-US" sz="1600" dirty="0">
                <a:latin typeface="Times New Roman" panose="02020603050405020304" pitchFamily="18" charset="0"/>
                <a:cs typeface="Times New Roman" panose="02020603050405020304" pitchFamily="18" charset="0"/>
              </a:rPr>
              <a:t>Vacuum the floors, rugs, and carpets (Zemke et al., 2015).</a:t>
            </a:r>
          </a:p>
          <a:p>
            <a:pPr marL="45720" indent="0" algn="just">
              <a:buNone/>
            </a:pPr>
            <a:r>
              <a:rPr lang="en-US" dirty="0">
                <a:latin typeface="Times New Roman" panose="02020603050405020304" pitchFamily="18" charset="0"/>
                <a:cs typeface="Times New Roman" panose="02020603050405020304" pitchFamily="18" charset="0"/>
              </a:rPr>
              <a:t>Objectives</a:t>
            </a:r>
          </a:p>
          <a:p>
            <a:pPr lvl="1" algn="just"/>
            <a:r>
              <a:rPr lang="en-US" sz="1600" dirty="0">
                <a:latin typeface="Times New Roman" panose="02020603050405020304" pitchFamily="18" charset="0"/>
                <a:cs typeface="Times New Roman" panose="02020603050405020304" pitchFamily="18" charset="0"/>
              </a:rPr>
              <a:t>The objective is to provide basic training to the housekeeping staff of “Hotel Trinity” on room cleaning (Tra, 2020).</a:t>
            </a:r>
          </a:p>
          <a:p>
            <a:pPr lvl="1" algn="just"/>
            <a:r>
              <a:rPr lang="en-US" sz="1600" dirty="0">
                <a:latin typeface="Times New Roman" panose="02020603050405020304" pitchFamily="18" charset="0"/>
                <a:cs typeface="Times New Roman" panose="02020603050405020304" pitchFamily="18" charset="0"/>
              </a:rPr>
              <a:t>To ensure that they cover all the tasks on the checklist every time they are assigned to do their job (Tra, 2020).</a:t>
            </a:r>
          </a:p>
        </p:txBody>
      </p:sp>
      <p:pic>
        <p:nvPicPr>
          <p:cNvPr id="3074" name="Picture 2" descr="Hotel Housekeeping Checklist: Daily &amp; Weekly Cleaning Schedule house keeping  Log book, Perfect for Hotels &amp; Other Businesses to Keep Track of Hotel  Rooms, Bathrooms &amp; Swimming Pools Maintenance Checklist.: Logs, Simple">
            <a:extLst>
              <a:ext uri="{FF2B5EF4-FFF2-40B4-BE49-F238E27FC236}">
                <a16:creationId xmlns:a16="http://schemas.microsoft.com/office/drawing/2014/main" id="{39E0543A-72A2-3F23-40A4-16206FFCB6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74148" y="1683469"/>
            <a:ext cx="3195343" cy="41341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19431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76F51-7B67-1CED-D7B6-D5A7D8943C8A}"/>
              </a:ext>
            </a:extLst>
          </p:cNvPr>
          <p:cNvSpPr>
            <a:spLocks noGrp="1"/>
          </p:cNvSpPr>
          <p:nvPr>
            <p:ph type="title"/>
          </p:nvPr>
        </p:nvSpPr>
        <p:spPr>
          <a:xfrm>
            <a:off x="1143000" y="609600"/>
            <a:ext cx="9875520" cy="645042"/>
          </a:xfrm>
        </p:spPr>
        <p:txBody>
          <a:bodyPr>
            <a:normAutofit/>
          </a:bodyPr>
          <a:lstStyle/>
          <a:p>
            <a:pPr algn="just"/>
            <a:r>
              <a:rPr lang="en-US" sz="3200" b="1" dirty="0">
                <a:latin typeface="Times New Roman" panose="02020603050405020304" pitchFamily="18" charset="0"/>
                <a:cs typeface="Times New Roman" panose="02020603050405020304" pitchFamily="18" charset="0"/>
              </a:rPr>
              <a:t>KEY CLEANING AREAS BREAKDOWN.</a:t>
            </a:r>
          </a:p>
        </p:txBody>
      </p:sp>
      <p:sp>
        <p:nvSpPr>
          <p:cNvPr id="3" name="Content Placeholder 2">
            <a:extLst>
              <a:ext uri="{FF2B5EF4-FFF2-40B4-BE49-F238E27FC236}">
                <a16:creationId xmlns:a16="http://schemas.microsoft.com/office/drawing/2014/main" id="{32894C60-3FC8-F3DD-C8E5-C28AD46624F9}"/>
              </a:ext>
            </a:extLst>
          </p:cNvPr>
          <p:cNvSpPr>
            <a:spLocks noGrp="1"/>
          </p:cNvSpPr>
          <p:nvPr>
            <p:ph idx="1"/>
          </p:nvPr>
        </p:nvSpPr>
        <p:spPr>
          <a:xfrm>
            <a:off x="1521667" y="1531088"/>
            <a:ext cx="5655310" cy="4531224"/>
          </a:xfrm>
        </p:spPr>
        <p:txBody>
          <a:bodyPr>
            <a:normAutofit/>
          </a:bodyPr>
          <a:lstStyle/>
          <a:p>
            <a:pPr algn="just"/>
            <a:r>
              <a:rPr lang="en-US" sz="1700" dirty="0">
                <a:latin typeface="Times New Roman" panose="02020603050405020304" pitchFamily="18" charset="0"/>
                <a:cs typeface="Times New Roman" panose="02020603050405020304" pitchFamily="18" charset="0"/>
              </a:rPr>
              <a:t>If the cleaning crew from the housekeeping department performs their duties properly, the rooms will be cleaner for the guests, and safety and customer satisfaction will be ensured (Lloyd, 2023).</a:t>
            </a:r>
          </a:p>
          <a:p>
            <a:pPr algn="just"/>
            <a:r>
              <a:rPr lang="en-US" sz="1700" dirty="0">
                <a:latin typeface="Times New Roman" panose="02020603050405020304" pitchFamily="18" charset="0"/>
                <a:cs typeface="Times New Roman" panose="02020603050405020304" pitchFamily="18" charset="0"/>
              </a:rPr>
              <a:t>To maintain the cleaning part properly, the cleaning crew of “Hotel Trinity” must focus on the key cleaning area. The key cleaning areas are – </a:t>
            </a:r>
          </a:p>
          <a:p>
            <a:pPr marL="45720" indent="0" algn="just">
              <a:buNone/>
            </a:pPr>
            <a:endParaRPr lang="en-US" sz="1700" dirty="0">
              <a:latin typeface="Times New Roman" panose="02020603050405020304" pitchFamily="18" charset="0"/>
              <a:cs typeface="Times New Roman" panose="02020603050405020304" pitchFamily="18" charset="0"/>
            </a:endParaRPr>
          </a:p>
          <a:p>
            <a:pPr lvl="1" algn="just"/>
            <a:r>
              <a:rPr lang="en-US" sz="1600" b="1" dirty="0">
                <a:latin typeface="Times New Roman" panose="02020603050405020304" pitchFamily="18" charset="0"/>
                <a:cs typeface="Times New Roman" panose="02020603050405020304" pitchFamily="18" charset="0"/>
              </a:rPr>
              <a:t>Surfaces</a:t>
            </a:r>
            <a:r>
              <a:rPr lang="en-US" sz="1600" dirty="0">
                <a:latin typeface="Times New Roman" panose="02020603050405020304" pitchFamily="18" charset="0"/>
                <a:cs typeface="Times New Roman" panose="02020603050405020304" pitchFamily="18" charset="0"/>
              </a:rPr>
              <a:t>: Wipe all the surfaces and sanitize them. </a:t>
            </a:r>
          </a:p>
          <a:p>
            <a:pPr lvl="1" algn="just"/>
            <a:r>
              <a:rPr lang="en-US" sz="1600" b="1" dirty="0">
                <a:latin typeface="Times New Roman" panose="02020603050405020304" pitchFamily="18" charset="0"/>
                <a:cs typeface="Times New Roman" panose="02020603050405020304" pitchFamily="18" charset="0"/>
              </a:rPr>
              <a:t>Floors</a:t>
            </a:r>
            <a:r>
              <a:rPr lang="en-US" sz="1600" dirty="0">
                <a:latin typeface="Times New Roman" panose="02020603050405020304" pitchFamily="18" charset="0"/>
                <a:cs typeface="Times New Roman" panose="02020603050405020304" pitchFamily="18" charset="0"/>
              </a:rPr>
              <a:t>: Sweep up the floors, vacuum them and then mop (Zemke et al., 2015).</a:t>
            </a:r>
          </a:p>
          <a:p>
            <a:pPr lvl="1" algn="just"/>
            <a:r>
              <a:rPr lang="en-US" sz="1600" b="1" dirty="0">
                <a:latin typeface="Times New Roman" panose="02020603050405020304" pitchFamily="18" charset="0"/>
                <a:cs typeface="Times New Roman" panose="02020603050405020304" pitchFamily="18" charset="0"/>
              </a:rPr>
              <a:t>Amenities</a:t>
            </a:r>
            <a:r>
              <a:rPr lang="en-US" sz="1600" dirty="0">
                <a:latin typeface="Times New Roman" panose="02020603050405020304" pitchFamily="18" charset="0"/>
                <a:cs typeface="Times New Roman" panose="02020603050405020304" pitchFamily="18" charset="0"/>
              </a:rPr>
              <a:t>: Check all the amenities, clean them, and restock if needed. </a:t>
            </a:r>
          </a:p>
          <a:p>
            <a:pPr lvl="1" algn="just"/>
            <a:r>
              <a:rPr lang="en-US" sz="1600" b="1" dirty="0">
                <a:latin typeface="Times New Roman" panose="02020603050405020304" pitchFamily="18" charset="0"/>
                <a:cs typeface="Times New Roman" panose="02020603050405020304" pitchFamily="18" charset="0"/>
              </a:rPr>
              <a:t>High-priority Zones: </a:t>
            </a:r>
            <a:r>
              <a:rPr lang="en-US" sz="1600" dirty="0">
                <a:latin typeface="Times New Roman" panose="02020603050405020304" pitchFamily="18" charset="0"/>
                <a:cs typeface="Times New Roman" panose="02020603050405020304" pitchFamily="18" charset="0"/>
              </a:rPr>
              <a:t>Focus on critical areas such as bed sheets, cushion covers, washroom floors etc. (Zemke et al., 2015).</a:t>
            </a:r>
          </a:p>
        </p:txBody>
      </p:sp>
      <p:pic>
        <p:nvPicPr>
          <p:cNvPr id="4098" name="Picture 2" descr="Basic Principle of Cleaning in Housekeeping |HOTELIER LIFE">
            <a:extLst>
              <a:ext uri="{FF2B5EF4-FFF2-40B4-BE49-F238E27FC236}">
                <a16:creationId xmlns:a16="http://schemas.microsoft.com/office/drawing/2014/main" id="{A90505B9-168D-CEB1-32D1-C659F4A576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70381" y="2364082"/>
            <a:ext cx="4259669" cy="21298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35996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76F51-7B67-1CED-D7B6-D5A7D8943C8A}"/>
              </a:ext>
            </a:extLst>
          </p:cNvPr>
          <p:cNvSpPr>
            <a:spLocks noGrp="1"/>
          </p:cNvSpPr>
          <p:nvPr>
            <p:ph type="title"/>
          </p:nvPr>
        </p:nvSpPr>
        <p:spPr>
          <a:xfrm>
            <a:off x="1143000" y="609600"/>
            <a:ext cx="9875520" cy="645042"/>
          </a:xfrm>
        </p:spPr>
        <p:txBody>
          <a:bodyPr>
            <a:normAutofit/>
          </a:bodyPr>
          <a:lstStyle/>
          <a:p>
            <a:pPr algn="just"/>
            <a:r>
              <a:rPr lang="en-US" sz="3200" b="1" dirty="0">
                <a:latin typeface="Times New Roman" panose="02020603050405020304" pitchFamily="18" charset="0"/>
                <a:cs typeface="Times New Roman" panose="02020603050405020304" pitchFamily="18" charset="0"/>
              </a:rPr>
              <a:t>TOOLS AND MATERIALS NEEDED</a:t>
            </a:r>
          </a:p>
        </p:txBody>
      </p:sp>
      <p:sp>
        <p:nvSpPr>
          <p:cNvPr id="3" name="Content Placeholder 2">
            <a:extLst>
              <a:ext uri="{FF2B5EF4-FFF2-40B4-BE49-F238E27FC236}">
                <a16:creationId xmlns:a16="http://schemas.microsoft.com/office/drawing/2014/main" id="{32894C60-3FC8-F3DD-C8E5-C28AD46624F9}"/>
              </a:ext>
            </a:extLst>
          </p:cNvPr>
          <p:cNvSpPr>
            <a:spLocks noGrp="1"/>
          </p:cNvSpPr>
          <p:nvPr>
            <p:ph idx="1"/>
          </p:nvPr>
        </p:nvSpPr>
        <p:spPr>
          <a:xfrm>
            <a:off x="1521667" y="1531088"/>
            <a:ext cx="5655310" cy="4531224"/>
          </a:xfrm>
        </p:spPr>
        <p:txBody>
          <a:bodyPr>
            <a:normAutofit fontScale="92500" lnSpcReduction="10000"/>
          </a:bodyPr>
          <a:lstStyle/>
          <a:p>
            <a:pPr marL="0" marR="0" algn="just">
              <a:lnSpc>
                <a:spcPct val="12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housekeeping department needs to be efficient and productive in their assigned jobs and that is why they must ensure that they have all the tools and materials needed for cleaning properly (Zreiqat et al., 2018). The necessary tools and materials that the room cleaning crew must use are – </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20000"/>
              </a:lnSpc>
              <a:spcBef>
                <a:spcPts val="0"/>
              </a:spcBef>
              <a:spcAft>
                <a:spcPts val="0"/>
              </a:spcAft>
              <a:buFont typeface="Symbol" panose="05050102010706020507" pitchFamily="18" charset="2"/>
              <a:buChar cha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Housekeeping Trolleys.</a:t>
            </a:r>
          </a:p>
          <a:p>
            <a:pPr marL="342900" marR="0" lvl="0" indent="-342900" algn="just">
              <a:lnSpc>
                <a:spcPct val="120000"/>
              </a:lnSpc>
              <a:spcBef>
                <a:spcPts val="0"/>
              </a:spcBef>
              <a:spcAft>
                <a:spcPts val="0"/>
              </a:spcAft>
              <a:buFont typeface="Symbol" panose="05050102010706020507" pitchFamily="18" charset="2"/>
              <a:buChar cha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laundries and storage bags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Zreiqat et al., 2018).</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20000"/>
              </a:lnSpc>
              <a:spcBef>
                <a:spcPts val="0"/>
              </a:spcBef>
              <a:spcAft>
                <a:spcPts val="0"/>
              </a:spcAft>
              <a:buFont typeface="Symbol" panose="05050102010706020507" pitchFamily="18" charset="2"/>
              <a:buChar cha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vacuum cleaner and dust bags.</a:t>
            </a:r>
          </a:p>
          <a:p>
            <a:pPr marL="342900" marR="0" lvl="0" indent="-342900" algn="just">
              <a:lnSpc>
                <a:spcPct val="120000"/>
              </a:lnSpc>
              <a:spcBef>
                <a:spcPts val="0"/>
              </a:spcBef>
              <a:spcAft>
                <a:spcPts val="0"/>
              </a:spcAft>
              <a:buFont typeface="Symbol" panose="05050102010706020507" pitchFamily="18" charset="2"/>
              <a:buChar cha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step stools for reaching high altitudes.</a:t>
            </a:r>
          </a:p>
          <a:p>
            <a:pPr marL="342900" marR="0" lvl="0" indent="-342900" algn="just">
              <a:lnSpc>
                <a:spcPct val="120000"/>
              </a:lnSpc>
              <a:spcBef>
                <a:spcPts val="0"/>
              </a:spcBef>
              <a:spcAft>
                <a:spcPts val="0"/>
              </a:spcAft>
              <a:buFont typeface="Symbol" panose="05050102010706020507" pitchFamily="18" charset="2"/>
              <a:buChar cha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Cleaning supplies such as glass cleaners, disinfectant sprays metal polish, multiple-purpose cleaners etc.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Zreiqat et al., 2018).</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20000"/>
              </a:lnSpc>
              <a:spcBef>
                <a:spcPts val="0"/>
              </a:spcBef>
              <a:spcAft>
                <a:spcPts val="0"/>
              </a:spcAft>
              <a:buFont typeface="Symbol" panose="05050102010706020507" pitchFamily="18" charset="2"/>
              <a:buChar cha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Different types of cleaning wipes.</a:t>
            </a:r>
          </a:p>
          <a:p>
            <a:pPr marL="342900" marR="0" lvl="0" indent="-342900" algn="just">
              <a:lnSpc>
                <a:spcPct val="120000"/>
              </a:lnSpc>
              <a:spcBef>
                <a:spcPts val="0"/>
              </a:spcBef>
              <a:spcAft>
                <a:spcPts val="0"/>
              </a:spcAft>
              <a:buFont typeface="Symbol" panose="05050102010706020507" pitchFamily="18" charset="2"/>
              <a:buChar cha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Stream and carpet cleaners for the rooms and stairs.</a:t>
            </a:r>
          </a:p>
          <a:p>
            <a:pPr marL="342900" marR="0" lvl="0" indent="-342900" algn="just">
              <a:lnSpc>
                <a:spcPct val="120000"/>
              </a:lnSpc>
              <a:spcBef>
                <a:spcPts val="0"/>
              </a:spcBef>
              <a:spcAft>
                <a:spcPts val="800"/>
              </a:spcAft>
              <a:buFont typeface="Symbol" panose="05050102010706020507" pitchFamily="18" charset="2"/>
              <a:buChar cha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Supplies of floor mopping accessories.</a:t>
            </a:r>
          </a:p>
        </p:txBody>
      </p:sp>
      <p:pic>
        <p:nvPicPr>
          <p:cNvPr id="5122" name="Picture 2" descr="Best housekeeping materials used by cleaning companies">
            <a:extLst>
              <a:ext uri="{FF2B5EF4-FFF2-40B4-BE49-F238E27FC236}">
                <a16:creationId xmlns:a16="http://schemas.microsoft.com/office/drawing/2014/main" id="{1193CD81-2752-5F64-0F58-197C59F961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74688" y="2029527"/>
            <a:ext cx="4313940" cy="30528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39056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76F51-7B67-1CED-D7B6-D5A7D8943C8A}"/>
              </a:ext>
            </a:extLst>
          </p:cNvPr>
          <p:cNvSpPr>
            <a:spLocks noGrp="1"/>
          </p:cNvSpPr>
          <p:nvPr>
            <p:ph type="title"/>
          </p:nvPr>
        </p:nvSpPr>
        <p:spPr>
          <a:xfrm>
            <a:off x="1143000" y="609600"/>
            <a:ext cx="9875520" cy="645042"/>
          </a:xfrm>
        </p:spPr>
        <p:txBody>
          <a:bodyPr>
            <a:normAutofit/>
          </a:bodyPr>
          <a:lstStyle/>
          <a:p>
            <a:pPr algn="just"/>
            <a:r>
              <a:rPr lang="en-US" sz="3200" b="1" dirty="0">
                <a:latin typeface="Times New Roman" panose="02020603050405020304" pitchFamily="18" charset="0"/>
                <a:cs typeface="Times New Roman" panose="02020603050405020304" pitchFamily="18" charset="0"/>
              </a:rPr>
              <a:t>EMPLOYEE ENGAGEMENT MODEL</a:t>
            </a:r>
          </a:p>
        </p:txBody>
      </p:sp>
      <p:sp>
        <p:nvSpPr>
          <p:cNvPr id="3" name="Content Placeholder 2">
            <a:extLst>
              <a:ext uri="{FF2B5EF4-FFF2-40B4-BE49-F238E27FC236}">
                <a16:creationId xmlns:a16="http://schemas.microsoft.com/office/drawing/2014/main" id="{32894C60-3FC8-F3DD-C8E5-C28AD46624F9}"/>
              </a:ext>
            </a:extLst>
          </p:cNvPr>
          <p:cNvSpPr>
            <a:spLocks noGrp="1"/>
          </p:cNvSpPr>
          <p:nvPr>
            <p:ph idx="1"/>
          </p:nvPr>
        </p:nvSpPr>
        <p:spPr>
          <a:xfrm>
            <a:off x="1521667" y="1531088"/>
            <a:ext cx="5655310" cy="4531224"/>
          </a:xfrm>
        </p:spPr>
        <p:txBody>
          <a:bodyPr>
            <a:normAutofit/>
          </a:bodyPr>
          <a:lstStyle/>
          <a:p>
            <a:pPr marL="0" marR="0" algn="just">
              <a:lnSpc>
                <a:spcPct val="150000"/>
              </a:lnSpc>
              <a:spcBef>
                <a:spcPts val="0"/>
              </a:spcBef>
              <a:spcAft>
                <a:spcPts val="800"/>
              </a:spcAft>
            </a:pPr>
            <a:r>
              <a:rPr lang="en-US" sz="1700" kern="100" dirty="0">
                <a:effectLst/>
                <a:latin typeface="Times New Roman" panose="02020603050405020304" pitchFamily="18" charset="0"/>
                <a:ea typeface="Calibri" panose="020F0502020204030204" pitchFamily="34" charset="0"/>
                <a:cs typeface="Times New Roman" panose="02020603050405020304" pitchFamily="18" charset="0"/>
              </a:rPr>
              <a:t>Hotel Trinity can follow an employee engagement model to increase employee throughput. The zinger model could be the right choice because this model aims to Raise employee engagement towards the company </a:t>
            </a:r>
            <a:r>
              <a:rPr lang="en-GB" sz="1700" kern="100" dirty="0">
                <a:effectLst/>
                <a:latin typeface="Times New Roman" panose="02020603050405020304" pitchFamily="18" charset="0"/>
                <a:ea typeface="Calibri" panose="020F0502020204030204" pitchFamily="34" charset="0"/>
                <a:cs typeface="Times New Roman" panose="02020603050405020304" pitchFamily="18" charset="0"/>
              </a:rPr>
              <a:t>(Wiadnyana et al., 2019).</a:t>
            </a:r>
            <a:endParaRPr lang="en-US" sz="17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700" kern="100" dirty="0">
                <a:effectLst/>
                <a:latin typeface="Times New Roman" panose="02020603050405020304" pitchFamily="18" charset="0"/>
                <a:ea typeface="Calibri" panose="020F0502020204030204" pitchFamily="34" charset="0"/>
                <a:cs typeface="Times New Roman" panose="02020603050405020304" pitchFamily="18" charset="0"/>
              </a:rPr>
              <a:t>The management of the hotel Trinity needs to ensure that necessities like well-being,  energy and strength of the employees are maintained. At the same time, they must build their healthy work relationship environment and foster recognition for the employees. Next, the company should enable staff to do meaningful work and make progress. Thus, hotel Trinity will achieve an amazing result (</a:t>
            </a:r>
            <a:r>
              <a:rPr lang="en-GB" sz="1700" kern="100" dirty="0">
                <a:effectLst/>
                <a:latin typeface="Times New Roman" panose="02020603050405020304" pitchFamily="18" charset="0"/>
                <a:ea typeface="Calibri" panose="020F0502020204030204" pitchFamily="34" charset="0"/>
                <a:cs typeface="Times New Roman" panose="02020603050405020304" pitchFamily="18" charset="0"/>
              </a:rPr>
              <a:t>Pawar, 2018).</a:t>
            </a:r>
            <a:endParaRPr lang="en-US" sz="17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5" name="Picture 4">
            <a:extLst>
              <a:ext uri="{FF2B5EF4-FFF2-40B4-BE49-F238E27FC236}">
                <a16:creationId xmlns:a16="http://schemas.microsoft.com/office/drawing/2014/main" id="{2750534D-EDD6-7F8C-2665-5871D5FB0423}"/>
              </a:ext>
            </a:extLst>
          </p:cNvPr>
          <p:cNvPicPr>
            <a:picLocks noChangeAspect="1"/>
          </p:cNvPicPr>
          <p:nvPr/>
        </p:nvPicPr>
        <p:blipFill>
          <a:blip r:embed="rId3"/>
          <a:stretch>
            <a:fillRect/>
          </a:stretch>
        </p:blipFill>
        <p:spPr>
          <a:xfrm>
            <a:off x="8065661" y="1982970"/>
            <a:ext cx="3590391" cy="3471532"/>
          </a:xfrm>
          <a:prstGeom prst="rect">
            <a:avLst/>
          </a:prstGeom>
        </p:spPr>
      </p:pic>
    </p:spTree>
    <p:extLst>
      <p:ext uri="{BB962C8B-B14F-4D97-AF65-F5344CB8AC3E}">
        <p14:creationId xmlns:p14="http://schemas.microsoft.com/office/powerpoint/2010/main" val="26374537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76F51-7B67-1CED-D7B6-D5A7D8943C8A}"/>
              </a:ext>
            </a:extLst>
          </p:cNvPr>
          <p:cNvSpPr>
            <a:spLocks noGrp="1"/>
          </p:cNvSpPr>
          <p:nvPr>
            <p:ph type="title"/>
          </p:nvPr>
        </p:nvSpPr>
        <p:spPr>
          <a:xfrm>
            <a:off x="1143000" y="609600"/>
            <a:ext cx="9875520" cy="645042"/>
          </a:xfrm>
        </p:spPr>
        <p:txBody>
          <a:bodyPr>
            <a:normAutofit/>
          </a:bodyPr>
          <a:lstStyle/>
          <a:p>
            <a:pPr algn="just"/>
            <a:r>
              <a:rPr lang="en-US" sz="3200" b="1" dirty="0">
                <a:latin typeface="Times New Roman" panose="02020603050405020304" pitchFamily="18" charset="0"/>
                <a:cs typeface="Times New Roman" panose="02020603050405020304" pitchFamily="18" charset="0"/>
              </a:rPr>
              <a:t>SAFETY MEASURES EMPHASIZED.</a:t>
            </a:r>
          </a:p>
        </p:txBody>
      </p:sp>
      <p:sp>
        <p:nvSpPr>
          <p:cNvPr id="3" name="Content Placeholder 2">
            <a:extLst>
              <a:ext uri="{FF2B5EF4-FFF2-40B4-BE49-F238E27FC236}">
                <a16:creationId xmlns:a16="http://schemas.microsoft.com/office/drawing/2014/main" id="{32894C60-3FC8-F3DD-C8E5-C28AD46624F9}"/>
              </a:ext>
            </a:extLst>
          </p:cNvPr>
          <p:cNvSpPr>
            <a:spLocks noGrp="1"/>
          </p:cNvSpPr>
          <p:nvPr>
            <p:ph idx="1"/>
          </p:nvPr>
        </p:nvSpPr>
        <p:spPr>
          <a:xfrm>
            <a:off x="1521667" y="1531088"/>
            <a:ext cx="5655310" cy="4901610"/>
          </a:xfrm>
        </p:spPr>
        <p:txBody>
          <a:bodyPr>
            <a:normAutofit fontScale="92500" lnSpcReduction="20000"/>
          </a:bodyPr>
          <a:lstStyle/>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If safety is maintained, employees of this organization will feel more comfortable working in this place and it will enable them to give more effort to the organization (Ambardar et al., 2017).  So, “Hotel Trinity” must care about the safety protocols and measures. To maintain safety, hotel management should do the following:</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Masks, and gloves for the cleaning crews. </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Sanitisers and room cleaning liquids (Çiçek et al., 2016).</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Ensuring proper air ventilation (Kotian et al., 2021).</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Proper equipment for fire hazards. </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Store materials properly so that they don’t fall or break.</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Ensure safety from electrical components. </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Training the staff about the safety protocols (Kotian et al., 2021).</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6146" name="Picture 2" descr="Safety measures in housekeeping | PPT">
            <a:extLst>
              <a:ext uri="{FF2B5EF4-FFF2-40B4-BE49-F238E27FC236}">
                <a16:creationId xmlns:a16="http://schemas.microsoft.com/office/drawing/2014/main" id="{909FB5F2-22BD-9582-90AF-11251C6378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85051" y="2094613"/>
            <a:ext cx="3877340" cy="29080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2067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76F51-7B67-1CED-D7B6-D5A7D8943C8A}"/>
              </a:ext>
            </a:extLst>
          </p:cNvPr>
          <p:cNvSpPr>
            <a:spLocks noGrp="1"/>
          </p:cNvSpPr>
          <p:nvPr>
            <p:ph type="title"/>
          </p:nvPr>
        </p:nvSpPr>
        <p:spPr>
          <a:xfrm>
            <a:off x="1143000" y="609600"/>
            <a:ext cx="9875520" cy="645042"/>
          </a:xfrm>
        </p:spPr>
        <p:txBody>
          <a:bodyPr>
            <a:normAutofit/>
          </a:bodyPr>
          <a:lstStyle/>
          <a:p>
            <a:pPr algn="just"/>
            <a:r>
              <a:rPr lang="en-US" sz="3200" b="1" dirty="0">
                <a:latin typeface="Times New Roman" panose="02020603050405020304" pitchFamily="18" charset="0"/>
                <a:cs typeface="Times New Roman" panose="02020603050405020304" pitchFamily="18" charset="0"/>
              </a:rPr>
              <a:t>COMMON CHALLENGES AND SOLUTIONS.</a:t>
            </a:r>
          </a:p>
        </p:txBody>
      </p:sp>
      <p:sp>
        <p:nvSpPr>
          <p:cNvPr id="3" name="Content Placeholder 2">
            <a:extLst>
              <a:ext uri="{FF2B5EF4-FFF2-40B4-BE49-F238E27FC236}">
                <a16:creationId xmlns:a16="http://schemas.microsoft.com/office/drawing/2014/main" id="{32894C60-3FC8-F3DD-C8E5-C28AD46624F9}"/>
              </a:ext>
            </a:extLst>
          </p:cNvPr>
          <p:cNvSpPr>
            <a:spLocks noGrp="1"/>
          </p:cNvSpPr>
          <p:nvPr>
            <p:ph idx="1"/>
          </p:nvPr>
        </p:nvSpPr>
        <p:spPr>
          <a:xfrm>
            <a:off x="1521667" y="1531088"/>
            <a:ext cx="5655310" cy="4954772"/>
          </a:xfrm>
        </p:spPr>
        <p:txBody>
          <a:bodyPr>
            <a:normAutofit fontScale="92500" lnSpcReduction="20000"/>
          </a:bodyPr>
          <a:lstStyle/>
          <a:p>
            <a:pPr marL="0" marR="0" algn="just">
              <a:lnSpc>
                <a:spcPct val="150000"/>
              </a:lnSpc>
              <a:spcBef>
                <a:spcPts val="0"/>
              </a:spcBef>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Developing strategy:</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Management of “Hotel Trinity” must increase their morale and motivation and increase their skills through training and development. They need to make plans, prepare themselves properly, check the viability of their plans, predict outcomes and implement them properly. They need experts involved in some programs that promote employee skills and capabilities (Lloyd, 2023).</a:t>
            </a:r>
          </a:p>
          <a:p>
            <a:pPr marL="0" marR="0" algn="just">
              <a:lnSpc>
                <a:spcPct val="150000"/>
              </a:lnSpc>
              <a:spcBef>
                <a:spcPts val="0"/>
              </a:spcBef>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Workplace Excel: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management of “Hotel Trinity” must foster a collaborative and healthy working environment which acknowledges employees’ efforts and dedication. Rewarding them and acknowledging their work will help the company to ensure that employees are motivated and more dedicated towards the company, and they will give their maximum efforts in doing their jobs (Wiadnyana et al., 2019). </a:t>
            </a:r>
          </a:p>
        </p:txBody>
      </p:sp>
      <p:pic>
        <p:nvPicPr>
          <p:cNvPr id="5" name="Picture 4">
            <a:extLst>
              <a:ext uri="{FF2B5EF4-FFF2-40B4-BE49-F238E27FC236}">
                <a16:creationId xmlns:a16="http://schemas.microsoft.com/office/drawing/2014/main" id="{37D33A5A-0386-E378-1F85-8E51FD90E711}"/>
              </a:ext>
            </a:extLst>
          </p:cNvPr>
          <p:cNvPicPr>
            <a:picLocks noChangeAspect="1"/>
          </p:cNvPicPr>
          <p:nvPr/>
        </p:nvPicPr>
        <p:blipFill>
          <a:blip r:embed="rId3"/>
          <a:stretch>
            <a:fillRect/>
          </a:stretch>
        </p:blipFill>
        <p:spPr>
          <a:xfrm>
            <a:off x="7376596" y="2817408"/>
            <a:ext cx="4416942" cy="2382131"/>
          </a:xfrm>
          <a:prstGeom prst="rect">
            <a:avLst/>
          </a:prstGeom>
        </p:spPr>
      </p:pic>
    </p:spTree>
    <p:extLst>
      <p:ext uri="{BB962C8B-B14F-4D97-AF65-F5344CB8AC3E}">
        <p14:creationId xmlns:p14="http://schemas.microsoft.com/office/powerpoint/2010/main" val="9381435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76F51-7B67-1CED-D7B6-D5A7D8943C8A}"/>
              </a:ext>
            </a:extLst>
          </p:cNvPr>
          <p:cNvSpPr>
            <a:spLocks noGrp="1"/>
          </p:cNvSpPr>
          <p:nvPr>
            <p:ph type="title"/>
          </p:nvPr>
        </p:nvSpPr>
        <p:spPr>
          <a:xfrm>
            <a:off x="1143000" y="609600"/>
            <a:ext cx="9875520" cy="645042"/>
          </a:xfrm>
        </p:spPr>
        <p:txBody>
          <a:bodyPr>
            <a:normAutofit/>
          </a:bodyPr>
          <a:lstStyle/>
          <a:p>
            <a:pPr algn="just"/>
            <a:r>
              <a:rPr lang="en-US" sz="3200" b="1"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32894C60-3FC8-F3DD-C8E5-C28AD46624F9}"/>
              </a:ext>
            </a:extLst>
          </p:cNvPr>
          <p:cNvSpPr>
            <a:spLocks noGrp="1"/>
          </p:cNvSpPr>
          <p:nvPr>
            <p:ph idx="1"/>
          </p:nvPr>
        </p:nvSpPr>
        <p:spPr>
          <a:xfrm>
            <a:off x="1521667" y="1531088"/>
            <a:ext cx="5655310" cy="4954772"/>
          </a:xfrm>
        </p:spPr>
        <p:txBody>
          <a:bodyPr>
            <a:normAutofit/>
          </a:bodyPr>
          <a:lstStyle/>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housekeeping department of any hotel is the most important one because this department does the hard work in the hospitality industry. Therefore, the employees and cleaning crews of housekeeping must be experts and experienced in their jobs. If they are new, they must be trained extensively. Even the expert ones need casual training sessions to gear up their skills for their jobs. “Hotel Trinity”, to increase their output and performance, must guarantee that employees are engaged in their jobs and are properly trained for that, they have to conduct training sessions for their employees (Joshi, 2016).</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7170" name="Picture 2" descr="Housekeeping And House Cleaning Service Poster Template Download on Pngtree">
            <a:extLst>
              <a:ext uri="{FF2B5EF4-FFF2-40B4-BE49-F238E27FC236}">
                <a16:creationId xmlns:a16="http://schemas.microsoft.com/office/drawing/2014/main" id="{FE3ABEC8-8984-64DB-1D7F-5ED139A1B4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66721" y="1838227"/>
            <a:ext cx="4460056" cy="31815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34685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2094018-E81F-5783-7745-724D7736B994}"/>
              </a:ext>
            </a:extLst>
          </p:cNvPr>
          <p:cNvSpPr txBox="1"/>
          <p:nvPr/>
        </p:nvSpPr>
        <p:spPr>
          <a:xfrm>
            <a:off x="369217" y="74511"/>
            <a:ext cx="6094428" cy="579967"/>
          </a:xfrm>
          <a:prstGeom prst="rect">
            <a:avLst/>
          </a:prstGeom>
          <a:noFill/>
        </p:spPr>
        <p:txBody>
          <a:bodyPr wrap="square">
            <a:spAutoFit/>
          </a:bodyPr>
          <a:lstStyle/>
          <a:p>
            <a:pPr marL="0" marR="0" algn="just">
              <a:lnSpc>
                <a:spcPct val="150000"/>
              </a:lnSpc>
              <a:spcBef>
                <a:spcPts val="1200"/>
              </a:spcBef>
              <a:spcAft>
                <a:spcPts val="0"/>
              </a:spcAft>
            </a:pPr>
            <a:r>
              <a:rPr lang="en-GB" sz="2400" b="1" kern="100" dirty="0">
                <a:solidFill>
                  <a:schemeClr val="accent1"/>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endParaRPr lang="en-US" sz="2400" b="1" kern="100" dirty="0">
              <a:solidFill>
                <a:schemeClr val="accent1"/>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4798" y="857250"/>
            <a:ext cx="11040111" cy="53467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23523433"/>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Basis</Template>
  <TotalTime>0</TotalTime>
  <Words>2704</Words>
  <Application>Microsoft Office PowerPoint</Application>
  <PresentationFormat>Widescreen</PresentationFormat>
  <Paragraphs>139</Paragraphs>
  <Slides>11</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ADLaM Display</vt:lpstr>
      <vt:lpstr>Amasis MT Pro Black</vt:lpstr>
      <vt:lpstr>Calibri</vt:lpstr>
      <vt:lpstr>Corbel</vt:lpstr>
      <vt:lpstr>Symbol</vt:lpstr>
      <vt:lpstr>Times New Roman</vt:lpstr>
      <vt:lpstr>Basis</vt:lpstr>
      <vt:lpstr>PowerPoint Presentation</vt:lpstr>
      <vt:lpstr>Table of Contents </vt:lpstr>
      <vt:lpstr>INTRODUCTION</vt:lpstr>
      <vt:lpstr>AGENDA: OVERVIEW AND OBJECTIVES.</vt:lpstr>
      <vt:lpstr>KEY CLEANING AREAS BREAKDOWN.</vt:lpstr>
      <vt:lpstr>TOOLS AND MATERIALS NEEDED</vt:lpstr>
      <vt:lpstr>EMPLOYEE ENGAGEMENT MODEL</vt:lpstr>
      <vt:lpstr>SAFETY MEASURES EMPHASIZED.</vt:lpstr>
      <vt:lpstr>COMMON CHALLENGES AND SOLUTIONS.</vt:lpstr>
      <vt:lpstr>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BMIH4006 OPERATING HOTEL FACILITIES </dc:title>
  <dc:creator/>
  <cp:lastModifiedBy>Alexandru Alexie</cp:lastModifiedBy>
  <cp:revision>10</cp:revision>
  <dcterms:created xsi:type="dcterms:W3CDTF">2023-11-12T04:23:27Z</dcterms:created>
  <dcterms:modified xsi:type="dcterms:W3CDTF">2023-11-13T18:18:06Z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XPowerLiteLastOptimized">
    <vt:lpwstr>238238</vt:lpwstr>
  </property>
  <property fmtid="{D5CDD505-2E9C-101B-9397-08002B2CF9AE}" pid="3" name="NXPowerLiteSettings">
    <vt:lpwstr>E700052003A000</vt:lpwstr>
  </property>
  <property fmtid="{D5CDD505-2E9C-101B-9397-08002B2CF9AE}" pid="4" name="NXPowerLiteVersion">
    <vt:lpwstr>D9.1.2</vt:lpwstr>
  </property>
</Properties>
</file>