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1" r:id="rId3"/>
    <p:sldId id="257" r:id="rId4"/>
    <p:sldId id="258" r:id="rId5"/>
    <p:sldId id="260" r:id="rId6"/>
    <p:sldId id="262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60" d="100"/>
          <a:sy n="60" d="100"/>
        </p:scale>
        <p:origin x="902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7117967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9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589138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3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11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47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183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8189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58162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59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0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A45370B5-BC98-45A0-BA78-6307F3606221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9B273119-F8BC-4EC8-94AD-3EE6974D3B6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3442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useum.classics.cam.ac.uk/collections/casts/aphrodite-knido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useum.classics.cam.ac.uk/collections/casts/nike-paionio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4/4d/Apoxyomenos_Pio-Clementino_Inv1185.jp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rseus.tufts.edu/hopper/text?doc=Perseus:abo:phi,0978,001:36: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57D52-63FD-4E05-93A4-FB54973C63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/>
              <a:t>The Impact of the Male Gaze Upon Modern Interpretations of Classical Greek Statuary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7A724C-31A3-4E71-9632-9F0A73E435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1600" dirty="0"/>
              <a:t>1800573</a:t>
            </a:r>
          </a:p>
        </p:txBody>
      </p:sp>
    </p:spTree>
    <p:extLst>
      <p:ext uri="{BB962C8B-B14F-4D97-AF65-F5344CB8AC3E}">
        <p14:creationId xmlns:p14="http://schemas.microsoft.com/office/powerpoint/2010/main" val="2055772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4524316" cy="1091108"/>
          </a:xfrm>
        </p:spPr>
        <p:txBody>
          <a:bodyPr/>
          <a:lstStyle/>
          <a:p>
            <a:r>
              <a:rPr lang="en-GB" dirty="0"/>
              <a:t>The Male Gaze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32" y="1091108"/>
            <a:ext cx="11487968" cy="5766891"/>
          </a:xfrm>
        </p:spPr>
        <p:txBody>
          <a:bodyPr/>
          <a:lstStyle/>
          <a:p>
            <a:pPr marL="0" indent="0">
              <a:buNone/>
            </a:pPr>
            <a:r>
              <a:rPr lang="en-GB" u="sng" dirty="0"/>
              <a:t>The basis of the male gaze.</a:t>
            </a:r>
          </a:p>
          <a:p>
            <a:r>
              <a:rPr lang="en-GB" dirty="0"/>
              <a:t>Crafted for males by a male.</a:t>
            </a:r>
          </a:p>
          <a:p>
            <a:r>
              <a:rPr lang="en-GB" dirty="0"/>
              <a:t>The heterosexual matrix.</a:t>
            </a:r>
          </a:p>
          <a:p>
            <a:r>
              <a:rPr lang="en-GB" dirty="0"/>
              <a:t>Objectification of women by creator and audience.</a:t>
            </a:r>
          </a:p>
          <a:p>
            <a:pPr lvl="1"/>
            <a:r>
              <a:rPr lang="en-GB" dirty="0"/>
              <a:t>Othering</a:t>
            </a:r>
          </a:p>
          <a:p>
            <a:pPr lvl="1"/>
            <a:r>
              <a:rPr lang="en-GB" dirty="0"/>
              <a:t>Visual Pleasure</a:t>
            </a:r>
          </a:p>
          <a:p>
            <a:pPr lvl="1"/>
            <a:r>
              <a:rPr lang="en-GB" dirty="0"/>
              <a:t>Projecting their own fantasy</a:t>
            </a:r>
          </a:p>
          <a:p>
            <a:r>
              <a:rPr lang="en-GB" dirty="0"/>
              <a:t>Points of attention</a:t>
            </a:r>
          </a:p>
          <a:p>
            <a:r>
              <a:rPr lang="en-GB" dirty="0"/>
              <a:t>Allegedly a modern conception, but modern scholars have been applying it to aspects of the ancient world.</a:t>
            </a:r>
          </a:p>
        </p:txBody>
      </p:sp>
    </p:spTree>
    <p:extLst>
      <p:ext uri="{BB962C8B-B14F-4D97-AF65-F5344CB8AC3E}">
        <p14:creationId xmlns:p14="http://schemas.microsoft.com/office/powerpoint/2010/main" val="1631295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4524316" cy="1091108"/>
          </a:xfrm>
        </p:spPr>
        <p:txBody>
          <a:bodyPr/>
          <a:lstStyle/>
          <a:p>
            <a:r>
              <a:rPr lang="en-GB" dirty="0"/>
              <a:t>Knidian Aphrodite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32" y="1091108"/>
            <a:ext cx="5881892" cy="5766891"/>
          </a:xfrm>
        </p:spPr>
        <p:txBody>
          <a:bodyPr>
            <a:normAutofit fontScale="77500" lnSpcReduction="20000"/>
          </a:bodyPr>
          <a:lstStyle/>
          <a:p>
            <a:r>
              <a:rPr lang="en-GB" sz="1500" dirty="0">
                <a:cs typeface="Times New Roman" panose="02020603050405020304" pitchFamily="18" charset="0"/>
              </a:rPr>
              <a:t>Often an object of many modern scholars when discussing the male gaze. </a:t>
            </a:r>
            <a:endParaRPr lang="en-GB" sz="15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5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Beard and Henderson herald the Knidian Aphrodite as the epitome of a statue tailored for the male gaze. </a:t>
            </a:r>
          </a:p>
          <a:p>
            <a:r>
              <a:rPr lang="en-GB" sz="15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Depiction</a:t>
            </a:r>
          </a:p>
          <a:p>
            <a:pPr lvl="1"/>
            <a:r>
              <a:rPr lang="en-GB" sz="1500" dirty="0">
                <a:ea typeface="Calibri" panose="020F0502020204030204" pitchFamily="34" charset="0"/>
                <a:cs typeface="Times New Roman" panose="02020603050405020304" pitchFamily="18" charset="0"/>
              </a:rPr>
              <a:t>Focuses through lines, props, and storytelling</a:t>
            </a:r>
          </a:p>
          <a:p>
            <a:pPr lvl="1"/>
            <a:r>
              <a:rPr lang="en-GB" sz="1500" dirty="0">
                <a:ea typeface="Calibri" panose="020F0502020204030204" pitchFamily="34" charset="0"/>
                <a:cs typeface="Times New Roman" panose="02020603050405020304" pitchFamily="18" charset="0"/>
              </a:rPr>
              <a:t>Differences in depicting modesty</a:t>
            </a:r>
          </a:p>
          <a:p>
            <a:pPr lvl="1"/>
            <a:r>
              <a:rPr lang="en-GB" sz="15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Faux modesty</a:t>
            </a:r>
          </a:p>
          <a:p>
            <a:pPr marL="530352" lvl="1" indent="0">
              <a:buNone/>
            </a:pPr>
            <a:r>
              <a:rPr lang="en-US" sz="1500" b="0" i="0" dirty="0">
                <a:solidFill>
                  <a:srgbClr val="000000"/>
                </a:solidFill>
                <a:effectLst/>
              </a:rPr>
              <a:t>“The artist made two statues of the goddess, and offered them both for sale: one of them was represented with drapery, and for this reason was preferred</a:t>
            </a:r>
            <a:r>
              <a:rPr lang="en-US" sz="1500" b="0" i="0" baseline="30000" dirty="0">
                <a:solidFill>
                  <a:srgbClr val="000000"/>
                </a:solidFill>
                <a:effectLst/>
              </a:rPr>
              <a:t> </a:t>
            </a:r>
            <a:r>
              <a:rPr lang="en-US" sz="1500" b="0" i="0" dirty="0">
                <a:solidFill>
                  <a:srgbClr val="000000"/>
                </a:solidFill>
                <a:effectLst/>
              </a:rPr>
              <a:t>by the people of Cos, who had the choice; the second was offered them at the same price, but, on the grounds of propriety and modesty, they thought fit to choose the other.”</a:t>
            </a:r>
          </a:p>
          <a:p>
            <a:pPr marL="530352" lvl="1" indent="0" algn="r">
              <a:buNone/>
            </a:pPr>
            <a:r>
              <a:rPr lang="en-US" sz="1500" b="0" i="0" dirty="0">
                <a:solidFill>
                  <a:srgbClr val="000000"/>
                </a:solidFill>
                <a:effectLst/>
              </a:rPr>
              <a:t> [</a:t>
            </a:r>
            <a:r>
              <a:rPr lang="en-US" sz="1500" b="0" i="0" dirty="0" err="1">
                <a:solidFill>
                  <a:srgbClr val="000000"/>
                </a:solidFill>
                <a:effectLst/>
              </a:rPr>
              <a:t>Plin</a:t>
            </a:r>
            <a:r>
              <a:rPr lang="en-US" sz="1500" dirty="0">
                <a:solidFill>
                  <a:srgbClr val="000000"/>
                </a:solidFill>
              </a:rPr>
              <a:t>. NH. 36.4]</a:t>
            </a:r>
            <a:endParaRPr lang="en-GB" sz="1500" dirty="0">
              <a:cs typeface="Times New Roman" panose="02020603050405020304" pitchFamily="18" charset="0"/>
            </a:endParaRPr>
          </a:p>
          <a:p>
            <a:r>
              <a:rPr lang="en-GB" sz="1500" dirty="0">
                <a:ea typeface="Calibri" panose="020F0502020204030204" pitchFamily="34" charset="0"/>
                <a:cs typeface="Times New Roman" panose="02020603050405020304" pitchFamily="18" charset="0"/>
              </a:rPr>
              <a:t>Setting the stage:</a:t>
            </a:r>
          </a:p>
          <a:p>
            <a:pPr marL="530352" lvl="1" indent="0">
              <a:buNone/>
            </a:pPr>
            <a:r>
              <a:rPr lang="en-US" sz="1500" i="0" dirty="0"/>
              <a:t>“When she had gazed at it from every angle in its shrine viewable-all-around, </a:t>
            </a:r>
            <a:br>
              <a:rPr lang="en-US" sz="1500" i="0" dirty="0"/>
            </a:br>
            <a:r>
              <a:rPr lang="en-US" sz="1500" i="0" dirty="0"/>
              <a:t>She cried out, ‘Where did Praxiteles see me naked?’”</a:t>
            </a:r>
          </a:p>
          <a:p>
            <a:pPr marL="530352" lvl="1" indent="0" algn="r">
              <a:buNone/>
            </a:pPr>
            <a:r>
              <a:rPr lang="en-US" sz="1500" i="0" dirty="0"/>
              <a:t>[</a:t>
            </a:r>
            <a:r>
              <a:rPr lang="en-GB" sz="1500" i="0" dirty="0" err="1"/>
              <a:t>Anth</a:t>
            </a:r>
            <a:r>
              <a:rPr lang="en-GB" sz="1500" i="0" dirty="0"/>
              <a:t>. Pal. 160]</a:t>
            </a:r>
          </a:p>
          <a:p>
            <a:pPr marL="530352" lvl="1" indent="0">
              <a:buNone/>
            </a:pPr>
            <a:r>
              <a:rPr lang="en-US" sz="1500" b="0" i="0" dirty="0">
                <a:solidFill>
                  <a:srgbClr val="000000"/>
                </a:solidFill>
                <a:effectLst/>
              </a:rPr>
              <a:t>The little temple in which it, is placed is open on all sides, so that the beauties</a:t>
            </a:r>
            <a:r>
              <a:rPr lang="en-US" sz="1500" b="0" i="0" baseline="30000" dirty="0">
                <a:solidFill>
                  <a:srgbClr val="000000"/>
                </a:solidFill>
                <a:effectLst/>
              </a:rPr>
              <a:t> </a:t>
            </a:r>
            <a:r>
              <a:rPr lang="en-US" sz="1500" b="0" i="0" dirty="0">
                <a:solidFill>
                  <a:srgbClr val="000000"/>
                </a:solidFill>
                <a:effectLst/>
              </a:rPr>
              <a:t>of the statue admit of being seen from every point of view; an arrangement which was </a:t>
            </a:r>
            <a:r>
              <a:rPr lang="en-US" sz="1500" b="0" i="0" dirty="0" err="1">
                <a:solidFill>
                  <a:srgbClr val="000000"/>
                </a:solidFill>
                <a:effectLst/>
              </a:rPr>
              <a:t>favoured</a:t>
            </a:r>
            <a:r>
              <a:rPr lang="en-US" sz="1500" b="0" i="0" dirty="0">
                <a:solidFill>
                  <a:srgbClr val="000000"/>
                </a:solidFill>
                <a:effectLst/>
              </a:rPr>
              <a:t> by the goddess herself, it is generally believed. Indeed, from whatever point it is viewed, its execution is equally worthy of admiration. A certain individual, it is said, became </a:t>
            </a:r>
            <a:r>
              <a:rPr lang="en-US" sz="1500" b="0" i="0" dirty="0" err="1">
                <a:solidFill>
                  <a:srgbClr val="000000"/>
                </a:solidFill>
                <a:effectLst/>
              </a:rPr>
              <a:t>enamoured</a:t>
            </a:r>
            <a:r>
              <a:rPr lang="en-US" sz="1500" b="0" i="0" dirty="0">
                <a:solidFill>
                  <a:srgbClr val="000000"/>
                </a:solidFill>
                <a:effectLst/>
              </a:rPr>
              <a:t> of this statue, and, concealing himself in the temple during the night, gratified his lustful passion upon it, traces of which are to be seen in a stain left upon the marble.” </a:t>
            </a:r>
          </a:p>
          <a:p>
            <a:pPr marL="530352" lvl="1" indent="0" algn="r">
              <a:buNone/>
            </a:pPr>
            <a:r>
              <a:rPr lang="en-US" sz="1500" b="0" i="0" dirty="0">
                <a:solidFill>
                  <a:srgbClr val="000000"/>
                </a:solidFill>
                <a:effectLst/>
              </a:rPr>
              <a:t>[</a:t>
            </a:r>
            <a:r>
              <a:rPr lang="en-US" sz="1500" b="0" i="0" dirty="0" err="1">
                <a:solidFill>
                  <a:srgbClr val="000000"/>
                </a:solidFill>
                <a:effectLst/>
              </a:rPr>
              <a:t>Plin</a:t>
            </a:r>
            <a:r>
              <a:rPr lang="en-US" sz="1500" b="0" i="0" dirty="0">
                <a:solidFill>
                  <a:srgbClr val="000000"/>
                </a:solidFill>
                <a:effectLst/>
              </a:rPr>
              <a:t>. NH. 36.4]</a:t>
            </a:r>
            <a:endParaRPr lang="en-GB" sz="15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500" dirty="0"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5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 issues with a male audience and literary sources.</a:t>
            </a:r>
          </a:p>
          <a:p>
            <a:r>
              <a:rPr lang="en-GB" sz="1500" dirty="0">
                <a:cs typeface="Times New Roman" panose="02020603050405020304" pitchFamily="18" charset="0"/>
              </a:rPr>
              <a:t>Holding classical Athenian values.</a:t>
            </a:r>
          </a:p>
          <a:p>
            <a:pPr lvl="1"/>
            <a:r>
              <a:rPr lang="en-GB" sz="1500" dirty="0">
                <a:cs typeface="Times New Roman" panose="02020603050405020304" pitchFamily="18" charset="0"/>
              </a:rPr>
              <a:t>Goddess</a:t>
            </a:r>
          </a:p>
          <a:p>
            <a:pPr lvl="1"/>
            <a:r>
              <a:rPr lang="en-GB" sz="1500" dirty="0">
                <a:cs typeface="Times New Roman" panose="02020603050405020304" pitchFamily="18" charset="0"/>
              </a:rPr>
              <a:t>Woman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2F520B-981A-494A-9294-BB800A068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924" y="-1"/>
            <a:ext cx="2695575" cy="42576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96ED95-1DA7-4A86-8B0F-2AC73873DE3B}"/>
              </a:ext>
            </a:extLst>
          </p:cNvPr>
          <p:cNvSpPr txBox="1"/>
          <p:nvPr/>
        </p:nvSpPr>
        <p:spPr>
          <a:xfrm>
            <a:off x="6585924" y="5215563"/>
            <a:ext cx="2695573" cy="1500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ea typeface="Calibri" panose="020F0502020204030204" pitchFamily="34" charset="0"/>
                <a:cs typeface="Times New Roman" panose="02020603050405020304" pitchFamily="18" charset="0"/>
              </a:rPr>
              <a:t>Right: Fig 2.: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Anon, c.100-150AD, Knidian Aphrodite, </a:t>
            </a:r>
            <a:r>
              <a:rPr lang="en-US" sz="1000" dirty="0"/>
              <a:t>Marble statue of Aphrodite at her bath; Greek, possibly Thasian marble. Version of the type known as Capitoline/Dresden</a:t>
            </a:r>
            <a:r>
              <a:rPr lang="en-GB" sz="1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British Museum. Accessed: 04/11/2020: </a:t>
            </a:r>
            <a:r>
              <a:rPr lang="en-GB" sz="1000" u="sng" dirty="0">
                <a:solidFill>
                  <a:schemeClr val="accent5">
                    <a:lumMod val="7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https://www.britishmuseum.org/collection/object/G_1834-0301-1</a:t>
            </a:r>
            <a:endParaRPr lang="en-GB" sz="1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24CF76-F7A3-4FAC-A9E5-BFEE4D1008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22" t="10362" r="37745"/>
          <a:stretch/>
        </p:blipFill>
        <p:spPr>
          <a:xfrm>
            <a:off x="9281497" y="1681099"/>
            <a:ext cx="2910501" cy="51656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B812D7-B70D-47F4-9045-D4D7E46D9311}"/>
              </a:ext>
            </a:extLst>
          </p:cNvPr>
          <p:cNvSpPr txBox="1"/>
          <p:nvPr/>
        </p:nvSpPr>
        <p:spPr>
          <a:xfrm>
            <a:off x="9223472" y="95523"/>
            <a:ext cx="2695573" cy="1768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ea typeface="Calibri" panose="020F0502020204030204" pitchFamily="34" charset="0"/>
                <a:cs typeface="Times New Roman" panose="02020603050405020304" pitchFamily="18" charset="0"/>
              </a:rPr>
              <a:t>Left: Fig.1: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Praxiteles, c.350BCE, Knidian Aphrodite, Roman marble copy of original bronze sculpture, 152cm. Museum of Classical Archaeology Databases. Accessed: 04/11/2020: </a:t>
            </a:r>
            <a:r>
              <a:rPr lang="en-GB" sz="1000" u="sng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https://museum.classics.cam.ac.uk/collections/casts/aphrodite-knidos</a:t>
            </a:r>
            <a:endParaRPr lang="en-GB" sz="1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821485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4103580" cy="1091108"/>
          </a:xfrm>
        </p:spPr>
        <p:txBody>
          <a:bodyPr/>
          <a:lstStyle/>
          <a:p>
            <a:r>
              <a:rPr lang="en-GB" dirty="0"/>
              <a:t>Nike of </a:t>
            </a:r>
            <a:r>
              <a:rPr lang="en-GB" dirty="0" err="1"/>
              <a:t>Paionios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054" y="977823"/>
            <a:ext cx="3893368" cy="5766891"/>
          </a:xfrm>
        </p:spPr>
        <p:txBody>
          <a:bodyPr/>
          <a:lstStyle/>
          <a:p>
            <a:r>
              <a:rPr lang="en-GB" dirty="0"/>
              <a:t>Leading lines to the left breast from the arm and also the framing from the drapery that has exposed her. Lines leading to the genitalia.</a:t>
            </a:r>
          </a:p>
          <a:p>
            <a:r>
              <a:rPr lang="en-GB" dirty="0"/>
              <a:t>Roughly 420BCE – before Knidian Aphrodite.</a:t>
            </a:r>
          </a:p>
          <a:p>
            <a:r>
              <a:rPr lang="en-GB" dirty="0"/>
              <a:t>Partial nudity but leaves little to the imagination.</a:t>
            </a:r>
          </a:p>
          <a:p>
            <a:r>
              <a:rPr lang="en-GB" dirty="0"/>
              <a:t>Haynes – On separating the goddess from the statue.</a:t>
            </a:r>
          </a:p>
          <a:p>
            <a:pPr lvl="1"/>
            <a:r>
              <a:rPr lang="en-GB" dirty="0"/>
              <a:t>Original setting</a:t>
            </a:r>
          </a:p>
          <a:p>
            <a:pPr lvl="1"/>
            <a:r>
              <a:rPr lang="en-GB" dirty="0"/>
              <a:t>Embodiment of victory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DFF242-26F1-407F-B2DE-794CF781DF1C}"/>
              </a:ext>
            </a:extLst>
          </p:cNvPr>
          <p:cNvSpPr txBox="1"/>
          <p:nvPr/>
        </p:nvSpPr>
        <p:spPr>
          <a:xfrm>
            <a:off x="8821378" y="5634588"/>
            <a:ext cx="3370622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Fig 3:</a:t>
            </a:r>
          </a:p>
          <a:p>
            <a:r>
              <a:rPr lang="en-GB" sz="105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Paionios</a:t>
            </a:r>
            <a:r>
              <a: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 Mende, c.420 BCE, Nike -Winged Victory, Original marble piece with several missing segments it was discovered in 1875 at Olympia, Museum of Classical </a:t>
            </a:r>
            <a:r>
              <a:rPr lang="en-GB" sz="105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Archeology</a:t>
            </a:r>
            <a:r>
              <a: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Databases, Accessed:04/11/2020: </a:t>
            </a:r>
            <a:r>
              <a:rPr lang="en-GB" sz="10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https://museum.classics.cam.ac.uk/collections/casts/nike-paionios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DB6498-AC03-4BBE-BCEB-ECF513CF9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422" y="0"/>
            <a:ext cx="4129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29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5881892" cy="1091108"/>
          </a:xfrm>
        </p:spPr>
        <p:txBody>
          <a:bodyPr/>
          <a:lstStyle/>
          <a:p>
            <a:r>
              <a:rPr lang="en-GB" dirty="0" err="1"/>
              <a:t>Apoxyomenos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32" y="1091108"/>
            <a:ext cx="4274368" cy="5766891"/>
          </a:xfrm>
        </p:spPr>
        <p:txBody>
          <a:bodyPr/>
          <a:lstStyle/>
          <a:p>
            <a:r>
              <a:rPr lang="en-GB" dirty="0"/>
              <a:t>Ideal male build</a:t>
            </a:r>
          </a:p>
          <a:p>
            <a:pPr lvl="1"/>
            <a:r>
              <a:rPr lang="en-GB" dirty="0"/>
              <a:t>Athletic</a:t>
            </a:r>
          </a:p>
          <a:p>
            <a:pPr lvl="1"/>
            <a:r>
              <a:rPr lang="en-GB" dirty="0"/>
              <a:t>Stoic</a:t>
            </a:r>
          </a:p>
          <a:p>
            <a:pPr lvl="1"/>
            <a:r>
              <a:rPr lang="en-GB" dirty="0"/>
              <a:t>Active</a:t>
            </a:r>
          </a:p>
          <a:p>
            <a:pPr lvl="1"/>
            <a:endParaRPr lang="en-GB" dirty="0"/>
          </a:p>
          <a:p>
            <a:r>
              <a:rPr lang="en-GB" dirty="0"/>
              <a:t>Nakedness: “The costume of the male citizen,” [Stewart. 1997. Pg.26].</a:t>
            </a:r>
          </a:p>
          <a:p>
            <a:pPr lvl="1"/>
            <a:r>
              <a:rPr lang="en-GB" dirty="0"/>
              <a:t>Less shocking</a:t>
            </a:r>
          </a:p>
          <a:p>
            <a:pPr lvl="1"/>
            <a:r>
              <a:rPr lang="en-GB" dirty="0"/>
              <a:t>Expected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7BCAEC-949B-486F-B488-0BF129DC63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5899" y="-3343"/>
            <a:ext cx="2940050" cy="68613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08C7A5-8E39-407D-896C-AEF177913952}"/>
              </a:ext>
            </a:extLst>
          </p:cNvPr>
          <p:cNvSpPr txBox="1"/>
          <p:nvPr/>
        </p:nvSpPr>
        <p:spPr>
          <a:xfrm>
            <a:off x="8134350" y="5791537"/>
            <a:ext cx="40576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Fig 4:</a:t>
            </a:r>
          </a:p>
          <a:p>
            <a:r>
              <a:rPr lang="en-GB" sz="1000" dirty="0" err="1"/>
              <a:t>Lyssipus</a:t>
            </a:r>
            <a:r>
              <a:rPr lang="en-GB" sz="1000" dirty="0"/>
              <a:t>, c.330BCE, </a:t>
            </a:r>
            <a:r>
              <a:rPr lang="en-GB" sz="1000" i="1" dirty="0"/>
              <a:t>The Vatican </a:t>
            </a:r>
            <a:r>
              <a:rPr lang="en-GB" sz="1000" i="1" dirty="0" err="1"/>
              <a:t>Apoxyomenos</a:t>
            </a:r>
            <a:r>
              <a:rPr lang="en-GB" sz="1000" i="1" dirty="0"/>
              <a:t>,</a:t>
            </a:r>
            <a:r>
              <a:rPr lang="en-GB" sz="1000" dirty="0"/>
              <a:t> Roman, marble, copy, 2.05 meters tall. Resides in the Museo Pio-Clementino, Vatican City, donated 1849. Accessed 04/11/2020:</a:t>
            </a:r>
            <a:br>
              <a:rPr lang="en-GB" sz="1000" dirty="0"/>
            </a:br>
            <a:r>
              <a:rPr lang="en-GB" sz="1000" dirty="0">
                <a:hlinkClick r:id="rId3"/>
              </a:rPr>
              <a:t>https://upload.wikimedia.org/wikipedia/commons/4/4d/Apoxyomenos_Pio-Clementino_Inv1185.jpg</a:t>
            </a:r>
            <a:endParaRPr lang="en-GB" sz="1000" dirty="0"/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250169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5881892" cy="1091108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32" y="1091108"/>
            <a:ext cx="7919268" cy="5766891"/>
          </a:xfrm>
        </p:spPr>
        <p:txBody>
          <a:bodyPr/>
          <a:lstStyle/>
          <a:p>
            <a:r>
              <a:rPr lang="en-GB" dirty="0"/>
              <a:t>View of the ancient with the understanding of the modern world:</a:t>
            </a:r>
          </a:p>
          <a:p>
            <a:pPr lvl="1"/>
            <a:r>
              <a:rPr lang="en-GB" dirty="0"/>
              <a:t>Application</a:t>
            </a:r>
          </a:p>
          <a:p>
            <a:pPr lvl="1"/>
            <a:r>
              <a:rPr lang="en-GB" dirty="0"/>
              <a:t>Understanding</a:t>
            </a:r>
          </a:p>
          <a:p>
            <a:pPr lvl="1"/>
            <a:r>
              <a:rPr lang="en-GB" dirty="0"/>
              <a:t>Norms</a:t>
            </a:r>
          </a:p>
          <a:p>
            <a:pPr lvl="1"/>
            <a:r>
              <a:rPr lang="en-GB" dirty="0"/>
              <a:t>Concluding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Understanding art:</a:t>
            </a:r>
          </a:p>
          <a:p>
            <a:pPr lvl="1"/>
            <a:r>
              <a:rPr lang="en-GB" dirty="0"/>
              <a:t>Contrapposto</a:t>
            </a:r>
          </a:p>
          <a:p>
            <a:pPr lvl="1"/>
            <a:r>
              <a:rPr lang="en-GB" dirty="0"/>
              <a:t>Composition</a:t>
            </a:r>
          </a:p>
          <a:p>
            <a:pPr lvl="1"/>
            <a:r>
              <a:rPr lang="en-GB" dirty="0"/>
              <a:t>Setting</a:t>
            </a:r>
          </a:p>
          <a:p>
            <a:pPr lvl="1"/>
            <a:r>
              <a:rPr lang="en-GB" dirty="0"/>
              <a:t>Story telling</a:t>
            </a:r>
          </a:p>
          <a:p>
            <a:pPr lvl="1"/>
            <a:r>
              <a:rPr lang="en-GB" dirty="0"/>
              <a:t>Goddesses and their contexts</a:t>
            </a:r>
          </a:p>
        </p:txBody>
      </p:sp>
    </p:spTree>
    <p:extLst>
      <p:ext uri="{BB962C8B-B14F-4D97-AF65-F5344CB8AC3E}">
        <p14:creationId xmlns:p14="http://schemas.microsoft.com/office/powerpoint/2010/main" val="184180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663-712B-4833-8EE9-1ACD82C8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32" y="0"/>
            <a:ext cx="3166741" cy="1091108"/>
          </a:xfrm>
        </p:spPr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E09FE-0035-4ECA-9EEB-F376FCF47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32" y="800100"/>
            <a:ext cx="11487968" cy="605790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Beard, M., &amp; Henderson, J., 2001. 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Classical art from Greece to Rome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Oxford: Oxford University Press.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Haynes, M., 2013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Framing a View of the Unviewable: Architecture, Aphrodite, and Erotic Looking in the </a:t>
            </a:r>
            <a:r>
              <a:rPr lang="en-GB" sz="1800" i="1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Lucianic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i="1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Erôtes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Helios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40(1/2). Pp.71–96.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b="0" i="0" dirty="0">
                <a:solidFill>
                  <a:srgbClr val="222222"/>
                </a:solidFill>
                <a:effectLst/>
              </a:rPr>
              <a:t>Havelock, C.M., 2007. </a:t>
            </a:r>
            <a:r>
              <a:rPr lang="en-US" sz="1800" b="0" i="1" dirty="0">
                <a:solidFill>
                  <a:srgbClr val="222222"/>
                </a:solidFill>
                <a:effectLst/>
              </a:rPr>
              <a:t>The Aphrodite of Knidos and her successors: a historical review of the female nude in Greek art</a:t>
            </a:r>
            <a:r>
              <a:rPr lang="en-US" sz="1800" b="0" i="0" dirty="0">
                <a:solidFill>
                  <a:srgbClr val="222222"/>
                </a:solidFill>
                <a:effectLst/>
              </a:rPr>
              <a:t>. University of Michigan Press.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Lee, M.M., 2015. 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Other "Ways of Seeing": Female Viewers of the Knidian Aphrodite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Helios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42(1), pp.103–123.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Lesser, R.H., 2016. 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Beyond the Male Gaze: The Power of the Knidian Aphrodite in her Narrative Context. 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Paper presented in the Lambda Classical Caucus panel at the 147</a:t>
            </a:r>
            <a:r>
              <a:rPr lang="en-US" sz="1800" baseline="30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Annual Meeting of the Society for Classical Studies, San Francisco, CA.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Macnab, T., 2009. </a:t>
            </a:r>
            <a:r>
              <a:rPr lang="en-US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male gaze made marble: The Aphrodite of Knidos by the Ancient Greek Praxiteles. The Art Story Foundation. 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Sassatelli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R., 2011. </a:t>
            </a:r>
            <a:r>
              <a:rPr lang="en-US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Interview with Laura Mulvey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Theory, culture &amp; society, 28(5), pp.123–143.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Stewart, A., 1997. </a:t>
            </a:r>
            <a:r>
              <a:rPr lang="en-GB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Art, Desire, and the Body in Ancient Greece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Cambridge: Cambridge University Press.</a:t>
            </a:r>
          </a:p>
          <a:p>
            <a:pPr marL="0" indent="0">
              <a:buNone/>
            </a:pPr>
            <a:r>
              <a:rPr lang="en-GB" sz="1800" u="sng" dirty="0"/>
              <a:t>Ancient Sources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Anon, </a:t>
            </a:r>
            <a:r>
              <a:rPr lang="en-GB" sz="18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Knidian Aphrodite, c. </a:t>
            </a:r>
            <a:r>
              <a:rPr lang="en-GB" sz="1800" i="1" dirty="0">
                <a:ea typeface="Calibri" panose="020F0502020204030204" pitchFamily="34" charset="0"/>
                <a:cs typeface="Calibri" panose="020F0502020204030204" pitchFamily="34" charset="0"/>
              </a:rPr>
              <a:t>100-150AD.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Lyssipus</a:t>
            </a: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8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The Vatican </a:t>
            </a:r>
            <a:r>
              <a:rPr lang="en-GB" sz="1800" i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Apoxyomenos</a:t>
            </a: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c.330BCE.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Paionios</a:t>
            </a: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on Mende, </a:t>
            </a:r>
            <a:r>
              <a:rPr lang="en-GB" sz="18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Nike – Winged Victory</a:t>
            </a:r>
            <a:r>
              <a:rPr lang="en-GB" sz="1800" i="1" dirty="0">
                <a:ea typeface="Calibri" panose="020F0502020204030204" pitchFamily="34" charset="0"/>
                <a:cs typeface="Calibri" panose="020F0502020204030204" pitchFamily="34" charset="0"/>
              </a:rPr>
              <a:t>, c.420BCE.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Pliny the Elder, </a:t>
            </a:r>
            <a:r>
              <a:rPr lang="en-GB" sz="1800" i="1" dirty="0">
                <a:ea typeface="Calibri" panose="020F0502020204030204" pitchFamily="34" charset="0"/>
                <a:cs typeface="Calibri" panose="020F0502020204030204" pitchFamily="34" charset="0"/>
              </a:rPr>
              <a:t>The Natural History</a:t>
            </a:r>
            <a:r>
              <a:rPr lang="en-GB" sz="1800" dirty="0">
                <a:ea typeface="Calibri" panose="020F0502020204030204" pitchFamily="34" charset="0"/>
                <a:cs typeface="Calibri" panose="020F0502020204030204" pitchFamily="34" charset="0"/>
              </a:rPr>
              <a:t>, John Bostock (trans.), 1855. London: Taylor and Francis. Perseus Tufts Digital Library:</a:t>
            </a:r>
            <a:br>
              <a:rPr lang="en-GB" sz="1800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800" dirty="0"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http://www.perseus.tufts.edu/hopper/text?doc=Perseus:abo:phi,0978,001:36:4</a:t>
            </a:r>
            <a:endParaRPr lang="en-GB" sz="18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Praxiteles, </a:t>
            </a:r>
            <a:r>
              <a:rPr lang="en-GB" sz="1800" i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Knidian Aphrodite, c. 350BCE.</a:t>
            </a:r>
            <a:endParaRPr lang="en-GB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47800560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4085</TotalTime>
  <Words>1058</Words>
  <Application>Microsoft Office PowerPoint</Application>
  <PresentationFormat>Widescreen</PresentationFormat>
  <Paragraphs>82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Franklin Gothic Book</vt:lpstr>
      <vt:lpstr>Crop</vt:lpstr>
      <vt:lpstr>The Impact of the Male Gaze Upon Modern Interpretations of Classical Greek Statuary</vt:lpstr>
      <vt:lpstr>The Male Gaze</vt:lpstr>
      <vt:lpstr>Knidian Aphrodite</vt:lpstr>
      <vt:lpstr>Nike of Paionios</vt:lpstr>
      <vt:lpstr>Apoxyomenos</vt:lpstr>
      <vt:lpstr>Conclusion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 of the Male Gaze Upon Modern Interpretations of Classical Greek Statuary</dc:title>
  <dc:creator>Hazel Carter</dc:creator>
  <cp:lastModifiedBy>Hazel Carter</cp:lastModifiedBy>
  <cp:revision>34</cp:revision>
  <dcterms:created xsi:type="dcterms:W3CDTF">2020-10-30T17:10:32Z</dcterms:created>
  <dcterms:modified xsi:type="dcterms:W3CDTF">2020-11-05T17:29:10Z</dcterms:modified>
</cp:coreProperties>
</file>