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61" r:id="rId3"/>
    <p:sldId id="262" r:id="rId4"/>
    <p:sldId id="257" r:id="rId5"/>
    <p:sldId id="279" r:id="rId6"/>
    <p:sldId id="281" r:id="rId7"/>
    <p:sldId id="282" r:id="rId8"/>
    <p:sldId id="329" r:id="rId9"/>
    <p:sldId id="275" r:id="rId10"/>
    <p:sldId id="28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7718" autoAdjust="0"/>
  </p:normalViewPr>
  <p:slideViewPr>
    <p:cSldViewPr snapToGrid="0">
      <p:cViewPr varScale="1">
        <p:scale>
          <a:sx n="49" d="100"/>
          <a:sy n="49" d="100"/>
        </p:scale>
        <p:origin x="153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BFA8BE5E-6DFB-4647-8CB3-116F962D1838}"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2E352208-8C6D-4C71-B486-B25090D5453F}">
      <dgm:prSet/>
      <dgm:spPr/>
      <dgm:t>
        <a:bodyPr/>
        <a:lstStyle/>
        <a:p>
          <a:pPr>
            <a:defRPr cap="all"/>
          </a:pPr>
          <a:r>
            <a:rPr lang="en-US"/>
            <a:t>Refers to a </a:t>
          </a:r>
          <a:r>
            <a:rPr lang="en-US" i="1"/>
            <a:t>specific</a:t>
          </a:r>
          <a:r>
            <a:rPr lang="en-US"/>
            <a:t> aspect of a </a:t>
          </a:r>
          <a:r>
            <a:rPr lang="en-US" i="1"/>
            <a:t>quality of life</a:t>
          </a:r>
          <a:r>
            <a:rPr lang="en-US"/>
            <a:t>: </a:t>
          </a:r>
        </a:p>
      </dgm:t>
    </dgm:pt>
    <dgm:pt modelId="{B1765B73-75F8-4062-987D-45B2EAAC1921}" type="parTrans" cxnId="{2AA87B9C-2F1A-40B2-B420-F21A611CE1B2}">
      <dgm:prSet/>
      <dgm:spPr/>
      <dgm:t>
        <a:bodyPr/>
        <a:lstStyle/>
        <a:p>
          <a:endParaRPr lang="en-US"/>
        </a:p>
      </dgm:t>
    </dgm:pt>
    <dgm:pt modelId="{3F3511DF-4C7F-4FDE-9F43-51C4173469A0}" type="sibTrans" cxnId="{2AA87B9C-2F1A-40B2-B420-F21A611CE1B2}">
      <dgm:prSet/>
      <dgm:spPr/>
      <dgm:t>
        <a:bodyPr/>
        <a:lstStyle/>
        <a:p>
          <a:endParaRPr lang="en-US"/>
        </a:p>
      </dgm:t>
    </dgm:pt>
    <dgm:pt modelId="{88785F80-C75E-4A14-8355-CB9BDE011C18}">
      <dgm:prSet/>
      <dgm:spPr/>
      <dgm:t>
        <a:bodyPr/>
        <a:lstStyle/>
        <a:p>
          <a:pPr>
            <a:defRPr cap="all"/>
          </a:pPr>
          <a:r>
            <a:rPr lang="en-US"/>
            <a:t>The solidarity exhibited by the people of that society. </a:t>
          </a:r>
        </a:p>
      </dgm:t>
    </dgm:pt>
    <dgm:pt modelId="{4A560F98-EC3D-46B9-85D4-9C769D762682}" type="parTrans" cxnId="{9BF5D67B-B1D7-4003-A101-31558B1B9864}">
      <dgm:prSet/>
      <dgm:spPr/>
      <dgm:t>
        <a:bodyPr/>
        <a:lstStyle/>
        <a:p>
          <a:endParaRPr lang="en-US"/>
        </a:p>
      </dgm:t>
    </dgm:pt>
    <dgm:pt modelId="{DE28A946-E8F5-4160-A348-96FD129A5F15}" type="sibTrans" cxnId="{9BF5D67B-B1D7-4003-A101-31558B1B9864}">
      <dgm:prSet/>
      <dgm:spPr/>
      <dgm:t>
        <a:bodyPr/>
        <a:lstStyle/>
        <a:p>
          <a:endParaRPr lang="en-US"/>
        </a:p>
      </dgm:t>
    </dgm:pt>
    <dgm:pt modelId="{43E8F522-25AE-4829-B1CA-54C88A0BEBAC}">
      <dgm:prSet/>
      <dgm:spPr/>
      <dgm:t>
        <a:bodyPr/>
        <a:lstStyle/>
        <a:p>
          <a:pPr>
            <a:defRPr cap="all"/>
          </a:pPr>
          <a:r>
            <a:rPr lang="en-US"/>
            <a:t>A sense of community and togetherness </a:t>
          </a:r>
        </a:p>
      </dgm:t>
    </dgm:pt>
    <dgm:pt modelId="{B5664D3D-1539-401B-9B03-C97A0627ABF1}" type="parTrans" cxnId="{6FBC5AB4-43E3-42EA-B12C-C263D22683A6}">
      <dgm:prSet/>
      <dgm:spPr/>
      <dgm:t>
        <a:bodyPr/>
        <a:lstStyle/>
        <a:p>
          <a:endParaRPr lang="en-US"/>
        </a:p>
      </dgm:t>
    </dgm:pt>
    <dgm:pt modelId="{8B01AEB0-49B7-47E1-8FCB-48A162DB566A}" type="sibTrans" cxnId="{6FBC5AB4-43E3-42EA-B12C-C263D22683A6}">
      <dgm:prSet/>
      <dgm:spPr/>
      <dgm:t>
        <a:bodyPr/>
        <a:lstStyle/>
        <a:p>
          <a:endParaRPr lang="en-US"/>
        </a:p>
      </dgm:t>
    </dgm:pt>
    <dgm:pt modelId="{3EFC3E5B-1490-47E2-A9BE-E128F461000A}" type="pres">
      <dgm:prSet presAssocID="{BFA8BE5E-6DFB-4647-8CB3-116F962D1838}" presName="root" presStyleCnt="0">
        <dgm:presLayoutVars>
          <dgm:dir/>
          <dgm:resizeHandles val="exact"/>
        </dgm:presLayoutVars>
      </dgm:prSet>
      <dgm:spPr/>
    </dgm:pt>
    <dgm:pt modelId="{AB704DE7-B6C5-41AC-8F1E-CFFCA1844FE4}" type="pres">
      <dgm:prSet presAssocID="{2E352208-8C6D-4C71-B486-B25090D5453F}" presName="compNode" presStyleCnt="0"/>
      <dgm:spPr/>
    </dgm:pt>
    <dgm:pt modelId="{C799B9BD-87BE-47DD-B3BF-64EA7DB8E7E7}" type="pres">
      <dgm:prSet presAssocID="{2E352208-8C6D-4C71-B486-B25090D5453F}" presName="iconBgRect" presStyleLbl="bgShp" presStyleIdx="0" presStyleCnt="3"/>
      <dgm:spPr/>
    </dgm:pt>
    <dgm:pt modelId="{DF8638FB-E9B8-43A8-9CBA-376EA2A9A735}" type="pres">
      <dgm:prSet presAssocID="{2E352208-8C6D-4C71-B486-B25090D5453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FBA76462-2C08-4BAD-8E34-37386DC00780}" type="pres">
      <dgm:prSet presAssocID="{2E352208-8C6D-4C71-B486-B25090D5453F}" presName="spaceRect" presStyleCnt="0"/>
      <dgm:spPr/>
    </dgm:pt>
    <dgm:pt modelId="{71AFC08C-F359-4306-A12B-CFF7895972B5}" type="pres">
      <dgm:prSet presAssocID="{2E352208-8C6D-4C71-B486-B25090D5453F}" presName="textRect" presStyleLbl="revTx" presStyleIdx="0" presStyleCnt="3">
        <dgm:presLayoutVars>
          <dgm:chMax val="1"/>
          <dgm:chPref val="1"/>
        </dgm:presLayoutVars>
      </dgm:prSet>
      <dgm:spPr/>
    </dgm:pt>
    <dgm:pt modelId="{C03AD80F-A979-41FE-BAF8-42550F385EEB}" type="pres">
      <dgm:prSet presAssocID="{3F3511DF-4C7F-4FDE-9F43-51C4173469A0}" presName="sibTrans" presStyleCnt="0"/>
      <dgm:spPr/>
    </dgm:pt>
    <dgm:pt modelId="{F51348AC-DFE5-48F3-8561-5CBD59A02831}" type="pres">
      <dgm:prSet presAssocID="{88785F80-C75E-4A14-8355-CB9BDE011C18}" presName="compNode" presStyleCnt="0"/>
      <dgm:spPr/>
    </dgm:pt>
    <dgm:pt modelId="{225DEDB6-EAEE-43D5-B573-27714AEB8DA8}" type="pres">
      <dgm:prSet presAssocID="{88785F80-C75E-4A14-8355-CB9BDE011C18}" presName="iconBgRect" presStyleLbl="bgShp" presStyleIdx="1" presStyleCnt="3"/>
      <dgm:spPr/>
    </dgm:pt>
    <dgm:pt modelId="{A8FA8936-38D2-4F48-B2D3-B3BD8246588F}" type="pres">
      <dgm:prSet presAssocID="{88785F80-C75E-4A14-8355-CB9BDE011C1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089820DB-E3E5-4DFA-8634-52A60156D163}" type="pres">
      <dgm:prSet presAssocID="{88785F80-C75E-4A14-8355-CB9BDE011C18}" presName="spaceRect" presStyleCnt="0"/>
      <dgm:spPr/>
    </dgm:pt>
    <dgm:pt modelId="{5E43AAD2-5E9A-441B-80B7-3DD33D999B63}" type="pres">
      <dgm:prSet presAssocID="{88785F80-C75E-4A14-8355-CB9BDE011C18}" presName="textRect" presStyleLbl="revTx" presStyleIdx="1" presStyleCnt="3">
        <dgm:presLayoutVars>
          <dgm:chMax val="1"/>
          <dgm:chPref val="1"/>
        </dgm:presLayoutVars>
      </dgm:prSet>
      <dgm:spPr/>
    </dgm:pt>
    <dgm:pt modelId="{FF827975-CF35-4AB5-A759-93F495A218C1}" type="pres">
      <dgm:prSet presAssocID="{DE28A946-E8F5-4160-A348-96FD129A5F15}" presName="sibTrans" presStyleCnt="0"/>
      <dgm:spPr/>
    </dgm:pt>
    <dgm:pt modelId="{9B81C371-A905-4AFD-B60B-3674FE3B0FD7}" type="pres">
      <dgm:prSet presAssocID="{43E8F522-25AE-4829-B1CA-54C88A0BEBAC}" presName="compNode" presStyleCnt="0"/>
      <dgm:spPr/>
    </dgm:pt>
    <dgm:pt modelId="{4078F07F-5177-486B-915B-D74EFBFF0693}" type="pres">
      <dgm:prSet presAssocID="{43E8F522-25AE-4829-B1CA-54C88A0BEBAC}" presName="iconBgRect" presStyleLbl="bgShp" presStyleIdx="2" presStyleCnt="3"/>
      <dgm:spPr/>
    </dgm:pt>
    <dgm:pt modelId="{EC494B0C-E481-4801-8226-899E268BA150}" type="pres">
      <dgm:prSet presAssocID="{43E8F522-25AE-4829-B1CA-54C88A0BEBA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m"/>
        </a:ext>
      </dgm:extLst>
    </dgm:pt>
    <dgm:pt modelId="{2ED6B66F-5BDA-4483-93D6-54C625737507}" type="pres">
      <dgm:prSet presAssocID="{43E8F522-25AE-4829-B1CA-54C88A0BEBAC}" presName="spaceRect" presStyleCnt="0"/>
      <dgm:spPr/>
    </dgm:pt>
    <dgm:pt modelId="{9A913D00-AC0A-456D-A981-7AAB150BDF9A}" type="pres">
      <dgm:prSet presAssocID="{43E8F522-25AE-4829-B1CA-54C88A0BEBAC}" presName="textRect" presStyleLbl="revTx" presStyleIdx="2" presStyleCnt="3">
        <dgm:presLayoutVars>
          <dgm:chMax val="1"/>
          <dgm:chPref val="1"/>
        </dgm:presLayoutVars>
      </dgm:prSet>
      <dgm:spPr/>
    </dgm:pt>
  </dgm:ptLst>
  <dgm:cxnLst>
    <dgm:cxn modelId="{EC28F207-98BF-45AF-A0AD-37F62C8246A9}" type="presOf" srcId="{2E352208-8C6D-4C71-B486-B25090D5453F}" destId="{71AFC08C-F359-4306-A12B-CFF7895972B5}" srcOrd="0" destOrd="0" presId="urn:microsoft.com/office/officeart/2018/5/layout/IconCircleLabelList"/>
    <dgm:cxn modelId="{9BF5D67B-B1D7-4003-A101-31558B1B9864}" srcId="{BFA8BE5E-6DFB-4647-8CB3-116F962D1838}" destId="{88785F80-C75E-4A14-8355-CB9BDE011C18}" srcOrd="1" destOrd="0" parTransId="{4A560F98-EC3D-46B9-85D4-9C769D762682}" sibTransId="{DE28A946-E8F5-4160-A348-96FD129A5F15}"/>
    <dgm:cxn modelId="{166A888E-F534-40FC-A688-7AB428F83D4A}" type="presOf" srcId="{43E8F522-25AE-4829-B1CA-54C88A0BEBAC}" destId="{9A913D00-AC0A-456D-A981-7AAB150BDF9A}" srcOrd="0" destOrd="0" presId="urn:microsoft.com/office/officeart/2018/5/layout/IconCircleLabelList"/>
    <dgm:cxn modelId="{2AA87B9C-2F1A-40B2-B420-F21A611CE1B2}" srcId="{BFA8BE5E-6DFB-4647-8CB3-116F962D1838}" destId="{2E352208-8C6D-4C71-B486-B25090D5453F}" srcOrd="0" destOrd="0" parTransId="{B1765B73-75F8-4062-987D-45B2EAAC1921}" sibTransId="{3F3511DF-4C7F-4FDE-9F43-51C4173469A0}"/>
    <dgm:cxn modelId="{6FBC5AB4-43E3-42EA-B12C-C263D22683A6}" srcId="{BFA8BE5E-6DFB-4647-8CB3-116F962D1838}" destId="{43E8F522-25AE-4829-B1CA-54C88A0BEBAC}" srcOrd="2" destOrd="0" parTransId="{B5664D3D-1539-401B-9B03-C97A0627ABF1}" sibTransId="{8B01AEB0-49B7-47E1-8FCB-48A162DB566A}"/>
    <dgm:cxn modelId="{D2BAF7DC-1339-4EC5-A371-06DF91196B87}" type="presOf" srcId="{88785F80-C75E-4A14-8355-CB9BDE011C18}" destId="{5E43AAD2-5E9A-441B-80B7-3DD33D999B63}" srcOrd="0" destOrd="0" presId="urn:microsoft.com/office/officeart/2018/5/layout/IconCircleLabelList"/>
    <dgm:cxn modelId="{7BC8D9EE-DED7-4757-96DB-3CD580B464D3}" type="presOf" srcId="{BFA8BE5E-6DFB-4647-8CB3-116F962D1838}" destId="{3EFC3E5B-1490-47E2-A9BE-E128F461000A}" srcOrd="0" destOrd="0" presId="urn:microsoft.com/office/officeart/2018/5/layout/IconCircleLabelList"/>
    <dgm:cxn modelId="{45BD8F2A-1D56-4B22-862F-A499905B92C4}" type="presParOf" srcId="{3EFC3E5B-1490-47E2-A9BE-E128F461000A}" destId="{AB704DE7-B6C5-41AC-8F1E-CFFCA1844FE4}" srcOrd="0" destOrd="0" presId="urn:microsoft.com/office/officeart/2018/5/layout/IconCircleLabelList"/>
    <dgm:cxn modelId="{12B56C60-CE92-4158-B598-664910095509}" type="presParOf" srcId="{AB704DE7-B6C5-41AC-8F1E-CFFCA1844FE4}" destId="{C799B9BD-87BE-47DD-B3BF-64EA7DB8E7E7}" srcOrd="0" destOrd="0" presId="urn:microsoft.com/office/officeart/2018/5/layout/IconCircleLabelList"/>
    <dgm:cxn modelId="{E1BFECCA-776F-4A3D-8E48-37C6EE125B26}" type="presParOf" srcId="{AB704DE7-B6C5-41AC-8F1E-CFFCA1844FE4}" destId="{DF8638FB-E9B8-43A8-9CBA-376EA2A9A735}" srcOrd="1" destOrd="0" presId="urn:microsoft.com/office/officeart/2018/5/layout/IconCircleLabelList"/>
    <dgm:cxn modelId="{A650EDB5-6616-4FBD-826B-336EA07C5D6B}" type="presParOf" srcId="{AB704DE7-B6C5-41AC-8F1E-CFFCA1844FE4}" destId="{FBA76462-2C08-4BAD-8E34-37386DC00780}" srcOrd="2" destOrd="0" presId="urn:microsoft.com/office/officeart/2018/5/layout/IconCircleLabelList"/>
    <dgm:cxn modelId="{E73EB5DE-18EA-42EB-9347-D891F6D6D553}" type="presParOf" srcId="{AB704DE7-B6C5-41AC-8F1E-CFFCA1844FE4}" destId="{71AFC08C-F359-4306-A12B-CFF7895972B5}" srcOrd="3" destOrd="0" presId="urn:microsoft.com/office/officeart/2018/5/layout/IconCircleLabelList"/>
    <dgm:cxn modelId="{08898239-6EDB-41AC-8DAC-5FB88D9F18CC}" type="presParOf" srcId="{3EFC3E5B-1490-47E2-A9BE-E128F461000A}" destId="{C03AD80F-A979-41FE-BAF8-42550F385EEB}" srcOrd="1" destOrd="0" presId="urn:microsoft.com/office/officeart/2018/5/layout/IconCircleLabelList"/>
    <dgm:cxn modelId="{780EF959-2FB9-4385-8394-8D1B2DB534B9}" type="presParOf" srcId="{3EFC3E5B-1490-47E2-A9BE-E128F461000A}" destId="{F51348AC-DFE5-48F3-8561-5CBD59A02831}" srcOrd="2" destOrd="0" presId="urn:microsoft.com/office/officeart/2018/5/layout/IconCircleLabelList"/>
    <dgm:cxn modelId="{9D28250E-FCBB-415D-A55A-3B133298B733}" type="presParOf" srcId="{F51348AC-DFE5-48F3-8561-5CBD59A02831}" destId="{225DEDB6-EAEE-43D5-B573-27714AEB8DA8}" srcOrd="0" destOrd="0" presId="urn:microsoft.com/office/officeart/2018/5/layout/IconCircleLabelList"/>
    <dgm:cxn modelId="{D95C8C8F-CE9B-4AFA-A259-FB54CEC693C9}" type="presParOf" srcId="{F51348AC-DFE5-48F3-8561-5CBD59A02831}" destId="{A8FA8936-38D2-4F48-B2D3-B3BD8246588F}" srcOrd="1" destOrd="0" presId="urn:microsoft.com/office/officeart/2018/5/layout/IconCircleLabelList"/>
    <dgm:cxn modelId="{9E33EF2A-DD6B-4B89-8D52-522A86A536C2}" type="presParOf" srcId="{F51348AC-DFE5-48F3-8561-5CBD59A02831}" destId="{089820DB-E3E5-4DFA-8634-52A60156D163}" srcOrd="2" destOrd="0" presId="urn:microsoft.com/office/officeart/2018/5/layout/IconCircleLabelList"/>
    <dgm:cxn modelId="{228F8551-49D4-4419-BBE7-3CC19ECD9056}" type="presParOf" srcId="{F51348AC-DFE5-48F3-8561-5CBD59A02831}" destId="{5E43AAD2-5E9A-441B-80B7-3DD33D999B63}" srcOrd="3" destOrd="0" presId="urn:microsoft.com/office/officeart/2018/5/layout/IconCircleLabelList"/>
    <dgm:cxn modelId="{83E17DD5-B9B7-42E2-9B06-D6791CED5ABA}" type="presParOf" srcId="{3EFC3E5B-1490-47E2-A9BE-E128F461000A}" destId="{FF827975-CF35-4AB5-A759-93F495A218C1}" srcOrd="3" destOrd="0" presId="urn:microsoft.com/office/officeart/2018/5/layout/IconCircleLabelList"/>
    <dgm:cxn modelId="{D064389D-8C06-4BCF-BCB7-93D4D4830F19}" type="presParOf" srcId="{3EFC3E5B-1490-47E2-A9BE-E128F461000A}" destId="{9B81C371-A905-4AFD-B60B-3674FE3B0FD7}" srcOrd="4" destOrd="0" presId="urn:microsoft.com/office/officeart/2018/5/layout/IconCircleLabelList"/>
    <dgm:cxn modelId="{DE0C4CE8-394F-471D-90AF-FA5929B51563}" type="presParOf" srcId="{9B81C371-A905-4AFD-B60B-3674FE3B0FD7}" destId="{4078F07F-5177-486B-915B-D74EFBFF0693}" srcOrd="0" destOrd="0" presId="urn:microsoft.com/office/officeart/2018/5/layout/IconCircleLabelList"/>
    <dgm:cxn modelId="{82C9A27E-5856-4791-A45F-5056D4589716}" type="presParOf" srcId="{9B81C371-A905-4AFD-B60B-3674FE3B0FD7}" destId="{EC494B0C-E481-4801-8226-899E268BA150}" srcOrd="1" destOrd="0" presId="urn:microsoft.com/office/officeart/2018/5/layout/IconCircleLabelList"/>
    <dgm:cxn modelId="{AEF99F30-D27D-4C09-9695-F0BAF1CB6B2A}" type="presParOf" srcId="{9B81C371-A905-4AFD-B60B-3674FE3B0FD7}" destId="{2ED6B66F-5BDA-4483-93D6-54C625737507}" srcOrd="2" destOrd="0" presId="urn:microsoft.com/office/officeart/2018/5/layout/IconCircleLabelList"/>
    <dgm:cxn modelId="{E8B9D8B3-5110-4B4F-B9D7-0D4031699768}" type="presParOf" srcId="{9B81C371-A905-4AFD-B60B-3674FE3B0FD7}" destId="{9A913D00-AC0A-456D-A981-7AAB150BDF9A}"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99B9BD-87BE-47DD-B3BF-64EA7DB8E7E7}">
      <dsp:nvSpPr>
        <dsp:cNvPr id="0" name=""/>
        <dsp:cNvSpPr/>
      </dsp:nvSpPr>
      <dsp:spPr>
        <a:xfrm>
          <a:off x="674477" y="670211"/>
          <a:ext cx="1887187" cy="188718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638FB-E9B8-43A8-9CBA-376EA2A9A735}">
      <dsp:nvSpPr>
        <dsp:cNvPr id="0" name=""/>
        <dsp:cNvSpPr/>
      </dsp:nvSpPr>
      <dsp:spPr>
        <a:xfrm>
          <a:off x="1076665" y="1072399"/>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AFC08C-F359-4306-A12B-CFF7895972B5}">
      <dsp:nvSpPr>
        <dsp:cNvPr id="0" name=""/>
        <dsp:cNvSpPr/>
      </dsp:nvSpPr>
      <dsp:spPr>
        <a:xfrm>
          <a:off x="71196" y="314521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Refers to a </a:t>
          </a:r>
          <a:r>
            <a:rPr lang="en-US" sz="1900" i="1" kern="1200"/>
            <a:t>specific</a:t>
          </a:r>
          <a:r>
            <a:rPr lang="en-US" sz="1900" kern="1200"/>
            <a:t> aspect of a </a:t>
          </a:r>
          <a:r>
            <a:rPr lang="en-US" sz="1900" i="1" kern="1200"/>
            <a:t>quality of life</a:t>
          </a:r>
          <a:r>
            <a:rPr lang="en-US" sz="1900" kern="1200"/>
            <a:t>: </a:t>
          </a:r>
        </a:p>
      </dsp:txBody>
      <dsp:txXfrm>
        <a:off x="71196" y="3145212"/>
        <a:ext cx="3093750" cy="720000"/>
      </dsp:txXfrm>
    </dsp:sp>
    <dsp:sp modelId="{225DEDB6-EAEE-43D5-B573-27714AEB8DA8}">
      <dsp:nvSpPr>
        <dsp:cNvPr id="0" name=""/>
        <dsp:cNvSpPr/>
      </dsp:nvSpPr>
      <dsp:spPr>
        <a:xfrm>
          <a:off x="4309634" y="670211"/>
          <a:ext cx="1887187" cy="188718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FA8936-38D2-4F48-B2D3-B3BD8246588F}">
      <dsp:nvSpPr>
        <dsp:cNvPr id="0" name=""/>
        <dsp:cNvSpPr/>
      </dsp:nvSpPr>
      <dsp:spPr>
        <a:xfrm>
          <a:off x="4711821" y="1072399"/>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43AAD2-5E9A-441B-80B7-3DD33D999B63}">
      <dsp:nvSpPr>
        <dsp:cNvPr id="0" name=""/>
        <dsp:cNvSpPr/>
      </dsp:nvSpPr>
      <dsp:spPr>
        <a:xfrm>
          <a:off x="3706353" y="314521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The solidarity exhibited by the people of that society. </a:t>
          </a:r>
        </a:p>
      </dsp:txBody>
      <dsp:txXfrm>
        <a:off x="3706353" y="3145212"/>
        <a:ext cx="3093750" cy="720000"/>
      </dsp:txXfrm>
    </dsp:sp>
    <dsp:sp modelId="{4078F07F-5177-486B-915B-D74EFBFF0693}">
      <dsp:nvSpPr>
        <dsp:cNvPr id="0" name=""/>
        <dsp:cNvSpPr/>
      </dsp:nvSpPr>
      <dsp:spPr>
        <a:xfrm>
          <a:off x="7944790" y="670211"/>
          <a:ext cx="1887187" cy="188718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494B0C-E481-4801-8226-899E268BA150}">
      <dsp:nvSpPr>
        <dsp:cNvPr id="0" name=""/>
        <dsp:cNvSpPr/>
      </dsp:nvSpPr>
      <dsp:spPr>
        <a:xfrm>
          <a:off x="8346978" y="1072399"/>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913D00-AC0A-456D-A981-7AAB150BDF9A}">
      <dsp:nvSpPr>
        <dsp:cNvPr id="0" name=""/>
        <dsp:cNvSpPr/>
      </dsp:nvSpPr>
      <dsp:spPr>
        <a:xfrm>
          <a:off x="7341509" y="314521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A sense of community and togetherness </a:t>
          </a:r>
        </a:p>
      </dsp:txBody>
      <dsp:txXfrm>
        <a:off x="7341509" y="3145212"/>
        <a:ext cx="30937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0D0965-7AC0-4B25-AD07-5A05A7E241BA}" type="datetimeFigureOut">
              <a:rPr lang="en-GB" smtClean="0"/>
              <a:t>12/02/2021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29FD94-B077-42E8-83A0-D647A10221E8}" type="slidenum">
              <a:rPr lang="en-GB" smtClean="0"/>
              <a:t>‹#›</a:t>
            </a:fld>
            <a:endParaRPr lang="en-GB"/>
          </a:p>
        </p:txBody>
      </p:sp>
    </p:spTree>
    <p:extLst>
      <p:ext uri="{BB962C8B-B14F-4D97-AF65-F5344CB8AC3E}">
        <p14:creationId xmlns:p14="http://schemas.microsoft.com/office/powerpoint/2010/main" val="864972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F4D28E9E-E4EE-4E20-A9E1-29A71206F9C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190DE47B-D152-47C4-8A4E-2030412F2E7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ts val="0"/>
              </a:spcAft>
              <a:buClrTx/>
              <a:buSzTx/>
              <a:buFontTx/>
              <a:buNone/>
              <a:tabLst/>
              <a:defRPr/>
            </a:pPr>
            <a:endParaRPr lang="en-GB" altLang="en-US" dirty="0"/>
          </a:p>
        </p:txBody>
      </p:sp>
      <p:sp>
        <p:nvSpPr>
          <p:cNvPr id="13316" name="Slide Number Placeholder 3">
            <a:extLst>
              <a:ext uri="{FF2B5EF4-FFF2-40B4-BE49-F238E27FC236}">
                <a16:creationId xmlns:a16="http://schemas.microsoft.com/office/drawing/2014/main" id="{72CE0BEB-5229-4826-A841-60AEBD4FCFA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CF51D4E-EF6C-41A2-8422-8508A076C8BA}" type="slidenum">
              <a:rPr lang="en-GB" altLang="en-US" smtClean="0"/>
              <a:pPr>
                <a:spcBef>
                  <a:spcPct val="0"/>
                </a:spcBef>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GLADS was designed to develop cross-sectoral perspectives on wellbeing, in the context of current debates on societal progress and alternatives to GDP. It aimed to increase understanding, facilitate knowledge sharing, and generate new insights about how to integrate considerations about societal wellbeing into decision-making and action. </a:t>
            </a:r>
          </a:p>
          <a:p>
            <a:endParaRPr lang="en-GB" sz="1200" kern="1200" dirty="0">
              <a:solidFill>
                <a:schemeClr val="tx1"/>
              </a:solidFill>
              <a:effectLst/>
              <a:latin typeface="+mn-lt"/>
              <a:ea typeface="+mn-ea"/>
              <a:cs typeface="+mn-cs"/>
            </a:endParaRPr>
          </a:p>
          <a:p>
            <a:r>
              <a:rPr lang="en-GB" dirty="0"/>
              <a:t>https://www.bmj.com/content/369/bmj.m1785/rr</a:t>
            </a:r>
          </a:p>
        </p:txBody>
      </p:sp>
      <p:sp>
        <p:nvSpPr>
          <p:cNvPr id="4" name="Slide Number Placeholder 3"/>
          <p:cNvSpPr>
            <a:spLocks noGrp="1"/>
          </p:cNvSpPr>
          <p:nvPr>
            <p:ph type="sldNum" sz="quarter" idx="5"/>
          </p:nvPr>
        </p:nvSpPr>
        <p:spPr/>
        <p:txBody>
          <a:bodyPr/>
          <a:lstStyle/>
          <a:p>
            <a:fld id="{1629FD94-B077-42E8-83A0-D647A10221E8}" type="slidenum">
              <a:rPr lang="en-GB" smtClean="0"/>
              <a:t>3</a:t>
            </a:fld>
            <a:endParaRPr lang="en-GB"/>
          </a:p>
        </p:txBody>
      </p:sp>
    </p:spTree>
    <p:extLst>
      <p:ext uri="{BB962C8B-B14F-4D97-AF65-F5344CB8AC3E}">
        <p14:creationId xmlns:p14="http://schemas.microsoft.com/office/powerpoint/2010/main" val="11476382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C4517C53-F6D6-4816-B159-9A0DBEEFD08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81B1429B-0667-4EA5-9A3A-94AD958CB441}"/>
              </a:ext>
            </a:extLst>
          </p:cNvPr>
          <p:cNvSpPr>
            <a:spLocks noGrp="1"/>
          </p:cNvSpPr>
          <p:nvPr>
            <p:ph type="body" idx="1"/>
          </p:nvPr>
        </p:nvSpPr>
        <p:spPr/>
        <p:txBody>
          <a:bodyPr>
            <a:normAutofit fontScale="70000" lnSpcReduction="20000"/>
          </a:bodyPr>
          <a:lstStyle/>
          <a:p>
            <a:pPr>
              <a:defRPr/>
            </a:pPr>
            <a:r>
              <a:rPr lang="en-GB" dirty="0"/>
              <a:t>1945 - Returning service people – aka ‘Golden Generation’ – or, after 5 years armed conflict  damaged? Different to before – ‘decline of deference’ – imperial Britain in decline</a:t>
            </a:r>
          </a:p>
          <a:p>
            <a:pPr>
              <a:defRPr/>
            </a:pPr>
            <a:r>
              <a:rPr lang="en-GB" dirty="0"/>
              <a:t>1950s – Seemingly ‘Black and White’ grey even.  Imperial identity/international authority in crisis – Suez 1956 a national embarrassment.  Police – ‘halcyon days’ – golden days of police legitimacy - image of ‘citizen in uniform’ as personified in film by ‘George Dixon’ embodying national virtues imperial  culture – brave, fair, better than the rest) starting to crumble  - didn’t represent reality. Decade of the TV and the washing machine</a:t>
            </a:r>
          </a:p>
          <a:p>
            <a:pPr>
              <a:defRPr/>
            </a:pPr>
            <a:r>
              <a:rPr lang="en-GB" dirty="0"/>
              <a:t>1960s - If the Fifties were in black and white, then the Sixties were in Technicolor. The ‘Swinging Sixties’ remain the defining decade for Britain. In just ten short years, London had transformed from the bleak, conservative city, only just beginning to forget the troubles of the Second World War, into the capital of the world, full of freedom, hope and promise. It was the centre of all excitement; the city where anything and everything was possible. </a:t>
            </a:r>
            <a:r>
              <a:rPr lang="en-GB" dirty="0" err="1"/>
              <a:t>Psychodelic</a:t>
            </a:r>
            <a:r>
              <a:rPr lang="en-GB" dirty="0"/>
              <a:t>/free love/Woodstock/drugs/ if you can remember  the 60s you weren’t there Policing much the same but societal change moving faster than the establishment</a:t>
            </a:r>
          </a:p>
          <a:p>
            <a:pPr>
              <a:defRPr/>
            </a:pPr>
            <a:r>
              <a:rPr lang="en-GB" dirty="0"/>
              <a:t>1970s - As late as 1971, women were banned from going into Wimpy Bars on their own, after midnight, on the grounds that the only women out on their own at that hour must be prostitutes. </a:t>
            </a:r>
          </a:p>
          <a:p>
            <a:pPr>
              <a:defRPr/>
            </a:pPr>
            <a:r>
              <a:rPr lang="en-GB" dirty="0"/>
              <a:t>Yet only eight years after that rule was lifted, Margaret Thatcher was walking into Downing Street as Britain's first woman Prime Minister. There could hardly be a better symbol of change. Reality though – protest – flying pickets – Union power – Scargill – workers rights better than ever</a:t>
            </a:r>
          </a:p>
          <a:p>
            <a:pPr>
              <a:defRPr/>
            </a:pPr>
            <a:r>
              <a:rPr lang="en-GB" dirty="0"/>
              <a:t>1980s – 1981 – St Pauls; Brixton; Moss Side; Toxteth; Brixton riots – lack of cultural understanding – misuse of power - operation swamp -  ‘sus’ law – Stop and search – led to severe rioting on streets of cities notably Brixton in London where young black men – second generation/born British – bore the brunt of police attention. materialism – ‘</a:t>
            </a:r>
            <a:r>
              <a:rPr lang="en-GB" dirty="0" err="1"/>
              <a:t>loadsamoney</a:t>
            </a:r>
            <a:r>
              <a:rPr lang="en-GB" dirty="0"/>
              <a:t>’ (Enfield) – Miners strike 1984 – Orgreave</a:t>
            </a:r>
          </a:p>
          <a:p>
            <a:pPr>
              <a:defRPr/>
            </a:pPr>
            <a:r>
              <a:rPr lang="en-GB" dirty="0"/>
              <a:t>PACE – KILL THE BILL protests – such was the impact of PACE – better, fairer treatment of suspects etc but perceived as increase in police powers – State control</a:t>
            </a:r>
          </a:p>
          <a:p>
            <a:pPr>
              <a:defRPr/>
            </a:pPr>
            <a:r>
              <a:rPr lang="en-GB" dirty="0"/>
              <a:t>1990s - Britain suddenly remembered how to enjoy itself again – Blair the great moderniser – society becoming less equal – wealth – rich getting richer/poor not – disconnection between political class and public. </a:t>
            </a:r>
          </a:p>
          <a:p>
            <a:pPr>
              <a:defRPr/>
            </a:pPr>
            <a:r>
              <a:rPr lang="en-GB" dirty="0"/>
              <a:t>2000s -The year 2000 was when Britain became more middle class than working class, according to social grading data. The growth of </a:t>
            </a:r>
            <a:r>
              <a:rPr lang="en-GB" dirty="0">
                <a:solidFill>
                  <a:srgbClr val="002060"/>
                </a:solidFill>
              </a:rPr>
              <a:t>the internet contributed to globalisation during the decade, which allowed faster communication among people around the world.</a:t>
            </a:r>
            <a:r>
              <a:rPr lang="en-GB" baseline="30000" dirty="0">
                <a:solidFill>
                  <a:srgbClr val="002060"/>
                </a:solidFill>
              </a:rPr>
              <a:t> T</a:t>
            </a:r>
            <a:r>
              <a:rPr lang="en-GB" dirty="0">
                <a:solidFill>
                  <a:srgbClr val="002060"/>
                </a:solidFill>
              </a:rPr>
              <a:t>he economic growth of the 2000s had considerable social, environmental consequences. Demand increased for energy sources - economic growth still vulnerable – financial crisis 2007 – greed.</a:t>
            </a:r>
          </a:p>
          <a:p>
            <a:pPr>
              <a:defRPr/>
            </a:pPr>
            <a:r>
              <a:rPr lang="en-GB" dirty="0">
                <a:solidFill>
                  <a:srgbClr val="002060"/>
                </a:solidFill>
              </a:rPr>
              <a:t>2010s – you’ll know better than I. Policing changing – cuts/police stations closed/few ‘bobbies’ on the beat/Cameron &amp; Osbornes austerity policy – direct impact on all of us – unless you happen to be very wealthy – public service seemingly the main target whilst multinational ‘offshore’  bodies benefit from preferential tax arrangements. PEQF – Trump/Johnson/Putin etc – strong leader cults – </a:t>
            </a:r>
          </a:p>
          <a:p>
            <a:pPr>
              <a:defRPr/>
            </a:pPr>
            <a:r>
              <a:rPr lang="en-GB" dirty="0">
                <a:solidFill>
                  <a:srgbClr val="002060"/>
                </a:solidFill>
              </a:rPr>
              <a:t>Going forward - pending extinction – protest – division – pandemics – role of the police?</a:t>
            </a:r>
          </a:p>
          <a:p>
            <a:pPr>
              <a:defRPr/>
            </a:pPr>
            <a:endParaRPr lang="en-GB" dirty="0"/>
          </a:p>
        </p:txBody>
      </p:sp>
      <p:sp>
        <p:nvSpPr>
          <p:cNvPr id="7172" name="Slide Number Placeholder 3">
            <a:extLst>
              <a:ext uri="{FF2B5EF4-FFF2-40B4-BE49-F238E27FC236}">
                <a16:creationId xmlns:a16="http://schemas.microsoft.com/office/drawing/2014/main" id="{62AA4668-DBA1-4633-A2A0-194A9F179F7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D6BA1C-C9BD-4F04-AA57-6390ABBF50C3}" type="slidenum">
              <a:rPr lang="en-GB" altLang="en-US" smtClean="0">
                <a:latin typeface="Calibri" panose="020F0502020204030204" pitchFamily="34" charset="0"/>
              </a:rPr>
              <a:pPr/>
              <a:t>8</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114E1-1266-4BB7-97E6-F5C0D987CC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767EBF-E307-432F-B382-1E0A10FC229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1DBF14-5EB3-44F6-BA89-1FE01C8E1E1A}"/>
              </a:ext>
            </a:extLst>
          </p:cNvPr>
          <p:cNvSpPr>
            <a:spLocks noGrp="1"/>
          </p:cNvSpPr>
          <p:nvPr>
            <p:ph type="dt" sz="half" idx="10"/>
          </p:nvPr>
        </p:nvSpPr>
        <p:spPr/>
        <p:txBody>
          <a:bodyPr/>
          <a:lstStyle/>
          <a:p>
            <a:fld id="{45E102D9-E375-4AB1-A708-1BDFB59F7574}" type="datetimeFigureOut">
              <a:rPr lang="en-GB" smtClean="0"/>
              <a:t>12/02/2021</a:t>
            </a:fld>
            <a:endParaRPr lang="en-GB"/>
          </a:p>
        </p:txBody>
      </p:sp>
      <p:sp>
        <p:nvSpPr>
          <p:cNvPr id="5" name="Footer Placeholder 4">
            <a:extLst>
              <a:ext uri="{FF2B5EF4-FFF2-40B4-BE49-F238E27FC236}">
                <a16:creationId xmlns:a16="http://schemas.microsoft.com/office/drawing/2014/main" id="{0E6D046C-2C2D-45DF-91F9-F92F100EFA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C60FF7-F5FA-458F-B439-D117A990A651}"/>
              </a:ext>
            </a:extLst>
          </p:cNvPr>
          <p:cNvSpPr>
            <a:spLocks noGrp="1"/>
          </p:cNvSpPr>
          <p:nvPr>
            <p:ph type="sldNum" sz="quarter" idx="12"/>
          </p:nvPr>
        </p:nvSpPr>
        <p:spPr/>
        <p:txBody>
          <a:bodyPr/>
          <a:lstStyle/>
          <a:p>
            <a:fld id="{F931CFAB-06D6-43FA-AAD3-D449171E2F23}" type="slidenum">
              <a:rPr lang="en-GB" smtClean="0"/>
              <a:t>‹#›</a:t>
            </a:fld>
            <a:endParaRPr lang="en-GB"/>
          </a:p>
        </p:txBody>
      </p:sp>
    </p:spTree>
    <p:extLst>
      <p:ext uri="{BB962C8B-B14F-4D97-AF65-F5344CB8AC3E}">
        <p14:creationId xmlns:p14="http://schemas.microsoft.com/office/powerpoint/2010/main" val="1512081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19182-AD96-4D93-8DC0-F4555E76F2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63DD3B-4A97-4711-9952-53D074F3788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A01DEB-0EF3-49D7-97CD-C992EBF79D5F}"/>
              </a:ext>
            </a:extLst>
          </p:cNvPr>
          <p:cNvSpPr>
            <a:spLocks noGrp="1"/>
          </p:cNvSpPr>
          <p:nvPr>
            <p:ph type="dt" sz="half" idx="10"/>
          </p:nvPr>
        </p:nvSpPr>
        <p:spPr/>
        <p:txBody>
          <a:bodyPr/>
          <a:lstStyle/>
          <a:p>
            <a:fld id="{45E102D9-E375-4AB1-A708-1BDFB59F7574}" type="datetimeFigureOut">
              <a:rPr lang="en-GB" smtClean="0"/>
              <a:t>12/02/2021</a:t>
            </a:fld>
            <a:endParaRPr lang="en-GB"/>
          </a:p>
        </p:txBody>
      </p:sp>
      <p:sp>
        <p:nvSpPr>
          <p:cNvPr id="5" name="Footer Placeholder 4">
            <a:extLst>
              <a:ext uri="{FF2B5EF4-FFF2-40B4-BE49-F238E27FC236}">
                <a16:creationId xmlns:a16="http://schemas.microsoft.com/office/drawing/2014/main" id="{D86DF134-848C-4EB6-9D42-985A5FB515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BB41AB-2653-4796-BD55-6F5597CE2600}"/>
              </a:ext>
            </a:extLst>
          </p:cNvPr>
          <p:cNvSpPr>
            <a:spLocks noGrp="1"/>
          </p:cNvSpPr>
          <p:nvPr>
            <p:ph type="sldNum" sz="quarter" idx="12"/>
          </p:nvPr>
        </p:nvSpPr>
        <p:spPr/>
        <p:txBody>
          <a:bodyPr/>
          <a:lstStyle/>
          <a:p>
            <a:fld id="{F931CFAB-06D6-43FA-AAD3-D449171E2F23}" type="slidenum">
              <a:rPr lang="en-GB" smtClean="0"/>
              <a:t>‹#›</a:t>
            </a:fld>
            <a:endParaRPr lang="en-GB"/>
          </a:p>
        </p:txBody>
      </p:sp>
    </p:spTree>
    <p:extLst>
      <p:ext uri="{BB962C8B-B14F-4D97-AF65-F5344CB8AC3E}">
        <p14:creationId xmlns:p14="http://schemas.microsoft.com/office/powerpoint/2010/main" val="10459006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F2132-EC7C-46A6-AD65-BF3817132F0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32C44F2-958D-41AA-975B-3233EB6910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089D0D1-AA37-4FCC-BBB3-2A414445A563}"/>
              </a:ext>
            </a:extLst>
          </p:cNvPr>
          <p:cNvSpPr>
            <a:spLocks noGrp="1"/>
          </p:cNvSpPr>
          <p:nvPr>
            <p:ph type="dt" sz="half" idx="10"/>
          </p:nvPr>
        </p:nvSpPr>
        <p:spPr/>
        <p:txBody>
          <a:bodyPr/>
          <a:lstStyle/>
          <a:p>
            <a:fld id="{45E102D9-E375-4AB1-A708-1BDFB59F7574}" type="datetimeFigureOut">
              <a:rPr lang="en-GB" smtClean="0"/>
              <a:t>12/02/2021</a:t>
            </a:fld>
            <a:endParaRPr lang="en-GB"/>
          </a:p>
        </p:txBody>
      </p:sp>
      <p:sp>
        <p:nvSpPr>
          <p:cNvPr id="5" name="Footer Placeholder 4">
            <a:extLst>
              <a:ext uri="{FF2B5EF4-FFF2-40B4-BE49-F238E27FC236}">
                <a16:creationId xmlns:a16="http://schemas.microsoft.com/office/drawing/2014/main" id="{B5874ECB-7FD4-413A-BF41-FF86D56DB6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7574BC-FC7A-4878-A323-00D88B5C46BE}"/>
              </a:ext>
            </a:extLst>
          </p:cNvPr>
          <p:cNvSpPr>
            <a:spLocks noGrp="1"/>
          </p:cNvSpPr>
          <p:nvPr>
            <p:ph type="sldNum" sz="quarter" idx="12"/>
          </p:nvPr>
        </p:nvSpPr>
        <p:spPr/>
        <p:txBody>
          <a:bodyPr/>
          <a:lstStyle/>
          <a:p>
            <a:fld id="{F931CFAB-06D6-43FA-AAD3-D449171E2F23}" type="slidenum">
              <a:rPr lang="en-GB" smtClean="0"/>
              <a:t>‹#›</a:t>
            </a:fld>
            <a:endParaRPr lang="en-GB"/>
          </a:p>
        </p:txBody>
      </p:sp>
    </p:spTree>
    <p:extLst>
      <p:ext uri="{BB962C8B-B14F-4D97-AF65-F5344CB8AC3E}">
        <p14:creationId xmlns:p14="http://schemas.microsoft.com/office/powerpoint/2010/main" val="1851225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82AAC-D66A-4D64-98DB-37E872CD26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BD7CEF-7870-4591-9701-605134B27A9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BF57CDD-5852-41DE-BE70-5BF2C640D22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CBB158E-0727-4058-95D1-FF36345308DF}"/>
              </a:ext>
            </a:extLst>
          </p:cNvPr>
          <p:cNvSpPr>
            <a:spLocks noGrp="1"/>
          </p:cNvSpPr>
          <p:nvPr>
            <p:ph type="dt" sz="half" idx="10"/>
          </p:nvPr>
        </p:nvSpPr>
        <p:spPr/>
        <p:txBody>
          <a:bodyPr/>
          <a:lstStyle/>
          <a:p>
            <a:fld id="{45E102D9-E375-4AB1-A708-1BDFB59F7574}" type="datetimeFigureOut">
              <a:rPr lang="en-GB" smtClean="0"/>
              <a:t>12/02/2021</a:t>
            </a:fld>
            <a:endParaRPr lang="en-GB"/>
          </a:p>
        </p:txBody>
      </p:sp>
      <p:sp>
        <p:nvSpPr>
          <p:cNvPr id="6" name="Footer Placeholder 5">
            <a:extLst>
              <a:ext uri="{FF2B5EF4-FFF2-40B4-BE49-F238E27FC236}">
                <a16:creationId xmlns:a16="http://schemas.microsoft.com/office/drawing/2014/main" id="{317F6506-FDAD-49F6-8104-4C152B1806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35C1E6-173B-49D0-BB3D-D2CF8BFE575E}"/>
              </a:ext>
            </a:extLst>
          </p:cNvPr>
          <p:cNvSpPr>
            <a:spLocks noGrp="1"/>
          </p:cNvSpPr>
          <p:nvPr>
            <p:ph type="sldNum" sz="quarter" idx="12"/>
          </p:nvPr>
        </p:nvSpPr>
        <p:spPr/>
        <p:txBody>
          <a:bodyPr/>
          <a:lstStyle/>
          <a:p>
            <a:fld id="{F931CFAB-06D6-43FA-AAD3-D449171E2F23}" type="slidenum">
              <a:rPr lang="en-GB" smtClean="0"/>
              <a:t>‹#›</a:t>
            </a:fld>
            <a:endParaRPr lang="en-GB"/>
          </a:p>
        </p:txBody>
      </p:sp>
    </p:spTree>
    <p:extLst>
      <p:ext uri="{BB962C8B-B14F-4D97-AF65-F5344CB8AC3E}">
        <p14:creationId xmlns:p14="http://schemas.microsoft.com/office/powerpoint/2010/main" val="815510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40075-1F4D-4802-8ADA-A023C889637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B65BF1-FDFA-4B6A-9CD5-26288DBA9A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E31FA1-85FB-4387-987F-F60453FD0E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A4F3C49-64C9-4763-B696-326850FA631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D6B665-5CEA-4716-9DF0-0DDFB0D4EE2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9AF0211-4433-4B44-B4F2-703BD88B71B8}"/>
              </a:ext>
            </a:extLst>
          </p:cNvPr>
          <p:cNvSpPr>
            <a:spLocks noGrp="1"/>
          </p:cNvSpPr>
          <p:nvPr>
            <p:ph type="dt" sz="half" idx="10"/>
          </p:nvPr>
        </p:nvSpPr>
        <p:spPr/>
        <p:txBody>
          <a:bodyPr/>
          <a:lstStyle/>
          <a:p>
            <a:fld id="{45E102D9-E375-4AB1-A708-1BDFB59F7574}" type="datetimeFigureOut">
              <a:rPr lang="en-GB" smtClean="0"/>
              <a:t>12/02/2021</a:t>
            </a:fld>
            <a:endParaRPr lang="en-GB"/>
          </a:p>
        </p:txBody>
      </p:sp>
      <p:sp>
        <p:nvSpPr>
          <p:cNvPr id="8" name="Footer Placeholder 7">
            <a:extLst>
              <a:ext uri="{FF2B5EF4-FFF2-40B4-BE49-F238E27FC236}">
                <a16:creationId xmlns:a16="http://schemas.microsoft.com/office/drawing/2014/main" id="{1A5CD3E8-1CFD-45F2-AAC4-6A6A0D5CEB1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354A06-9732-4572-B042-ACA58CB79401}"/>
              </a:ext>
            </a:extLst>
          </p:cNvPr>
          <p:cNvSpPr>
            <a:spLocks noGrp="1"/>
          </p:cNvSpPr>
          <p:nvPr>
            <p:ph type="sldNum" sz="quarter" idx="12"/>
          </p:nvPr>
        </p:nvSpPr>
        <p:spPr/>
        <p:txBody>
          <a:bodyPr/>
          <a:lstStyle/>
          <a:p>
            <a:fld id="{F931CFAB-06D6-43FA-AAD3-D449171E2F23}" type="slidenum">
              <a:rPr lang="en-GB" smtClean="0"/>
              <a:t>‹#›</a:t>
            </a:fld>
            <a:endParaRPr lang="en-GB"/>
          </a:p>
        </p:txBody>
      </p:sp>
    </p:spTree>
    <p:extLst>
      <p:ext uri="{BB962C8B-B14F-4D97-AF65-F5344CB8AC3E}">
        <p14:creationId xmlns:p14="http://schemas.microsoft.com/office/powerpoint/2010/main" val="1857720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14239-EFC9-4C2D-95EB-50C1844BCB0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498081C-9D79-462E-8489-797BB9E891B6}"/>
              </a:ext>
            </a:extLst>
          </p:cNvPr>
          <p:cNvSpPr>
            <a:spLocks noGrp="1"/>
          </p:cNvSpPr>
          <p:nvPr>
            <p:ph type="dt" sz="half" idx="10"/>
          </p:nvPr>
        </p:nvSpPr>
        <p:spPr/>
        <p:txBody>
          <a:bodyPr/>
          <a:lstStyle/>
          <a:p>
            <a:fld id="{45E102D9-E375-4AB1-A708-1BDFB59F7574}" type="datetimeFigureOut">
              <a:rPr lang="en-GB" smtClean="0"/>
              <a:t>12/02/2021</a:t>
            </a:fld>
            <a:endParaRPr lang="en-GB"/>
          </a:p>
        </p:txBody>
      </p:sp>
      <p:sp>
        <p:nvSpPr>
          <p:cNvPr id="4" name="Footer Placeholder 3">
            <a:extLst>
              <a:ext uri="{FF2B5EF4-FFF2-40B4-BE49-F238E27FC236}">
                <a16:creationId xmlns:a16="http://schemas.microsoft.com/office/drawing/2014/main" id="{312D6E15-8708-487C-B576-E2F4F69B7D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15428A-CD4C-4CF3-BF52-4BB1B28FF95B}"/>
              </a:ext>
            </a:extLst>
          </p:cNvPr>
          <p:cNvSpPr>
            <a:spLocks noGrp="1"/>
          </p:cNvSpPr>
          <p:nvPr>
            <p:ph type="sldNum" sz="quarter" idx="12"/>
          </p:nvPr>
        </p:nvSpPr>
        <p:spPr/>
        <p:txBody>
          <a:bodyPr/>
          <a:lstStyle/>
          <a:p>
            <a:fld id="{F931CFAB-06D6-43FA-AAD3-D449171E2F23}" type="slidenum">
              <a:rPr lang="en-GB" smtClean="0"/>
              <a:t>‹#›</a:t>
            </a:fld>
            <a:endParaRPr lang="en-GB"/>
          </a:p>
        </p:txBody>
      </p:sp>
    </p:spTree>
    <p:extLst>
      <p:ext uri="{BB962C8B-B14F-4D97-AF65-F5344CB8AC3E}">
        <p14:creationId xmlns:p14="http://schemas.microsoft.com/office/powerpoint/2010/main" val="1886939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E85257-1834-4057-BD84-620A69BD8EBF}"/>
              </a:ext>
            </a:extLst>
          </p:cNvPr>
          <p:cNvSpPr>
            <a:spLocks noGrp="1"/>
          </p:cNvSpPr>
          <p:nvPr>
            <p:ph type="dt" sz="half" idx="10"/>
          </p:nvPr>
        </p:nvSpPr>
        <p:spPr/>
        <p:txBody>
          <a:bodyPr/>
          <a:lstStyle/>
          <a:p>
            <a:fld id="{45E102D9-E375-4AB1-A708-1BDFB59F7574}" type="datetimeFigureOut">
              <a:rPr lang="en-GB" smtClean="0"/>
              <a:t>12/02/2021</a:t>
            </a:fld>
            <a:endParaRPr lang="en-GB"/>
          </a:p>
        </p:txBody>
      </p:sp>
      <p:sp>
        <p:nvSpPr>
          <p:cNvPr id="3" name="Footer Placeholder 2">
            <a:extLst>
              <a:ext uri="{FF2B5EF4-FFF2-40B4-BE49-F238E27FC236}">
                <a16:creationId xmlns:a16="http://schemas.microsoft.com/office/drawing/2014/main" id="{002E92C3-9126-4DA3-8BEA-099506EE3E4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F1A8BCC-A959-4F41-8539-1ED139EE3B16}"/>
              </a:ext>
            </a:extLst>
          </p:cNvPr>
          <p:cNvSpPr>
            <a:spLocks noGrp="1"/>
          </p:cNvSpPr>
          <p:nvPr>
            <p:ph type="sldNum" sz="quarter" idx="12"/>
          </p:nvPr>
        </p:nvSpPr>
        <p:spPr/>
        <p:txBody>
          <a:bodyPr/>
          <a:lstStyle/>
          <a:p>
            <a:fld id="{F931CFAB-06D6-43FA-AAD3-D449171E2F23}" type="slidenum">
              <a:rPr lang="en-GB" smtClean="0"/>
              <a:t>‹#›</a:t>
            </a:fld>
            <a:endParaRPr lang="en-GB"/>
          </a:p>
        </p:txBody>
      </p:sp>
    </p:spTree>
    <p:extLst>
      <p:ext uri="{BB962C8B-B14F-4D97-AF65-F5344CB8AC3E}">
        <p14:creationId xmlns:p14="http://schemas.microsoft.com/office/powerpoint/2010/main" val="2767960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40025-C18F-48A5-8D05-B7BD3D50009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0DCBA7C-AFF4-4ABC-963A-2FA390AD40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5DD2A9-8459-400F-8C1E-E0B886BA25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3CD23D-D4EF-4CB9-A7A8-C3B5F620AC62}"/>
              </a:ext>
            </a:extLst>
          </p:cNvPr>
          <p:cNvSpPr>
            <a:spLocks noGrp="1"/>
          </p:cNvSpPr>
          <p:nvPr>
            <p:ph type="dt" sz="half" idx="10"/>
          </p:nvPr>
        </p:nvSpPr>
        <p:spPr/>
        <p:txBody>
          <a:bodyPr/>
          <a:lstStyle/>
          <a:p>
            <a:fld id="{45E102D9-E375-4AB1-A708-1BDFB59F7574}" type="datetimeFigureOut">
              <a:rPr lang="en-GB" smtClean="0"/>
              <a:t>12/02/2021</a:t>
            </a:fld>
            <a:endParaRPr lang="en-GB"/>
          </a:p>
        </p:txBody>
      </p:sp>
      <p:sp>
        <p:nvSpPr>
          <p:cNvPr id="6" name="Footer Placeholder 5">
            <a:extLst>
              <a:ext uri="{FF2B5EF4-FFF2-40B4-BE49-F238E27FC236}">
                <a16:creationId xmlns:a16="http://schemas.microsoft.com/office/drawing/2014/main" id="{81676A18-C3AC-4BEC-AD39-F1721B5970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000323-C7B8-41C6-B001-2F0594C42627}"/>
              </a:ext>
            </a:extLst>
          </p:cNvPr>
          <p:cNvSpPr>
            <a:spLocks noGrp="1"/>
          </p:cNvSpPr>
          <p:nvPr>
            <p:ph type="sldNum" sz="quarter" idx="12"/>
          </p:nvPr>
        </p:nvSpPr>
        <p:spPr/>
        <p:txBody>
          <a:bodyPr/>
          <a:lstStyle/>
          <a:p>
            <a:fld id="{F931CFAB-06D6-43FA-AAD3-D449171E2F23}" type="slidenum">
              <a:rPr lang="en-GB" smtClean="0"/>
              <a:t>‹#›</a:t>
            </a:fld>
            <a:endParaRPr lang="en-GB"/>
          </a:p>
        </p:txBody>
      </p:sp>
    </p:spTree>
    <p:extLst>
      <p:ext uri="{BB962C8B-B14F-4D97-AF65-F5344CB8AC3E}">
        <p14:creationId xmlns:p14="http://schemas.microsoft.com/office/powerpoint/2010/main" val="2881923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F54E9-28BA-4FAB-B18F-69348E611F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2C0AB26-0B7E-463D-B6CE-A02942ACFC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5D0E44-A1FF-4CB7-A2BF-A112ADB44E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347E83-AE99-468A-9282-EC2D4A81B72C}"/>
              </a:ext>
            </a:extLst>
          </p:cNvPr>
          <p:cNvSpPr>
            <a:spLocks noGrp="1"/>
          </p:cNvSpPr>
          <p:nvPr>
            <p:ph type="dt" sz="half" idx="10"/>
          </p:nvPr>
        </p:nvSpPr>
        <p:spPr/>
        <p:txBody>
          <a:bodyPr/>
          <a:lstStyle/>
          <a:p>
            <a:fld id="{45E102D9-E375-4AB1-A708-1BDFB59F7574}" type="datetimeFigureOut">
              <a:rPr lang="en-GB" smtClean="0"/>
              <a:t>12/02/2021</a:t>
            </a:fld>
            <a:endParaRPr lang="en-GB"/>
          </a:p>
        </p:txBody>
      </p:sp>
      <p:sp>
        <p:nvSpPr>
          <p:cNvPr id="6" name="Footer Placeholder 5">
            <a:extLst>
              <a:ext uri="{FF2B5EF4-FFF2-40B4-BE49-F238E27FC236}">
                <a16:creationId xmlns:a16="http://schemas.microsoft.com/office/drawing/2014/main" id="{588C56D0-3926-4985-B563-06264FE111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DF3652-74D1-4658-AAE9-91F6D7DC15BD}"/>
              </a:ext>
            </a:extLst>
          </p:cNvPr>
          <p:cNvSpPr>
            <a:spLocks noGrp="1"/>
          </p:cNvSpPr>
          <p:nvPr>
            <p:ph type="sldNum" sz="quarter" idx="12"/>
          </p:nvPr>
        </p:nvSpPr>
        <p:spPr/>
        <p:txBody>
          <a:bodyPr/>
          <a:lstStyle/>
          <a:p>
            <a:fld id="{F931CFAB-06D6-43FA-AAD3-D449171E2F23}" type="slidenum">
              <a:rPr lang="en-GB" smtClean="0"/>
              <a:t>‹#›</a:t>
            </a:fld>
            <a:endParaRPr lang="en-GB"/>
          </a:p>
        </p:txBody>
      </p:sp>
    </p:spTree>
    <p:extLst>
      <p:ext uri="{BB962C8B-B14F-4D97-AF65-F5344CB8AC3E}">
        <p14:creationId xmlns:p14="http://schemas.microsoft.com/office/powerpoint/2010/main" val="3726071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EB06C-3FD9-42D1-8B74-208D98EE926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07EB00-DACB-4DE2-8816-7AB29EE52BD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FD530C-7D34-4A12-AE33-4431F115BBE5}"/>
              </a:ext>
            </a:extLst>
          </p:cNvPr>
          <p:cNvSpPr>
            <a:spLocks noGrp="1"/>
          </p:cNvSpPr>
          <p:nvPr>
            <p:ph type="dt" sz="half" idx="10"/>
          </p:nvPr>
        </p:nvSpPr>
        <p:spPr/>
        <p:txBody>
          <a:bodyPr/>
          <a:lstStyle/>
          <a:p>
            <a:fld id="{45E102D9-E375-4AB1-A708-1BDFB59F7574}" type="datetimeFigureOut">
              <a:rPr lang="en-GB" smtClean="0"/>
              <a:t>12/02/2021</a:t>
            </a:fld>
            <a:endParaRPr lang="en-GB"/>
          </a:p>
        </p:txBody>
      </p:sp>
      <p:sp>
        <p:nvSpPr>
          <p:cNvPr id="5" name="Footer Placeholder 4">
            <a:extLst>
              <a:ext uri="{FF2B5EF4-FFF2-40B4-BE49-F238E27FC236}">
                <a16:creationId xmlns:a16="http://schemas.microsoft.com/office/drawing/2014/main" id="{2F76445A-2E4F-4022-B101-45315836FE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B9DAA8-8D8E-4286-9BEA-EFDA333F8F22}"/>
              </a:ext>
            </a:extLst>
          </p:cNvPr>
          <p:cNvSpPr>
            <a:spLocks noGrp="1"/>
          </p:cNvSpPr>
          <p:nvPr>
            <p:ph type="sldNum" sz="quarter" idx="12"/>
          </p:nvPr>
        </p:nvSpPr>
        <p:spPr/>
        <p:txBody>
          <a:bodyPr/>
          <a:lstStyle/>
          <a:p>
            <a:fld id="{F931CFAB-06D6-43FA-AAD3-D449171E2F23}" type="slidenum">
              <a:rPr lang="en-GB" smtClean="0"/>
              <a:t>‹#›</a:t>
            </a:fld>
            <a:endParaRPr lang="en-GB"/>
          </a:p>
        </p:txBody>
      </p:sp>
    </p:spTree>
    <p:extLst>
      <p:ext uri="{BB962C8B-B14F-4D97-AF65-F5344CB8AC3E}">
        <p14:creationId xmlns:p14="http://schemas.microsoft.com/office/powerpoint/2010/main" val="41151881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E533A7-8293-469F-BD61-A6CEE91FE28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0EE31C-B882-4D7F-ADBA-B2C6098F2A5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3E39EA-E3AD-44D9-B4C3-99869DF15533}"/>
              </a:ext>
            </a:extLst>
          </p:cNvPr>
          <p:cNvSpPr>
            <a:spLocks noGrp="1"/>
          </p:cNvSpPr>
          <p:nvPr>
            <p:ph type="dt" sz="half" idx="10"/>
          </p:nvPr>
        </p:nvSpPr>
        <p:spPr/>
        <p:txBody>
          <a:bodyPr/>
          <a:lstStyle/>
          <a:p>
            <a:fld id="{45E102D9-E375-4AB1-A708-1BDFB59F7574}" type="datetimeFigureOut">
              <a:rPr lang="en-GB" smtClean="0"/>
              <a:t>12/02/2021</a:t>
            </a:fld>
            <a:endParaRPr lang="en-GB"/>
          </a:p>
        </p:txBody>
      </p:sp>
      <p:sp>
        <p:nvSpPr>
          <p:cNvPr id="5" name="Footer Placeholder 4">
            <a:extLst>
              <a:ext uri="{FF2B5EF4-FFF2-40B4-BE49-F238E27FC236}">
                <a16:creationId xmlns:a16="http://schemas.microsoft.com/office/drawing/2014/main" id="{C92231AB-6A82-4970-9C78-0B2209F583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6BC634-C4AF-431E-B8B0-D90A9AC942D5}"/>
              </a:ext>
            </a:extLst>
          </p:cNvPr>
          <p:cNvSpPr>
            <a:spLocks noGrp="1"/>
          </p:cNvSpPr>
          <p:nvPr>
            <p:ph type="sldNum" sz="quarter" idx="12"/>
          </p:nvPr>
        </p:nvSpPr>
        <p:spPr/>
        <p:txBody>
          <a:bodyPr/>
          <a:lstStyle/>
          <a:p>
            <a:fld id="{F931CFAB-06D6-43FA-AAD3-D449171E2F23}" type="slidenum">
              <a:rPr lang="en-GB" smtClean="0"/>
              <a:t>‹#›</a:t>
            </a:fld>
            <a:endParaRPr lang="en-GB"/>
          </a:p>
        </p:txBody>
      </p:sp>
    </p:spTree>
    <p:extLst>
      <p:ext uri="{BB962C8B-B14F-4D97-AF65-F5344CB8AC3E}">
        <p14:creationId xmlns:p14="http://schemas.microsoft.com/office/powerpoint/2010/main" val="9616203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DB643C-5E4C-47BF-B163-8B19D18EC4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529573-1B69-41F4-BAC8-2423DCFC25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743F5F-C4A1-48F6-A47A-A337E8CAA1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E102D9-E375-4AB1-A708-1BDFB59F7574}" type="datetimeFigureOut">
              <a:rPr lang="en-GB" smtClean="0"/>
              <a:t>12/02/2021</a:t>
            </a:fld>
            <a:endParaRPr lang="en-GB"/>
          </a:p>
        </p:txBody>
      </p:sp>
      <p:sp>
        <p:nvSpPr>
          <p:cNvPr id="5" name="Footer Placeholder 4">
            <a:extLst>
              <a:ext uri="{FF2B5EF4-FFF2-40B4-BE49-F238E27FC236}">
                <a16:creationId xmlns:a16="http://schemas.microsoft.com/office/drawing/2014/main" id="{6516375F-4C21-47AB-B972-47CCC0F7BF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33A9CE3-7891-4C0C-847F-7B98207033E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31CFAB-06D6-43FA-AAD3-D449171E2F23}" type="slidenum">
              <a:rPr lang="en-GB" smtClean="0"/>
              <a:t>‹#›</a:t>
            </a:fld>
            <a:endParaRPr lang="en-GB"/>
          </a:p>
        </p:txBody>
      </p:sp>
    </p:spTree>
    <p:extLst>
      <p:ext uri="{BB962C8B-B14F-4D97-AF65-F5344CB8AC3E}">
        <p14:creationId xmlns:p14="http://schemas.microsoft.com/office/powerpoint/2010/main" val="18287067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image" Target="../media/image11.jpe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hyperlink" Target="https://www.youtube.com/watch?v=9qeNaJH5Sn4" TargetMode="External"/><Relationship Id="rId4" Type="http://schemas.openxmlformats.org/officeDocument/2006/relationships/hyperlink" Target="https://www.kcl.ac.uk/understanding-the-impacts-on-society-of-covid-1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24FE4-D818-4203-BF71-CDF99B316900}"/>
              </a:ext>
            </a:extLst>
          </p:cNvPr>
          <p:cNvSpPr>
            <a:spLocks noGrp="1"/>
          </p:cNvSpPr>
          <p:nvPr>
            <p:ph type="ctrTitle"/>
          </p:nvPr>
        </p:nvSpPr>
        <p:spPr>
          <a:xfrm>
            <a:off x="7464614" y="1783959"/>
            <a:ext cx="4087306" cy="2889114"/>
          </a:xfrm>
        </p:spPr>
        <p:txBody>
          <a:bodyPr anchor="b">
            <a:normAutofit/>
          </a:bodyPr>
          <a:lstStyle/>
          <a:p>
            <a:pPr algn="l"/>
            <a:r>
              <a:rPr lang="en-GB" sz="5400"/>
              <a:t>Week 4 </a:t>
            </a:r>
          </a:p>
        </p:txBody>
      </p:sp>
      <p:sp>
        <p:nvSpPr>
          <p:cNvPr id="3" name="Subtitle 2">
            <a:extLst>
              <a:ext uri="{FF2B5EF4-FFF2-40B4-BE49-F238E27FC236}">
                <a16:creationId xmlns:a16="http://schemas.microsoft.com/office/drawing/2014/main" id="{DBBD6DB9-E733-476E-8F4D-778D971BECF8}"/>
              </a:ext>
            </a:extLst>
          </p:cNvPr>
          <p:cNvSpPr>
            <a:spLocks noGrp="1"/>
          </p:cNvSpPr>
          <p:nvPr>
            <p:ph type="subTitle" idx="1"/>
          </p:nvPr>
        </p:nvSpPr>
        <p:spPr>
          <a:xfrm>
            <a:off x="7464612" y="4750893"/>
            <a:ext cx="4087305" cy="1147863"/>
          </a:xfrm>
        </p:spPr>
        <p:txBody>
          <a:bodyPr anchor="t">
            <a:normAutofit/>
          </a:bodyPr>
          <a:lstStyle/>
          <a:p>
            <a:pPr algn="l"/>
            <a:r>
              <a:rPr lang="en-GB" sz="2000"/>
              <a:t>Society </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Calendar">
            <a:extLst>
              <a:ext uri="{FF2B5EF4-FFF2-40B4-BE49-F238E27FC236}">
                <a16:creationId xmlns:a16="http://schemas.microsoft.com/office/drawing/2014/main" id="{431EC67C-0C30-4D8E-9733-A2B03363892A}"/>
              </a:ext>
            </a:extLst>
          </p:cNvPr>
          <p:cNvPicPr>
            <a:picLocks noChangeAspect="1"/>
          </p:cNvPicPr>
          <p:nvPr/>
        </p:nvPicPr>
        <p:blipFill rotWithShape="1">
          <a:blip r:embed="rId4"/>
          <a:srcRect l="17765" r="13824"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pic>
        <p:nvPicPr>
          <p:cNvPr id="4" name="Recorded Sound">
            <a:hlinkClick r:id="" action="ppaction://media"/>
            <a:extLst>
              <a:ext uri="{FF2B5EF4-FFF2-40B4-BE49-F238E27FC236}">
                <a16:creationId xmlns:a16="http://schemas.microsoft.com/office/drawing/2014/main" id="{F40272BE-00E5-46EF-93B1-D0007C512DF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638361" y="5020024"/>
            <a:ext cx="609600" cy="609600"/>
          </a:xfrm>
          <a:prstGeom prst="rect">
            <a:avLst/>
          </a:prstGeom>
        </p:spPr>
      </p:pic>
    </p:spTree>
    <p:extLst>
      <p:ext uri="{BB962C8B-B14F-4D97-AF65-F5344CB8AC3E}">
        <p14:creationId xmlns:p14="http://schemas.microsoft.com/office/powerpoint/2010/main" val="38342576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9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Title 1">
            <a:extLst>
              <a:ext uri="{FF2B5EF4-FFF2-40B4-BE49-F238E27FC236}">
                <a16:creationId xmlns:a16="http://schemas.microsoft.com/office/drawing/2014/main" id="{C905123D-37D4-4A41-B86D-371FF8C3409D}"/>
              </a:ext>
            </a:extLst>
          </p:cNvPr>
          <p:cNvSpPr>
            <a:spLocks noGrp="1"/>
          </p:cNvSpPr>
          <p:nvPr>
            <p:ph type="title"/>
          </p:nvPr>
        </p:nvSpPr>
        <p:spPr>
          <a:xfrm>
            <a:off x="686834" y="1153572"/>
            <a:ext cx="3200400" cy="4461163"/>
          </a:xfrm>
        </p:spPr>
        <p:txBody>
          <a:bodyPr>
            <a:normAutofit/>
          </a:bodyPr>
          <a:lstStyle/>
          <a:p>
            <a:pPr eaLnBrk="1" hangingPunct="1"/>
            <a:r>
              <a:rPr lang="en-GB" altLang="en-US" b="1">
                <a:solidFill>
                  <a:srgbClr val="FFFFFF"/>
                </a:solidFill>
              </a:rPr>
              <a:t>Society</a:t>
            </a:r>
            <a:endParaRPr lang="en-GB" altLang="en-US">
              <a:solidFill>
                <a:srgbClr val="FFFFFF"/>
              </a:solidFill>
            </a:endParaRP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2291" name="Content Placeholder 2">
            <a:extLst>
              <a:ext uri="{FF2B5EF4-FFF2-40B4-BE49-F238E27FC236}">
                <a16:creationId xmlns:a16="http://schemas.microsoft.com/office/drawing/2014/main" id="{2EB45055-E0FF-4A78-ACDE-F6F872C835FD}"/>
              </a:ext>
            </a:extLst>
          </p:cNvPr>
          <p:cNvSpPr>
            <a:spLocks noGrp="1"/>
          </p:cNvSpPr>
          <p:nvPr>
            <p:ph idx="1"/>
          </p:nvPr>
        </p:nvSpPr>
        <p:spPr>
          <a:xfrm>
            <a:off x="4447308" y="591344"/>
            <a:ext cx="6906491" cy="5585619"/>
          </a:xfrm>
        </p:spPr>
        <p:txBody>
          <a:bodyPr anchor="ctr">
            <a:normAutofit/>
          </a:bodyPr>
          <a:lstStyle/>
          <a:p>
            <a:pPr eaLnBrk="1" hangingPunct="1">
              <a:buFont typeface="Arial" panose="020B0604020202020204" pitchFamily="34" charset="0"/>
              <a:buNone/>
            </a:pPr>
            <a:r>
              <a:rPr lang="en-GB" altLang="en-US" dirty="0"/>
              <a:t>Definition: </a:t>
            </a:r>
            <a:r>
              <a:rPr lang="en-GB" altLang="en-US" b="1" dirty="0"/>
              <a:t>noun (plural societies)</a:t>
            </a:r>
          </a:p>
          <a:p>
            <a:pPr eaLnBrk="1" hangingPunct="1"/>
            <a:r>
              <a:rPr lang="en-GB" altLang="en-US" i="1" dirty="0"/>
              <a:t>[mass noun]</a:t>
            </a:r>
            <a:r>
              <a:rPr lang="en-GB" altLang="en-US" dirty="0"/>
              <a:t> the aggregate of people living together in a more or less ordered community</a:t>
            </a:r>
          </a:p>
          <a:p>
            <a:pPr eaLnBrk="1" hangingPunct="1"/>
            <a:r>
              <a:rPr lang="en-GB" altLang="en-US" dirty="0"/>
              <a:t>the community of people living in a particular country or region and having shared customs, laws, and organisations</a:t>
            </a:r>
            <a:endParaRPr lang="en-GB" altLang="en-US" i="1" dirty="0"/>
          </a:p>
          <a:p>
            <a:pPr eaLnBrk="1" hangingPunct="1"/>
            <a:endParaRPr lang="en-GB" altLang="en-US" dirty="0"/>
          </a:p>
        </p:txBody>
      </p:sp>
      <p:pic>
        <p:nvPicPr>
          <p:cNvPr id="2" name="Recorded Sound">
            <a:hlinkClick r:id="" action="ppaction://media"/>
            <a:extLst>
              <a:ext uri="{FF2B5EF4-FFF2-40B4-BE49-F238E27FC236}">
                <a16:creationId xmlns:a16="http://schemas.microsoft.com/office/drawing/2014/main" id="{143BFC41-63FC-41C2-B4AB-13A1D27EE77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976772" y="5309935"/>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96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48779"/>
          </a:xfrm>
        </p:spPr>
        <p:txBody>
          <a:bodyPr>
            <a:normAutofit/>
          </a:bodyPr>
          <a:lstStyle/>
          <a:p>
            <a:r>
              <a:rPr lang="de-DE" sz="1600" dirty="0">
                <a:latin typeface="Arial Black" panose="020B0A04020102020204" pitchFamily="34" charset="0"/>
              </a:rPr>
              <a:t>GLADS Scotland Universities 2014 </a:t>
            </a:r>
          </a:p>
        </p:txBody>
      </p:sp>
      <p:sp>
        <p:nvSpPr>
          <p:cNvPr id="5" name="Content Placeholder 4"/>
          <p:cNvSpPr txBox="1">
            <a:spLocks noGrp="1"/>
          </p:cNvSpPr>
          <p:nvPr>
            <p:ph idx="1"/>
          </p:nvPr>
        </p:nvSpPr>
        <p:spPr bwMode="auto">
          <a:xfrm>
            <a:off x="971204" y="1113904"/>
            <a:ext cx="10515600" cy="5536277"/>
          </a:xfrm>
          <a:prstGeom prst="rect">
            <a:avLst/>
          </a:prstGeom>
          <a:noFill/>
          <a:ln w="9525">
            <a:noFill/>
            <a:miter lim="800000"/>
            <a:headEnd/>
            <a:tailEnd/>
          </a:ln>
        </p:spPr>
        <p:txBody>
          <a:bodyPr vert="horz" lIns="91429" tIns="45715" rIns="91429" bIns="45715" rtlCol="0">
            <a:noAutofit/>
          </a:bodyPr>
          <a:lstStyle/>
          <a:p>
            <a:pPr marL="0" indent="0" eaLnBrk="0" hangingPunct="0">
              <a:lnSpc>
                <a:spcPts val="2800"/>
              </a:lnSpc>
              <a:buNone/>
            </a:pPr>
            <a:r>
              <a:rPr lang="en-US" sz="2000" b="1" dirty="0">
                <a:solidFill>
                  <a:schemeClr val="tx2"/>
                </a:solidFill>
                <a:latin typeface="Arial Narrow" panose="020B0606020202030204" pitchFamily="34" charset="0"/>
              </a:rPr>
              <a:t>Good Live’s 			and 		Decent Societies'</a:t>
            </a:r>
          </a:p>
          <a:p>
            <a:pPr marL="0" indent="0" eaLnBrk="0" hangingPunct="0">
              <a:lnSpc>
                <a:spcPts val="2800"/>
              </a:lnSpc>
              <a:buNone/>
            </a:pPr>
            <a:endParaRPr lang="en-US" sz="2000" b="1" dirty="0">
              <a:latin typeface="Arial Narrow" panose="020B0606020202030204" pitchFamily="34" charset="0"/>
            </a:endParaRPr>
          </a:p>
          <a:p>
            <a:pPr marL="0" indent="0" eaLnBrk="0" hangingPunct="0">
              <a:lnSpc>
                <a:spcPts val="2800"/>
              </a:lnSpc>
              <a:buNone/>
            </a:pPr>
            <a:r>
              <a:rPr lang="en-US" sz="2000" b="1" i="1" dirty="0">
                <a:latin typeface="Arial Narrow" panose="020B0606020202030204" pitchFamily="34" charset="0"/>
              </a:rPr>
              <a:t>individual </a:t>
            </a:r>
            <a:r>
              <a:rPr lang="en-US" sz="2000" b="1" dirty="0">
                <a:latin typeface="Arial Narrow" panose="020B0606020202030204" pitchFamily="34" charset="0"/>
              </a:rPr>
              <a:t>well-being				</a:t>
            </a:r>
            <a:r>
              <a:rPr lang="en-US" sz="2000" b="1" i="1" dirty="0">
                <a:latin typeface="Arial Narrow" panose="020B0606020202030204" pitchFamily="34" charset="0"/>
              </a:rPr>
              <a:t>societal</a:t>
            </a:r>
            <a:r>
              <a:rPr lang="en-US" sz="2000" b="1" dirty="0">
                <a:latin typeface="Arial Narrow" panose="020B0606020202030204" pitchFamily="34" charset="0"/>
              </a:rPr>
              <a:t> well-being</a:t>
            </a:r>
          </a:p>
          <a:p>
            <a:pPr marL="0" indent="0" eaLnBrk="0" hangingPunct="0">
              <a:lnSpc>
                <a:spcPts val="2800"/>
              </a:lnSpc>
              <a:buNone/>
            </a:pPr>
            <a:r>
              <a:rPr lang="en-US" sz="2000" b="1" dirty="0">
                <a:latin typeface="Arial Narrow" panose="020B0606020202030204" pitchFamily="34" charset="0"/>
              </a:rPr>
              <a:t>(“quality of life”)				(“quality of society”)</a:t>
            </a:r>
          </a:p>
          <a:p>
            <a:pPr marL="0" indent="0" eaLnBrk="0" hangingPunct="0">
              <a:lnSpc>
                <a:spcPts val="2800"/>
              </a:lnSpc>
              <a:buNone/>
            </a:pPr>
            <a:r>
              <a:rPr lang="en-US" sz="2000" b="1" dirty="0">
                <a:latin typeface="Arial Narrow" panose="020B0606020202030204" pitchFamily="34" charset="0"/>
              </a:rPr>
              <a:t>						</a:t>
            </a:r>
          </a:p>
          <a:p>
            <a:pPr marL="0" indent="0" eaLnBrk="0" hangingPunct="0">
              <a:lnSpc>
                <a:spcPts val="2800"/>
              </a:lnSpc>
              <a:buNone/>
            </a:pPr>
            <a:r>
              <a:rPr lang="en-US" sz="2000" b="1" dirty="0">
                <a:latin typeface="Arial Narrow" panose="020B0606020202030204" pitchFamily="34" charset="0"/>
              </a:rPr>
              <a:t>					</a:t>
            </a:r>
            <a:r>
              <a:rPr lang="en-US" sz="2000" b="1" u="sng" dirty="0">
                <a:latin typeface="Arial Narrow" panose="020B0606020202030204" pitchFamily="34" charset="0"/>
              </a:rPr>
              <a:t>social cohesion</a:t>
            </a:r>
          </a:p>
          <a:p>
            <a:pPr marL="0" indent="0" eaLnBrk="0" hangingPunct="0">
              <a:lnSpc>
                <a:spcPts val="2800"/>
              </a:lnSpc>
              <a:buNone/>
            </a:pPr>
            <a:endParaRPr lang="en-US" sz="2000" b="1" dirty="0">
              <a:latin typeface="Arial Narrow" panose="020B0606020202030204" pitchFamily="34" charset="0"/>
            </a:endParaRPr>
          </a:p>
          <a:p>
            <a:pPr marL="0" indent="0" eaLnBrk="0" hangingPunct="0">
              <a:lnSpc>
                <a:spcPts val="2800"/>
              </a:lnSpc>
              <a:buNone/>
            </a:pPr>
            <a:r>
              <a:rPr lang="en-US" sz="2000" b="1" dirty="0"/>
              <a:t>Has COVID effected our ‘Decent Societies? – </a:t>
            </a:r>
            <a:r>
              <a:rPr lang="en-US" sz="2000" dirty="0"/>
              <a:t>less crime, most adhering to the law (stay at home rule), </a:t>
            </a:r>
            <a:r>
              <a:rPr lang="en-GB" sz="2000" dirty="0"/>
              <a:t>air pollution, road traffic accidents and violence/sexually transmitted infections/drunken behaviour. May be only temporary but effected?</a:t>
            </a:r>
          </a:p>
          <a:p>
            <a:pPr marL="0" indent="0" eaLnBrk="0" hangingPunct="0">
              <a:lnSpc>
                <a:spcPts val="2800"/>
              </a:lnSpc>
              <a:buNone/>
            </a:pPr>
            <a:r>
              <a:rPr lang="en-US" sz="2000" b="1" dirty="0"/>
              <a:t>Society become more lonely? Have we got good life? Loss of job, reduced income, maybe better financially</a:t>
            </a:r>
          </a:p>
        </p:txBody>
      </p:sp>
      <p:sp>
        <p:nvSpPr>
          <p:cNvPr id="3" name="Down Arrow 2"/>
          <p:cNvSpPr/>
          <p:nvPr/>
        </p:nvSpPr>
        <p:spPr>
          <a:xfrm>
            <a:off x="1365069" y="1588307"/>
            <a:ext cx="504056" cy="36096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6" name="Down Arrow 5"/>
          <p:cNvSpPr/>
          <p:nvPr/>
        </p:nvSpPr>
        <p:spPr>
          <a:xfrm>
            <a:off x="7181092" y="1588307"/>
            <a:ext cx="504056" cy="43297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4" name="Recorded Sound">
            <a:hlinkClick r:id="" action="ppaction://media"/>
            <a:extLst>
              <a:ext uri="{FF2B5EF4-FFF2-40B4-BE49-F238E27FC236}">
                <a16:creationId xmlns:a16="http://schemas.microsoft.com/office/drawing/2014/main" id="{BE66A7B3-D31B-481E-B276-485C834D807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831186" y="1833588"/>
            <a:ext cx="609600" cy="609600"/>
          </a:xfrm>
          <a:prstGeom prst="rect">
            <a:avLst/>
          </a:prstGeom>
        </p:spPr>
      </p:pic>
    </p:spTree>
    <p:extLst>
      <p:ext uri="{BB962C8B-B14F-4D97-AF65-F5344CB8AC3E}">
        <p14:creationId xmlns:p14="http://schemas.microsoft.com/office/powerpoint/2010/main" val="636143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22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6A127D-7EA5-478F-A1E8-552CB89EDDEE}"/>
              </a:ext>
            </a:extLst>
          </p:cNvPr>
          <p:cNvSpPr>
            <a:spLocks noGrp="1"/>
          </p:cNvSpPr>
          <p:nvPr>
            <p:ph type="title"/>
          </p:nvPr>
        </p:nvSpPr>
        <p:spPr>
          <a:xfrm>
            <a:off x="841248" y="334644"/>
            <a:ext cx="10509504" cy="1076914"/>
          </a:xfrm>
        </p:spPr>
        <p:txBody>
          <a:bodyPr anchor="ctr">
            <a:normAutofit/>
          </a:bodyPr>
          <a:lstStyle/>
          <a:p>
            <a:r>
              <a:rPr lang="en-GB" sz="4000">
                <a:latin typeface="+mn-lt"/>
              </a:rPr>
              <a:t>Social </a:t>
            </a:r>
            <a:r>
              <a:rPr lang="en-US" sz="4000">
                <a:latin typeface="+mn-lt"/>
              </a:rPr>
              <a:t>Cohesion</a:t>
            </a:r>
            <a:endParaRPr lang="en-GB" sz="4000">
              <a:latin typeface="+mn-lt"/>
            </a:endParaRP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4BF795EC-DD8E-4987-9E45-6454A376D196}"/>
              </a:ext>
            </a:extLst>
          </p:cNvPr>
          <p:cNvGraphicFramePr>
            <a:graphicFrameLocks noGrp="1"/>
          </p:cNvGraphicFramePr>
          <p:nvPr>
            <p:ph idx="1"/>
            <p:extLst>
              <p:ext uri="{D42A27DB-BD31-4B8C-83A1-F6EECF244321}">
                <p14:modId xmlns:p14="http://schemas.microsoft.com/office/powerpoint/2010/main" val="3930017151"/>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9DA3CA6A-37AC-4A83-9ED1-E1784A8FA0B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7886007" y="1152144"/>
            <a:ext cx="609600" cy="609600"/>
          </a:xfrm>
          <a:prstGeom prst="rect">
            <a:avLst/>
          </a:prstGeom>
        </p:spPr>
      </p:pic>
    </p:spTree>
    <p:extLst>
      <p:ext uri="{BB962C8B-B14F-4D97-AF65-F5344CB8AC3E}">
        <p14:creationId xmlns:p14="http://schemas.microsoft.com/office/powerpoint/2010/main" val="1005619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01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7446F-23BF-4EF8-8D15-EAD43ECA1E4F}"/>
              </a:ext>
            </a:extLst>
          </p:cNvPr>
          <p:cNvSpPr>
            <a:spLocks noGrp="1"/>
          </p:cNvSpPr>
          <p:nvPr>
            <p:ph type="title"/>
          </p:nvPr>
        </p:nvSpPr>
        <p:spPr>
          <a:xfrm>
            <a:off x="838200" y="365126"/>
            <a:ext cx="10515600" cy="881784"/>
          </a:xfrm>
        </p:spPr>
        <p:txBody>
          <a:bodyPr/>
          <a:lstStyle/>
          <a:p>
            <a:r>
              <a:rPr lang="en-GB" dirty="0">
                <a:latin typeface="+mn-lt"/>
              </a:rPr>
              <a:t>Challenging </a:t>
            </a:r>
            <a:r>
              <a:rPr lang="en-US" dirty="0">
                <a:latin typeface="+mn-lt"/>
              </a:rPr>
              <a:t>Social Cohesion </a:t>
            </a:r>
            <a:endParaRPr lang="en-GB" dirty="0">
              <a:latin typeface="+mn-lt"/>
            </a:endParaRPr>
          </a:p>
        </p:txBody>
      </p:sp>
      <p:sp>
        <p:nvSpPr>
          <p:cNvPr id="3" name="Content Placeholder 2">
            <a:extLst>
              <a:ext uri="{FF2B5EF4-FFF2-40B4-BE49-F238E27FC236}">
                <a16:creationId xmlns:a16="http://schemas.microsoft.com/office/drawing/2014/main" id="{DB073DEE-A821-4B9A-826D-340F837E6EC5}"/>
              </a:ext>
            </a:extLst>
          </p:cNvPr>
          <p:cNvSpPr>
            <a:spLocks noGrp="1"/>
          </p:cNvSpPr>
          <p:nvPr>
            <p:ph idx="1"/>
          </p:nvPr>
        </p:nvSpPr>
        <p:spPr/>
        <p:txBody>
          <a:bodyPr/>
          <a:lstStyle/>
          <a:p>
            <a:r>
              <a:rPr lang="en-GB" dirty="0"/>
              <a:t>Society challenges social cohesion by:</a:t>
            </a:r>
          </a:p>
          <a:p>
            <a:r>
              <a:rPr lang="en-US" dirty="0"/>
              <a:t>Growing in diversity</a:t>
            </a:r>
          </a:p>
          <a:p>
            <a:r>
              <a:rPr lang="en-US" dirty="0"/>
              <a:t>A widening gap between rich and poor</a:t>
            </a:r>
          </a:p>
          <a:p>
            <a:r>
              <a:rPr lang="en-US" dirty="0"/>
              <a:t>Technological changes</a:t>
            </a:r>
          </a:p>
          <a:p>
            <a:r>
              <a:rPr lang="en-US" dirty="0"/>
              <a:t>Welfare state cuts</a:t>
            </a:r>
          </a:p>
          <a:p>
            <a:r>
              <a:rPr lang="en-US" dirty="0"/>
              <a:t>I</a:t>
            </a:r>
            <a:r>
              <a:rPr lang="en-GB" dirty="0" err="1"/>
              <a:t>nter</a:t>
            </a:r>
            <a:r>
              <a:rPr lang="en-GB" dirty="0"/>
              <a:t>-generational divide </a:t>
            </a:r>
          </a:p>
          <a:p>
            <a:r>
              <a:rPr lang="en-GB" dirty="0"/>
              <a:t>Political polarisation </a:t>
            </a:r>
          </a:p>
        </p:txBody>
      </p:sp>
      <p:pic>
        <p:nvPicPr>
          <p:cNvPr id="4" name="Recorded Sound">
            <a:hlinkClick r:id="" action="ppaction://media"/>
            <a:extLst>
              <a:ext uri="{FF2B5EF4-FFF2-40B4-BE49-F238E27FC236}">
                <a16:creationId xmlns:a16="http://schemas.microsoft.com/office/drawing/2014/main" id="{9D3438E2-61A6-4225-B863-33A82C72BD1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00902" y="2425931"/>
            <a:ext cx="609600" cy="609600"/>
          </a:xfrm>
          <a:prstGeom prst="rect">
            <a:avLst/>
          </a:prstGeom>
        </p:spPr>
      </p:pic>
    </p:spTree>
    <p:extLst>
      <p:ext uri="{BB962C8B-B14F-4D97-AF65-F5344CB8AC3E}">
        <p14:creationId xmlns:p14="http://schemas.microsoft.com/office/powerpoint/2010/main" val="278219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20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3813F-D12B-4F8B-95BB-EF1FB6EF2C87}"/>
              </a:ext>
            </a:extLst>
          </p:cNvPr>
          <p:cNvSpPr>
            <a:spLocks noGrp="1"/>
          </p:cNvSpPr>
          <p:nvPr>
            <p:ph type="title"/>
          </p:nvPr>
        </p:nvSpPr>
        <p:spPr/>
        <p:txBody>
          <a:bodyPr>
            <a:normAutofit fontScale="90000"/>
          </a:bodyPr>
          <a:lstStyle/>
          <a:p>
            <a:br>
              <a:rPr lang="en-GB" dirty="0"/>
            </a:br>
            <a:r>
              <a:rPr lang="en-GB" dirty="0"/>
              <a:t>What determines the levels of social cohesion in society?</a:t>
            </a:r>
            <a:br>
              <a:rPr lang="en-GB" dirty="0"/>
            </a:br>
            <a:endParaRPr lang="en-GB" dirty="0"/>
          </a:p>
        </p:txBody>
      </p:sp>
      <p:sp>
        <p:nvSpPr>
          <p:cNvPr id="3" name="Content Placeholder 2">
            <a:extLst>
              <a:ext uri="{FF2B5EF4-FFF2-40B4-BE49-F238E27FC236}">
                <a16:creationId xmlns:a16="http://schemas.microsoft.com/office/drawing/2014/main" id="{17377D18-EEB8-4819-ADE8-696293CCC3A8}"/>
              </a:ext>
            </a:extLst>
          </p:cNvPr>
          <p:cNvSpPr>
            <a:spLocks noGrp="1"/>
          </p:cNvSpPr>
          <p:nvPr>
            <p:ph idx="1"/>
          </p:nvPr>
        </p:nvSpPr>
        <p:spPr/>
        <p:txBody>
          <a:bodyPr/>
          <a:lstStyle/>
          <a:p>
            <a:r>
              <a:rPr lang="en-GB" dirty="0"/>
              <a:t>The presence of strong social bonds – measured by levels of trust and norms of empathy i.e., social capital</a:t>
            </a:r>
          </a:p>
          <a:p>
            <a:r>
              <a:rPr lang="en-GB" dirty="0"/>
              <a:t>The abundance of associations that bridge social divisions “civil society” - refers to a wide range of organisations: community groups, unions, religious/faith based groups, charities, professional associations, and foundations.</a:t>
            </a:r>
          </a:p>
          <a:p>
            <a:r>
              <a:rPr lang="en-GB" dirty="0"/>
              <a:t>The presence of institutions of conflict management e.g. government, independent judiciary.</a:t>
            </a:r>
          </a:p>
          <a:p>
            <a:pPr lvl="1"/>
            <a:r>
              <a:rPr lang="en-GB" dirty="0"/>
              <a:t>Policies; law making; organisations who deliver justice</a:t>
            </a:r>
          </a:p>
          <a:p>
            <a:endParaRPr lang="en-GB" dirty="0"/>
          </a:p>
        </p:txBody>
      </p:sp>
      <p:pic>
        <p:nvPicPr>
          <p:cNvPr id="4" name="Recorded Sound">
            <a:hlinkClick r:id="" action="ppaction://media"/>
            <a:extLst>
              <a:ext uri="{FF2B5EF4-FFF2-40B4-BE49-F238E27FC236}">
                <a16:creationId xmlns:a16="http://schemas.microsoft.com/office/drawing/2014/main" id="{25A8668B-A7DD-484C-9C01-BE815008D1C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98676" y="5052753"/>
            <a:ext cx="609600" cy="609600"/>
          </a:xfrm>
          <a:prstGeom prst="rect">
            <a:avLst/>
          </a:prstGeom>
        </p:spPr>
      </p:pic>
    </p:spTree>
    <p:extLst>
      <p:ext uri="{BB962C8B-B14F-4D97-AF65-F5344CB8AC3E}">
        <p14:creationId xmlns:p14="http://schemas.microsoft.com/office/powerpoint/2010/main" val="3736452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81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82A51-46F9-4867-8773-7D122E060000}"/>
              </a:ext>
            </a:extLst>
          </p:cNvPr>
          <p:cNvSpPr>
            <a:spLocks noGrp="1"/>
          </p:cNvSpPr>
          <p:nvPr>
            <p:ph type="title"/>
          </p:nvPr>
        </p:nvSpPr>
        <p:spPr/>
        <p:txBody>
          <a:bodyPr/>
          <a:lstStyle/>
          <a:p>
            <a:r>
              <a:rPr lang="en-GB" dirty="0"/>
              <a:t>Unstable Cohesive Societies</a:t>
            </a:r>
          </a:p>
        </p:txBody>
      </p:sp>
      <p:sp>
        <p:nvSpPr>
          <p:cNvPr id="3" name="Content Placeholder 2">
            <a:extLst>
              <a:ext uri="{FF2B5EF4-FFF2-40B4-BE49-F238E27FC236}">
                <a16:creationId xmlns:a16="http://schemas.microsoft.com/office/drawing/2014/main" id="{A59D548A-3B6F-4AF3-BE3C-4AC7FD9A013B}"/>
              </a:ext>
            </a:extLst>
          </p:cNvPr>
          <p:cNvSpPr>
            <a:spLocks noGrp="1"/>
          </p:cNvSpPr>
          <p:nvPr>
            <p:ph idx="1"/>
          </p:nvPr>
        </p:nvSpPr>
        <p:spPr/>
        <p:txBody>
          <a:bodyPr/>
          <a:lstStyle/>
          <a:p>
            <a:r>
              <a:rPr lang="en-US" dirty="0"/>
              <a:t>Consent to laws and society decreases. </a:t>
            </a:r>
          </a:p>
          <a:p>
            <a:r>
              <a:rPr lang="en-US" dirty="0"/>
              <a:t>Communities break down</a:t>
            </a:r>
          </a:p>
          <a:p>
            <a:r>
              <a:rPr lang="en-US" dirty="0"/>
              <a:t>Relationship with law and order</a:t>
            </a:r>
          </a:p>
          <a:p>
            <a:r>
              <a:rPr lang="en-US" dirty="0"/>
              <a:t>Fear in society </a:t>
            </a:r>
          </a:p>
          <a:p>
            <a:r>
              <a:rPr lang="en-GB" dirty="0"/>
              <a:t>Society putting on to organisations</a:t>
            </a:r>
          </a:p>
          <a:p>
            <a:r>
              <a:rPr lang="en-GB" dirty="0"/>
              <a:t>Distrust within society </a:t>
            </a:r>
          </a:p>
          <a:p>
            <a:r>
              <a:rPr lang="en-GB" dirty="0"/>
              <a:t>Lack of equality </a:t>
            </a:r>
          </a:p>
        </p:txBody>
      </p:sp>
      <p:pic>
        <p:nvPicPr>
          <p:cNvPr id="4" name="Recorded Sound">
            <a:hlinkClick r:id="" action="ppaction://media"/>
            <a:extLst>
              <a:ext uri="{FF2B5EF4-FFF2-40B4-BE49-F238E27FC236}">
                <a16:creationId xmlns:a16="http://schemas.microsoft.com/office/drawing/2014/main" id="{29B2DE55-F390-4EDE-864A-ABB7E84A91B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216044" y="2819400"/>
            <a:ext cx="609600" cy="609600"/>
          </a:xfrm>
          <a:prstGeom prst="rect">
            <a:avLst/>
          </a:prstGeom>
        </p:spPr>
      </p:pic>
    </p:spTree>
    <p:extLst>
      <p:ext uri="{BB962C8B-B14F-4D97-AF65-F5344CB8AC3E}">
        <p14:creationId xmlns:p14="http://schemas.microsoft.com/office/powerpoint/2010/main" val="1368413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812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35A59EB7-9F0B-4467-A15D-71BE76A56384}"/>
              </a:ext>
            </a:extLst>
          </p:cNvPr>
          <p:cNvSpPr>
            <a:spLocks noGrp="1"/>
          </p:cNvSpPr>
          <p:nvPr>
            <p:ph type="title"/>
          </p:nvPr>
        </p:nvSpPr>
        <p:spPr/>
        <p:txBody>
          <a:bodyPr/>
          <a:lstStyle/>
          <a:p>
            <a:r>
              <a:rPr lang="en-GB" altLang="en-US">
                <a:solidFill>
                  <a:srgbClr val="002060"/>
                </a:solidFill>
              </a:rPr>
              <a:t>Some notable events</a:t>
            </a:r>
          </a:p>
        </p:txBody>
      </p:sp>
      <p:pic>
        <p:nvPicPr>
          <p:cNvPr id="6147" name="Content Placeholder 5" descr="A group of people walking down a street&#10;&#10;Description automatically generated">
            <a:extLst>
              <a:ext uri="{FF2B5EF4-FFF2-40B4-BE49-F238E27FC236}">
                <a16:creationId xmlns:a16="http://schemas.microsoft.com/office/drawing/2014/main" id="{BE98836B-4D3F-4966-A9AD-211CBFE9734B}"/>
              </a:ext>
            </a:extLst>
          </p:cNvPr>
          <p:cNvPicPr>
            <a:picLocks noGrp="1" noChangeAspect="1" noChangeArrowheads="1"/>
          </p:cNvPicPr>
          <p:nvPr>
            <p:ph sz="half" idx="1"/>
          </p:nvPr>
        </p:nvPicPr>
        <p:blipFill>
          <a:blip r:embed="rId5">
            <a:extLst>
              <a:ext uri="{28A0092B-C50C-407E-A947-70E740481C1C}">
                <a14:useLocalDpi xmlns:a14="http://schemas.microsoft.com/office/drawing/2010/main" val="0"/>
              </a:ext>
            </a:extLst>
          </a:blip>
          <a:srcRect/>
          <a:stretch>
            <a:fillRect/>
          </a:stretch>
        </p:blipFill>
        <p:spPr>
          <a:xfrm>
            <a:off x="1774825" y="1338264"/>
            <a:ext cx="2305050" cy="1533525"/>
          </a:xfrm>
        </p:spPr>
      </p:pic>
      <p:sp>
        <p:nvSpPr>
          <p:cNvPr id="6148" name="Content Placeholder 3">
            <a:extLst>
              <a:ext uri="{FF2B5EF4-FFF2-40B4-BE49-F238E27FC236}">
                <a16:creationId xmlns:a16="http://schemas.microsoft.com/office/drawing/2014/main" id="{4DD09C4E-838E-4EC5-9823-A00C6AA83062}"/>
              </a:ext>
            </a:extLst>
          </p:cNvPr>
          <p:cNvSpPr>
            <a:spLocks noGrp="1"/>
          </p:cNvSpPr>
          <p:nvPr>
            <p:ph sz="half" idx="2"/>
          </p:nvPr>
        </p:nvSpPr>
        <p:spPr/>
        <p:txBody>
          <a:bodyPr>
            <a:normAutofit/>
          </a:bodyPr>
          <a:lstStyle/>
          <a:p>
            <a:r>
              <a:rPr lang="en-GB" altLang="en-US" sz="1800"/>
              <a:t>1940s: Realities of post war British society</a:t>
            </a:r>
          </a:p>
          <a:p>
            <a:r>
              <a:rPr lang="en-GB" altLang="en-US" sz="1800"/>
              <a:t>1950s: Structures of authority transforming</a:t>
            </a:r>
          </a:p>
          <a:p>
            <a:r>
              <a:rPr lang="en-GB" altLang="en-US" sz="1800"/>
              <a:t>1960s: ‘Decade that Shook Britain’</a:t>
            </a:r>
          </a:p>
          <a:p>
            <a:r>
              <a:rPr lang="en-GB" altLang="en-US" sz="1800"/>
              <a:t>1970s: Industrial unrest; ‘Life on Mars’</a:t>
            </a:r>
          </a:p>
          <a:p>
            <a:r>
              <a:rPr lang="en-GB" altLang="en-US" sz="1800"/>
              <a:t>1980s: Inner city riots (Brixton); PACE; </a:t>
            </a:r>
          </a:p>
          <a:p>
            <a:r>
              <a:rPr lang="en-GB" altLang="en-US" sz="1800"/>
              <a:t>1990s: ‘classless’ ‘Cool Britannia’ - division</a:t>
            </a:r>
          </a:p>
          <a:p>
            <a:r>
              <a:rPr lang="en-GB" altLang="en-US" sz="1800"/>
              <a:t>2000s:  2001 Bradford riots; Growth of connectivity; globalisation/tech. Financial crisis…</a:t>
            </a:r>
          </a:p>
          <a:p>
            <a:r>
              <a:rPr lang="en-GB" altLang="en-US" sz="1800"/>
              <a:t>2010s: ‘perpetual crisis’/austerity/polarised society/’Brexit’</a:t>
            </a:r>
          </a:p>
        </p:txBody>
      </p:sp>
      <p:pic>
        <p:nvPicPr>
          <p:cNvPr id="6149" name="Picture 7" descr="A large crowd of people&#10;&#10;Description automatically generated">
            <a:extLst>
              <a:ext uri="{FF2B5EF4-FFF2-40B4-BE49-F238E27FC236}">
                <a16:creationId xmlns:a16="http://schemas.microsoft.com/office/drawing/2014/main" id="{78CF9688-84F8-40D2-953A-36D0DF8BDA3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19476" y="3016251"/>
            <a:ext cx="2365375" cy="141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0" name="Picture 9" descr="A person wearing a hat&#10;&#10;Description automatically generated">
            <a:extLst>
              <a:ext uri="{FF2B5EF4-FFF2-40B4-BE49-F238E27FC236}">
                <a16:creationId xmlns:a16="http://schemas.microsoft.com/office/drawing/2014/main" id="{607471A8-820E-46CF-97F0-6CDFB1F0C5B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239963" y="4573589"/>
            <a:ext cx="1828800" cy="213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a:extLst>
              <a:ext uri="{FF2B5EF4-FFF2-40B4-BE49-F238E27FC236}">
                <a16:creationId xmlns:a16="http://schemas.microsoft.com/office/drawing/2014/main" id="{295FEA41-88F8-42BA-BB93-6D85115696F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6275962" y="5702300"/>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057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31627"/>
            <a:ext cx="10515600" cy="748780"/>
          </a:xfrm>
        </p:spPr>
        <p:txBody>
          <a:bodyPr>
            <a:normAutofit/>
          </a:bodyPr>
          <a:lstStyle/>
          <a:p>
            <a:r>
              <a:rPr lang="en-GB" sz="3200" dirty="0">
                <a:latin typeface="+mn-lt"/>
              </a:rPr>
              <a:t>summary</a:t>
            </a:r>
            <a:r>
              <a:rPr lang="de-DE" sz="3200" dirty="0">
                <a:latin typeface="+mn-lt"/>
              </a:rPr>
              <a:t> </a:t>
            </a:r>
          </a:p>
        </p:txBody>
      </p:sp>
      <p:sp>
        <p:nvSpPr>
          <p:cNvPr id="5" name="Content Placeholder 4"/>
          <p:cNvSpPr txBox="1">
            <a:spLocks noGrp="1"/>
          </p:cNvSpPr>
          <p:nvPr>
            <p:ph idx="1"/>
          </p:nvPr>
        </p:nvSpPr>
        <p:spPr bwMode="auto">
          <a:xfrm>
            <a:off x="838200" y="1463040"/>
            <a:ext cx="10515600" cy="4713923"/>
          </a:xfrm>
          <a:prstGeom prst="rect">
            <a:avLst/>
          </a:prstGeom>
          <a:noFill/>
          <a:ln w="9525">
            <a:noFill/>
            <a:miter lim="800000"/>
            <a:headEnd/>
            <a:tailEnd/>
          </a:ln>
        </p:spPr>
        <p:txBody>
          <a:bodyPr vert="horz" lIns="91429" tIns="45715" rIns="91429" bIns="45715" rtlCol="0">
            <a:normAutofit/>
          </a:bodyPr>
          <a:lstStyle/>
          <a:p>
            <a:pPr eaLnBrk="0" hangingPunct="0">
              <a:lnSpc>
                <a:spcPts val="2800"/>
              </a:lnSpc>
              <a:buFont typeface="Wingdings" panose="05000000000000000000" pitchFamily="2" charset="2"/>
              <a:buChar char="§"/>
            </a:pPr>
            <a:r>
              <a:rPr lang="en-GB" sz="2600" dirty="0"/>
              <a:t>Social cohesion is focusing on one important aspect of a “decent society”.</a:t>
            </a:r>
          </a:p>
          <a:p>
            <a:pPr eaLnBrk="0" hangingPunct="0">
              <a:lnSpc>
                <a:spcPts val="2800"/>
              </a:lnSpc>
              <a:buFont typeface="Wingdings" panose="05000000000000000000" pitchFamily="2" charset="2"/>
              <a:buChar char="§"/>
            </a:pPr>
            <a:r>
              <a:rPr lang="en-GB" sz="2600" dirty="0"/>
              <a:t>Social cohesion mainly depends on economic conditions, equality, and the value climate. </a:t>
            </a:r>
          </a:p>
          <a:p>
            <a:pPr eaLnBrk="0" hangingPunct="0">
              <a:lnSpc>
                <a:spcPts val="2800"/>
              </a:lnSpc>
              <a:buFont typeface="Wingdings" panose="05000000000000000000" pitchFamily="2" charset="2"/>
              <a:buChar char="§"/>
            </a:pPr>
            <a:r>
              <a:rPr lang="en-GB" sz="2600" dirty="0"/>
              <a:t>Citizens have higher wellbeing in more cohesive societies </a:t>
            </a:r>
          </a:p>
          <a:p>
            <a:pPr eaLnBrk="0" hangingPunct="0">
              <a:lnSpc>
                <a:spcPts val="2800"/>
              </a:lnSpc>
              <a:buFont typeface="Wingdings" panose="05000000000000000000" pitchFamily="2" charset="2"/>
              <a:buChar char="§"/>
            </a:pPr>
            <a:r>
              <a:rPr lang="en-GB" sz="2600" dirty="0"/>
              <a:t>Cohesion is good for all.</a:t>
            </a:r>
          </a:p>
          <a:p>
            <a:pPr eaLnBrk="0" hangingPunct="0">
              <a:lnSpc>
                <a:spcPts val="2800"/>
              </a:lnSpc>
              <a:buFont typeface="Wingdings" panose="05000000000000000000" pitchFamily="2" charset="2"/>
              <a:buChar char="§"/>
            </a:pPr>
            <a:r>
              <a:rPr lang="en-GB" sz="2600" dirty="0"/>
              <a:t>More important than Gross domestic product (GDP) is the total monetary or market value of all goods and services produced within a country</a:t>
            </a:r>
          </a:p>
          <a:p>
            <a:pPr marL="0" indent="0" eaLnBrk="0" hangingPunct="0">
              <a:lnSpc>
                <a:spcPts val="2800"/>
              </a:lnSpc>
              <a:buNone/>
            </a:pPr>
            <a:endParaRPr lang="en-GB" sz="2400" dirty="0"/>
          </a:p>
          <a:p>
            <a:pPr marL="0" indent="0" eaLnBrk="0" hangingPunct="0">
              <a:lnSpc>
                <a:spcPts val="2800"/>
              </a:lnSpc>
              <a:buNone/>
            </a:pPr>
            <a:r>
              <a:rPr lang="en-GB" sz="2400" b="1" dirty="0">
                <a:solidFill>
                  <a:srgbClr val="FFC000"/>
                </a:solidFill>
              </a:rPr>
              <a:t>We are happier together!</a:t>
            </a:r>
          </a:p>
          <a:p>
            <a:pPr eaLnBrk="0" hangingPunct="0">
              <a:lnSpc>
                <a:spcPts val="2800"/>
              </a:lnSpc>
              <a:buFont typeface="Wingdings" panose="05000000000000000000" pitchFamily="2" charset="2"/>
              <a:buChar char="§"/>
            </a:pPr>
            <a:endParaRPr lang="en-GB" sz="2200" dirty="0">
              <a:latin typeface="Arial Narrow" panose="020B0606020202030204" pitchFamily="34" charset="0"/>
            </a:endParaRPr>
          </a:p>
          <a:p>
            <a:pPr marL="0" indent="0" eaLnBrk="0" hangingPunct="0">
              <a:lnSpc>
                <a:spcPts val="2800"/>
              </a:lnSpc>
              <a:buNone/>
            </a:pPr>
            <a:endParaRPr lang="en-US" sz="2200" dirty="0">
              <a:latin typeface="Arial Narrow" panose="020B0606020202030204" pitchFamily="34" charset="0"/>
            </a:endParaRPr>
          </a:p>
          <a:p>
            <a:pPr eaLnBrk="0" hangingPunct="0">
              <a:lnSpc>
                <a:spcPts val="2800"/>
              </a:lnSpc>
              <a:buFont typeface="Wingdings" panose="05000000000000000000" pitchFamily="2" charset="2"/>
              <a:buChar char="§"/>
            </a:pPr>
            <a:endParaRPr lang="en-US" sz="2200" dirty="0">
              <a:latin typeface="Arial Narrow" panose="020B0606020202030204" pitchFamily="34" charset="0"/>
            </a:endParaRPr>
          </a:p>
          <a:p>
            <a:pPr marL="0" indent="0" eaLnBrk="0" hangingPunct="0">
              <a:lnSpc>
                <a:spcPts val="2800"/>
              </a:lnSpc>
              <a:buNone/>
            </a:pPr>
            <a:endParaRPr lang="en-US" sz="2200" dirty="0">
              <a:latin typeface="Arial Narrow" panose="020B0606020202030204" pitchFamily="34" charset="0"/>
            </a:endParaRPr>
          </a:p>
        </p:txBody>
      </p:sp>
      <p:pic>
        <p:nvPicPr>
          <p:cNvPr id="3" name="Recorded Sound">
            <a:hlinkClick r:id="" action="ppaction://media"/>
            <a:extLst>
              <a:ext uri="{FF2B5EF4-FFF2-40B4-BE49-F238E27FC236}">
                <a16:creationId xmlns:a16="http://schemas.microsoft.com/office/drawing/2014/main" id="{A7DC3F8B-40B4-4AB4-8BE3-168C13172F1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607784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602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73886-F88D-40EF-9F74-44DD59EBA109}"/>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B7672D9A-5693-4E91-B95B-9FE03D87D9FF}"/>
              </a:ext>
            </a:extLst>
          </p:cNvPr>
          <p:cNvSpPr>
            <a:spLocks noGrp="1"/>
          </p:cNvSpPr>
          <p:nvPr>
            <p:ph idx="1"/>
          </p:nvPr>
        </p:nvSpPr>
        <p:spPr/>
        <p:txBody>
          <a:bodyPr/>
          <a:lstStyle/>
          <a:p>
            <a:r>
              <a:rPr lang="en-GB" dirty="0"/>
              <a:t>Read</a:t>
            </a:r>
          </a:p>
          <a:p>
            <a:pPr marL="0" indent="0">
              <a:buNone/>
            </a:pPr>
            <a:r>
              <a:rPr lang="en-GB" dirty="0">
                <a:hlinkClick r:id="rId4"/>
              </a:rPr>
              <a:t>https://www.kcl.ac.uk/understanding-the-impacts-on-society-of-covid-19</a:t>
            </a:r>
            <a:endParaRPr lang="en-GB" dirty="0"/>
          </a:p>
          <a:p>
            <a:pPr marL="0" indent="0">
              <a:buNone/>
            </a:pPr>
            <a:endParaRPr lang="en-GB" dirty="0"/>
          </a:p>
          <a:p>
            <a:pPr marL="0" indent="0">
              <a:buNone/>
            </a:pPr>
            <a:r>
              <a:rPr lang="en-GB" dirty="0">
                <a:hlinkClick r:id="rId5"/>
              </a:rPr>
              <a:t>https://www.youtube.com/watch?v=9qeNaJH5Sn4</a:t>
            </a:r>
            <a:endParaRPr lang="en-GB" dirty="0"/>
          </a:p>
          <a:p>
            <a:pPr marL="0" indent="0">
              <a:buNone/>
            </a:pPr>
            <a:endParaRPr lang="en-GB" dirty="0"/>
          </a:p>
          <a:p>
            <a:pPr marL="0" indent="0">
              <a:buNone/>
            </a:pPr>
            <a:r>
              <a:rPr lang="en-GB" dirty="0"/>
              <a:t>https://www.nuffieldfoundation.org/project/social-cohesion-covid-19</a:t>
            </a:r>
          </a:p>
          <a:p>
            <a:pPr marL="0" indent="0">
              <a:buNone/>
            </a:pPr>
            <a:endParaRPr lang="en-GB" dirty="0"/>
          </a:p>
        </p:txBody>
      </p:sp>
      <p:pic>
        <p:nvPicPr>
          <p:cNvPr id="4" name="Recorded Sound">
            <a:hlinkClick r:id="" action="ppaction://media"/>
            <a:extLst>
              <a:ext uri="{FF2B5EF4-FFF2-40B4-BE49-F238E27FC236}">
                <a16:creationId xmlns:a16="http://schemas.microsoft.com/office/drawing/2014/main" id="{FB590D3A-2D99-4BD1-A605-721CEF281A2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393252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785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151</TotalTime>
  <Words>1043</Words>
  <Application>Microsoft Office PowerPoint</Application>
  <PresentationFormat>Widescreen</PresentationFormat>
  <Paragraphs>84</Paragraphs>
  <Slides>10</Slides>
  <Notes>3</Notes>
  <HiddenSlides>0</HiddenSlides>
  <MMClips>10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Arial Black</vt:lpstr>
      <vt:lpstr>Arial Narrow</vt:lpstr>
      <vt:lpstr>Calibri</vt:lpstr>
      <vt:lpstr>Calibri Light</vt:lpstr>
      <vt:lpstr>Wingdings</vt:lpstr>
      <vt:lpstr>Office Theme</vt:lpstr>
      <vt:lpstr>Week 4 </vt:lpstr>
      <vt:lpstr>Society</vt:lpstr>
      <vt:lpstr>GLADS Scotland Universities 2014 </vt:lpstr>
      <vt:lpstr>Social Cohesion</vt:lpstr>
      <vt:lpstr>Challenging Social Cohesion </vt:lpstr>
      <vt:lpstr> What determines the levels of social cohesion in society? </vt:lpstr>
      <vt:lpstr>Unstable Cohesive Societies</vt:lpstr>
      <vt:lpstr>Some notable events</vt:lpstr>
      <vt:lpstr>summary </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4 </dc:title>
  <dc:creator>Jane Thomas</dc:creator>
  <cp:lastModifiedBy>Jane Thomas</cp:lastModifiedBy>
  <cp:revision>13</cp:revision>
  <dcterms:created xsi:type="dcterms:W3CDTF">2021-02-12T12:49:51Z</dcterms:created>
  <dcterms:modified xsi:type="dcterms:W3CDTF">2021-02-12T15:22:46Z</dcterms:modified>
</cp:coreProperties>
</file>