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7" r:id="rId6"/>
    <p:sldId id="258" r:id="rId7"/>
    <p:sldId id="259" r:id="rId8"/>
    <p:sldId id="270" r:id="rId9"/>
    <p:sldId id="269" r:id="rId10"/>
    <p:sldId id="260" r:id="rId11"/>
    <p:sldId id="266" r:id="rId12"/>
    <p:sldId id="271" r:id="rId13"/>
    <p:sldId id="262" r:id="rId14"/>
    <p:sldId id="263" r:id="rId15"/>
    <p:sldId id="272" r:id="rId16"/>
    <p:sldId id="273" r:id="rId17"/>
    <p:sldId id="274" r:id="rId18"/>
    <p:sldId id="275" r:id="rId19"/>
    <p:sldId id="276" r:id="rId20"/>
    <p:sldId id="278" r:id="rId21"/>
    <p:sldId id="279" r:id="rId22"/>
    <p:sldId id="264" r:id="rId23"/>
    <p:sldId id="265" r:id="rId24"/>
    <p:sldId id="282" r:id="rId25"/>
    <p:sldId id="280" r:id="rId26"/>
    <p:sldId id="281" r:id="rId27"/>
    <p:sldId id="284" r:id="rId28"/>
    <p:sldId id="285"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29" autoAdjust="0"/>
  </p:normalViewPr>
  <p:slideViewPr>
    <p:cSldViewPr snapToGrid="0" showGuides="1">
      <p:cViewPr varScale="1">
        <p:scale>
          <a:sx n="111" d="100"/>
          <a:sy n="111" d="100"/>
        </p:scale>
        <p:origin x="-552" y="-78"/>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C18FBF-3FF5-4C16-97CF-AF03740D7AB6}" type="doc">
      <dgm:prSet loTypeId="urn:microsoft.com/office/officeart/2005/8/layout/hList9" loCatId="list" qsTypeId="urn:microsoft.com/office/officeart/2005/8/quickstyle/simple4" qsCatId="simple" csTypeId="urn:microsoft.com/office/officeart/2005/8/colors/accent1_2" csCatId="accent1" phldr="1"/>
      <dgm:spPr/>
      <dgm:t>
        <a:bodyPr/>
        <a:lstStyle/>
        <a:p>
          <a:endParaRPr lang="en-US"/>
        </a:p>
      </dgm:t>
    </dgm:pt>
    <dgm:pt modelId="{B4F1B46E-22B2-4721-950C-8704487586DC}">
      <dgm:prSet phldrT="[Text]"/>
      <dgm:spPr/>
      <dgm:t>
        <a:bodyPr/>
        <a:lstStyle/>
        <a:p>
          <a:r>
            <a:rPr lang="en-US" dirty="0"/>
            <a:t>Step </a:t>
          </a:r>
          <a:r>
            <a:rPr lang="en-US" dirty="0" smtClean="0"/>
            <a:t>1</a:t>
          </a:r>
          <a:endParaRPr lang="en-US" dirty="0"/>
        </a:p>
      </dgm:t>
    </dgm:pt>
    <dgm:pt modelId="{E8A66543-CC4D-4785-A93E-5B125E09F826}" type="parTrans" cxnId="{2C8317B2-2EBB-4589-86EA-C77B3B6E81AA}">
      <dgm:prSet/>
      <dgm:spPr/>
      <dgm:t>
        <a:bodyPr/>
        <a:lstStyle/>
        <a:p>
          <a:endParaRPr lang="en-US"/>
        </a:p>
      </dgm:t>
    </dgm:pt>
    <dgm:pt modelId="{A7E2530A-34E2-4E9F-BC78-8920BA140C41}" type="sibTrans" cxnId="{2C8317B2-2EBB-4589-86EA-C77B3B6E81AA}">
      <dgm:prSet/>
      <dgm:spPr/>
      <dgm:t>
        <a:bodyPr/>
        <a:lstStyle/>
        <a:p>
          <a:endParaRPr lang="en-US"/>
        </a:p>
      </dgm:t>
    </dgm:pt>
    <dgm:pt modelId="{9D72CDD3-5859-43DB-BD75-0C3C30E3DE62}">
      <dgm:prSet phldrT="[Text]"/>
      <dgm:spPr/>
      <dgm:t>
        <a:bodyPr/>
        <a:lstStyle/>
        <a:p>
          <a:r>
            <a:rPr lang="en-US" dirty="0" smtClean="0"/>
            <a:t>Must be a dominant and servient tenement </a:t>
          </a:r>
          <a:endParaRPr lang="en-US" dirty="0"/>
        </a:p>
      </dgm:t>
    </dgm:pt>
    <dgm:pt modelId="{1D5B1F83-33A7-4298-BC11-2B1252AFAEA5}" type="parTrans" cxnId="{DDB5AD9A-40B0-48EF-AF2C-8CCDA330F7FE}">
      <dgm:prSet/>
      <dgm:spPr/>
      <dgm:t>
        <a:bodyPr/>
        <a:lstStyle/>
        <a:p>
          <a:endParaRPr lang="en-US"/>
        </a:p>
      </dgm:t>
    </dgm:pt>
    <dgm:pt modelId="{15E25BD4-1EBF-43C2-8885-DBF66B8429E1}" type="sibTrans" cxnId="{DDB5AD9A-40B0-48EF-AF2C-8CCDA330F7FE}">
      <dgm:prSet/>
      <dgm:spPr/>
      <dgm:t>
        <a:bodyPr/>
        <a:lstStyle/>
        <a:p>
          <a:endParaRPr lang="en-US"/>
        </a:p>
      </dgm:t>
    </dgm:pt>
    <dgm:pt modelId="{F2881FB1-6580-4F21-A283-BFAA6F91D5D2}">
      <dgm:prSet phldrT="[Text]"/>
      <dgm:spPr/>
      <dgm:t>
        <a:bodyPr/>
        <a:lstStyle/>
        <a:p>
          <a:r>
            <a:rPr lang="en-US" dirty="0"/>
            <a:t>Step 2 </a:t>
          </a:r>
        </a:p>
      </dgm:t>
    </dgm:pt>
    <dgm:pt modelId="{2D960FDD-BADA-480D-9043-497C56588AD3}" type="parTrans" cxnId="{4A31D641-1B5D-46D3-B685-0C4DC6EFE71B}">
      <dgm:prSet/>
      <dgm:spPr/>
      <dgm:t>
        <a:bodyPr/>
        <a:lstStyle/>
        <a:p>
          <a:endParaRPr lang="en-US"/>
        </a:p>
      </dgm:t>
    </dgm:pt>
    <dgm:pt modelId="{A5ABDC17-7AB5-4F0E-992A-F9343F5D74EB}" type="sibTrans" cxnId="{4A31D641-1B5D-46D3-B685-0C4DC6EFE71B}">
      <dgm:prSet/>
      <dgm:spPr/>
      <dgm:t>
        <a:bodyPr/>
        <a:lstStyle/>
        <a:p>
          <a:endParaRPr lang="en-US"/>
        </a:p>
      </dgm:t>
    </dgm:pt>
    <dgm:pt modelId="{D5197DDB-D5D2-499F-B255-CF7BB5AE2B43}">
      <dgm:prSet phldrT="[Text]"/>
      <dgm:spPr/>
      <dgm:t>
        <a:bodyPr/>
        <a:lstStyle/>
        <a:p>
          <a:r>
            <a:rPr lang="en-US" dirty="0" smtClean="0"/>
            <a:t>Easement must accommodate the dominant tenement</a:t>
          </a:r>
          <a:endParaRPr lang="en-US" dirty="0"/>
        </a:p>
      </dgm:t>
    </dgm:pt>
    <dgm:pt modelId="{B14A4DC9-F40A-4867-ADB8-4BA8A1F83766}" type="parTrans" cxnId="{3204ED53-15A0-4643-A582-021A785F1BA2}">
      <dgm:prSet/>
      <dgm:spPr/>
      <dgm:t>
        <a:bodyPr/>
        <a:lstStyle/>
        <a:p>
          <a:endParaRPr lang="en-US"/>
        </a:p>
      </dgm:t>
    </dgm:pt>
    <dgm:pt modelId="{29F2454A-2FA8-4B3A-AC63-4A0B9FD04A75}" type="sibTrans" cxnId="{3204ED53-15A0-4643-A582-021A785F1BA2}">
      <dgm:prSet/>
      <dgm:spPr/>
      <dgm:t>
        <a:bodyPr/>
        <a:lstStyle/>
        <a:p>
          <a:endParaRPr lang="en-US"/>
        </a:p>
      </dgm:t>
    </dgm:pt>
    <dgm:pt modelId="{6352CA33-6755-44BE-808F-400DA4CF80A7}">
      <dgm:prSet phldrT="[Text]"/>
      <dgm:spPr/>
      <dgm:t>
        <a:bodyPr/>
        <a:lstStyle/>
        <a:p>
          <a:r>
            <a:rPr lang="en-US" dirty="0"/>
            <a:t>Step 3 </a:t>
          </a:r>
        </a:p>
      </dgm:t>
    </dgm:pt>
    <dgm:pt modelId="{AEB59203-63BA-4A96-BADC-40BAEBD9AA40}" type="parTrans" cxnId="{82BAE5DD-3A79-4870-9019-1254385E0650}">
      <dgm:prSet/>
      <dgm:spPr/>
      <dgm:t>
        <a:bodyPr/>
        <a:lstStyle/>
        <a:p>
          <a:endParaRPr lang="en-US"/>
        </a:p>
      </dgm:t>
    </dgm:pt>
    <dgm:pt modelId="{AAB4CF73-4B9B-4AA0-9074-16C2D2AE00A1}" type="sibTrans" cxnId="{82BAE5DD-3A79-4870-9019-1254385E0650}">
      <dgm:prSet/>
      <dgm:spPr/>
      <dgm:t>
        <a:bodyPr/>
        <a:lstStyle/>
        <a:p>
          <a:endParaRPr lang="en-US"/>
        </a:p>
      </dgm:t>
    </dgm:pt>
    <dgm:pt modelId="{9614A323-64B1-4077-A841-022051EC749A}">
      <dgm:prSet phldrT="[Text]"/>
      <dgm:spPr/>
      <dgm:t>
        <a:bodyPr/>
        <a:lstStyle/>
        <a:p>
          <a:r>
            <a:rPr lang="en-US" dirty="0" smtClean="0"/>
            <a:t>Tenements must be owned and/or occupied by different persons</a:t>
          </a:r>
          <a:endParaRPr lang="en-US" dirty="0"/>
        </a:p>
      </dgm:t>
    </dgm:pt>
    <dgm:pt modelId="{E5F6BCBD-B84E-4018-BE9E-BF57FF3B4B36}" type="parTrans" cxnId="{FC7BD086-74EA-4D6C-9657-E916D355F209}">
      <dgm:prSet/>
      <dgm:spPr/>
      <dgm:t>
        <a:bodyPr/>
        <a:lstStyle/>
        <a:p>
          <a:endParaRPr lang="en-US"/>
        </a:p>
      </dgm:t>
    </dgm:pt>
    <dgm:pt modelId="{FEC2A79F-8857-403A-A738-E8CE75C965E2}" type="sibTrans" cxnId="{FC7BD086-74EA-4D6C-9657-E916D355F209}">
      <dgm:prSet/>
      <dgm:spPr/>
      <dgm:t>
        <a:bodyPr/>
        <a:lstStyle/>
        <a:p>
          <a:endParaRPr lang="en-US"/>
        </a:p>
      </dgm:t>
    </dgm:pt>
    <dgm:pt modelId="{3D5CDB25-F8FA-444B-8D4A-1D29D0CBA282}">
      <dgm:prSet phldrT="[Text]"/>
      <dgm:spPr/>
      <dgm:t>
        <a:bodyPr/>
        <a:lstStyle/>
        <a:p>
          <a:r>
            <a:rPr lang="en-US" dirty="0" smtClean="0"/>
            <a:t>Must be diversity of ownership</a:t>
          </a:r>
          <a:endParaRPr lang="en-US" dirty="0"/>
        </a:p>
      </dgm:t>
    </dgm:pt>
    <dgm:pt modelId="{4C229933-AC16-44B7-98EC-4C0F07FABCB0}" type="parTrans" cxnId="{2E3C97E6-67D4-4948-B47A-1115C2B2979F}">
      <dgm:prSet/>
      <dgm:spPr/>
      <dgm:t>
        <a:bodyPr/>
        <a:lstStyle/>
        <a:p>
          <a:endParaRPr lang="en-US"/>
        </a:p>
      </dgm:t>
    </dgm:pt>
    <dgm:pt modelId="{189DA4C5-2A22-4C71-A806-7B4AB57767CC}" type="sibTrans" cxnId="{2E3C97E6-67D4-4948-B47A-1115C2B2979F}">
      <dgm:prSet/>
      <dgm:spPr/>
      <dgm:t>
        <a:bodyPr/>
        <a:lstStyle/>
        <a:p>
          <a:endParaRPr lang="en-US"/>
        </a:p>
      </dgm:t>
    </dgm:pt>
    <dgm:pt modelId="{7FCE83D9-631B-4420-BBFC-CA0AFA59F747}">
      <dgm:prSet phldrT="[Text]"/>
      <dgm:spPr/>
      <dgm:t>
        <a:bodyPr/>
        <a:lstStyle/>
        <a:p>
          <a:r>
            <a:rPr lang="en-US" dirty="0"/>
            <a:t>Step 4 </a:t>
          </a:r>
        </a:p>
      </dgm:t>
    </dgm:pt>
    <dgm:pt modelId="{C61EC981-13FA-4710-B079-D35692EEB764}" type="parTrans" cxnId="{E572418E-4340-4448-940D-253A2FA3B9B3}">
      <dgm:prSet/>
      <dgm:spPr/>
      <dgm:t>
        <a:bodyPr/>
        <a:lstStyle/>
        <a:p>
          <a:endParaRPr lang="en-US"/>
        </a:p>
      </dgm:t>
    </dgm:pt>
    <dgm:pt modelId="{1B48A0DE-4031-4D45-86A1-94CDAF68824A}" type="sibTrans" cxnId="{E572418E-4340-4448-940D-253A2FA3B9B3}">
      <dgm:prSet/>
      <dgm:spPr/>
      <dgm:t>
        <a:bodyPr/>
        <a:lstStyle/>
        <a:p>
          <a:endParaRPr lang="en-US"/>
        </a:p>
      </dgm:t>
    </dgm:pt>
    <dgm:pt modelId="{DB9FB862-4759-4D6A-84F3-01524B92723B}">
      <dgm:prSet phldrT="[Text]"/>
      <dgm:spPr/>
      <dgm:t>
        <a:bodyPr/>
        <a:lstStyle/>
        <a:p>
          <a:r>
            <a:rPr lang="en-US" dirty="0" smtClean="0"/>
            <a:t>Easement must be capable of forming subject matter of a grant</a:t>
          </a:r>
          <a:endParaRPr lang="en-US" dirty="0"/>
        </a:p>
      </dgm:t>
    </dgm:pt>
    <dgm:pt modelId="{CD1EE44C-3116-420B-89E3-1D797CB25D34}" type="parTrans" cxnId="{70CAB4FC-3D17-49C2-8A7B-F387031FCDCA}">
      <dgm:prSet/>
      <dgm:spPr/>
      <dgm:t>
        <a:bodyPr/>
        <a:lstStyle/>
        <a:p>
          <a:endParaRPr lang="en-US"/>
        </a:p>
      </dgm:t>
    </dgm:pt>
    <dgm:pt modelId="{4BD4D4A5-043E-4ED5-A5CA-8D46DADC3150}" type="sibTrans" cxnId="{70CAB4FC-3D17-49C2-8A7B-F387031FCDCA}">
      <dgm:prSet/>
      <dgm:spPr/>
      <dgm:t>
        <a:bodyPr/>
        <a:lstStyle/>
        <a:p>
          <a:endParaRPr lang="en-US"/>
        </a:p>
      </dgm:t>
    </dgm:pt>
    <dgm:pt modelId="{50451020-5E1A-4778-9E8D-169182A36191}">
      <dgm:prSet phldrT="[Text]"/>
      <dgm:spPr/>
      <dgm:t>
        <a:bodyPr/>
        <a:lstStyle/>
        <a:p>
          <a:r>
            <a:rPr lang="en-US" dirty="0" smtClean="0"/>
            <a:t>Capable grantor and grantee</a:t>
          </a:r>
          <a:endParaRPr lang="en-US" dirty="0"/>
        </a:p>
      </dgm:t>
    </dgm:pt>
    <dgm:pt modelId="{7DFC3849-4A12-49FB-B614-8AFD597CCB9E}" type="parTrans" cxnId="{0F86DBDB-3C4F-4C84-981B-7F4CA2A8EAF3}">
      <dgm:prSet/>
      <dgm:spPr/>
      <dgm:t>
        <a:bodyPr/>
        <a:lstStyle/>
        <a:p>
          <a:endParaRPr lang="en-US"/>
        </a:p>
      </dgm:t>
    </dgm:pt>
    <dgm:pt modelId="{EEDE2474-4F18-4F59-8E58-6382D253E514}" type="sibTrans" cxnId="{0F86DBDB-3C4F-4C84-981B-7F4CA2A8EAF3}">
      <dgm:prSet/>
      <dgm:spPr/>
      <dgm:t>
        <a:bodyPr/>
        <a:lstStyle/>
        <a:p>
          <a:endParaRPr lang="en-US"/>
        </a:p>
      </dgm:t>
    </dgm:pt>
    <dgm:pt modelId="{B8F884C1-7EA5-482B-A1CA-C0C65369AE95}">
      <dgm:prSet phldrT="[Text]"/>
      <dgm:spPr/>
      <dgm:t>
        <a:bodyPr/>
        <a:lstStyle/>
        <a:p>
          <a:r>
            <a:rPr lang="en-US" dirty="0" smtClean="0"/>
            <a:t>Right must be sufficiently defined</a:t>
          </a:r>
          <a:endParaRPr lang="en-US" dirty="0"/>
        </a:p>
      </dgm:t>
    </dgm:pt>
    <dgm:pt modelId="{D434C373-1ACC-41B7-803F-5CC9A9BECD42}" type="parTrans" cxnId="{BDAC3E87-3D28-4CAB-8AB5-97E69611B3C3}">
      <dgm:prSet/>
      <dgm:spPr/>
      <dgm:t>
        <a:bodyPr/>
        <a:lstStyle/>
        <a:p>
          <a:endParaRPr lang="en-GB"/>
        </a:p>
      </dgm:t>
    </dgm:pt>
    <dgm:pt modelId="{6C6DE3CE-3F5F-49F2-92E2-4948B6DCE471}" type="sibTrans" cxnId="{BDAC3E87-3D28-4CAB-8AB5-97E69611B3C3}">
      <dgm:prSet/>
      <dgm:spPr/>
      <dgm:t>
        <a:bodyPr/>
        <a:lstStyle/>
        <a:p>
          <a:endParaRPr lang="en-GB"/>
        </a:p>
      </dgm:t>
    </dgm:pt>
    <dgm:pt modelId="{D0204745-D896-4C10-85F7-EB57A73FB684}">
      <dgm:prSet phldrT="[Text]"/>
      <dgm:spPr/>
      <dgm:t>
        <a:bodyPr/>
        <a:lstStyle/>
        <a:p>
          <a:r>
            <a:rPr lang="en-US" dirty="0" smtClean="0"/>
            <a:t>Right must be capable of existing as an easement</a:t>
          </a:r>
          <a:endParaRPr lang="en-US" dirty="0"/>
        </a:p>
      </dgm:t>
    </dgm:pt>
    <dgm:pt modelId="{55CDB2D5-1955-451B-9729-BF54E8162493}" type="parTrans" cxnId="{7F067347-7C22-4217-A52E-21C852708334}">
      <dgm:prSet/>
      <dgm:spPr/>
      <dgm:t>
        <a:bodyPr/>
        <a:lstStyle/>
        <a:p>
          <a:endParaRPr lang="en-GB"/>
        </a:p>
      </dgm:t>
    </dgm:pt>
    <dgm:pt modelId="{1B9C3D09-4044-4226-B796-48A073947974}" type="sibTrans" cxnId="{7F067347-7C22-4217-A52E-21C852708334}">
      <dgm:prSet/>
      <dgm:spPr/>
      <dgm:t>
        <a:bodyPr/>
        <a:lstStyle/>
        <a:p>
          <a:endParaRPr lang="en-GB"/>
        </a:p>
      </dgm:t>
    </dgm:pt>
    <dgm:pt modelId="{0DC7A063-583D-4B0F-88B2-BD54F95D95AF}" type="pres">
      <dgm:prSet presAssocID="{00C18FBF-3FF5-4C16-97CF-AF03740D7AB6}" presName="list" presStyleCnt="0">
        <dgm:presLayoutVars>
          <dgm:dir/>
          <dgm:animLvl val="lvl"/>
        </dgm:presLayoutVars>
      </dgm:prSet>
      <dgm:spPr/>
      <dgm:t>
        <a:bodyPr/>
        <a:lstStyle/>
        <a:p>
          <a:endParaRPr lang="en-GB"/>
        </a:p>
      </dgm:t>
    </dgm:pt>
    <dgm:pt modelId="{3B23570A-ECC9-4DF8-BCB4-0465C69CBB88}" type="pres">
      <dgm:prSet presAssocID="{B4F1B46E-22B2-4721-950C-8704487586DC}" presName="posSpace" presStyleCnt="0"/>
      <dgm:spPr/>
    </dgm:pt>
    <dgm:pt modelId="{FC66A233-6BBA-46AF-B2F6-28E379B158E2}" type="pres">
      <dgm:prSet presAssocID="{B4F1B46E-22B2-4721-950C-8704487586DC}" presName="vertFlow" presStyleCnt="0"/>
      <dgm:spPr/>
    </dgm:pt>
    <dgm:pt modelId="{46739A04-1AA3-49C6-8EA7-EB1DE975B900}" type="pres">
      <dgm:prSet presAssocID="{B4F1B46E-22B2-4721-950C-8704487586DC}" presName="topSpace" presStyleCnt="0"/>
      <dgm:spPr/>
    </dgm:pt>
    <dgm:pt modelId="{535C6EC9-8098-42C5-8527-E62FF045E4EB}" type="pres">
      <dgm:prSet presAssocID="{B4F1B46E-22B2-4721-950C-8704487586DC}" presName="firstComp" presStyleCnt="0"/>
      <dgm:spPr/>
    </dgm:pt>
    <dgm:pt modelId="{6B08AC4B-4CEC-41E5-AE19-47A4E2720563}" type="pres">
      <dgm:prSet presAssocID="{B4F1B46E-22B2-4721-950C-8704487586DC}" presName="firstChild" presStyleLbl="bgAccFollowNode1" presStyleIdx="0" presStyleCnt="8"/>
      <dgm:spPr/>
      <dgm:t>
        <a:bodyPr/>
        <a:lstStyle/>
        <a:p>
          <a:endParaRPr lang="en-GB"/>
        </a:p>
      </dgm:t>
    </dgm:pt>
    <dgm:pt modelId="{187D4E8C-5C91-4D00-870C-2C45D4EA263C}" type="pres">
      <dgm:prSet presAssocID="{B4F1B46E-22B2-4721-950C-8704487586DC}" presName="firstChildTx" presStyleLbl="bgAccFollowNode1" presStyleIdx="0" presStyleCnt="8">
        <dgm:presLayoutVars>
          <dgm:bulletEnabled val="1"/>
        </dgm:presLayoutVars>
      </dgm:prSet>
      <dgm:spPr/>
      <dgm:t>
        <a:bodyPr/>
        <a:lstStyle/>
        <a:p>
          <a:endParaRPr lang="en-GB"/>
        </a:p>
      </dgm:t>
    </dgm:pt>
    <dgm:pt modelId="{3845DB9A-BEF3-4D5D-B9C7-5FC0456401AC}" type="pres">
      <dgm:prSet presAssocID="{B4F1B46E-22B2-4721-950C-8704487586DC}" presName="negSpace" presStyleCnt="0"/>
      <dgm:spPr/>
    </dgm:pt>
    <dgm:pt modelId="{FC7ED273-8CFD-43C2-9C05-44FADF3E0637}" type="pres">
      <dgm:prSet presAssocID="{B4F1B46E-22B2-4721-950C-8704487586DC}" presName="circle" presStyleLbl="node1" presStyleIdx="0" presStyleCnt="4"/>
      <dgm:spPr/>
      <dgm:t>
        <a:bodyPr/>
        <a:lstStyle/>
        <a:p>
          <a:endParaRPr lang="en-GB"/>
        </a:p>
      </dgm:t>
    </dgm:pt>
    <dgm:pt modelId="{13C564B0-C27E-4ABA-AFDA-59E145B256BA}" type="pres">
      <dgm:prSet presAssocID="{A7E2530A-34E2-4E9F-BC78-8920BA140C41}" presName="transSpace" presStyleCnt="0"/>
      <dgm:spPr/>
    </dgm:pt>
    <dgm:pt modelId="{6300E233-87DF-4270-9808-160BFEB8A5BE}" type="pres">
      <dgm:prSet presAssocID="{F2881FB1-6580-4F21-A283-BFAA6F91D5D2}" presName="posSpace" presStyleCnt="0"/>
      <dgm:spPr/>
    </dgm:pt>
    <dgm:pt modelId="{6E53DEF7-499E-42EE-802D-59B2F8915392}" type="pres">
      <dgm:prSet presAssocID="{F2881FB1-6580-4F21-A283-BFAA6F91D5D2}" presName="vertFlow" presStyleCnt="0"/>
      <dgm:spPr/>
    </dgm:pt>
    <dgm:pt modelId="{E08C30D1-35EA-4D05-9731-5D01E3FCBD09}" type="pres">
      <dgm:prSet presAssocID="{F2881FB1-6580-4F21-A283-BFAA6F91D5D2}" presName="topSpace" presStyleCnt="0"/>
      <dgm:spPr/>
    </dgm:pt>
    <dgm:pt modelId="{2F3BD88A-9166-4A26-B941-B9BAEE1A11D5}" type="pres">
      <dgm:prSet presAssocID="{F2881FB1-6580-4F21-A283-BFAA6F91D5D2}" presName="firstComp" presStyleCnt="0"/>
      <dgm:spPr/>
    </dgm:pt>
    <dgm:pt modelId="{F660F4B9-35DB-4256-A868-A35C6DCCF6B2}" type="pres">
      <dgm:prSet presAssocID="{F2881FB1-6580-4F21-A283-BFAA6F91D5D2}" presName="firstChild" presStyleLbl="bgAccFollowNode1" presStyleIdx="1" presStyleCnt="8"/>
      <dgm:spPr/>
      <dgm:t>
        <a:bodyPr/>
        <a:lstStyle/>
        <a:p>
          <a:endParaRPr lang="en-GB"/>
        </a:p>
      </dgm:t>
    </dgm:pt>
    <dgm:pt modelId="{10C9E3CF-3A8F-4100-8ACD-91E2373197A2}" type="pres">
      <dgm:prSet presAssocID="{F2881FB1-6580-4F21-A283-BFAA6F91D5D2}" presName="firstChildTx" presStyleLbl="bgAccFollowNode1" presStyleIdx="1" presStyleCnt="8">
        <dgm:presLayoutVars>
          <dgm:bulletEnabled val="1"/>
        </dgm:presLayoutVars>
      </dgm:prSet>
      <dgm:spPr/>
      <dgm:t>
        <a:bodyPr/>
        <a:lstStyle/>
        <a:p>
          <a:endParaRPr lang="en-GB"/>
        </a:p>
      </dgm:t>
    </dgm:pt>
    <dgm:pt modelId="{69136330-53DB-4978-A56B-160862279381}" type="pres">
      <dgm:prSet presAssocID="{F2881FB1-6580-4F21-A283-BFAA6F91D5D2}" presName="negSpace" presStyleCnt="0"/>
      <dgm:spPr/>
    </dgm:pt>
    <dgm:pt modelId="{FD776C1E-557E-4553-9447-49B69EEC7907}" type="pres">
      <dgm:prSet presAssocID="{F2881FB1-6580-4F21-A283-BFAA6F91D5D2}" presName="circle" presStyleLbl="node1" presStyleIdx="1" presStyleCnt="4"/>
      <dgm:spPr/>
      <dgm:t>
        <a:bodyPr/>
        <a:lstStyle/>
        <a:p>
          <a:endParaRPr lang="en-GB"/>
        </a:p>
      </dgm:t>
    </dgm:pt>
    <dgm:pt modelId="{FC2522F1-14BB-4B37-B60E-2E8A7E8A6C30}" type="pres">
      <dgm:prSet presAssocID="{A5ABDC17-7AB5-4F0E-992A-F9343F5D74EB}" presName="transSpace" presStyleCnt="0"/>
      <dgm:spPr/>
    </dgm:pt>
    <dgm:pt modelId="{2C2F6211-85A7-47FE-9239-DE94DF41A263}" type="pres">
      <dgm:prSet presAssocID="{6352CA33-6755-44BE-808F-400DA4CF80A7}" presName="posSpace" presStyleCnt="0"/>
      <dgm:spPr/>
    </dgm:pt>
    <dgm:pt modelId="{7B0C2EAE-70CB-4160-863D-210C3C66D5FD}" type="pres">
      <dgm:prSet presAssocID="{6352CA33-6755-44BE-808F-400DA4CF80A7}" presName="vertFlow" presStyleCnt="0"/>
      <dgm:spPr/>
    </dgm:pt>
    <dgm:pt modelId="{5AF3752E-55A6-443C-AD35-C49DF50A4566}" type="pres">
      <dgm:prSet presAssocID="{6352CA33-6755-44BE-808F-400DA4CF80A7}" presName="topSpace" presStyleCnt="0"/>
      <dgm:spPr/>
    </dgm:pt>
    <dgm:pt modelId="{53567A66-F0E9-4EF8-ADA9-764BA36AA6A9}" type="pres">
      <dgm:prSet presAssocID="{6352CA33-6755-44BE-808F-400DA4CF80A7}" presName="firstComp" presStyleCnt="0"/>
      <dgm:spPr/>
    </dgm:pt>
    <dgm:pt modelId="{AD2806AC-6A03-4F05-9F4D-F72EA0E56FBF}" type="pres">
      <dgm:prSet presAssocID="{6352CA33-6755-44BE-808F-400DA4CF80A7}" presName="firstChild" presStyleLbl="bgAccFollowNode1" presStyleIdx="2" presStyleCnt="8"/>
      <dgm:spPr/>
      <dgm:t>
        <a:bodyPr/>
        <a:lstStyle/>
        <a:p>
          <a:endParaRPr lang="en-GB"/>
        </a:p>
      </dgm:t>
    </dgm:pt>
    <dgm:pt modelId="{F8977219-728E-448F-AE8B-46B14F4F17DE}" type="pres">
      <dgm:prSet presAssocID="{6352CA33-6755-44BE-808F-400DA4CF80A7}" presName="firstChildTx" presStyleLbl="bgAccFollowNode1" presStyleIdx="2" presStyleCnt="8">
        <dgm:presLayoutVars>
          <dgm:bulletEnabled val="1"/>
        </dgm:presLayoutVars>
      </dgm:prSet>
      <dgm:spPr/>
      <dgm:t>
        <a:bodyPr/>
        <a:lstStyle/>
        <a:p>
          <a:endParaRPr lang="en-GB"/>
        </a:p>
      </dgm:t>
    </dgm:pt>
    <dgm:pt modelId="{46A8623B-DC64-4ED6-B73D-98FEAB030508}" type="pres">
      <dgm:prSet presAssocID="{3D5CDB25-F8FA-444B-8D4A-1D29D0CBA282}" presName="comp" presStyleCnt="0"/>
      <dgm:spPr/>
    </dgm:pt>
    <dgm:pt modelId="{5314AADB-0AD3-4BAE-9F15-B0FE4F44C802}" type="pres">
      <dgm:prSet presAssocID="{3D5CDB25-F8FA-444B-8D4A-1D29D0CBA282}" presName="child" presStyleLbl="bgAccFollowNode1" presStyleIdx="3" presStyleCnt="8"/>
      <dgm:spPr/>
      <dgm:t>
        <a:bodyPr/>
        <a:lstStyle/>
        <a:p>
          <a:endParaRPr lang="en-GB"/>
        </a:p>
      </dgm:t>
    </dgm:pt>
    <dgm:pt modelId="{96624143-7928-48E9-817F-BC4A07250C32}" type="pres">
      <dgm:prSet presAssocID="{3D5CDB25-F8FA-444B-8D4A-1D29D0CBA282}" presName="childTx" presStyleLbl="bgAccFollowNode1" presStyleIdx="3" presStyleCnt="8">
        <dgm:presLayoutVars>
          <dgm:bulletEnabled val="1"/>
        </dgm:presLayoutVars>
      </dgm:prSet>
      <dgm:spPr/>
      <dgm:t>
        <a:bodyPr/>
        <a:lstStyle/>
        <a:p>
          <a:endParaRPr lang="en-GB"/>
        </a:p>
      </dgm:t>
    </dgm:pt>
    <dgm:pt modelId="{FBCC4E74-37C0-494F-ABC0-7D18132E1437}" type="pres">
      <dgm:prSet presAssocID="{6352CA33-6755-44BE-808F-400DA4CF80A7}" presName="negSpace" presStyleCnt="0"/>
      <dgm:spPr/>
    </dgm:pt>
    <dgm:pt modelId="{89E6DA6E-7A23-44BD-8A99-378091FF741D}" type="pres">
      <dgm:prSet presAssocID="{6352CA33-6755-44BE-808F-400DA4CF80A7}" presName="circle" presStyleLbl="node1" presStyleIdx="2" presStyleCnt="4"/>
      <dgm:spPr/>
      <dgm:t>
        <a:bodyPr/>
        <a:lstStyle/>
        <a:p>
          <a:endParaRPr lang="en-GB"/>
        </a:p>
      </dgm:t>
    </dgm:pt>
    <dgm:pt modelId="{E966790E-26B5-4EB8-981F-1094BF4B7611}" type="pres">
      <dgm:prSet presAssocID="{AAB4CF73-4B9B-4AA0-9074-16C2D2AE00A1}" presName="transSpace" presStyleCnt="0"/>
      <dgm:spPr/>
    </dgm:pt>
    <dgm:pt modelId="{229B7655-E1F4-4CF5-84B8-30F0491D32B5}" type="pres">
      <dgm:prSet presAssocID="{7FCE83D9-631B-4420-BBFC-CA0AFA59F747}" presName="posSpace" presStyleCnt="0"/>
      <dgm:spPr/>
    </dgm:pt>
    <dgm:pt modelId="{F85FFCDF-8E5F-492B-B22D-55A08EACE783}" type="pres">
      <dgm:prSet presAssocID="{7FCE83D9-631B-4420-BBFC-CA0AFA59F747}" presName="vertFlow" presStyleCnt="0"/>
      <dgm:spPr/>
    </dgm:pt>
    <dgm:pt modelId="{600B3FB2-1315-4A84-8613-B445666BC7D2}" type="pres">
      <dgm:prSet presAssocID="{7FCE83D9-631B-4420-BBFC-CA0AFA59F747}" presName="topSpace" presStyleCnt="0"/>
      <dgm:spPr/>
    </dgm:pt>
    <dgm:pt modelId="{E47C73E9-FBEE-4370-9B3F-E04EB7C4023A}" type="pres">
      <dgm:prSet presAssocID="{7FCE83D9-631B-4420-BBFC-CA0AFA59F747}" presName="firstComp" presStyleCnt="0"/>
      <dgm:spPr/>
    </dgm:pt>
    <dgm:pt modelId="{402C2C77-A32C-4D99-9940-12535E1181F2}" type="pres">
      <dgm:prSet presAssocID="{7FCE83D9-631B-4420-BBFC-CA0AFA59F747}" presName="firstChild" presStyleLbl="bgAccFollowNode1" presStyleIdx="4" presStyleCnt="8" custLinFactNeighborX="260"/>
      <dgm:spPr/>
      <dgm:t>
        <a:bodyPr/>
        <a:lstStyle/>
        <a:p>
          <a:endParaRPr lang="en-GB"/>
        </a:p>
      </dgm:t>
    </dgm:pt>
    <dgm:pt modelId="{5B88A17E-EFF5-4A04-9CC9-D2131DA9ECCC}" type="pres">
      <dgm:prSet presAssocID="{7FCE83D9-631B-4420-BBFC-CA0AFA59F747}" presName="firstChildTx" presStyleLbl="bgAccFollowNode1" presStyleIdx="4" presStyleCnt="8">
        <dgm:presLayoutVars>
          <dgm:bulletEnabled val="1"/>
        </dgm:presLayoutVars>
      </dgm:prSet>
      <dgm:spPr/>
      <dgm:t>
        <a:bodyPr/>
        <a:lstStyle/>
        <a:p>
          <a:endParaRPr lang="en-GB"/>
        </a:p>
      </dgm:t>
    </dgm:pt>
    <dgm:pt modelId="{F3C2D87B-A5E7-46E2-B3D3-58E6D9562663}" type="pres">
      <dgm:prSet presAssocID="{50451020-5E1A-4778-9E8D-169182A36191}" presName="comp" presStyleCnt="0"/>
      <dgm:spPr/>
    </dgm:pt>
    <dgm:pt modelId="{3086D0BF-AAD1-4310-88ED-4D81A687BD50}" type="pres">
      <dgm:prSet presAssocID="{50451020-5E1A-4778-9E8D-169182A36191}" presName="child" presStyleLbl="bgAccFollowNode1" presStyleIdx="5" presStyleCnt="8"/>
      <dgm:spPr/>
      <dgm:t>
        <a:bodyPr/>
        <a:lstStyle/>
        <a:p>
          <a:endParaRPr lang="en-GB"/>
        </a:p>
      </dgm:t>
    </dgm:pt>
    <dgm:pt modelId="{2B18CCD9-D6B1-4225-8D26-4BA691BB1837}" type="pres">
      <dgm:prSet presAssocID="{50451020-5E1A-4778-9E8D-169182A36191}" presName="childTx" presStyleLbl="bgAccFollowNode1" presStyleIdx="5" presStyleCnt="8">
        <dgm:presLayoutVars>
          <dgm:bulletEnabled val="1"/>
        </dgm:presLayoutVars>
      </dgm:prSet>
      <dgm:spPr/>
      <dgm:t>
        <a:bodyPr/>
        <a:lstStyle/>
        <a:p>
          <a:endParaRPr lang="en-GB"/>
        </a:p>
      </dgm:t>
    </dgm:pt>
    <dgm:pt modelId="{C68AD4FC-0C6E-4C02-81F5-45665159F295}" type="pres">
      <dgm:prSet presAssocID="{B8F884C1-7EA5-482B-A1CA-C0C65369AE95}" presName="comp" presStyleCnt="0"/>
      <dgm:spPr/>
    </dgm:pt>
    <dgm:pt modelId="{E517EBB6-81CB-4012-85E2-0A4426224C19}" type="pres">
      <dgm:prSet presAssocID="{B8F884C1-7EA5-482B-A1CA-C0C65369AE95}" presName="child" presStyleLbl="bgAccFollowNode1" presStyleIdx="6" presStyleCnt="8" custLinFactNeighborX="260"/>
      <dgm:spPr/>
      <dgm:t>
        <a:bodyPr/>
        <a:lstStyle/>
        <a:p>
          <a:endParaRPr lang="en-GB"/>
        </a:p>
      </dgm:t>
    </dgm:pt>
    <dgm:pt modelId="{EB3C75EE-6BDA-4BD0-9FD9-7C0C29EE042F}" type="pres">
      <dgm:prSet presAssocID="{B8F884C1-7EA5-482B-A1CA-C0C65369AE95}" presName="childTx" presStyleLbl="bgAccFollowNode1" presStyleIdx="6" presStyleCnt="8">
        <dgm:presLayoutVars>
          <dgm:bulletEnabled val="1"/>
        </dgm:presLayoutVars>
      </dgm:prSet>
      <dgm:spPr/>
      <dgm:t>
        <a:bodyPr/>
        <a:lstStyle/>
        <a:p>
          <a:endParaRPr lang="en-GB"/>
        </a:p>
      </dgm:t>
    </dgm:pt>
    <dgm:pt modelId="{F0B62216-92C2-4E58-B3C7-B2EFA4EEBC38}" type="pres">
      <dgm:prSet presAssocID="{D0204745-D896-4C10-85F7-EB57A73FB684}" presName="comp" presStyleCnt="0"/>
      <dgm:spPr/>
    </dgm:pt>
    <dgm:pt modelId="{D4BB9088-427E-43B5-93EB-CAF263F99385}" type="pres">
      <dgm:prSet presAssocID="{D0204745-D896-4C10-85F7-EB57A73FB684}" presName="child" presStyleLbl="bgAccFollowNode1" presStyleIdx="7" presStyleCnt="8" custLinFactNeighborX="260"/>
      <dgm:spPr/>
      <dgm:t>
        <a:bodyPr/>
        <a:lstStyle/>
        <a:p>
          <a:endParaRPr lang="en-GB"/>
        </a:p>
      </dgm:t>
    </dgm:pt>
    <dgm:pt modelId="{6FB6CF97-77C8-4F8F-8099-E938C6B32E60}" type="pres">
      <dgm:prSet presAssocID="{D0204745-D896-4C10-85F7-EB57A73FB684}" presName="childTx" presStyleLbl="bgAccFollowNode1" presStyleIdx="7" presStyleCnt="8">
        <dgm:presLayoutVars>
          <dgm:bulletEnabled val="1"/>
        </dgm:presLayoutVars>
      </dgm:prSet>
      <dgm:spPr/>
      <dgm:t>
        <a:bodyPr/>
        <a:lstStyle/>
        <a:p>
          <a:endParaRPr lang="en-GB"/>
        </a:p>
      </dgm:t>
    </dgm:pt>
    <dgm:pt modelId="{9051EF7D-7D6C-4B43-A6C4-239F9933C94D}" type="pres">
      <dgm:prSet presAssocID="{7FCE83D9-631B-4420-BBFC-CA0AFA59F747}" presName="negSpace" presStyleCnt="0"/>
      <dgm:spPr/>
    </dgm:pt>
    <dgm:pt modelId="{7453D9C8-CD6E-4AA4-8A19-7F6F667528F0}" type="pres">
      <dgm:prSet presAssocID="{7FCE83D9-631B-4420-BBFC-CA0AFA59F747}" presName="circle" presStyleLbl="node1" presStyleIdx="3" presStyleCnt="4"/>
      <dgm:spPr/>
      <dgm:t>
        <a:bodyPr/>
        <a:lstStyle/>
        <a:p>
          <a:endParaRPr lang="en-GB"/>
        </a:p>
      </dgm:t>
    </dgm:pt>
  </dgm:ptLst>
  <dgm:cxnLst>
    <dgm:cxn modelId="{7F3B5912-CE3A-4F69-B6A0-82162798FA63}" type="presOf" srcId="{00C18FBF-3FF5-4C16-97CF-AF03740D7AB6}" destId="{0DC7A063-583D-4B0F-88B2-BD54F95D95AF}" srcOrd="0" destOrd="0" presId="urn:microsoft.com/office/officeart/2005/8/layout/hList9"/>
    <dgm:cxn modelId="{665FC7C1-622D-492E-91CA-4E9C86FAE6A2}" type="presOf" srcId="{D0204745-D896-4C10-85F7-EB57A73FB684}" destId="{D4BB9088-427E-43B5-93EB-CAF263F99385}" srcOrd="0" destOrd="0" presId="urn:microsoft.com/office/officeart/2005/8/layout/hList9"/>
    <dgm:cxn modelId="{20AF3F0D-FCCC-4AE8-8B10-DDA56D69A389}" type="presOf" srcId="{6352CA33-6755-44BE-808F-400DA4CF80A7}" destId="{89E6DA6E-7A23-44BD-8A99-378091FF741D}" srcOrd="0" destOrd="0" presId="urn:microsoft.com/office/officeart/2005/8/layout/hList9"/>
    <dgm:cxn modelId="{EDF0B63A-DCA1-49A5-910A-B447CA5609B2}" type="presOf" srcId="{3D5CDB25-F8FA-444B-8D4A-1D29D0CBA282}" destId="{96624143-7928-48E9-817F-BC4A07250C32}" srcOrd="1" destOrd="0" presId="urn:microsoft.com/office/officeart/2005/8/layout/hList9"/>
    <dgm:cxn modelId="{9740321C-35B3-4F5F-BD46-905CB7B8FAEB}" type="presOf" srcId="{9614A323-64B1-4077-A841-022051EC749A}" destId="{AD2806AC-6A03-4F05-9F4D-F72EA0E56FBF}" srcOrd="0" destOrd="0" presId="urn:microsoft.com/office/officeart/2005/8/layout/hList9"/>
    <dgm:cxn modelId="{70E22FBE-4510-487A-BD3F-D791559A8263}" type="presOf" srcId="{3D5CDB25-F8FA-444B-8D4A-1D29D0CBA282}" destId="{5314AADB-0AD3-4BAE-9F15-B0FE4F44C802}" srcOrd="0" destOrd="0" presId="urn:microsoft.com/office/officeart/2005/8/layout/hList9"/>
    <dgm:cxn modelId="{70AA2139-FA57-4EAA-83C0-CFBB31F3B2CD}" type="presOf" srcId="{9D72CDD3-5859-43DB-BD75-0C3C30E3DE62}" destId="{187D4E8C-5C91-4D00-870C-2C45D4EA263C}" srcOrd="1" destOrd="0" presId="urn:microsoft.com/office/officeart/2005/8/layout/hList9"/>
    <dgm:cxn modelId="{DDB5AD9A-40B0-48EF-AF2C-8CCDA330F7FE}" srcId="{B4F1B46E-22B2-4721-950C-8704487586DC}" destId="{9D72CDD3-5859-43DB-BD75-0C3C30E3DE62}" srcOrd="0" destOrd="0" parTransId="{1D5B1F83-33A7-4298-BC11-2B1252AFAEA5}" sibTransId="{15E25BD4-1EBF-43C2-8885-DBF66B8429E1}"/>
    <dgm:cxn modelId="{70CAB4FC-3D17-49C2-8A7B-F387031FCDCA}" srcId="{7FCE83D9-631B-4420-BBFC-CA0AFA59F747}" destId="{DB9FB862-4759-4D6A-84F3-01524B92723B}" srcOrd="0" destOrd="0" parTransId="{CD1EE44C-3116-420B-89E3-1D797CB25D34}" sibTransId="{4BD4D4A5-043E-4ED5-A5CA-8D46DADC3150}"/>
    <dgm:cxn modelId="{2DF4FDC6-9998-45E2-B49B-7BDDAE43878E}" type="presOf" srcId="{B4F1B46E-22B2-4721-950C-8704487586DC}" destId="{FC7ED273-8CFD-43C2-9C05-44FADF3E0637}" srcOrd="0" destOrd="0" presId="urn:microsoft.com/office/officeart/2005/8/layout/hList9"/>
    <dgm:cxn modelId="{9EAFDA46-5C2B-4265-848E-E1939DEEAF3E}" type="presOf" srcId="{B8F884C1-7EA5-482B-A1CA-C0C65369AE95}" destId="{E517EBB6-81CB-4012-85E2-0A4426224C19}" srcOrd="0" destOrd="0" presId="urn:microsoft.com/office/officeart/2005/8/layout/hList9"/>
    <dgm:cxn modelId="{B736D792-8630-4423-BF25-ED6293A18ADD}" type="presOf" srcId="{9614A323-64B1-4077-A841-022051EC749A}" destId="{F8977219-728E-448F-AE8B-46B14F4F17DE}" srcOrd="1" destOrd="0" presId="urn:microsoft.com/office/officeart/2005/8/layout/hList9"/>
    <dgm:cxn modelId="{FC7BD086-74EA-4D6C-9657-E916D355F209}" srcId="{6352CA33-6755-44BE-808F-400DA4CF80A7}" destId="{9614A323-64B1-4077-A841-022051EC749A}" srcOrd="0" destOrd="0" parTransId="{E5F6BCBD-B84E-4018-BE9E-BF57FF3B4B36}" sibTransId="{FEC2A79F-8857-403A-A738-E8CE75C965E2}"/>
    <dgm:cxn modelId="{0F86DBDB-3C4F-4C84-981B-7F4CA2A8EAF3}" srcId="{7FCE83D9-631B-4420-BBFC-CA0AFA59F747}" destId="{50451020-5E1A-4778-9E8D-169182A36191}" srcOrd="1" destOrd="0" parTransId="{7DFC3849-4A12-49FB-B614-8AFD597CCB9E}" sibTransId="{EEDE2474-4F18-4F59-8E58-6382D253E514}"/>
    <dgm:cxn modelId="{3204ED53-15A0-4643-A582-021A785F1BA2}" srcId="{F2881FB1-6580-4F21-A283-BFAA6F91D5D2}" destId="{D5197DDB-D5D2-499F-B255-CF7BB5AE2B43}" srcOrd="0" destOrd="0" parTransId="{B14A4DC9-F40A-4867-ADB8-4BA8A1F83766}" sibTransId="{29F2454A-2FA8-4B3A-AC63-4A0B9FD04A75}"/>
    <dgm:cxn modelId="{16E03549-76FD-4D73-932D-9C88E7D9FF05}" type="presOf" srcId="{DB9FB862-4759-4D6A-84F3-01524B92723B}" destId="{402C2C77-A32C-4D99-9940-12535E1181F2}" srcOrd="0" destOrd="0" presId="urn:microsoft.com/office/officeart/2005/8/layout/hList9"/>
    <dgm:cxn modelId="{E572418E-4340-4448-940D-253A2FA3B9B3}" srcId="{00C18FBF-3FF5-4C16-97CF-AF03740D7AB6}" destId="{7FCE83D9-631B-4420-BBFC-CA0AFA59F747}" srcOrd="3" destOrd="0" parTransId="{C61EC981-13FA-4710-B079-D35692EEB764}" sibTransId="{1B48A0DE-4031-4D45-86A1-94CDAF68824A}"/>
    <dgm:cxn modelId="{2C8317B2-2EBB-4589-86EA-C77B3B6E81AA}" srcId="{00C18FBF-3FF5-4C16-97CF-AF03740D7AB6}" destId="{B4F1B46E-22B2-4721-950C-8704487586DC}" srcOrd="0" destOrd="0" parTransId="{E8A66543-CC4D-4785-A93E-5B125E09F826}" sibTransId="{A7E2530A-34E2-4E9F-BC78-8920BA140C41}"/>
    <dgm:cxn modelId="{4CCFFDF9-D8E9-43FF-9A5C-0D554AC5AAB1}" type="presOf" srcId="{50451020-5E1A-4778-9E8D-169182A36191}" destId="{2B18CCD9-D6B1-4225-8D26-4BA691BB1837}" srcOrd="1" destOrd="0" presId="urn:microsoft.com/office/officeart/2005/8/layout/hList9"/>
    <dgm:cxn modelId="{2E3C97E6-67D4-4948-B47A-1115C2B2979F}" srcId="{6352CA33-6755-44BE-808F-400DA4CF80A7}" destId="{3D5CDB25-F8FA-444B-8D4A-1D29D0CBA282}" srcOrd="1" destOrd="0" parTransId="{4C229933-AC16-44B7-98EC-4C0F07FABCB0}" sibTransId="{189DA4C5-2A22-4C71-A806-7B4AB57767CC}"/>
    <dgm:cxn modelId="{A587C2CB-6562-4021-B4BF-D479DBE9444F}" type="presOf" srcId="{D5197DDB-D5D2-499F-B255-CF7BB5AE2B43}" destId="{F660F4B9-35DB-4256-A868-A35C6DCCF6B2}" srcOrd="0" destOrd="0" presId="urn:microsoft.com/office/officeart/2005/8/layout/hList9"/>
    <dgm:cxn modelId="{92C93E38-C42F-4D6F-8166-2B3B05A1773B}" type="presOf" srcId="{D0204745-D896-4C10-85F7-EB57A73FB684}" destId="{6FB6CF97-77C8-4F8F-8099-E938C6B32E60}" srcOrd="1" destOrd="0" presId="urn:microsoft.com/office/officeart/2005/8/layout/hList9"/>
    <dgm:cxn modelId="{6C9D5899-99E2-4916-98F9-1660647928E3}" type="presOf" srcId="{DB9FB862-4759-4D6A-84F3-01524B92723B}" destId="{5B88A17E-EFF5-4A04-9CC9-D2131DA9ECCC}" srcOrd="1" destOrd="0" presId="urn:microsoft.com/office/officeart/2005/8/layout/hList9"/>
    <dgm:cxn modelId="{1996FBDC-BC1F-4273-A6B0-A4AD1C8C67A0}" type="presOf" srcId="{B8F884C1-7EA5-482B-A1CA-C0C65369AE95}" destId="{EB3C75EE-6BDA-4BD0-9FD9-7C0C29EE042F}" srcOrd="1" destOrd="0" presId="urn:microsoft.com/office/officeart/2005/8/layout/hList9"/>
    <dgm:cxn modelId="{82BAE5DD-3A79-4870-9019-1254385E0650}" srcId="{00C18FBF-3FF5-4C16-97CF-AF03740D7AB6}" destId="{6352CA33-6755-44BE-808F-400DA4CF80A7}" srcOrd="2" destOrd="0" parTransId="{AEB59203-63BA-4A96-BADC-40BAEBD9AA40}" sibTransId="{AAB4CF73-4B9B-4AA0-9074-16C2D2AE00A1}"/>
    <dgm:cxn modelId="{114529EA-CDEE-4574-B59D-8F35E4FE7A75}" type="presOf" srcId="{50451020-5E1A-4778-9E8D-169182A36191}" destId="{3086D0BF-AAD1-4310-88ED-4D81A687BD50}" srcOrd="0" destOrd="0" presId="urn:microsoft.com/office/officeart/2005/8/layout/hList9"/>
    <dgm:cxn modelId="{4A31D641-1B5D-46D3-B685-0C4DC6EFE71B}" srcId="{00C18FBF-3FF5-4C16-97CF-AF03740D7AB6}" destId="{F2881FB1-6580-4F21-A283-BFAA6F91D5D2}" srcOrd="1" destOrd="0" parTransId="{2D960FDD-BADA-480D-9043-497C56588AD3}" sibTransId="{A5ABDC17-7AB5-4F0E-992A-F9343F5D74EB}"/>
    <dgm:cxn modelId="{59E871E8-E7D2-4CCC-B749-A714977AF5E6}" type="presOf" srcId="{D5197DDB-D5D2-499F-B255-CF7BB5AE2B43}" destId="{10C9E3CF-3A8F-4100-8ACD-91E2373197A2}" srcOrd="1" destOrd="0" presId="urn:microsoft.com/office/officeart/2005/8/layout/hList9"/>
    <dgm:cxn modelId="{B2647B56-8947-4632-AB4A-42CBB9B48494}" type="presOf" srcId="{7FCE83D9-631B-4420-BBFC-CA0AFA59F747}" destId="{7453D9C8-CD6E-4AA4-8A19-7F6F667528F0}" srcOrd="0" destOrd="0" presId="urn:microsoft.com/office/officeart/2005/8/layout/hList9"/>
    <dgm:cxn modelId="{BDAC3E87-3D28-4CAB-8AB5-97E69611B3C3}" srcId="{7FCE83D9-631B-4420-BBFC-CA0AFA59F747}" destId="{B8F884C1-7EA5-482B-A1CA-C0C65369AE95}" srcOrd="2" destOrd="0" parTransId="{D434C373-1ACC-41B7-803F-5CC9A9BECD42}" sibTransId="{6C6DE3CE-3F5F-49F2-92E2-4948B6DCE471}"/>
    <dgm:cxn modelId="{7F067347-7C22-4217-A52E-21C852708334}" srcId="{7FCE83D9-631B-4420-BBFC-CA0AFA59F747}" destId="{D0204745-D896-4C10-85F7-EB57A73FB684}" srcOrd="3" destOrd="0" parTransId="{55CDB2D5-1955-451B-9729-BF54E8162493}" sibTransId="{1B9C3D09-4044-4226-B796-48A073947974}"/>
    <dgm:cxn modelId="{AACC54D1-0243-46E9-9624-A663799E8A06}" type="presOf" srcId="{9D72CDD3-5859-43DB-BD75-0C3C30E3DE62}" destId="{6B08AC4B-4CEC-41E5-AE19-47A4E2720563}" srcOrd="0" destOrd="0" presId="urn:microsoft.com/office/officeart/2005/8/layout/hList9"/>
    <dgm:cxn modelId="{77F620CE-FC2D-42CF-890C-6A28A43BA06E}" type="presOf" srcId="{F2881FB1-6580-4F21-A283-BFAA6F91D5D2}" destId="{FD776C1E-557E-4553-9447-49B69EEC7907}" srcOrd="0" destOrd="0" presId="urn:microsoft.com/office/officeart/2005/8/layout/hList9"/>
    <dgm:cxn modelId="{E1D1E23B-EC87-45CC-9E87-38B27A23764D}" type="presParOf" srcId="{0DC7A063-583D-4B0F-88B2-BD54F95D95AF}" destId="{3B23570A-ECC9-4DF8-BCB4-0465C69CBB88}" srcOrd="0" destOrd="0" presId="urn:microsoft.com/office/officeart/2005/8/layout/hList9"/>
    <dgm:cxn modelId="{82537023-5CD7-4BB7-84CF-DE8196338CF2}" type="presParOf" srcId="{0DC7A063-583D-4B0F-88B2-BD54F95D95AF}" destId="{FC66A233-6BBA-46AF-B2F6-28E379B158E2}" srcOrd="1" destOrd="0" presId="urn:microsoft.com/office/officeart/2005/8/layout/hList9"/>
    <dgm:cxn modelId="{5DFED7C8-2E54-4441-B032-3A4788B2A8D3}" type="presParOf" srcId="{FC66A233-6BBA-46AF-B2F6-28E379B158E2}" destId="{46739A04-1AA3-49C6-8EA7-EB1DE975B900}" srcOrd="0" destOrd="0" presId="urn:microsoft.com/office/officeart/2005/8/layout/hList9"/>
    <dgm:cxn modelId="{59D81910-4316-4EAE-9A67-0B3EDF027306}" type="presParOf" srcId="{FC66A233-6BBA-46AF-B2F6-28E379B158E2}" destId="{535C6EC9-8098-42C5-8527-E62FF045E4EB}" srcOrd="1" destOrd="0" presId="urn:microsoft.com/office/officeart/2005/8/layout/hList9"/>
    <dgm:cxn modelId="{C4FBC461-0B5D-4B7E-9CAF-A88B1223F18A}" type="presParOf" srcId="{535C6EC9-8098-42C5-8527-E62FF045E4EB}" destId="{6B08AC4B-4CEC-41E5-AE19-47A4E2720563}" srcOrd="0" destOrd="0" presId="urn:microsoft.com/office/officeart/2005/8/layout/hList9"/>
    <dgm:cxn modelId="{16A1B336-CE68-4171-8D18-284543992BEA}" type="presParOf" srcId="{535C6EC9-8098-42C5-8527-E62FF045E4EB}" destId="{187D4E8C-5C91-4D00-870C-2C45D4EA263C}" srcOrd="1" destOrd="0" presId="urn:microsoft.com/office/officeart/2005/8/layout/hList9"/>
    <dgm:cxn modelId="{DEF99A7A-98F1-424D-AC92-7C6B69A0E544}" type="presParOf" srcId="{0DC7A063-583D-4B0F-88B2-BD54F95D95AF}" destId="{3845DB9A-BEF3-4D5D-B9C7-5FC0456401AC}" srcOrd="2" destOrd="0" presId="urn:microsoft.com/office/officeart/2005/8/layout/hList9"/>
    <dgm:cxn modelId="{ACD8FD0D-39C9-49DB-B77E-B03522FDF5FC}" type="presParOf" srcId="{0DC7A063-583D-4B0F-88B2-BD54F95D95AF}" destId="{FC7ED273-8CFD-43C2-9C05-44FADF3E0637}" srcOrd="3" destOrd="0" presId="urn:microsoft.com/office/officeart/2005/8/layout/hList9"/>
    <dgm:cxn modelId="{2C72EC61-81F4-4DCD-A533-255CBC66AE34}" type="presParOf" srcId="{0DC7A063-583D-4B0F-88B2-BD54F95D95AF}" destId="{13C564B0-C27E-4ABA-AFDA-59E145B256BA}" srcOrd="4" destOrd="0" presId="urn:microsoft.com/office/officeart/2005/8/layout/hList9"/>
    <dgm:cxn modelId="{775600F8-FCFE-4862-8108-85F84EA9DEE2}" type="presParOf" srcId="{0DC7A063-583D-4B0F-88B2-BD54F95D95AF}" destId="{6300E233-87DF-4270-9808-160BFEB8A5BE}" srcOrd="5" destOrd="0" presId="urn:microsoft.com/office/officeart/2005/8/layout/hList9"/>
    <dgm:cxn modelId="{AE3B7A69-67E7-41D2-BC1A-3586A3CC259D}" type="presParOf" srcId="{0DC7A063-583D-4B0F-88B2-BD54F95D95AF}" destId="{6E53DEF7-499E-42EE-802D-59B2F8915392}" srcOrd="6" destOrd="0" presId="urn:microsoft.com/office/officeart/2005/8/layout/hList9"/>
    <dgm:cxn modelId="{76A9B804-07B5-4060-AA61-249A1765ECB9}" type="presParOf" srcId="{6E53DEF7-499E-42EE-802D-59B2F8915392}" destId="{E08C30D1-35EA-4D05-9731-5D01E3FCBD09}" srcOrd="0" destOrd="0" presId="urn:microsoft.com/office/officeart/2005/8/layout/hList9"/>
    <dgm:cxn modelId="{6162898E-21FD-497B-BFEE-B78CF45F7D9A}" type="presParOf" srcId="{6E53DEF7-499E-42EE-802D-59B2F8915392}" destId="{2F3BD88A-9166-4A26-B941-B9BAEE1A11D5}" srcOrd="1" destOrd="0" presId="urn:microsoft.com/office/officeart/2005/8/layout/hList9"/>
    <dgm:cxn modelId="{71D4EFDE-15BC-4327-9242-5F72F9DAFAD4}" type="presParOf" srcId="{2F3BD88A-9166-4A26-B941-B9BAEE1A11D5}" destId="{F660F4B9-35DB-4256-A868-A35C6DCCF6B2}" srcOrd="0" destOrd="0" presId="urn:microsoft.com/office/officeart/2005/8/layout/hList9"/>
    <dgm:cxn modelId="{9B414BA4-2018-40DF-8E7D-AD7E78EF0217}" type="presParOf" srcId="{2F3BD88A-9166-4A26-B941-B9BAEE1A11D5}" destId="{10C9E3CF-3A8F-4100-8ACD-91E2373197A2}" srcOrd="1" destOrd="0" presId="urn:microsoft.com/office/officeart/2005/8/layout/hList9"/>
    <dgm:cxn modelId="{D8406746-50BE-425E-A523-9ED524500743}" type="presParOf" srcId="{0DC7A063-583D-4B0F-88B2-BD54F95D95AF}" destId="{69136330-53DB-4978-A56B-160862279381}" srcOrd="7" destOrd="0" presId="urn:microsoft.com/office/officeart/2005/8/layout/hList9"/>
    <dgm:cxn modelId="{A91BC494-75AC-4CCA-8CC1-7E9884C2F3AD}" type="presParOf" srcId="{0DC7A063-583D-4B0F-88B2-BD54F95D95AF}" destId="{FD776C1E-557E-4553-9447-49B69EEC7907}" srcOrd="8" destOrd="0" presId="urn:microsoft.com/office/officeart/2005/8/layout/hList9"/>
    <dgm:cxn modelId="{487F9920-08DF-4AC5-BA64-D35F42602B66}" type="presParOf" srcId="{0DC7A063-583D-4B0F-88B2-BD54F95D95AF}" destId="{FC2522F1-14BB-4B37-B60E-2E8A7E8A6C30}" srcOrd="9" destOrd="0" presId="urn:microsoft.com/office/officeart/2005/8/layout/hList9"/>
    <dgm:cxn modelId="{DC194D92-7E98-42DD-A8CA-BCD1EDD2C95D}" type="presParOf" srcId="{0DC7A063-583D-4B0F-88B2-BD54F95D95AF}" destId="{2C2F6211-85A7-47FE-9239-DE94DF41A263}" srcOrd="10" destOrd="0" presId="urn:microsoft.com/office/officeart/2005/8/layout/hList9"/>
    <dgm:cxn modelId="{575F4FD6-9E0F-4F5E-88EE-9B265B6FD4F4}" type="presParOf" srcId="{0DC7A063-583D-4B0F-88B2-BD54F95D95AF}" destId="{7B0C2EAE-70CB-4160-863D-210C3C66D5FD}" srcOrd="11" destOrd="0" presId="urn:microsoft.com/office/officeart/2005/8/layout/hList9"/>
    <dgm:cxn modelId="{8AE96C49-A416-4FC7-84EE-2BDAF35C57FF}" type="presParOf" srcId="{7B0C2EAE-70CB-4160-863D-210C3C66D5FD}" destId="{5AF3752E-55A6-443C-AD35-C49DF50A4566}" srcOrd="0" destOrd="0" presId="urn:microsoft.com/office/officeart/2005/8/layout/hList9"/>
    <dgm:cxn modelId="{235B263C-399E-4245-95BD-2AA1F19D4AB4}" type="presParOf" srcId="{7B0C2EAE-70CB-4160-863D-210C3C66D5FD}" destId="{53567A66-F0E9-4EF8-ADA9-764BA36AA6A9}" srcOrd="1" destOrd="0" presId="urn:microsoft.com/office/officeart/2005/8/layout/hList9"/>
    <dgm:cxn modelId="{265DA8D6-D429-4956-8CB8-10EE7EF20F0C}" type="presParOf" srcId="{53567A66-F0E9-4EF8-ADA9-764BA36AA6A9}" destId="{AD2806AC-6A03-4F05-9F4D-F72EA0E56FBF}" srcOrd="0" destOrd="0" presId="urn:microsoft.com/office/officeart/2005/8/layout/hList9"/>
    <dgm:cxn modelId="{35A8C2CA-EB30-45FD-8152-A7470BE42B4C}" type="presParOf" srcId="{53567A66-F0E9-4EF8-ADA9-764BA36AA6A9}" destId="{F8977219-728E-448F-AE8B-46B14F4F17DE}" srcOrd="1" destOrd="0" presId="urn:microsoft.com/office/officeart/2005/8/layout/hList9"/>
    <dgm:cxn modelId="{6ACEADBE-023B-4505-93FF-04069F754490}" type="presParOf" srcId="{7B0C2EAE-70CB-4160-863D-210C3C66D5FD}" destId="{46A8623B-DC64-4ED6-B73D-98FEAB030508}" srcOrd="2" destOrd="0" presId="urn:microsoft.com/office/officeart/2005/8/layout/hList9"/>
    <dgm:cxn modelId="{AD010A9C-D63C-4BD8-BA56-A4D20026F974}" type="presParOf" srcId="{46A8623B-DC64-4ED6-B73D-98FEAB030508}" destId="{5314AADB-0AD3-4BAE-9F15-B0FE4F44C802}" srcOrd="0" destOrd="0" presId="urn:microsoft.com/office/officeart/2005/8/layout/hList9"/>
    <dgm:cxn modelId="{10F973FE-8000-468C-900B-4ED99BE40E65}" type="presParOf" srcId="{46A8623B-DC64-4ED6-B73D-98FEAB030508}" destId="{96624143-7928-48E9-817F-BC4A07250C32}" srcOrd="1" destOrd="0" presId="urn:microsoft.com/office/officeart/2005/8/layout/hList9"/>
    <dgm:cxn modelId="{EF3F399A-E096-436A-AD74-CF747D62B02A}" type="presParOf" srcId="{0DC7A063-583D-4B0F-88B2-BD54F95D95AF}" destId="{FBCC4E74-37C0-494F-ABC0-7D18132E1437}" srcOrd="12" destOrd="0" presId="urn:microsoft.com/office/officeart/2005/8/layout/hList9"/>
    <dgm:cxn modelId="{5EA17F20-F6C6-4B5A-AFEB-38BD8F975065}" type="presParOf" srcId="{0DC7A063-583D-4B0F-88B2-BD54F95D95AF}" destId="{89E6DA6E-7A23-44BD-8A99-378091FF741D}" srcOrd="13" destOrd="0" presId="urn:microsoft.com/office/officeart/2005/8/layout/hList9"/>
    <dgm:cxn modelId="{463280A8-1DBA-4FE7-B5B2-8151A298EB35}" type="presParOf" srcId="{0DC7A063-583D-4B0F-88B2-BD54F95D95AF}" destId="{E966790E-26B5-4EB8-981F-1094BF4B7611}" srcOrd="14" destOrd="0" presId="urn:microsoft.com/office/officeart/2005/8/layout/hList9"/>
    <dgm:cxn modelId="{A4221FEF-656B-43DD-8382-199EAB5F1E7B}" type="presParOf" srcId="{0DC7A063-583D-4B0F-88B2-BD54F95D95AF}" destId="{229B7655-E1F4-4CF5-84B8-30F0491D32B5}" srcOrd="15" destOrd="0" presId="urn:microsoft.com/office/officeart/2005/8/layout/hList9"/>
    <dgm:cxn modelId="{48FA6F14-4694-4C77-8D75-48D3A22A3540}" type="presParOf" srcId="{0DC7A063-583D-4B0F-88B2-BD54F95D95AF}" destId="{F85FFCDF-8E5F-492B-B22D-55A08EACE783}" srcOrd="16" destOrd="0" presId="urn:microsoft.com/office/officeart/2005/8/layout/hList9"/>
    <dgm:cxn modelId="{3995A447-6B53-4DFA-8494-06C3A1F8D7F7}" type="presParOf" srcId="{F85FFCDF-8E5F-492B-B22D-55A08EACE783}" destId="{600B3FB2-1315-4A84-8613-B445666BC7D2}" srcOrd="0" destOrd="0" presId="urn:microsoft.com/office/officeart/2005/8/layout/hList9"/>
    <dgm:cxn modelId="{C652D75D-BE73-43BB-9138-B232AAF272A1}" type="presParOf" srcId="{F85FFCDF-8E5F-492B-B22D-55A08EACE783}" destId="{E47C73E9-FBEE-4370-9B3F-E04EB7C4023A}" srcOrd="1" destOrd="0" presId="urn:microsoft.com/office/officeart/2005/8/layout/hList9"/>
    <dgm:cxn modelId="{5F19BD3C-10AC-4F51-A8FD-00351A52371B}" type="presParOf" srcId="{E47C73E9-FBEE-4370-9B3F-E04EB7C4023A}" destId="{402C2C77-A32C-4D99-9940-12535E1181F2}" srcOrd="0" destOrd="0" presId="urn:microsoft.com/office/officeart/2005/8/layout/hList9"/>
    <dgm:cxn modelId="{1D14EEBA-2351-4066-8BB7-C42885F1D780}" type="presParOf" srcId="{E47C73E9-FBEE-4370-9B3F-E04EB7C4023A}" destId="{5B88A17E-EFF5-4A04-9CC9-D2131DA9ECCC}" srcOrd="1" destOrd="0" presId="urn:microsoft.com/office/officeart/2005/8/layout/hList9"/>
    <dgm:cxn modelId="{D230C2D8-6446-403F-971D-BA59F9482A7E}" type="presParOf" srcId="{F85FFCDF-8E5F-492B-B22D-55A08EACE783}" destId="{F3C2D87B-A5E7-46E2-B3D3-58E6D9562663}" srcOrd="2" destOrd="0" presId="urn:microsoft.com/office/officeart/2005/8/layout/hList9"/>
    <dgm:cxn modelId="{71EFAC4F-7BC1-470A-9459-DE14D03A3B20}" type="presParOf" srcId="{F3C2D87B-A5E7-46E2-B3D3-58E6D9562663}" destId="{3086D0BF-AAD1-4310-88ED-4D81A687BD50}" srcOrd="0" destOrd="0" presId="urn:microsoft.com/office/officeart/2005/8/layout/hList9"/>
    <dgm:cxn modelId="{6035C1AD-47FA-47BC-9D78-974272EBB1D2}" type="presParOf" srcId="{F3C2D87B-A5E7-46E2-B3D3-58E6D9562663}" destId="{2B18CCD9-D6B1-4225-8D26-4BA691BB1837}" srcOrd="1" destOrd="0" presId="urn:microsoft.com/office/officeart/2005/8/layout/hList9"/>
    <dgm:cxn modelId="{B0411B18-5F67-4167-81FB-255D0BCB5347}" type="presParOf" srcId="{F85FFCDF-8E5F-492B-B22D-55A08EACE783}" destId="{C68AD4FC-0C6E-4C02-81F5-45665159F295}" srcOrd="3" destOrd="0" presId="urn:microsoft.com/office/officeart/2005/8/layout/hList9"/>
    <dgm:cxn modelId="{5A2E145F-1DCD-4835-B8BB-16B0602361A2}" type="presParOf" srcId="{C68AD4FC-0C6E-4C02-81F5-45665159F295}" destId="{E517EBB6-81CB-4012-85E2-0A4426224C19}" srcOrd="0" destOrd="0" presId="urn:microsoft.com/office/officeart/2005/8/layout/hList9"/>
    <dgm:cxn modelId="{A8459D85-6A2E-4E5E-B014-629471A0F52A}" type="presParOf" srcId="{C68AD4FC-0C6E-4C02-81F5-45665159F295}" destId="{EB3C75EE-6BDA-4BD0-9FD9-7C0C29EE042F}" srcOrd="1" destOrd="0" presId="urn:microsoft.com/office/officeart/2005/8/layout/hList9"/>
    <dgm:cxn modelId="{476C0F0C-2352-4962-AE60-A8DF03F916A0}" type="presParOf" srcId="{F85FFCDF-8E5F-492B-B22D-55A08EACE783}" destId="{F0B62216-92C2-4E58-B3C7-B2EFA4EEBC38}" srcOrd="4" destOrd="0" presId="urn:microsoft.com/office/officeart/2005/8/layout/hList9"/>
    <dgm:cxn modelId="{1D96D3A7-772D-4A3E-9EA4-0EFFA7189E64}" type="presParOf" srcId="{F0B62216-92C2-4E58-B3C7-B2EFA4EEBC38}" destId="{D4BB9088-427E-43B5-93EB-CAF263F99385}" srcOrd="0" destOrd="0" presId="urn:microsoft.com/office/officeart/2005/8/layout/hList9"/>
    <dgm:cxn modelId="{BCCC84D4-B84E-4238-8D74-06A4030FFE12}" type="presParOf" srcId="{F0B62216-92C2-4E58-B3C7-B2EFA4EEBC38}" destId="{6FB6CF97-77C8-4F8F-8099-E938C6B32E60}" srcOrd="1" destOrd="0" presId="urn:microsoft.com/office/officeart/2005/8/layout/hList9"/>
    <dgm:cxn modelId="{ADA815FB-429E-4ABD-97FC-4AEA97B4630C}" type="presParOf" srcId="{0DC7A063-583D-4B0F-88B2-BD54F95D95AF}" destId="{9051EF7D-7D6C-4B43-A6C4-239F9933C94D}" srcOrd="17" destOrd="0" presId="urn:microsoft.com/office/officeart/2005/8/layout/hList9"/>
    <dgm:cxn modelId="{7961C21C-3FE8-4B71-95E5-AB5835F91CC1}" type="presParOf" srcId="{0DC7A063-583D-4B0F-88B2-BD54F95D95AF}" destId="{7453D9C8-CD6E-4AA4-8A19-7F6F667528F0}" srcOrd="1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872FE7-54C9-450F-97F9-DAE849DA6DAB}"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5D512B40-285E-4BC3-83D3-3FDAA2D7FEEF}">
      <dgm:prSet phldrT="[Text]"/>
      <dgm:spPr/>
      <dgm:t>
        <a:bodyPr/>
        <a:lstStyle/>
        <a:p>
          <a:r>
            <a:rPr lang="en-GB" dirty="0" smtClean="0"/>
            <a:t>Express Reservation</a:t>
          </a:r>
          <a:endParaRPr lang="en-GB" dirty="0"/>
        </a:p>
      </dgm:t>
    </dgm:pt>
    <dgm:pt modelId="{30610A5E-9554-4098-A813-0DC8EF926CBD}" type="parTrans" cxnId="{D691FB59-9E6E-432C-A399-E3AC4958D9B2}">
      <dgm:prSet/>
      <dgm:spPr/>
      <dgm:t>
        <a:bodyPr/>
        <a:lstStyle/>
        <a:p>
          <a:endParaRPr lang="en-GB"/>
        </a:p>
      </dgm:t>
    </dgm:pt>
    <dgm:pt modelId="{273B6792-05C7-4A65-9894-7C31323FCF51}" type="sibTrans" cxnId="{D691FB59-9E6E-432C-A399-E3AC4958D9B2}">
      <dgm:prSet/>
      <dgm:spPr/>
      <dgm:t>
        <a:bodyPr/>
        <a:lstStyle/>
        <a:p>
          <a:endParaRPr lang="en-GB"/>
        </a:p>
      </dgm:t>
    </dgm:pt>
    <dgm:pt modelId="{4C73A80E-F689-4E2F-8463-D4F0A183269C}">
      <dgm:prSet phldrT="[Text]"/>
      <dgm:spPr/>
      <dgm:t>
        <a:bodyPr/>
        <a:lstStyle/>
        <a:p>
          <a:r>
            <a:rPr lang="en-GB" dirty="0" smtClean="0"/>
            <a:t>Clear and unambiguous</a:t>
          </a:r>
          <a:endParaRPr lang="en-GB" dirty="0"/>
        </a:p>
      </dgm:t>
    </dgm:pt>
    <dgm:pt modelId="{B688EDC2-EC78-4474-9D1E-2734BCD747E9}" type="parTrans" cxnId="{EA11623E-F177-418B-8BC5-8DCD50BB1365}">
      <dgm:prSet/>
      <dgm:spPr/>
      <dgm:t>
        <a:bodyPr/>
        <a:lstStyle/>
        <a:p>
          <a:endParaRPr lang="en-GB"/>
        </a:p>
      </dgm:t>
    </dgm:pt>
    <dgm:pt modelId="{8E6F1F05-1FE7-466F-B395-6E20AC9554B0}" type="sibTrans" cxnId="{EA11623E-F177-418B-8BC5-8DCD50BB1365}">
      <dgm:prSet/>
      <dgm:spPr/>
      <dgm:t>
        <a:bodyPr/>
        <a:lstStyle/>
        <a:p>
          <a:endParaRPr lang="en-GB"/>
        </a:p>
      </dgm:t>
    </dgm:pt>
    <dgm:pt modelId="{C2F7267F-2897-44CB-BA1D-F87C8EAA748F}">
      <dgm:prSet phldrT="[Text]"/>
      <dgm:spPr/>
      <dgm:t>
        <a:bodyPr/>
        <a:lstStyle/>
        <a:p>
          <a:r>
            <a:rPr lang="en-GB" dirty="0" smtClean="0"/>
            <a:t>By deed</a:t>
          </a:r>
          <a:endParaRPr lang="en-GB" dirty="0"/>
        </a:p>
      </dgm:t>
    </dgm:pt>
    <dgm:pt modelId="{56889F0D-F1ED-48C7-BAE6-E72C43BA34BA}" type="parTrans" cxnId="{DFBBA16D-710C-4AAB-BED5-8BB699608D1E}">
      <dgm:prSet/>
      <dgm:spPr/>
      <dgm:t>
        <a:bodyPr/>
        <a:lstStyle/>
        <a:p>
          <a:endParaRPr lang="en-GB"/>
        </a:p>
      </dgm:t>
    </dgm:pt>
    <dgm:pt modelId="{4157E17C-5CC1-4F00-BFC1-31F67574E86F}" type="sibTrans" cxnId="{DFBBA16D-710C-4AAB-BED5-8BB699608D1E}">
      <dgm:prSet/>
      <dgm:spPr/>
      <dgm:t>
        <a:bodyPr/>
        <a:lstStyle/>
        <a:p>
          <a:endParaRPr lang="en-GB"/>
        </a:p>
      </dgm:t>
    </dgm:pt>
    <dgm:pt modelId="{93A09560-F071-4691-AF15-08B40E3661FD}">
      <dgm:prSet phldrT="[Text]"/>
      <dgm:spPr/>
      <dgm:t>
        <a:bodyPr/>
        <a:lstStyle/>
        <a:p>
          <a:r>
            <a:rPr lang="en-GB" dirty="0" smtClean="0"/>
            <a:t>Implied Reservation</a:t>
          </a:r>
          <a:endParaRPr lang="en-GB" dirty="0"/>
        </a:p>
      </dgm:t>
    </dgm:pt>
    <dgm:pt modelId="{BFD40FFB-0504-43DA-99A7-7901360B3081}" type="parTrans" cxnId="{A3501083-7322-4A37-9604-207CADDA8FE5}">
      <dgm:prSet/>
      <dgm:spPr/>
      <dgm:t>
        <a:bodyPr/>
        <a:lstStyle/>
        <a:p>
          <a:endParaRPr lang="en-GB"/>
        </a:p>
      </dgm:t>
    </dgm:pt>
    <dgm:pt modelId="{35F79417-6294-4DDC-9EDD-D7E10A7108E3}" type="sibTrans" cxnId="{A3501083-7322-4A37-9604-207CADDA8FE5}">
      <dgm:prSet/>
      <dgm:spPr/>
      <dgm:t>
        <a:bodyPr/>
        <a:lstStyle/>
        <a:p>
          <a:endParaRPr lang="en-GB"/>
        </a:p>
      </dgm:t>
    </dgm:pt>
    <dgm:pt modelId="{569C6394-2C13-4F55-AB71-FB25DEBDBB58}">
      <dgm:prSet phldrT="[Text]"/>
      <dgm:spPr/>
      <dgm:t>
        <a:bodyPr/>
        <a:lstStyle/>
        <a:p>
          <a:r>
            <a:rPr lang="en-GB" dirty="0" smtClean="0"/>
            <a:t>Necessity</a:t>
          </a:r>
          <a:endParaRPr lang="en-GB" dirty="0"/>
        </a:p>
      </dgm:t>
    </dgm:pt>
    <dgm:pt modelId="{B672E15B-E305-4028-AFAB-E0E64BCD2454}" type="parTrans" cxnId="{55600972-3367-4DC4-9FDE-D0F4C0D69CCE}">
      <dgm:prSet/>
      <dgm:spPr/>
      <dgm:t>
        <a:bodyPr/>
        <a:lstStyle/>
        <a:p>
          <a:endParaRPr lang="en-GB"/>
        </a:p>
      </dgm:t>
    </dgm:pt>
    <dgm:pt modelId="{898F3B74-01A5-4408-8D03-5B0E045D1E08}" type="sibTrans" cxnId="{55600972-3367-4DC4-9FDE-D0F4C0D69CCE}">
      <dgm:prSet/>
      <dgm:spPr/>
      <dgm:t>
        <a:bodyPr/>
        <a:lstStyle/>
        <a:p>
          <a:endParaRPr lang="en-GB"/>
        </a:p>
      </dgm:t>
    </dgm:pt>
    <dgm:pt modelId="{567839AE-3F2C-4431-9BB7-687053582F17}">
      <dgm:prSet phldrT="[Text]"/>
      <dgm:spPr/>
      <dgm:t>
        <a:bodyPr/>
        <a:lstStyle/>
        <a:p>
          <a:r>
            <a:rPr lang="en-GB" dirty="0" smtClean="0"/>
            <a:t>Common intention</a:t>
          </a:r>
          <a:endParaRPr lang="en-GB" dirty="0"/>
        </a:p>
      </dgm:t>
    </dgm:pt>
    <dgm:pt modelId="{FA9C1F8D-367F-4944-A11F-A084188544DB}" type="parTrans" cxnId="{8C601324-B62C-418E-A14A-16B8E3C8D763}">
      <dgm:prSet/>
      <dgm:spPr/>
      <dgm:t>
        <a:bodyPr/>
        <a:lstStyle/>
        <a:p>
          <a:endParaRPr lang="en-GB"/>
        </a:p>
      </dgm:t>
    </dgm:pt>
    <dgm:pt modelId="{D6D4A6D3-DDE5-4A39-9B74-66096ED9E2AC}" type="sibTrans" cxnId="{8C601324-B62C-418E-A14A-16B8E3C8D763}">
      <dgm:prSet/>
      <dgm:spPr/>
      <dgm:t>
        <a:bodyPr/>
        <a:lstStyle/>
        <a:p>
          <a:endParaRPr lang="en-GB"/>
        </a:p>
      </dgm:t>
    </dgm:pt>
    <dgm:pt modelId="{0E9C7ABC-7E37-4534-A63C-8FD4C399E96D}" type="pres">
      <dgm:prSet presAssocID="{F4872FE7-54C9-450F-97F9-DAE849DA6DAB}" presName="Name0" presStyleCnt="0">
        <dgm:presLayoutVars>
          <dgm:dir/>
          <dgm:animLvl val="lvl"/>
          <dgm:resizeHandles/>
        </dgm:presLayoutVars>
      </dgm:prSet>
      <dgm:spPr/>
      <dgm:t>
        <a:bodyPr/>
        <a:lstStyle/>
        <a:p>
          <a:endParaRPr lang="en-GB"/>
        </a:p>
      </dgm:t>
    </dgm:pt>
    <dgm:pt modelId="{C3E82DA5-F06E-4E4D-937F-350175AC232A}" type="pres">
      <dgm:prSet presAssocID="{5D512B40-285E-4BC3-83D3-3FDAA2D7FEEF}" presName="linNode" presStyleCnt="0"/>
      <dgm:spPr/>
    </dgm:pt>
    <dgm:pt modelId="{5C259017-1D1E-4141-839D-28E05BDFBE23}" type="pres">
      <dgm:prSet presAssocID="{5D512B40-285E-4BC3-83D3-3FDAA2D7FEEF}" presName="parentShp" presStyleLbl="node1" presStyleIdx="0" presStyleCnt="2">
        <dgm:presLayoutVars>
          <dgm:bulletEnabled val="1"/>
        </dgm:presLayoutVars>
      </dgm:prSet>
      <dgm:spPr/>
      <dgm:t>
        <a:bodyPr/>
        <a:lstStyle/>
        <a:p>
          <a:endParaRPr lang="en-GB"/>
        </a:p>
      </dgm:t>
    </dgm:pt>
    <dgm:pt modelId="{F3AB0925-503D-4357-810A-4096A21AF9B0}" type="pres">
      <dgm:prSet presAssocID="{5D512B40-285E-4BC3-83D3-3FDAA2D7FEEF}" presName="childShp" presStyleLbl="bgAccFollowNode1" presStyleIdx="0" presStyleCnt="2">
        <dgm:presLayoutVars>
          <dgm:bulletEnabled val="1"/>
        </dgm:presLayoutVars>
      </dgm:prSet>
      <dgm:spPr/>
      <dgm:t>
        <a:bodyPr/>
        <a:lstStyle/>
        <a:p>
          <a:endParaRPr lang="en-GB"/>
        </a:p>
      </dgm:t>
    </dgm:pt>
    <dgm:pt modelId="{7B6A67D1-A80B-422B-BB8C-953494F7CEFF}" type="pres">
      <dgm:prSet presAssocID="{273B6792-05C7-4A65-9894-7C31323FCF51}" presName="spacing" presStyleCnt="0"/>
      <dgm:spPr/>
    </dgm:pt>
    <dgm:pt modelId="{C7DBDD6F-EF0C-4A1B-9614-784AF2C30547}" type="pres">
      <dgm:prSet presAssocID="{93A09560-F071-4691-AF15-08B40E3661FD}" presName="linNode" presStyleCnt="0"/>
      <dgm:spPr/>
    </dgm:pt>
    <dgm:pt modelId="{48C84EE5-1D7D-4B13-9DEE-70869FAE1DCD}" type="pres">
      <dgm:prSet presAssocID="{93A09560-F071-4691-AF15-08B40E3661FD}" presName="parentShp" presStyleLbl="node1" presStyleIdx="1" presStyleCnt="2">
        <dgm:presLayoutVars>
          <dgm:bulletEnabled val="1"/>
        </dgm:presLayoutVars>
      </dgm:prSet>
      <dgm:spPr/>
      <dgm:t>
        <a:bodyPr/>
        <a:lstStyle/>
        <a:p>
          <a:endParaRPr lang="en-GB"/>
        </a:p>
      </dgm:t>
    </dgm:pt>
    <dgm:pt modelId="{37CAD264-E774-42F5-9C62-8AFE44428C90}" type="pres">
      <dgm:prSet presAssocID="{93A09560-F071-4691-AF15-08B40E3661FD}" presName="childShp" presStyleLbl="bgAccFollowNode1" presStyleIdx="1" presStyleCnt="2">
        <dgm:presLayoutVars>
          <dgm:bulletEnabled val="1"/>
        </dgm:presLayoutVars>
      </dgm:prSet>
      <dgm:spPr/>
      <dgm:t>
        <a:bodyPr/>
        <a:lstStyle/>
        <a:p>
          <a:endParaRPr lang="en-GB"/>
        </a:p>
      </dgm:t>
    </dgm:pt>
  </dgm:ptLst>
  <dgm:cxnLst>
    <dgm:cxn modelId="{D691FB59-9E6E-432C-A399-E3AC4958D9B2}" srcId="{F4872FE7-54C9-450F-97F9-DAE849DA6DAB}" destId="{5D512B40-285E-4BC3-83D3-3FDAA2D7FEEF}" srcOrd="0" destOrd="0" parTransId="{30610A5E-9554-4098-A813-0DC8EF926CBD}" sibTransId="{273B6792-05C7-4A65-9894-7C31323FCF51}"/>
    <dgm:cxn modelId="{7E9A2554-D614-43DB-A93E-531196B42A3E}" type="presOf" srcId="{5D512B40-285E-4BC3-83D3-3FDAA2D7FEEF}" destId="{5C259017-1D1E-4141-839D-28E05BDFBE23}" srcOrd="0" destOrd="0" presId="urn:microsoft.com/office/officeart/2005/8/layout/vList6"/>
    <dgm:cxn modelId="{10A41A85-9C48-413F-8D8F-AA7A66D0508A}" type="presOf" srcId="{4C73A80E-F689-4E2F-8463-D4F0A183269C}" destId="{F3AB0925-503D-4357-810A-4096A21AF9B0}" srcOrd="0" destOrd="0" presId="urn:microsoft.com/office/officeart/2005/8/layout/vList6"/>
    <dgm:cxn modelId="{90A7E028-4867-4296-AC89-DFFBD2FD00F8}" type="presOf" srcId="{C2F7267F-2897-44CB-BA1D-F87C8EAA748F}" destId="{F3AB0925-503D-4357-810A-4096A21AF9B0}" srcOrd="0" destOrd="1" presId="urn:microsoft.com/office/officeart/2005/8/layout/vList6"/>
    <dgm:cxn modelId="{55600972-3367-4DC4-9FDE-D0F4C0D69CCE}" srcId="{93A09560-F071-4691-AF15-08B40E3661FD}" destId="{569C6394-2C13-4F55-AB71-FB25DEBDBB58}" srcOrd="0" destOrd="0" parTransId="{B672E15B-E305-4028-AFAB-E0E64BCD2454}" sibTransId="{898F3B74-01A5-4408-8D03-5B0E045D1E08}"/>
    <dgm:cxn modelId="{A3501083-7322-4A37-9604-207CADDA8FE5}" srcId="{F4872FE7-54C9-450F-97F9-DAE849DA6DAB}" destId="{93A09560-F071-4691-AF15-08B40E3661FD}" srcOrd="1" destOrd="0" parTransId="{BFD40FFB-0504-43DA-99A7-7901360B3081}" sibTransId="{35F79417-6294-4DDC-9EDD-D7E10A7108E3}"/>
    <dgm:cxn modelId="{C33E8E70-37B5-44ED-B590-EFAF204E126F}" type="presOf" srcId="{93A09560-F071-4691-AF15-08B40E3661FD}" destId="{48C84EE5-1D7D-4B13-9DEE-70869FAE1DCD}" srcOrd="0" destOrd="0" presId="urn:microsoft.com/office/officeart/2005/8/layout/vList6"/>
    <dgm:cxn modelId="{F6BA3FDB-07A9-4473-9B21-2D95376B8256}" type="presOf" srcId="{567839AE-3F2C-4431-9BB7-687053582F17}" destId="{37CAD264-E774-42F5-9C62-8AFE44428C90}" srcOrd="0" destOrd="1" presId="urn:microsoft.com/office/officeart/2005/8/layout/vList6"/>
    <dgm:cxn modelId="{8C601324-B62C-418E-A14A-16B8E3C8D763}" srcId="{93A09560-F071-4691-AF15-08B40E3661FD}" destId="{567839AE-3F2C-4431-9BB7-687053582F17}" srcOrd="1" destOrd="0" parTransId="{FA9C1F8D-367F-4944-A11F-A084188544DB}" sibTransId="{D6D4A6D3-DDE5-4A39-9B74-66096ED9E2AC}"/>
    <dgm:cxn modelId="{030BE32A-3344-4960-A250-8863B81AE2DE}" type="presOf" srcId="{F4872FE7-54C9-450F-97F9-DAE849DA6DAB}" destId="{0E9C7ABC-7E37-4534-A63C-8FD4C399E96D}" srcOrd="0" destOrd="0" presId="urn:microsoft.com/office/officeart/2005/8/layout/vList6"/>
    <dgm:cxn modelId="{EA11623E-F177-418B-8BC5-8DCD50BB1365}" srcId="{5D512B40-285E-4BC3-83D3-3FDAA2D7FEEF}" destId="{4C73A80E-F689-4E2F-8463-D4F0A183269C}" srcOrd="0" destOrd="0" parTransId="{B688EDC2-EC78-4474-9D1E-2734BCD747E9}" sibTransId="{8E6F1F05-1FE7-466F-B395-6E20AC9554B0}"/>
    <dgm:cxn modelId="{DFBBA16D-710C-4AAB-BED5-8BB699608D1E}" srcId="{5D512B40-285E-4BC3-83D3-3FDAA2D7FEEF}" destId="{C2F7267F-2897-44CB-BA1D-F87C8EAA748F}" srcOrd="1" destOrd="0" parTransId="{56889F0D-F1ED-48C7-BAE6-E72C43BA34BA}" sibTransId="{4157E17C-5CC1-4F00-BFC1-31F67574E86F}"/>
    <dgm:cxn modelId="{A0159BD6-4858-4906-BA50-AF5EB00F3D69}" type="presOf" srcId="{569C6394-2C13-4F55-AB71-FB25DEBDBB58}" destId="{37CAD264-E774-42F5-9C62-8AFE44428C90}" srcOrd="0" destOrd="0" presId="urn:microsoft.com/office/officeart/2005/8/layout/vList6"/>
    <dgm:cxn modelId="{E3EEE4F0-4257-4F46-BDAB-7B173AB7AB09}" type="presParOf" srcId="{0E9C7ABC-7E37-4534-A63C-8FD4C399E96D}" destId="{C3E82DA5-F06E-4E4D-937F-350175AC232A}" srcOrd="0" destOrd="0" presId="urn:microsoft.com/office/officeart/2005/8/layout/vList6"/>
    <dgm:cxn modelId="{0298D1D4-A58D-40E6-98BB-489058BD09CF}" type="presParOf" srcId="{C3E82DA5-F06E-4E4D-937F-350175AC232A}" destId="{5C259017-1D1E-4141-839D-28E05BDFBE23}" srcOrd="0" destOrd="0" presId="urn:microsoft.com/office/officeart/2005/8/layout/vList6"/>
    <dgm:cxn modelId="{3AD81FC9-65FB-45E7-BE22-84068E587667}" type="presParOf" srcId="{C3E82DA5-F06E-4E4D-937F-350175AC232A}" destId="{F3AB0925-503D-4357-810A-4096A21AF9B0}" srcOrd="1" destOrd="0" presId="urn:microsoft.com/office/officeart/2005/8/layout/vList6"/>
    <dgm:cxn modelId="{BCA22F98-EE7F-4706-A71C-4D1BD4451EE0}" type="presParOf" srcId="{0E9C7ABC-7E37-4534-A63C-8FD4C399E96D}" destId="{7B6A67D1-A80B-422B-BB8C-953494F7CEFF}" srcOrd="1" destOrd="0" presId="urn:microsoft.com/office/officeart/2005/8/layout/vList6"/>
    <dgm:cxn modelId="{FECFB7F2-7097-4ADC-9C6C-1C4FEDC95B40}" type="presParOf" srcId="{0E9C7ABC-7E37-4534-A63C-8FD4C399E96D}" destId="{C7DBDD6F-EF0C-4A1B-9614-784AF2C30547}" srcOrd="2" destOrd="0" presId="urn:microsoft.com/office/officeart/2005/8/layout/vList6"/>
    <dgm:cxn modelId="{3EE3CC62-993E-412B-A680-2D8BF279C9DB}" type="presParOf" srcId="{C7DBDD6F-EF0C-4A1B-9614-784AF2C30547}" destId="{48C84EE5-1D7D-4B13-9DEE-70869FAE1DCD}" srcOrd="0" destOrd="0" presId="urn:microsoft.com/office/officeart/2005/8/layout/vList6"/>
    <dgm:cxn modelId="{370AAE60-51E3-47D1-B541-21E4853D6D3D}" type="presParOf" srcId="{C7DBDD6F-EF0C-4A1B-9614-784AF2C30547}" destId="{37CAD264-E774-42F5-9C62-8AFE44428C90}"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8AC4B-4CEC-41E5-AE19-47A4E2720563}">
      <dsp:nvSpPr>
        <dsp:cNvPr id="0" name=""/>
        <dsp:cNvSpPr/>
      </dsp:nvSpPr>
      <dsp:spPr>
        <a:xfrm>
          <a:off x="819461" y="453531"/>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Must be a dominant and servient tenement </a:t>
          </a:r>
          <a:endParaRPr lang="en-US" sz="1100" kern="1200" dirty="0"/>
        </a:p>
      </dsp:txBody>
      <dsp:txXfrm>
        <a:off x="1063655" y="453531"/>
        <a:ext cx="1282015" cy="1017981"/>
      </dsp:txXfrm>
    </dsp:sp>
    <dsp:sp modelId="{FC7ED273-8CFD-43C2-9C05-44FADF3E0637}">
      <dsp:nvSpPr>
        <dsp:cNvPr id="0" name=""/>
        <dsp:cNvSpPr/>
      </dsp:nvSpPr>
      <dsp:spPr>
        <a:xfrm>
          <a:off x="5483" y="46542"/>
          <a:ext cx="1017472" cy="1017472"/>
        </a:xfrm>
        <a:prstGeom prst="ellipse">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US" sz="2300" kern="1200" dirty="0"/>
            <a:t>Step </a:t>
          </a:r>
          <a:r>
            <a:rPr lang="en-US" sz="2300" kern="1200" dirty="0" smtClean="0"/>
            <a:t>1</a:t>
          </a:r>
          <a:endParaRPr lang="en-US" sz="2300" kern="1200" dirty="0"/>
        </a:p>
      </dsp:txBody>
      <dsp:txXfrm>
        <a:off x="154488" y="195547"/>
        <a:ext cx="719462" cy="719462"/>
      </dsp:txXfrm>
    </dsp:sp>
    <dsp:sp modelId="{F660F4B9-35DB-4256-A868-A35C6DCCF6B2}">
      <dsp:nvSpPr>
        <dsp:cNvPr id="0" name=""/>
        <dsp:cNvSpPr/>
      </dsp:nvSpPr>
      <dsp:spPr>
        <a:xfrm>
          <a:off x="3363143" y="453531"/>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Easement must accommodate the dominant tenement</a:t>
          </a:r>
          <a:endParaRPr lang="en-US" sz="1100" kern="1200" dirty="0"/>
        </a:p>
      </dsp:txBody>
      <dsp:txXfrm>
        <a:off x="3607337" y="453531"/>
        <a:ext cx="1282015" cy="1017981"/>
      </dsp:txXfrm>
    </dsp:sp>
    <dsp:sp modelId="{FD776C1E-557E-4553-9447-49B69EEC7907}">
      <dsp:nvSpPr>
        <dsp:cNvPr id="0" name=""/>
        <dsp:cNvSpPr/>
      </dsp:nvSpPr>
      <dsp:spPr>
        <a:xfrm>
          <a:off x="2549165" y="46542"/>
          <a:ext cx="1017472" cy="1017472"/>
        </a:xfrm>
        <a:prstGeom prst="ellipse">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US" sz="2300" kern="1200" dirty="0"/>
            <a:t>Step 2 </a:t>
          </a:r>
        </a:p>
      </dsp:txBody>
      <dsp:txXfrm>
        <a:off x="2698170" y="195547"/>
        <a:ext cx="719462" cy="719462"/>
      </dsp:txXfrm>
    </dsp:sp>
    <dsp:sp modelId="{AD2806AC-6A03-4F05-9F4D-F72EA0E56FBF}">
      <dsp:nvSpPr>
        <dsp:cNvPr id="0" name=""/>
        <dsp:cNvSpPr/>
      </dsp:nvSpPr>
      <dsp:spPr>
        <a:xfrm>
          <a:off x="5906825" y="453531"/>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Tenements must be owned and/or occupied by different persons</a:t>
          </a:r>
          <a:endParaRPr lang="en-US" sz="1100" kern="1200" dirty="0"/>
        </a:p>
      </dsp:txBody>
      <dsp:txXfrm>
        <a:off x="6151018" y="453531"/>
        <a:ext cx="1282015" cy="1017981"/>
      </dsp:txXfrm>
    </dsp:sp>
    <dsp:sp modelId="{5314AADB-0AD3-4BAE-9F15-B0FE4F44C802}">
      <dsp:nvSpPr>
        <dsp:cNvPr id="0" name=""/>
        <dsp:cNvSpPr/>
      </dsp:nvSpPr>
      <dsp:spPr>
        <a:xfrm>
          <a:off x="5906825" y="1471513"/>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Must be diversity of ownership</a:t>
          </a:r>
          <a:endParaRPr lang="en-US" sz="1100" kern="1200" dirty="0"/>
        </a:p>
      </dsp:txBody>
      <dsp:txXfrm>
        <a:off x="6151018" y="1471513"/>
        <a:ext cx="1282015" cy="1017981"/>
      </dsp:txXfrm>
    </dsp:sp>
    <dsp:sp modelId="{89E6DA6E-7A23-44BD-8A99-378091FF741D}">
      <dsp:nvSpPr>
        <dsp:cNvPr id="0" name=""/>
        <dsp:cNvSpPr/>
      </dsp:nvSpPr>
      <dsp:spPr>
        <a:xfrm>
          <a:off x="5092847" y="46542"/>
          <a:ext cx="1017472" cy="1017472"/>
        </a:xfrm>
        <a:prstGeom prst="ellipse">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US" sz="2300" kern="1200" dirty="0"/>
            <a:t>Step 3 </a:t>
          </a:r>
        </a:p>
      </dsp:txBody>
      <dsp:txXfrm>
        <a:off x="5241852" y="195547"/>
        <a:ext cx="719462" cy="719462"/>
      </dsp:txXfrm>
    </dsp:sp>
    <dsp:sp modelId="{402C2C77-A32C-4D99-9940-12535E1181F2}">
      <dsp:nvSpPr>
        <dsp:cNvPr id="0" name=""/>
        <dsp:cNvSpPr/>
      </dsp:nvSpPr>
      <dsp:spPr>
        <a:xfrm>
          <a:off x="8454475" y="453531"/>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Easement must be capable of forming subject matter of a grant</a:t>
          </a:r>
          <a:endParaRPr lang="en-US" sz="1100" kern="1200" dirty="0"/>
        </a:p>
      </dsp:txBody>
      <dsp:txXfrm>
        <a:off x="8698669" y="453531"/>
        <a:ext cx="1282015" cy="1017981"/>
      </dsp:txXfrm>
    </dsp:sp>
    <dsp:sp modelId="{3086D0BF-AAD1-4310-88ED-4D81A687BD50}">
      <dsp:nvSpPr>
        <dsp:cNvPr id="0" name=""/>
        <dsp:cNvSpPr/>
      </dsp:nvSpPr>
      <dsp:spPr>
        <a:xfrm>
          <a:off x="8450507" y="1471513"/>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Capable grantor and grantee</a:t>
          </a:r>
          <a:endParaRPr lang="en-US" sz="1100" kern="1200" dirty="0"/>
        </a:p>
      </dsp:txBody>
      <dsp:txXfrm>
        <a:off x="8694700" y="1471513"/>
        <a:ext cx="1282015" cy="1017981"/>
      </dsp:txXfrm>
    </dsp:sp>
    <dsp:sp modelId="{E517EBB6-81CB-4012-85E2-0A4426224C19}">
      <dsp:nvSpPr>
        <dsp:cNvPr id="0" name=""/>
        <dsp:cNvSpPr/>
      </dsp:nvSpPr>
      <dsp:spPr>
        <a:xfrm>
          <a:off x="8454475" y="2489494"/>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Right must be sufficiently defined</a:t>
          </a:r>
          <a:endParaRPr lang="en-US" sz="1100" kern="1200" dirty="0"/>
        </a:p>
      </dsp:txBody>
      <dsp:txXfrm>
        <a:off x="8698669" y="2489494"/>
        <a:ext cx="1282015" cy="1017981"/>
      </dsp:txXfrm>
    </dsp:sp>
    <dsp:sp modelId="{D4BB9088-427E-43B5-93EB-CAF263F99385}">
      <dsp:nvSpPr>
        <dsp:cNvPr id="0" name=""/>
        <dsp:cNvSpPr/>
      </dsp:nvSpPr>
      <dsp:spPr>
        <a:xfrm>
          <a:off x="8454475" y="3507476"/>
          <a:ext cx="1526209" cy="1017981"/>
        </a:xfrm>
        <a:prstGeom prst="rect">
          <a:avLst/>
        </a:prstGeom>
        <a:solidFill>
          <a:schemeClr val="accent1">
            <a:alpha val="90000"/>
            <a:tint val="40000"/>
            <a:hueOff val="0"/>
            <a:satOff val="0"/>
            <a:lumOff val="0"/>
            <a:alphaOff val="0"/>
          </a:schemeClr>
        </a:solidFill>
        <a:ln w="635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en-US" sz="1100" kern="1200" dirty="0" smtClean="0"/>
            <a:t>Right must be capable of existing as an easement</a:t>
          </a:r>
          <a:endParaRPr lang="en-US" sz="1100" kern="1200" dirty="0"/>
        </a:p>
      </dsp:txBody>
      <dsp:txXfrm>
        <a:off x="8698669" y="3507476"/>
        <a:ext cx="1282015" cy="1017981"/>
      </dsp:txXfrm>
    </dsp:sp>
    <dsp:sp modelId="{7453D9C8-CD6E-4AA4-8A19-7F6F667528F0}">
      <dsp:nvSpPr>
        <dsp:cNvPr id="0" name=""/>
        <dsp:cNvSpPr/>
      </dsp:nvSpPr>
      <dsp:spPr>
        <a:xfrm>
          <a:off x="7636529" y="46542"/>
          <a:ext cx="1017472" cy="1017472"/>
        </a:xfrm>
        <a:prstGeom prst="ellipse">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r>
            <a:rPr lang="en-US" sz="2300" kern="1200" dirty="0"/>
            <a:t>Step 4 </a:t>
          </a:r>
        </a:p>
      </dsp:txBody>
      <dsp:txXfrm>
        <a:off x="7785534" y="195547"/>
        <a:ext cx="719462" cy="71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B0925-503D-4357-810A-4096A21AF9B0}">
      <dsp:nvSpPr>
        <dsp:cNvPr id="0" name=""/>
        <dsp:cNvSpPr/>
      </dsp:nvSpPr>
      <dsp:spPr>
        <a:xfrm>
          <a:off x="2178050" y="558"/>
          <a:ext cx="3267075" cy="2176611"/>
        </a:xfrm>
        <a:prstGeom prst="rightArrow">
          <a:avLst>
            <a:gd name="adj1" fmla="val 75000"/>
            <a:gd name="adj2" fmla="val 50000"/>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Char char="••"/>
          </a:pPr>
          <a:r>
            <a:rPr lang="en-GB" sz="2200" kern="1200" dirty="0" smtClean="0"/>
            <a:t>Clear and unambiguous</a:t>
          </a:r>
          <a:endParaRPr lang="en-GB" sz="2200" kern="1200" dirty="0"/>
        </a:p>
        <a:p>
          <a:pPr marL="228600" lvl="1" indent="-228600" algn="l" defTabSz="977900">
            <a:lnSpc>
              <a:spcPct val="90000"/>
            </a:lnSpc>
            <a:spcBef>
              <a:spcPct val="0"/>
            </a:spcBef>
            <a:spcAft>
              <a:spcPct val="15000"/>
            </a:spcAft>
            <a:buChar char="••"/>
          </a:pPr>
          <a:r>
            <a:rPr lang="en-GB" sz="2200" kern="1200" dirty="0" smtClean="0"/>
            <a:t>By deed</a:t>
          </a:r>
          <a:endParaRPr lang="en-GB" sz="2200" kern="1200" dirty="0"/>
        </a:p>
      </dsp:txBody>
      <dsp:txXfrm>
        <a:off x="2178050" y="272634"/>
        <a:ext cx="2450846" cy="1632459"/>
      </dsp:txXfrm>
    </dsp:sp>
    <dsp:sp modelId="{5C259017-1D1E-4141-839D-28E05BDFBE23}">
      <dsp:nvSpPr>
        <dsp:cNvPr id="0" name=""/>
        <dsp:cNvSpPr/>
      </dsp:nvSpPr>
      <dsp:spPr>
        <a:xfrm>
          <a:off x="0" y="558"/>
          <a:ext cx="2178050" cy="2176611"/>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a:lnSpc>
              <a:spcPct val="90000"/>
            </a:lnSpc>
            <a:spcBef>
              <a:spcPct val="0"/>
            </a:spcBef>
            <a:spcAft>
              <a:spcPct val="35000"/>
            </a:spcAft>
          </a:pPr>
          <a:r>
            <a:rPr lang="en-GB" sz="2600" kern="1200" dirty="0" smtClean="0"/>
            <a:t>Express Reservation</a:t>
          </a:r>
          <a:endParaRPr lang="en-GB" sz="2600" kern="1200" dirty="0"/>
        </a:p>
      </dsp:txBody>
      <dsp:txXfrm>
        <a:off x="106253" y="106811"/>
        <a:ext cx="1965544" cy="1964105"/>
      </dsp:txXfrm>
    </dsp:sp>
    <dsp:sp modelId="{37CAD264-E774-42F5-9C62-8AFE44428C90}">
      <dsp:nvSpPr>
        <dsp:cNvPr id="0" name=""/>
        <dsp:cNvSpPr/>
      </dsp:nvSpPr>
      <dsp:spPr>
        <a:xfrm>
          <a:off x="2178050" y="2394830"/>
          <a:ext cx="3267075" cy="2176611"/>
        </a:xfrm>
        <a:prstGeom prst="rightArrow">
          <a:avLst>
            <a:gd name="adj1" fmla="val 75000"/>
            <a:gd name="adj2" fmla="val 50000"/>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Char char="••"/>
          </a:pPr>
          <a:r>
            <a:rPr lang="en-GB" sz="2200" kern="1200" dirty="0" smtClean="0"/>
            <a:t>Necessity</a:t>
          </a:r>
          <a:endParaRPr lang="en-GB" sz="2200" kern="1200" dirty="0"/>
        </a:p>
        <a:p>
          <a:pPr marL="228600" lvl="1" indent="-228600" algn="l" defTabSz="977900">
            <a:lnSpc>
              <a:spcPct val="90000"/>
            </a:lnSpc>
            <a:spcBef>
              <a:spcPct val="0"/>
            </a:spcBef>
            <a:spcAft>
              <a:spcPct val="15000"/>
            </a:spcAft>
            <a:buChar char="••"/>
          </a:pPr>
          <a:r>
            <a:rPr lang="en-GB" sz="2200" kern="1200" dirty="0" smtClean="0"/>
            <a:t>Common intention</a:t>
          </a:r>
          <a:endParaRPr lang="en-GB" sz="2200" kern="1200" dirty="0"/>
        </a:p>
      </dsp:txBody>
      <dsp:txXfrm>
        <a:off x="2178050" y="2666906"/>
        <a:ext cx="2450846" cy="1632459"/>
      </dsp:txXfrm>
    </dsp:sp>
    <dsp:sp modelId="{48C84EE5-1D7D-4B13-9DEE-70869FAE1DCD}">
      <dsp:nvSpPr>
        <dsp:cNvPr id="0" name=""/>
        <dsp:cNvSpPr/>
      </dsp:nvSpPr>
      <dsp:spPr>
        <a:xfrm>
          <a:off x="0" y="2394830"/>
          <a:ext cx="2178050" cy="2176611"/>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a:lnSpc>
              <a:spcPct val="90000"/>
            </a:lnSpc>
            <a:spcBef>
              <a:spcPct val="0"/>
            </a:spcBef>
            <a:spcAft>
              <a:spcPct val="35000"/>
            </a:spcAft>
          </a:pPr>
          <a:r>
            <a:rPr lang="en-GB" sz="2600" kern="1200" dirty="0" smtClean="0"/>
            <a:t>Implied Reservation</a:t>
          </a:r>
          <a:endParaRPr lang="en-GB" sz="2600" kern="1200" dirty="0"/>
        </a:p>
      </dsp:txBody>
      <dsp:txXfrm>
        <a:off x="106253" y="2501083"/>
        <a:ext cx="1965544" cy="1964105"/>
      </dsp:txXfrm>
    </dsp:sp>
  </dsp:spTree>
</dsp:drawing>
</file>

<file path=ppt/diagrams/layout1.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1/21/2019</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1/21/2019</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290137821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1/21/2019</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1/21/2019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1/21/2019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1/21/2019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1/21/2019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1/21/2019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1/21/2019</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3"/>
            <a:ext cx="5734050" cy="2219691"/>
          </a:xfrm>
        </p:spPr>
        <p:txBody>
          <a:bodyPr anchor="ctr"/>
          <a:lstStyle/>
          <a:p>
            <a:r>
              <a:rPr lang="en-US" dirty="0" smtClean="0"/>
              <a:t>Land law</a:t>
            </a:r>
            <a:endParaRPr lang="en-US" dirty="0"/>
          </a:p>
        </p:txBody>
      </p:sp>
      <p:sp>
        <p:nvSpPr>
          <p:cNvPr id="7" name="Subtitle 6"/>
          <p:cNvSpPr>
            <a:spLocks noGrp="1"/>
          </p:cNvSpPr>
          <p:nvPr>
            <p:ph type="subTitle" idx="1"/>
          </p:nvPr>
        </p:nvSpPr>
        <p:spPr/>
        <p:txBody>
          <a:bodyPr/>
          <a:lstStyle/>
          <a:p>
            <a:r>
              <a:rPr lang="en-US" dirty="0" smtClean="0"/>
              <a:t>Easements and Profits (2)</a:t>
            </a:r>
            <a:endParaRPr lang="en-US"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Content</a:t>
            </a:r>
            <a:endParaRPr lang="en-US" dirty="0"/>
          </a:p>
        </p:txBody>
      </p:sp>
      <p:sp>
        <p:nvSpPr>
          <p:cNvPr id="14" name="Content Placeholder 13"/>
          <p:cNvSpPr>
            <a:spLocks noGrp="1"/>
          </p:cNvSpPr>
          <p:nvPr>
            <p:ph idx="1"/>
          </p:nvPr>
        </p:nvSpPr>
        <p:spPr/>
        <p:txBody>
          <a:bodyPr/>
          <a:lstStyle/>
          <a:p>
            <a:r>
              <a:rPr lang="en-US" dirty="0" smtClean="0"/>
              <a:t>What is an easement?</a:t>
            </a:r>
            <a:endParaRPr lang="en-US" dirty="0"/>
          </a:p>
          <a:p>
            <a:r>
              <a:rPr lang="en-US" dirty="0" smtClean="0"/>
              <a:t>Methods by which easements can be created</a:t>
            </a:r>
            <a:endParaRPr lang="en-US" dirty="0"/>
          </a:p>
          <a:p>
            <a:r>
              <a:rPr lang="en-US" dirty="0" smtClean="0"/>
              <a:t>How can easements be extinguished?</a:t>
            </a:r>
          </a:p>
          <a:p>
            <a:r>
              <a:rPr lang="en-US" dirty="0" smtClean="0"/>
              <a:t>Prescription regime</a:t>
            </a:r>
          </a:p>
          <a:p>
            <a:r>
              <a:rPr lang="en-US" dirty="0" smtClean="0"/>
              <a:t>Profits a </a:t>
            </a:r>
            <a:r>
              <a:rPr lang="en-US" dirty="0" err="1" smtClean="0"/>
              <a:t>prendre</a:t>
            </a:r>
            <a:r>
              <a:rPr lang="en-US" dirty="0" smtClean="0"/>
              <a:t> </a:t>
            </a:r>
          </a:p>
          <a:p>
            <a:r>
              <a:rPr lang="en-US" dirty="0" smtClean="0"/>
              <a:t>You will need to be demonstrate your ability to apply the law on easements to a given situation</a:t>
            </a:r>
          </a:p>
          <a:p>
            <a:r>
              <a:rPr lang="en-US" dirty="0" smtClean="0"/>
              <a:t>You will need to be able to critically evaluate a given situation to predict probable legal implications</a:t>
            </a:r>
            <a:endParaRPr lang="en-US"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Cases</a:t>
            </a:r>
            <a:endParaRPr lang="en-US" dirty="0"/>
          </a:p>
        </p:txBody>
      </p:sp>
      <p:sp>
        <p:nvSpPr>
          <p:cNvPr id="3" name="Content Placeholder 2"/>
          <p:cNvSpPr>
            <a:spLocks noGrp="1"/>
          </p:cNvSpPr>
          <p:nvPr>
            <p:ph idx="1"/>
          </p:nvPr>
        </p:nvSpPr>
        <p:spPr/>
        <p:txBody>
          <a:bodyPr/>
          <a:lstStyle/>
          <a:p>
            <a:r>
              <a:rPr lang="en-GB" dirty="0" smtClean="0"/>
              <a:t>Re Ellenborough Park (1956)</a:t>
            </a:r>
          </a:p>
          <a:p>
            <a:r>
              <a:rPr lang="en-GB" dirty="0" smtClean="0"/>
              <a:t>Hill v Tupper (1863)</a:t>
            </a:r>
          </a:p>
          <a:p>
            <a:r>
              <a:rPr lang="en-GB" dirty="0" smtClean="0"/>
              <a:t>Copeland v </a:t>
            </a:r>
            <a:r>
              <a:rPr lang="en-GB" dirty="0" err="1" smtClean="0"/>
              <a:t>Greenhalf</a:t>
            </a:r>
            <a:r>
              <a:rPr lang="en-GB" dirty="0" smtClean="0"/>
              <a:t> (1952)</a:t>
            </a:r>
          </a:p>
          <a:p>
            <a:r>
              <a:rPr lang="en-GB" dirty="0" smtClean="0"/>
              <a:t>Wong v Beaumont Property Trust Limited (1992)</a:t>
            </a:r>
          </a:p>
          <a:p>
            <a:r>
              <a:rPr lang="en-GB" dirty="0" err="1" smtClean="0"/>
              <a:t>Wheeldon</a:t>
            </a:r>
            <a:r>
              <a:rPr lang="en-GB" dirty="0" smtClean="0"/>
              <a:t> v Burrows (1879)</a:t>
            </a:r>
          </a:p>
          <a:p>
            <a:r>
              <a:rPr lang="en-GB" dirty="0" smtClean="0"/>
              <a:t>Wright v Macadam (1949)</a:t>
            </a:r>
            <a:endParaRPr lang="en-GB" dirty="0"/>
          </a:p>
        </p:txBody>
      </p:sp>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an easement?</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Property right over another person’s land</a:t>
            </a:r>
          </a:p>
          <a:p>
            <a:r>
              <a:rPr lang="en-US" dirty="0" smtClean="0"/>
              <a:t>Can take many forms</a:t>
            </a:r>
          </a:p>
          <a:p>
            <a:r>
              <a:rPr lang="en-US" dirty="0" smtClean="0"/>
              <a:t>Rights of way, drainage, light, rights to run cables and pipes under another person’s land</a:t>
            </a:r>
          </a:p>
          <a:p>
            <a:r>
              <a:rPr lang="en-US" dirty="0" smtClean="0"/>
              <a:t>Can be positive or negative</a:t>
            </a:r>
          </a:p>
          <a:p>
            <a:r>
              <a:rPr lang="en-US" dirty="0" smtClean="0"/>
              <a:t>Right of way is positive</a:t>
            </a:r>
          </a:p>
          <a:p>
            <a:r>
              <a:rPr lang="en-US" dirty="0" smtClean="0"/>
              <a:t>Right of light through a defined aperture is negative</a:t>
            </a:r>
          </a:p>
          <a:p>
            <a:r>
              <a:rPr lang="en-US" dirty="0" smtClean="0"/>
              <a:t>They are private rights not public rights</a:t>
            </a:r>
          </a:p>
          <a:p>
            <a:r>
              <a:rPr lang="en-US" dirty="0" smtClean="0"/>
              <a:t>By virtue of s62 LPA 1925 beneficial easements will usually pass with the land</a:t>
            </a:r>
            <a:endParaRPr lang="en-US" dirty="0"/>
          </a:p>
        </p:txBody>
      </p:sp>
      <p:sp>
        <p:nvSpPr>
          <p:cNvPr id="4" name="Content Placeholder 3"/>
          <p:cNvSpPr>
            <a:spLocks noGrp="1"/>
          </p:cNvSpPr>
          <p:nvPr>
            <p:ph sz="half" idx="2"/>
          </p:nvPr>
        </p:nvSpPr>
        <p:spPr/>
        <p:txBody>
          <a:bodyPr>
            <a:normAutofit fontScale="92500" lnSpcReduction="20000"/>
          </a:bodyPr>
          <a:lstStyle/>
          <a:p>
            <a:r>
              <a:rPr lang="en-GB" dirty="0" smtClean="0"/>
              <a:t>There must be two parcels of land involved</a:t>
            </a:r>
          </a:p>
          <a:p>
            <a:r>
              <a:rPr lang="en-GB" dirty="0" smtClean="0"/>
              <a:t>These are called tenements</a:t>
            </a:r>
          </a:p>
          <a:p>
            <a:r>
              <a:rPr lang="en-GB" dirty="0" smtClean="0"/>
              <a:t>Land that enjoys the benefit of the easement is the dominant tenement</a:t>
            </a:r>
          </a:p>
          <a:p>
            <a:r>
              <a:rPr lang="en-GB" dirty="0" smtClean="0"/>
              <a:t>The land that carries the burden is the servient tenement</a:t>
            </a:r>
          </a:p>
          <a:p>
            <a:r>
              <a:rPr lang="en-GB" dirty="0" smtClean="0"/>
              <a:t>Easement must not involve the servient owner in any expenditure BUT 2 exceptions: -</a:t>
            </a:r>
          </a:p>
          <a:p>
            <a:r>
              <a:rPr lang="en-GB" dirty="0" smtClean="0"/>
              <a:t>1. easement to maintain a fence (</a:t>
            </a:r>
            <a:r>
              <a:rPr lang="en-GB" i="1" dirty="0" smtClean="0"/>
              <a:t>Crow v Wood</a:t>
            </a:r>
            <a:r>
              <a:rPr lang="en-GB" dirty="0" smtClean="0"/>
              <a:t>)</a:t>
            </a:r>
          </a:p>
          <a:p>
            <a:r>
              <a:rPr lang="en-GB" dirty="0" smtClean="0"/>
              <a:t>2. Obligation to keep common parts clear and well maintained</a:t>
            </a:r>
            <a:endParaRPr lang="en-GB" dirty="0"/>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of an Easement – how to recognise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characteristics as established in </a:t>
            </a:r>
            <a:r>
              <a:rPr lang="en-GB" b="1" i="1" dirty="0"/>
              <a:t>R</a:t>
            </a:r>
            <a:r>
              <a:rPr lang="en-GB" b="1" i="1" dirty="0" smtClean="0"/>
              <a:t>e Ellenborough Park (1956)</a:t>
            </a:r>
          </a:p>
          <a:p>
            <a:r>
              <a:rPr lang="en-GB" dirty="0" smtClean="0"/>
              <a:t>1. Must be a dominant and servient tenement</a:t>
            </a:r>
          </a:p>
          <a:p>
            <a:r>
              <a:rPr lang="en-GB" dirty="0" smtClean="0"/>
              <a:t>2. The right claimed must benefit the dominant tenement</a:t>
            </a:r>
          </a:p>
          <a:p>
            <a:r>
              <a:rPr lang="en-GB" dirty="0" smtClean="0"/>
              <a:t>3. Must be diversity of ownership and/or occupation</a:t>
            </a:r>
          </a:p>
          <a:p>
            <a:r>
              <a:rPr lang="en-GB" dirty="0" smtClean="0"/>
              <a:t>4. The right claimed must be capable of forming the subject matter of a grant i.e. being expressed in a written document. Must not be a positive requirement for servient owner to expend money other than in the two instances mentioned. </a:t>
            </a:r>
          </a:p>
          <a:p>
            <a:endParaRPr lang="en-GB" dirty="0"/>
          </a:p>
        </p:txBody>
      </p:sp>
      <p:sp>
        <p:nvSpPr>
          <p:cNvPr id="4" name="Content Placeholder 3"/>
          <p:cNvSpPr>
            <a:spLocks noGrp="1"/>
          </p:cNvSpPr>
          <p:nvPr>
            <p:ph sz="half" idx="2"/>
          </p:nvPr>
        </p:nvSpPr>
        <p:spPr/>
        <p:txBody>
          <a:bodyPr>
            <a:normAutofit lnSpcReduction="10000"/>
          </a:bodyPr>
          <a:lstStyle/>
          <a:p>
            <a:r>
              <a:rPr lang="en-GB" b="1" i="1" dirty="0" smtClean="0"/>
              <a:t>Hill v Tupper (1863) </a:t>
            </a:r>
            <a:r>
              <a:rPr lang="en-GB" dirty="0" smtClean="0"/>
              <a:t>– claimant claimed the right to use a mooring for the purpose of letting out pleasure boats. Court held that this right did not benefit the dominant tenement; it was a personal benefit to the claimant. It was a personal licence and not an easement as was used to exploit a business enterprise rather than benefit the land. </a:t>
            </a:r>
          </a:p>
          <a:p>
            <a:r>
              <a:rPr lang="en-GB" b="1" i="1" dirty="0" smtClean="0"/>
              <a:t>P &amp; S Platt Ltd v Crouch (2003) </a:t>
            </a:r>
            <a:r>
              <a:rPr lang="en-GB" dirty="0" smtClean="0"/>
              <a:t>– easement of a right to use river moorings by hotel guests was recognised. </a:t>
            </a:r>
            <a:endParaRPr lang="en-GB" dirty="0"/>
          </a:p>
        </p:txBody>
      </p:sp>
    </p:spTree>
    <p:extLst>
      <p:ext uri="{BB962C8B-B14F-4D97-AF65-F5344CB8AC3E}">
        <p14:creationId xmlns:p14="http://schemas.microsoft.com/office/powerpoint/2010/main" val="3999280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Essentials of an Easement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“you cannot have an easement over your own land” (</a:t>
            </a:r>
            <a:r>
              <a:rPr lang="en-GB" b="1" i="1" dirty="0" smtClean="0"/>
              <a:t>Metropolitan Railway Co v Fowler (1893</a:t>
            </a:r>
            <a:r>
              <a:rPr lang="en-GB" dirty="0" smtClean="0"/>
              <a:t>)) – it is a right over someone else’s land.</a:t>
            </a:r>
          </a:p>
          <a:p>
            <a:r>
              <a:rPr lang="en-GB" dirty="0" smtClean="0"/>
              <a:t>But it is possible for an easement to be acquired where the two tenements are owned by the same person but occupied by different persons</a:t>
            </a:r>
          </a:p>
          <a:p>
            <a:r>
              <a:rPr lang="en-GB" dirty="0" smtClean="0"/>
              <a:t>A tenant may claim an easement over his landlord’s land</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Easement must be capable of forming the subject matter of a grant</a:t>
            </a:r>
          </a:p>
          <a:p>
            <a:r>
              <a:rPr lang="en-GB" dirty="0" smtClean="0"/>
              <a:t>Grantor and grantee must be capable i.e. have full legal capacity and not be artificial (a corporation)</a:t>
            </a:r>
          </a:p>
          <a:p>
            <a:r>
              <a:rPr lang="en-GB" dirty="0" smtClean="0"/>
              <a:t>Right must be definite – cannot be vague i.e. like a general right to light – must be through a defined space (window)</a:t>
            </a:r>
          </a:p>
          <a:p>
            <a:r>
              <a:rPr lang="en-GB" dirty="0" smtClean="0"/>
              <a:t>Case law has decided what rights are capable of being easements</a:t>
            </a:r>
          </a:p>
          <a:p>
            <a:r>
              <a:rPr lang="en-GB" dirty="0" smtClean="0"/>
              <a:t>Cannot exclude the servient owner therefore no exclusive possession</a:t>
            </a:r>
            <a:endParaRPr lang="en-GB" dirty="0"/>
          </a:p>
        </p:txBody>
      </p:sp>
    </p:spTree>
    <p:extLst>
      <p:ext uri="{BB962C8B-B14F-4D97-AF65-F5344CB8AC3E}">
        <p14:creationId xmlns:p14="http://schemas.microsoft.com/office/powerpoint/2010/main" val="2344393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Essentials of an Easement – Re Ellenborough Park</a:t>
            </a:r>
            <a:endParaRPr lang="en-US" dirty="0"/>
          </a:p>
        </p:txBody>
      </p:sp>
      <p:graphicFrame>
        <p:nvGraphicFramePr>
          <p:cNvPr id="4" name="Content Placeholder 3" descr="Stacked List showing 4 groups arranged from left to right with task descriptions under each group"/>
          <p:cNvGraphicFramePr>
            <a:graphicFrameLocks noGrp="1"/>
          </p:cNvGraphicFramePr>
          <p:nvPr>
            <p:ph idx="1"/>
            <p:extLst>
              <p:ext uri="{D42A27DB-BD31-4B8C-83A1-F6EECF244321}">
                <p14:modId xmlns:p14="http://schemas.microsoft.com/office/powerpoint/2010/main" val="2411259934"/>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50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Acquiring an Easement</a:t>
            </a:r>
            <a:endParaRPr lang="en-US" dirty="0"/>
          </a:p>
        </p:txBody>
      </p:sp>
      <p:sp>
        <p:nvSpPr>
          <p:cNvPr id="4" name="Text Placeholder 3"/>
          <p:cNvSpPr>
            <a:spLocks noGrp="1"/>
          </p:cNvSpPr>
          <p:nvPr>
            <p:ph type="body" sz="half" idx="2"/>
          </p:nvPr>
        </p:nvSpPr>
        <p:spPr>
          <a:xfrm>
            <a:off x="1113446" y="1574562"/>
            <a:ext cx="3396996" cy="4572000"/>
          </a:xfrm>
        </p:spPr>
        <p:txBody>
          <a:bodyPr/>
          <a:lstStyle/>
          <a:p>
            <a:r>
              <a:rPr lang="en-US" dirty="0" smtClean="0"/>
              <a:t>By statute</a:t>
            </a:r>
          </a:p>
          <a:p>
            <a:r>
              <a:rPr lang="en-US" dirty="0" smtClean="0"/>
              <a:t>Express Grant</a:t>
            </a:r>
          </a:p>
          <a:p>
            <a:r>
              <a:rPr lang="en-US" dirty="0" smtClean="0"/>
              <a:t>Implied Grant </a:t>
            </a:r>
          </a:p>
          <a:p>
            <a:r>
              <a:rPr lang="en-US" dirty="0" smtClean="0"/>
              <a:t>(</a:t>
            </a:r>
            <a:r>
              <a:rPr lang="en-US" dirty="0" err="1" smtClean="0"/>
              <a:t>i</a:t>
            </a:r>
            <a:r>
              <a:rPr lang="en-US" dirty="0" smtClean="0"/>
              <a:t>) Necessity</a:t>
            </a:r>
          </a:p>
          <a:p>
            <a:r>
              <a:rPr lang="en-US" dirty="0" smtClean="0"/>
              <a:t>(ii) Common intention</a:t>
            </a:r>
          </a:p>
          <a:p>
            <a:r>
              <a:rPr lang="en-US" dirty="0" smtClean="0"/>
              <a:t>(iii) The rule in </a:t>
            </a:r>
            <a:r>
              <a:rPr lang="en-US" dirty="0" err="1" smtClean="0"/>
              <a:t>Wheeldon</a:t>
            </a:r>
            <a:r>
              <a:rPr lang="en-US" dirty="0" smtClean="0"/>
              <a:t> v Burrows</a:t>
            </a:r>
          </a:p>
          <a:p>
            <a:r>
              <a:rPr lang="en-US" dirty="0" smtClean="0"/>
              <a:t>S62 LPA 1925</a:t>
            </a:r>
          </a:p>
          <a:p>
            <a:r>
              <a:rPr lang="en-US" dirty="0" smtClean="0"/>
              <a:t>Prescription</a:t>
            </a:r>
          </a:p>
          <a:p>
            <a:r>
              <a:rPr lang="en-US" dirty="0" smtClean="0"/>
              <a:t>Reservation</a:t>
            </a:r>
          </a:p>
          <a:p>
            <a:endParaRPr lang="en-US" dirty="0"/>
          </a:p>
        </p:txBody>
      </p:sp>
      <p:pic>
        <p:nvPicPr>
          <p:cNvPr id="5" name="Picture Placeholder 4" descr="Close-up of books on shelves with more books blurred in foreground and background"/>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3155" r="3155"/>
          <a:stretch>
            <a:fillRect/>
          </a:stretch>
        </p:blipFill>
        <p:spPr/>
      </p:pic>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Statute</a:t>
            </a:r>
            <a:endParaRPr lang="en-GB" dirty="0"/>
          </a:p>
        </p:txBody>
      </p:sp>
      <p:sp>
        <p:nvSpPr>
          <p:cNvPr id="3" name="Text Placeholder 2"/>
          <p:cNvSpPr>
            <a:spLocks noGrp="1"/>
          </p:cNvSpPr>
          <p:nvPr>
            <p:ph type="body" sz="half" idx="2"/>
          </p:nvPr>
        </p:nvSpPr>
        <p:spPr/>
        <p:txBody>
          <a:bodyPr/>
          <a:lstStyle/>
          <a:p>
            <a:r>
              <a:rPr lang="en-GB" dirty="0" smtClean="0"/>
              <a:t>A written law passed by a legislative body.</a:t>
            </a:r>
          </a:p>
          <a:p>
            <a:r>
              <a:rPr lang="en-GB" dirty="0" smtClean="0"/>
              <a:t>Such easements are found in two situations: -</a:t>
            </a:r>
          </a:p>
          <a:p>
            <a:pPr marL="342900" indent="-342900">
              <a:buAutoNum type="arabicPeriod"/>
            </a:pPr>
            <a:r>
              <a:rPr lang="en-GB" dirty="0" smtClean="0"/>
              <a:t>Local Acts of Parliament</a:t>
            </a:r>
          </a:p>
          <a:p>
            <a:pPr marL="342900" indent="-342900">
              <a:buAutoNum type="arabicPeriod"/>
            </a:pPr>
            <a:r>
              <a:rPr lang="en-GB" dirty="0" smtClean="0"/>
              <a:t>Statutory easements in favour of public utilities e.g. water, gas, electricity and sewers. </a:t>
            </a:r>
            <a:endParaRPr lang="en-GB" dirty="0"/>
          </a:p>
        </p:txBody>
      </p:sp>
      <p:pic>
        <p:nvPicPr>
          <p:cNvPr id="7" name="Picture Placeholder 6"/>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2518" b="2518"/>
          <a:stretch>
            <a:fillRect/>
          </a:stretch>
        </p:blipFill>
        <p:spPr/>
      </p:pic>
    </p:spTree>
    <p:extLst>
      <p:ext uri="{BB962C8B-B14F-4D97-AF65-F5344CB8AC3E}">
        <p14:creationId xmlns:p14="http://schemas.microsoft.com/office/powerpoint/2010/main" val="401101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Express, Implied or Presumed Grant </a:t>
            </a:r>
            <a:endParaRPr lang="en-US" dirty="0"/>
          </a:p>
        </p:txBody>
      </p:sp>
      <p:sp>
        <p:nvSpPr>
          <p:cNvPr id="3" name="Text Placeholder 2"/>
          <p:cNvSpPr>
            <a:spLocks noGrp="1"/>
          </p:cNvSpPr>
          <p:nvPr>
            <p:ph type="body" idx="1"/>
          </p:nvPr>
        </p:nvSpPr>
        <p:spPr/>
        <p:txBody>
          <a:bodyPr/>
          <a:lstStyle/>
          <a:p>
            <a:r>
              <a:rPr lang="en-US" dirty="0" smtClean="0"/>
              <a:t>Express Grant</a:t>
            </a:r>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A grants his </a:t>
            </a:r>
            <a:r>
              <a:rPr lang="en-US" dirty="0" err="1" smtClean="0"/>
              <a:t>neighbour</a:t>
            </a:r>
            <a:r>
              <a:rPr lang="en-US" dirty="0" smtClean="0"/>
              <a:t> B an easement over his land usually in return for payment or some other consideration.</a:t>
            </a:r>
          </a:p>
          <a:p>
            <a:r>
              <a:rPr lang="en-US" dirty="0" smtClean="0"/>
              <a:t>Such grants are usually made by including words of grant into a transfer of the legal estate.</a:t>
            </a:r>
          </a:p>
          <a:p>
            <a:r>
              <a:rPr lang="en-US" dirty="0" smtClean="0"/>
              <a:t>If created by deed and equivalent to a term of years absolute or a fee simple absolute in possession, the easement will be legal under s1(2)(a) LPA 1925.</a:t>
            </a:r>
          </a:p>
          <a:p>
            <a:r>
              <a:rPr lang="en-US" dirty="0" smtClean="0"/>
              <a:t>If created in writing and such writing meets the requirements of s2 LP(MP) Act 1989, the easement will be equitable.  </a:t>
            </a:r>
            <a:endParaRPr lang="en-US" dirty="0"/>
          </a:p>
        </p:txBody>
      </p:sp>
      <p:sp>
        <p:nvSpPr>
          <p:cNvPr id="5" name="Text Placeholder 4"/>
          <p:cNvSpPr>
            <a:spLocks noGrp="1"/>
          </p:cNvSpPr>
          <p:nvPr>
            <p:ph type="body" sz="quarter" idx="3"/>
          </p:nvPr>
        </p:nvSpPr>
        <p:spPr/>
        <p:txBody>
          <a:bodyPr/>
          <a:lstStyle/>
          <a:p>
            <a:r>
              <a:rPr lang="en-US" dirty="0" smtClean="0"/>
              <a:t>Implied Grant</a:t>
            </a:r>
            <a:endParaRPr lang="en-US" dirty="0"/>
          </a:p>
        </p:txBody>
      </p:sp>
      <p:sp>
        <p:nvSpPr>
          <p:cNvPr id="6" name="Content Placeholder 5"/>
          <p:cNvSpPr>
            <a:spLocks noGrp="1"/>
          </p:cNvSpPr>
          <p:nvPr>
            <p:ph sz="quarter" idx="4"/>
          </p:nvPr>
        </p:nvSpPr>
        <p:spPr/>
        <p:txBody>
          <a:bodyPr/>
          <a:lstStyle/>
          <a:p>
            <a:r>
              <a:rPr lang="en-US" dirty="0" smtClean="0"/>
              <a:t>Four main ways for a grant to be implied.</a:t>
            </a:r>
          </a:p>
          <a:p>
            <a:r>
              <a:rPr lang="en-US" dirty="0" smtClean="0"/>
              <a:t>Necessity</a:t>
            </a:r>
          </a:p>
          <a:p>
            <a:r>
              <a:rPr lang="en-US" dirty="0" smtClean="0"/>
              <a:t>Common Intention</a:t>
            </a:r>
          </a:p>
          <a:p>
            <a:r>
              <a:rPr lang="en-US" dirty="0" smtClean="0"/>
              <a:t>Rule in </a:t>
            </a:r>
            <a:r>
              <a:rPr lang="en-US" dirty="0" err="1" smtClean="0"/>
              <a:t>Wheeldon</a:t>
            </a:r>
            <a:r>
              <a:rPr lang="en-US" dirty="0" smtClean="0"/>
              <a:t> v Burrows (1879)</a:t>
            </a:r>
          </a:p>
          <a:p>
            <a:r>
              <a:rPr lang="en-US" dirty="0" smtClean="0"/>
              <a:t>Statute: s62 LPA 1925</a:t>
            </a:r>
            <a:endParaRPr lang="en-US" dirty="0"/>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Implied Grant - Necessity</a:t>
            </a:r>
            <a:endParaRPr lang="en-US" dirty="0"/>
          </a:p>
        </p:txBody>
      </p:sp>
      <p:sp>
        <p:nvSpPr>
          <p:cNvPr id="3" name="TextBox 2"/>
          <p:cNvSpPr txBox="1"/>
          <p:nvPr/>
        </p:nvSpPr>
        <p:spPr>
          <a:xfrm>
            <a:off x="1128044" y="1486968"/>
            <a:ext cx="10109676" cy="397031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An easement will be implied if it is absolutely necessary.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Can arise when land is landlocked and there is no other means of access without a right of way.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Mere inconvenience is not enough.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No easements will be allowed if there is another means of access.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Cases of necessity are not limited to landlocked land. Implied easement of necessity of a right to a flow of air through a ventilation pipe leading into the retained premises of the lessor was granted </a:t>
            </a:r>
            <a:r>
              <a:rPr lang="en-GB" b="1" i="1" dirty="0" smtClean="0"/>
              <a:t>(Wong v Beaumont Property Trust Ltd (1965)) </a:t>
            </a:r>
            <a:r>
              <a:rPr lang="en-GB" dirty="0" smtClean="0"/>
              <a:t>In this case the premises were to be used as a restaurant. Without the easement the premises could not be used for its purposes. </a:t>
            </a:r>
            <a:endParaRPr lang="en-GB" dirty="0"/>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Implied Grant – Common Intention</a:t>
            </a:r>
            <a:endParaRPr lang="en-GB" dirty="0"/>
          </a:p>
        </p:txBody>
      </p:sp>
      <p:sp>
        <p:nvSpPr>
          <p:cNvPr id="5" name="TextBox 4"/>
          <p:cNvSpPr txBox="1"/>
          <p:nvPr/>
        </p:nvSpPr>
        <p:spPr>
          <a:xfrm>
            <a:off x="1153681" y="1768978"/>
            <a:ext cx="9955851" cy="1200329"/>
          </a:xfrm>
          <a:prstGeom prst="rect">
            <a:avLst/>
          </a:prstGeom>
          <a:noFill/>
        </p:spPr>
        <p:txBody>
          <a:bodyPr wrap="square" rtlCol="0">
            <a:spAutoFit/>
          </a:bodyPr>
          <a:lstStyle/>
          <a:p>
            <a:r>
              <a:rPr lang="en-GB" dirty="0" smtClean="0"/>
              <a:t>There can be an implied easement if the parties to the transaction must have clearly intended this.</a:t>
            </a:r>
          </a:p>
          <a:p>
            <a:endParaRPr lang="en-GB" dirty="0"/>
          </a:p>
          <a:p>
            <a:r>
              <a:rPr lang="en-GB" dirty="0" smtClean="0"/>
              <a:t>The case of </a:t>
            </a:r>
            <a:r>
              <a:rPr lang="en-GB" b="1" i="1" dirty="0" smtClean="0"/>
              <a:t>Wong  </a:t>
            </a:r>
            <a:r>
              <a:rPr lang="en-GB" dirty="0" smtClean="0"/>
              <a:t>could also have been decided on common intention as well as necessity. </a:t>
            </a:r>
            <a:endParaRPr lang="en-GB" dirty="0"/>
          </a:p>
        </p:txBody>
      </p:sp>
    </p:spTree>
    <p:extLst>
      <p:ext uri="{BB962C8B-B14F-4D97-AF65-F5344CB8AC3E}">
        <p14:creationId xmlns:p14="http://schemas.microsoft.com/office/powerpoint/2010/main" val="941220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Implied Grant – </a:t>
            </a:r>
            <a:r>
              <a:rPr lang="en-GB" dirty="0" err="1" smtClean="0"/>
              <a:t>Wheeldon</a:t>
            </a:r>
            <a:r>
              <a:rPr lang="en-GB" dirty="0" smtClean="0"/>
              <a:t> v Burrows (1879)</a:t>
            </a:r>
            <a:endParaRPr lang="en-GB" dirty="0"/>
          </a:p>
        </p:txBody>
      </p:sp>
      <p:sp>
        <p:nvSpPr>
          <p:cNvPr id="3" name="TextBox 2"/>
          <p:cNvSpPr txBox="1"/>
          <p:nvPr/>
        </p:nvSpPr>
        <p:spPr>
          <a:xfrm>
            <a:off x="1119500" y="1546789"/>
            <a:ext cx="9759296" cy="5539978"/>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The rule is based on the maxim “a grantor may not derogate from his land”.</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This means that he cannot grant land to another upon such terms that the grantee receives less than he was promised.</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An owner cannot have an easement over his own land. Where he has exercised rights that would be seen as easements but for the fact of common ownership and occupation – this is known as a quasi-easement.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If owner later sells his land then quasi easements can become proper easements as the granted land will become the dominant tenement.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You will need to look for a person with common occupation and ownership of the land to start with and then divides the land, selling the dominant part and retaining the servient part.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If you find a scenario there are 3 requirements for the rule in </a:t>
            </a:r>
            <a:r>
              <a:rPr lang="en-GB" sz="1600" dirty="0" err="1" smtClean="0"/>
              <a:t>Wheeldon</a:t>
            </a:r>
            <a:r>
              <a:rPr lang="en-GB" sz="1600" dirty="0" smtClean="0"/>
              <a:t> to operate: -</a:t>
            </a:r>
          </a:p>
          <a:p>
            <a:pPr marL="285750" indent="-285750">
              <a:buFont typeface="Arial" panose="020B0604020202020204" pitchFamily="34" charset="0"/>
              <a:buChar char="•"/>
            </a:pPr>
            <a:r>
              <a:rPr lang="en-GB" sz="1600" dirty="0" smtClean="0"/>
              <a:t>Quasi-easements need to be continuous and apparent and/or</a:t>
            </a:r>
          </a:p>
          <a:p>
            <a:pPr marL="285750" indent="-285750">
              <a:buFont typeface="Arial" panose="020B0604020202020204" pitchFamily="34" charset="0"/>
              <a:buChar char="•"/>
            </a:pPr>
            <a:r>
              <a:rPr lang="en-GB" sz="1600" dirty="0" smtClean="0"/>
              <a:t>Must be necessary for the enjoyment of the land being sold (granted) and </a:t>
            </a:r>
          </a:p>
          <a:p>
            <a:pPr marL="285750" indent="-285750">
              <a:buFont typeface="Arial" panose="020B0604020202020204" pitchFamily="34" charset="0"/>
              <a:buChar char="•"/>
            </a:pPr>
            <a:r>
              <a:rPr lang="en-GB" sz="1600" dirty="0" smtClean="0"/>
              <a:t>At the time of the grant it must have been used and continues to be used by the grantor for the benefit of the part of the land granted.</a:t>
            </a:r>
          </a:p>
          <a:p>
            <a:pPr marL="285750" indent="-285750">
              <a:buFont typeface="Arial" panose="020B0604020202020204" pitchFamily="34" charset="0"/>
              <a:buChar char="•"/>
            </a:pPr>
            <a:endParaRPr lang="en-GB" sz="1600" dirty="0"/>
          </a:p>
          <a:p>
            <a:endParaRPr lang="en-GB" dirty="0"/>
          </a:p>
        </p:txBody>
      </p:sp>
    </p:spTree>
    <p:extLst>
      <p:ext uri="{BB962C8B-B14F-4D97-AF65-F5344CB8AC3E}">
        <p14:creationId xmlns:p14="http://schemas.microsoft.com/office/powerpoint/2010/main" val="1134846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Implied Grant – S62 LPA 1925</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S62(1) - This section provides that : </a:t>
            </a:r>
            <a:r>
              <a:rPr lang="en-GB" i="1" dirty="0"/>
              <a:t>A conveyance of land shall be deemed to include and shall by virtue of this Act operate to convey, with the land, all buildings, erections, fixtures, commons, hedges, ditches, fences, ways, waters, water-courses, liberties, privileges, easements, rights, and advantages whatsoever, appertaining or reputed to appertain to the land, or any part thereof, or, at the time of conveyance, demised, occupied, or enjoyed with, or reputed or known as part or parcel of or appurtenant to the land or any part </a:t>
            </a:r>
            <a:endParaRPr lang="en-GB" i="1" dirty="0" smtClean="0"/>
          </a:p>
          <a:p>
            <a:r>
              <a:rPr lang="en-GB" dirty="0" smtClean="0"/>
              <a:t>This is used as a shortcut in that conveyancers do not have to write out everything in full that is included of this nature. </a:t>
            </a:r>
          </a:p>
          <a:p>
            <a:r>
              <a:rPr lang="en-GB" dirty="0" smtClean="0"/>
              <a:t>Rights are automatically transferred with the transfer to the buyer unless the transfer contains express words excluding them.</a:t>
            </a:r>
          </a:p>
          <a:p>
            <a:r>
              <a:rPr lang="en-GB" dirty="0" smtClean="0"/>
              <a:t>S62 can operate where there is no diversity of ownership and occupation provided the requirements of continuous and apparent are met and the use was for the benefit of the land conveyed. </a:t>
            </a:r>
          </a:p>
          <a:p>
            <a:r>
              <a:rPr lang="en-GB" dirty="0" smtClean="0"/>
              <a:t>Law Commission has recommended that s62 should no longer operate to transform precarious benefits into legal easements on a conveyance of land. </a:t>
            </a:r>
          </a:p>
          <a:p>
            <a:endParaRPr lang="en-GB" dirty="0"/>
          </a:p>
        </p:txBody>
      </p:sp>
    </p:spTree>
    <p:extLst>
      <p:ext uri="{BB962C8B-B14F-4D97-AF65-F5344CB8AC3E}">
        <p14:creationId xmlns:p14="http://schemas.microsoft.com/office/powerpoint/2010/main" val="3117464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Presumed Grant – by Prescription</a:t>
            </a:r>
            <a:endParaRPr lang="en-GB" dirty="0"/>
          </a:p>
        </p:txBody>
      </p:sp>
      <p:sp>
        <p:nvSpPr>
          <p:cNvPr id="3" name="Content Placeholder 2"/>
          <p:cNvSpPr>
            <a:spLocks noGrp="1"/>
          </p:cNvSpPr>
          <p:nvPr>
            <p:ph idx="1"/>
          </p:nvPr>
        </p:nvSpPr>
        <p:spPr/>
        <p:txBody>
          <a:bodyPr>
            <a:normAutofit/>
          </a:bodyPr>
          <a:lstStyle/>
          <a:p>
            <a:r>
              <a:rPr lang="en-GB" dirty="0" smtClean="0"/>
              <a:t>Often referred to as easements of long user.</a:t>
            </a:r>
          </a:p>
          <a:p>
            <a:r>
              <a:rPr lang="en-GB" dirty="0" smtClean="0"/>
              <a:t>An easement by prescription is created by means of a legal fiction. If it can be shown that there has been long user as of right, which is continuous and by and against the fee simple, then it is presumed that an easement was granted at some stage in the past.</a:t>
            </a:r>
          </a:p>
          <a:p>
            <a:r>
              <a:rPr lang="en-GB" dirty="0" smtClean="0"/>
              <a:t>An easement by prescription must always be legal as the presumption is that the fictional grant was by deed.</a:t>
            </a:r>
          </a:p>
          <a:p>
            <a:endParaRPr lang="en-GB" dirty="0"/>
          </a:p>
        </p:txBody>
      </p:sp>
    </p:spTree>
    <p:extLst>
      <p:ext uri="{BB962C8B-B14F-4D97-AF65-F5344CB8AC3E}">
        <p14:creationId xmlns:p14="http://schemas.microsoft.com/office/powerpoint/2010/main" val="3754561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Prescription - Criteria</a:t>
            </a:r>
            <a:endParaRPr lang="en-GB" dirty="0"/>
          </a:p>
        </p:txBody>
      </p:sp>
      <p:sp>
        <p:nvSpPr>
          <p:cNvPr id="3" name="Content Placeholder 2"/>
          <p:cNvSpPr>
            <a:spLocks noGrp="1"/>
          </p:cNvSpPr>
          <p:nvPr>
            <p:ph idx="1"/>
          </p:nvPr>
        </p:nvSpPr>
        <p:spPr/>
        <p:txBody>
          <a:bodyPr/>
          <a:lstStyle/>
          <a:p>
            <a:r>
              <a:rPr lang="en-GB" dirty="0"/>
              <a:t>For prescription to occur the following criteria must be satisfied: -</a:t>
            </a:r>
          </a:p>
          <a:p>
            <a:pPr marL="457200" indent="-457200">
              <a:buFont typeface="+mj-lt"/>
              <a:buAutoNum type="arabicPeriod"/>
            </a:pPr>
            <a:r>
              <a:rPr lang="en-GB" dirty="0" smtClean="0"/>
              <a:t>Must </a:t>
            </a:r>
            <a:r>
              <a:rPr lang="en-GB" dirty="0"/>
              <a:t>have been continuous user (legal term for usage) – must have been used regularly. Not a one off or occasional. </a:t>
            </a:r>
          </a:p>
          <a:p>
            <a:pPr marL="457200" indent="-457200">
              <a:buFont typeface="+mj-lt"/>
              <a:buAutoNum type="arabicPeriod"/>
            </a:pPr>
            <a:r>
              <a:rPr lang="en-GB" dirty="0" smtClean="0"/>
              <a:t>User </a:t>
            </a:r>
            <a:r>
              <a:rPr lang="en-GB" dirty="0"/>
              <a:t>as of right – without force, without secrecy and without permission. </a:t>
            </a:r>
          </a:p>
          <a:p>
            <a:pPr marL="457200" indent="-457200">
              <a:buFont typeface="+mj-lt"/>
              <a:buAutoNum type="arabicPeriod"/>
            </a:pPr>
            <a:r>
              <a:rPr lang="en-GB" dirty="0" smtClean="0"/>
              <a:t>User </a:t>
            </a:r>
            <a:r>
              <a:rPr lang="en-GB" dirty="0"/>
              <a:t>by fee simple – i.e. one freehold owner must be claiming against another. Not a tenant because ownership is not in perpetuity. </a:t>
            </a:r>
          </a:p>
          <a:p>
            <a:pPr marL="457200" indent="-457200">
              <a:buFont typeface="+mj-lt"/>
              <a:buAutoNum type="arabicPeriod"/>
            </a:pPr>
            <a:r>
              <a:rPr lang="en-GB" dirty="0" smtClean="0"/>
              <a:t>User </a:t>
            </a:r>
            <a:r>
              <a:rPr lang="en-GB" dirty="0"/>
              <a:t>against the fee simple – i.e. can only be created against the freeholder. </a:t>
            </a:r>
          </a:p>
          <a:p>
            <a:pPr marL="457200" indent="-457200">
              <a:buFont typeface="+mj-lt"/>
              <a:buAutoNum type="arabicPeriod"/>
            </a:pPr>
            <a:r>
              <a:rPr lang="en-GB" dirty="0" smtClean="0"/>
              <a:t>Prescriptive period</a:t>
            </a:r>
            <a:endParaRPr lang="en-GB" dirty="0"/>
          </a:p>
        </p:txBody>
      </p:sp>
    </p:spTree>
    <p:extLst>
      <p:ext uri="{BB962C8B-B14F-4D97-AF65-F5344CB8AC3E}">
        <p14:creationId xmlns:p14="http://schemas.microsoft.com/office/powerpoint/2010/main" val="594608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Prescriptive Period</a:t>
            </a:r>
            <a:endParaRPr lang="en-GB" dirty="0"/>
          </a:p>
        </p:txBody>
      </p:sp>
      <p:sp>
        <p:nvSpPr>
          <p:cNvPr id="3" name="Content Placeholder 2"/>
          <p:cNvSpPr>
            <a:spLocks noGrp="1"/>
          </p:cNvSpPr>
          <p:nvPr>
            <p:ph idx="1"/>
          </p:nvPr>
        </p:nvSpPr>
        <p:spPr/>
        <p:txBody>
          <a:bodyPr/>
          <a:lstStyle/>
          <a:p>
            <a:r>
              <a:rPr lang="en-GB" dirty="0" smtClean="0"/>
              <a:t>At </a:t>
            </a:r>
            <a:r>
              <a:rPr lang="en-GB" dirty="0"/>
              <a:t>common law the claimant must show user since “time immemorial”. This was settled by the Statute of Westminster 1275 as being the year Richard I came to the throne – 1189! To make things easier proof of user for 20 years raises a rebuttable presumption of user since time immemorial. This can be rebutted – how do you prove it</a:t>
            </a:r>
            <a:r>
              <a:rPr lang="en-GB" dirty="0" smtClean="0"/>
              <a:t>?!</a:t>
            </a:r>
          </a:p>
          <a:p>
            <a:r>
              <a:rPr lang="en-GB" dirty="0" smtClean="0"/>
              <a:t>Doctrine of lost modern grant – legal fiction introduced by the courts to combat the problems of claiming common law prescription. Recognised by Dalton v Angus (1881). Need to show 20 years’ user as of right the courts presume that at some time since 1189, an easement was granted by deed, but that the deed was lost at some point. </a:t>
            </a:r>
          </a:p>
          <a:p>
            <a:r>
              <a:rPr lang="en-GB" dirty="0" smtClean="0"/>
              <a:t>LMG is a fiction and poses problems. Prescription Act 1832 was passed to meet these difficulties but LMG is still used today. It is the most convenient method used in practice. </a:t>
            </a:r>
            <a:endParaRPr lang="en-GB" dirty="0"/>
          </a:p>
          <a:p>
            <a:endParaRPr lang="en-GB" dirty="0"/>
          </a:p>
        </p:txBody>
      </p:sp>
    </p:spTree>
    <p:extLst>
      <p:ext uri="{BB962C8B-B14F-4D97-AF65-F5344CB8AC3E}">
        <p14:creationId xmlns:p14="http://schemas.microsoft.com/office/powerpoint/2010/main" val="3511026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Prescription Act 1832</a:t>
            </a:r>
            <a:endParaRPr lang="en-GB" dirty="0"/>
          </a:p>
        </p:txBody>
      </p:sp>
      <p:sp>
        <p:nvSpPr>
          <p:cNvPr id="3" name="Content Placeholder 2"/>
          <p:cNvSpPr>
            <a:spLocks noGrp="1"/>
          </p:cNvSpPr>
          <p:nvPr>
            <p:ph idx="1"/>
          </p:nvPr>
        </p:nvSpPr>
        <p:spPr/>
        <p:txBody>
          <a:bodyPr/>
          <a:lstStyle/>
          <a:p>
            <a:r>
              <a:rPr lang="en-GB" dirty="0" smtClean="0"/>
              <a:t>The act was passed to meet difficulties in convincing juries to presume grants.</a:t>
            </a:r>
          </a:p>
          <a:p>
            <a:r>
              <a:rPr lang="en-GB" dirty="0" smtClean="0"/>
              <a:t>One of the worst drafted laws!</a:t>
            </a:r>
          </a:p>
          <a:p>
            <a:r>
              <a:rPr lang="en-GB" dirty="0" smtClean="0"/>
              <a:t>Provides for 2 periods of user – 20 and 40 years. </a:t>
            </a:r>
          </a:p>
          <a:p>
            <a:r>
              <a:rPr lang="en-GB" dirty="0" smtClean="0"/>
              <a:t>S2 –easement enjoyed for at least 20 years without interruption in the period next before action – i.e. the 20 years before a claim for action is brought to the court. </a:t>
            </a:r>
          </a:p>
          <a:p>
            <a:r>
              <a:rPr lang="en-GB" dirty="0" smtClean="0"/>
              <a:t>40 years use – right is absolute unless it was with permission by deed or in writing. Oral consent has no effect.</a:t>
            </a:r>
          </a:p>
          <a:p>
            <a:r>
              <a:rPr lang="en-GB" dirty="0" smtClean="0"/>
              <a:t>Easements of light – 20 years without interruption. Deemed absolute unless it was enjoyed with consent by deed or in writing.</a:t>
            </a:r>
            <a:endParaRPr lang="en-GB" dirty="0"/>
          </a:p>
        </p:txBody>
      </p:sp>
    </p:spTree>
    <p:extLst>
      <p:ext uri="{BB962C8B-B14F-4D97-AF65-F5344CB8AC3E}">
        <p14:creationId xmlns:p14="http://schemas.microsoft.com/office/powerpoint/2010/main" val="3558613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6987" y="136733"/>
            <a:ext cx="8289420" cy="6340197"/>
          </a:xfrm>
          <a:prstGeom prst="rect">
            <a:avLst/>
          </a:prstGeom>
        </p:spPr>
        <p:txBody>
          <a:bodyPr wrap="square">
            <a:spAutoFit/>
          </a:bodyPr>
          <a:lstStyle/>
          <a:p>
            <a:endParaRPr lang="en-GB" sz="1000" b="1" dirty="0" smtClean="0"/>
          </a:p>
          <a:p>
            <a:r>
              <a:rPr lang="en-GB" sz="1100" b="1" dirty="0" smtClean="0"/>
              <a:t>Statutory Declaration of User</a:t>
            </a:r>
            <a:endParaRPr lang="en-GB" sz="1100" b="1" dirty="0"/>
          </a:p>
          <a:p>
            <a:r>
              <a:rPr lang="en-GB" sz="1100" b="1" dirty="0"/>
              <a:t> </a:t>
            </a:r>
          </a:p>
          <a:p>
            <a:endParaRPr lang="en-GB" sz="1100" dirty="0"/>
          </a:p>
          <a:p>
            <a:r>
              <a:rPr lang="en-GB" sz="1100" dirty="0"/>
              <a:t>I </a:t>
            </a:r>
            <a:r>
              <a:rPr lang="en-GB" sz="1100" dirty="0" smtClean="0"/>
              <a:t>XXX of XXX hereby </a:t>
            </a:r>
            <a:r>
              <a:rPr lang="en-GB" sz="1100" dirty="0"/>
              <a:t>solemnly and sincerely declare as follows:</a:t>
            </a:r>
          </a:p>
          <a:p>
            <a:r>
              <a:rPr lang="en-GB" sz="1100" dirty="0"/>
              <a:t> </a:t>
            </a:r>
          </a:p>
          <a:p>
            <a:r>
              <a:rPr lang="en-GB" sz="1100" dirty="0"/>
              <a:t> </a:t>
            </a:r>
          </a:p>
          <a:p>
            <a:pPr lvl="0"/>
            <a:r>
              <a:rPr lang="en-GB" sz="1100" dirty="0"/>
              <a:t>I, together with my wife </a:t>
            </a:r>
            <a:r>
              <a:rPr lang="en-GB" sz="1100" dirty="0" smtClean="0"/>
              <a:t>XXX, </a:t>
            </a:r>
            <a:r>
              <a:rPr lang="en-GB" sz="1100" dirty="0"/>
              <a:t>am the registered proprietor of the Freehold property known as </a:t>
            </a:r>
            <a:r>
              <a:rPr lang="en-GB" sz="1100" dirty="0" smtClean="0"/>
              <a:t>XXX and </a:t>
            </a:r>
            <a:r>
              <a:rPr lang="en-GB" sz="1100" dirty="0"/>
              <a:t>registered under Title Number </a:t>
            </a:r>
            <a:r>
              <a:rPr lang="en-GB" sz="1100" dirty="0" smtClean="0"/>
              <a:t>CYMXXX </a:t>
            </a:r>
            <a:r>
              <a:rPr lang="en-GB" sz="1100" dirty="0"/>
              <a:t>as shown edged red on the plan annexed hereto (hereinafter referred to as ‘the Property’).</a:t>
            </a:r>
          </a:p>
          <a:p>
            <a:r>
              <a:rPr lang="en-GB" sz="1100" dirty="0"/>
              <a:t> </a:t>
            </a:r>
          </a:p>
          <a:p>
            <a:pPr lvl="0"/>
            <a:r>
              <a:rPr lang="en-GB" sz="1100" dirty="0"/>
              <a:t>I purchased the Property in 1997 and have lived at the Property, being my only residence, continuously since that date to present.  </a:t>
            </a:r>
          </a:p>
          <a:p>
            <a:r>
              <a:rPr lang="en-GB" sz="1100" dirty="0"/>
              <a:t> </a:t>
            </a:r>
          </a:p>
          <a:p>
            <a:pPr lvl="0"/>
            <a:r>
              <a:rPr lang="en-GB" sz="1100" dirty="0"/>
              <a:t>There is a parcel of land that bridges the gap between the Property and the adopted highway which allows me to gain access to the Property (hereinafter referred to as ‘the </a:t>
            </a:r>
            <a:r>
              <a:rPr lang="en-GB" sz="1100" dirty="0" err="1"/>
              <a:t>Accessway</a:t>
            </a:r>
            <a:r>
              <a:rPr lang="en-GB" sz="1100" dirty="0"/>
              <a:t>’). The location and extent of the </a:t>
            </a:r>
            <a:r>
              <a:rPr lang="en-GB" sz="1100" dirty="0" err="1"/>
              <a:t>Accessway</a:t>
            </a:r>
            <a:r>
              <a:rPr lang="en-GB" sz="1100" dirty="0"/>
              <a:t> is shown coloured blue on the plan now produced and marked by me “ADJW1” (hereinafter referred to as ‘the Plan’)</a:t>
            </a:r>
          </a:p>
          <a:p>
            <a:r>
              <a:rPr lang="en-GB" sz="1100" dirty="0"/>
              <a:t> </a:t>
            </a:r>
          </a:p>
          <a:p>
            <a:pPr lvl="0"/>
            <a:r>
              <a:rPr lang="en-GB" sz="1100" dirty="0"/>
              <a:t>The </a:t>
            </a:r>
            <a:r>
              <a:rPr lang="en-GB" sz="1100" dirty="0" err="1"/>
              <a:t>Accessway</a:t>
            </a:r>
            <a:r>
              <a:rPr lang="en-GB" sz="1100" dirty="0"/>
              <a:t> has been used by me and my respective, family, friends, agents and visitors openly as of right without the consent of any person and without any interruption, payment or acknowledgement to any person.  </a:t>
            </a:r>
          </a:p>
          <a:p>
            <a:r>
              <a:rPr lang="en-GB" sz="1100" dirty="0"/>
              <a:t> </a:t>
            </a:r>
          </a:p>
          <a:p>
            <a:pPr lvl="0"/>
            <a:r>
              <a:rPr lang="en-GB" sz="1100" dirty="0"/>
              <a:t>The said use of the </a:t>
            </a:r>
            <a:r>
              <a:rPr lang="en-GB" sz="1100" dirty="0" err="1"/>
              <a:t>Accessway</a:t>
            </a:r>
            <a:r>
              <a:rPr lang="en-GB" sz="1100" dirty="0"/>
              <a:t> has been to pass and repass over the same both with and without vehicles at all times of the day and night and for all purposes connected with the use and enjoyment of my Property. </a:t>
            </a:r>
          </a:p>
          <a:p>
            <a:r>
              <a:rPr lang="en-GB" sz="1100" dirty="0"/>
              <a:t> </a:t>
            </a:r>
          </a:p>
          <a:p>
            <a:pPr lvl="0"/>
            <a:r>
              <a:rPr lang="en-GB" sz="1100" dirty="0"/>
              <a:t>I can confirm that I have not used the </a:t>
            </a:r>
            <a:r>
              <a:rPr lang="en-GB" sz="1100" dirty="0" err="1"/>
              <a:t>Accessway</a:t>
            </a:r>
            <a:r>
              <a:rPr lang="en-GB" sz="1100" dirty="0"/>
              <a:t> with the consent of any person and it has been used without let or hindrance. </a:t>
            </a:r>
          </a:p>
          <a:p>
            <a:r>
              <a:rPr lang="en-GB" sz="1100" dirty="0"/>
              <a:t> </a:t>
            </a:r>
          </a:p>
          <a:p>
            <a:r>
              <a:rPr lang="en-GB" sz="1100" dirty="0"/>
              <a:t>And I make this Statutory Declaration conscientiously believing the same to be true and by virtue of the provisions of the Statutory Declarations Act 1835</a:t>
            </a:r>
          </a:p>
          <a:p>
            <a:r>
              <a:rPr lang="en-GB" sz="1100" dirty="0"/>
              <a:t> </a:t>
            </a:r>
          </a:p>
          <a:p>
            <a:r>
              <a:rPr lang="en-GB" sz="1100" dirty="0" smtClean="0"/>
              <a:t>Sworn </a:t>
            </a:r>
            <a:r>
              <a:rPr lang="en-GB" sz="1100" dirty="0"/>
              <a:t>by the above named </a:t>
            </a:r>
            <a:r>
              <a:rPr lang="en-GB" sz="1100" dirty="0" smtClean="0"/>
              <a:t>XXX</a:t>
            </a:r>
            <a:endParaRPr lang="en-GB" sz="1100" dirty="0"/>
          </a:p>
          <a:p>
            <a:r>
              <a:rPr lang="en-GB" sz="1100" dirty="0"/>
              <a:t> </a:t>
            </a:r>
          </a:p>
          <a:p>
            <a:r>
              <a:rPr lang="en-GB" sz="1100" dirty="0"/>
              <a:t>at</a:t>
            </a:r>
          </a:p>
          <a:p>
            <a:r>
              <a:rPr lang="en-GB" sz="1100" dirty="0"/>
              <a:t>before me</a:t>
            </a:r>
          </a:p>
          <a:p>
            <a:r>
              <a:rPr lang="en-GB" sz="1100" dirty="0"/>
              <a:t>Solicitor/Commissioner for Oaths</a:t>
            </a:r>
          </a:p>
          <a:p>
            <a:r>
              <a:rPr lang="en-GB" sz="1100" dirty="0"/>
              <a:t>this             day of                  </a:t>
            </a:r>
            <a:r>
              <a:rPr lang="en-GB" sz="1100" dirty="0" smtClean="0"/>
              <a:t>201</a:t>
            </a:r>
            <a:endParaRPr lang="en-GB" sz="1100" dirty="0"/>
          </a:p>
          <a:p>
            <a:r>
              <a:rPr lang="en-GB" sz="1100" b="1" dirty="0"/>
              <a:t> </a:t>
            </a:r>
            <a:endParaRPr lang="en-GB" sz="1100" dirty="0"/>
          </a:p>
        </p:txBody>
      </p:sp>
    </p:spTree>
    <p:extLst>
      <p:ext uri="{BB962C8B-B14F-4D97-AF65-F5344CB8AC3E}">
        <p14:creationId xmlns:p14="http://schemas.microsoft.com/office/powerpoint/2010/main" val="180038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Reservations of Easements</a:t>
            </a:r>
            <a:endParaRPr lang="en-US" dirty="0"/>
          </a:p>
        </p:txBody>
      </p:sp>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US" dirty="0" smtClean="0"/>
              <a:t>Occurs when an owner sells part of his land but retains the right to use an easement over the land sold.</a:t>
            </a:r>
          </a:p>
          <a:p>
            <a:pPr marL="285750" indent="-285750">
              <a:buFont typeface="Arial" panose="020B0604020202020204" pitchFamily="34" charset="0"/>
              <a:buChar char="•"/>
            </a:pPr>
            <a:r>
              <a:rPr lang="en-US" dirty="0" smtClean="0"/>
              <a:t>Can be express or implied. </a:t>
            </a:r>
          </a:p>
          <a:p>
            <a:pPr marL="285750" indent="-285750">
              <a:buFont typeface="Arial" panose="020B0604020202020204" pitchFamily="34" charset="0"/>
              <a:buChar char="•"/>
            </a:pPr>
            <a:r>
              <a:rPr lang="en-US" dirty="0" smtClean="0"/>
              <a:t>Express reservation must be clear and unambiguous. </a:t>
            </a:r>
          </a:p>
          <a:p>
            <a:pPr marL="285750" indent="-285750">
              <a:buFont typeface="Arial" panose="020B0604020202020204" pitchFamily="34" charset="0"/>
              <a:buChar char="•"/>
            </a:pPr>
            <a:r>
              <a:rPr lang="en-US" dirty="0" smtClean="0"/>
              <a:t>Where easement has not been reserved expressly in a deed, reservation will only be implied by means of necessity or common intention. </a:t>
            </a:r>
          </a:p>
          <a:p>
            <a:pPr marL="285750" indent="-285750">
              <a:buFont typeface="Arial" panose="020B0604020202020204" pitchFamily="34" charset="0"/>
              <a:buChar char="•"/>
            </a:pPr>
            <a:r>
              <a:rPr lang="en-US" dirty="0" smtClean="0"/>
              <a:t>Implied easements are conditional and are vulnerable to a clear contrary intention. </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8044495"/>
              </p:ext>
            </p:extLst>
          </p:nvPr>
        </p:nvGraphicFramePr>
        <p:xfrm>
          <a:off x="5641975" y="1600200"/>
          <a:ext cx="5445125"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and Equitable Easements</a:t>
            </a:r>
            <a:endParaRPr lang="en-GB" dirty="0"/>
          </a:p>
        </p:txBody>
      </p:sp>
      <p:sp>
        <p:nvSpPr>
          <p:cNvPr id="3" name="Text Placeholder 2"/>
          <p:cNvSpPr>
            <a:spLocks noGrp="1"/>
          </p:cNvSpPr>
          <p:nvPr>
            <p:ph type="body" sz="half" idx="2"/>
          </p:nvPr>
        </p:nvSpPr>
        <p:spPr>
          <a:xfrm>
            <a:off x="1036534" y="2095856"/>
            <a:ext cx="4384548" cy="4572000"/>
          </a:xfrm>
        </p:spPr>
        <p:txBody>
          <a:bodyPr/>
          <a:lstStyle/>
          <a:p>
            <a:pPr marL="285750" indent="-285750">
              <a:buFont typeface="Arial" panose="020B0604020202020204" pitchFamily="34" charset="0"/>
              <a:buChar char="•"/>
            </a:pPr>
            <a:r>
              <a:rPr lang="en-GB" dirty="0" smtClean="0"/>
              <a:t>Easements are legal interests under s1(2) LPA 1925.</a:t>
            </a:r>
          </a:p>
          <a:p>
            <a:pPr marL="285750" indent="-285750">
              <a:buFont typeface="Arial" panose="020B0604020202020204" pitchFamily="34" charset="0"/>
              <a:buChar char="•"/>
            </a:pPr>
            <a:r>
              <a:rPr lang="en-GB" dirty="0" smtClean="0"/>
              <a:t>Need to be for a term equivalent to a legal estate</a:t>
            </a:r>
          </a:p>
          <a:p>
            <a:pPr marL="285750" indent="-285750">
              <a:buFont typeface="Arial" panose="020B0604020202020204" pitchFamily="34" charset="0"/>
              <a:buChar char="•"/>
            </a:pPr>
            <a:r>
              <a:rPr lang="en-GB" dirty="0" smtClean="0"/>
              <a:t>Created by deed</a:t>
            </a:r>
          </a:p>
          <a:p>
            <a:pPr marL="285750" indent="-285750">
              <a:buFont typeface="Arial" panose="020B0604020202020204" pitchFamily="34" charset="0"/>
              <a:buChar char="•"/>
            </a:pPr>
            <a:r>
              <a:rPr lang="en-GB" dirty="0" smtClean="0"/>
              <a:t>Legal easements bind buyers regardless of notice in unregistered land.</a:t>
            </a:r>
          </a:p>
          <a:p>
            <a:pPr marL="285750" indent="-285750">
              <a:buFont typeface="Arial" panose="020B0604020202020204" pitchFamily="34" charset="0"/>
              <a:buChar char="•"/>
            </a:pPr>
            <a:r>
              <a:rPr lang="en-GB" dirty="0" smtClean="0"/>
              <a:t>They are registrable and implied legal easements are interests which are overriding in registered land. </a:t>
            </a:r>
          </a:p>
        </p:txBody>
      </p:sp>
      <p:sp>
        <p:nvSpPr>
          <p:cNvPr id="4" name="Content Placeholder 3"/>
          <p:cNvSpPr>
            <a:spLocks noGrp="1"/>
          </p:cNvSpPr>
          <p:nvPr>
            <p:ph idx="1"/>
          </p:nvPr>
        </p:nvSpPr>
        <p:spPr>
          <a:xfrm>
            <a:off x="5607665" y="2285999"/>
            <a:ext cx="5445252" cy="4572001"/>
          </a:xfrm>
        </p:spPr>
        <p:txBody>
          <a:bodyPr>
            <a:normAutofit fontScale="92500" lnSpcReduction="10000"/>
          </a:bodyPr>
          <a:lstStyle/>
          <a:p>
            <a:r>
              <a:rPr lang="en-GB" dirty="0"/>
              <a:t>Easement or profit for life will be equitable</a:t>
            </a:r>
            <a:r>
              <a:rPr lang="en-GB" dirty="0" smtClean="0"/>
              <a:t>.</a:t>
            </a:r>
          </a:p>
          <a:p>
            <a:r>
              <a:rPr lang="en-GB" dirty="0" smtClean="0"/>
              <a:t>An easement created other than by deed will be equitable (expressly, impliedly or by prescription, statute).</a:t>
            </a:r>
          </a:p>
          <a:p>
            <a:r>
              <a:rPr lang="en-GB" dirty="0" smtClean="0"/>
              <a:t>Oral arrangements cannot create equitable easements.</a:t>
            </a:r>
          </a:p>
          <a:p>
            <a:r>
              <a:rPr lang="en-GB" dirty="0" smtClean="0"/>
              <a:t>Equitable interest must be created in writing (s53(1) LPA1925)</a:t>
            </a:r>
          </a:p>
          <a:p>
            <a:r>
              <a:rPr lang="en-GB" dirty="0" smtClean="0"/>
              <a:t>Unregistered land – need to be protected as a land charge if created after 1 January 1926. prior to this – doctrine of notice applies.</a:t>
            </a:r>
          </a:p>
          <a:p>
            <a:r>
              <a:rPr lang="en-GB" dirty="0" smtClean="0"/>
              <a:t>Registered land – protect by way of notice on the register. </a:t>
            </a:r>
          </a:p>
          <a:p>
            <a:endParaRPr lang="en-GB" dirty="0"/>
          </a:p>
          <a:p>
            <a:endParaRPr lang="en-GB" dirty="0"/>
          </a:p>
        </p:txBody>
      </p:sp>
      <p:sp>
        <p:nvSpPr>
          <p:cNvPr id="5" name="TextBox 4"/>
          <p:cNvSpPr txBox="1"/>
          <p:nvPr/>
        </p:nvSpPr>
        <p:spPr>
          <a:xfrm>
            <a:off x="1204957" y="1615155"/>
            <a:ext cx="3469593" cy="369332"/>
          </a:xfrm>
          <a:prstGeom prst="rect">
            <a:avLst/>
          </a:prstGeom>
          <a:noFill/>
        </p:spPr>
        <p:txBody>
          <a:bodyPr wrap="square" rtlCol="0">
            <a:spAutoFit/>
          </a:bodyPr>
          <a:lstStyle/>
          <a:p>
            <a:r>
              <a:rPr lang="en-GB" b="1" u="sng" dirty="0" smtClean="0"/>
              <a:t>Legal Easements</a:t>
            </a:r>
            <a:endParaRPr lang="en-GB" b="1" u="sng" dirty="0"/>
          </a:p>
        </p:txBody>
      </p:sp>
      <p:sp>
        <p:nvSpPr>
          <p:cNvPr id="6" name="TextBox 5"/>
          <p:cNvSpPr txBox="1"/>
          <p:nvPr/>
        </p:nvSpPr>
        <p:spPr>
          <a:xfrm>
            <a:off x="5961689" y="1615155"/>
            <a:ext cx="3122489" cy="369332"/>
          </a:xfrm>
          <a:prstGeom prst="rect">
            <a:avLst/>
          </a:prstGeom>
          <a:noFill/>
        </p:spPr>
        <p:txBody>
          <a:bodyPr wrap="square" rtlCol="0">
            <a:spAutoFit/>
          </a:bodyPr>
          <a:lstStyle/>
          <a:p>
            <a:r>
              <a:rPr lang="en-GB" b="1" u="sng" dirty="0" smtClean="0"/>
              <a:t>Equitable Easements</a:t>
            </a:r>
            <a:endParaRPr lang="en-GB" b="1" u="sng" dirty="0"/>
          </a:p>
        </p:txBody>
      </p:sp>
    </p:spTree>
    <p:extLst>
      <p:ext uri="{BB962C8B-B14F-4D97-AF65-F5344CB8AC3E}">
        <p14:creationId xmlns:p14="http://schemas.microsoft.com/office/powerpoint/2010/main" val="1976175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Extinguishment of Easements</a:t>
            </a:r>
            <a:endParaRPr lang="en-GB" dirty="0"/>
          </a:p>
        </p:txBody>
      </p:sp>
      <p:sp>
        <p:nvSpPr>
          <p:cNvPr id="3" name="Text Placeholder 2"/>
          <p:cNvSpPr>
            <a:spLocks noGrp="1"/>
          </p:cNvSpPr>
          <p:nvPr>
            <p:ph type="body" sz="half" idx="2"/>
          </p:nvPr>
        </p:nvSpPr>
        <p:spPr/>
        <p:txBody>
          <a:bodyPr>
            <a:normAutofit/>
          </a:bodyPr>
          <a:lstStyle/>
          <a:p>
            <a:pPr marL="285750" indent="-285750">
              <a:buFont typeface="Arial" panose="020B0604020202020204" pitchFamily="34" charset="0"/>
              <a:buChar char="•"/>
            </a:pPr>
            <a:r>
              <a:rPr lang="en-GB" sz="3600" dirty="0" smtClean="0"/>
              <a:t>Three methods: -</a:t>
            </a:r>
          </a:p>
          <a:p>
            <a:pPr marL="285750" indent="-285750">
              <a:buFont typeface="Arial" panose="020B0604020202020204" pitchFamily="34" charset="0"/>
              <a:buChar char="•"/>
            </a:pPr>
            <a:r>
              <a:rPr lang="en-GB" sz="3600" dirty="0" smtClean="0"/>
              <a:t>By statute</a:t>
            </a:r>
          </a:p>
          <a:p>
            <a:pPr marL="285750" indent="-285750">
              <a:buFont typeface="Arial" panose="020B0604020202020204" pitchFamily="34" charset="0"/>
              <a:buChar char="•"/>
            </a:pPr>
            <a:r>
              <a:rPr lang="en-GB" sz="3600" dirty="0" smtClean="0"/>
              <a:t>By release</a:t>
            </a:r>
          </a:p>
          <a:p>
            <a:pPr marL="285750" indent="-285750">
              <a:buFont typeface="Arial" panose="020B0604020202020204" pitchFamily="34" charset="0"/>
              <a:buChar char="•"/>
            </a:pPr>
            <a:r>
              <a:rPr lang="en-GB" sz="3600" dirty="0" smtClean="0"/>
              <a:t>Unity of Ownership and Possession</a:t>
            </a:r>
            <a:endParaRPr lang="en-GB" sz="3600" dirty="0"/>
          </a:p>
        </p:txBody>
      </p:sp>
      <p:sp>
        <p:nvSpPr>
          <p:cNvPr id="4" name="Content Placeholder 3"/>
          <p:cNvSpPr>
            <a:spLocks noGrp="1"/>
          </p:cNvSpPr>
          <p:nvPr>
            <p:ph idx="1"/>
          </p:nvPr>
        </p:nvSpPr>
        <p:spPr/>
        <p:txBody>
          <a:bodyPr/>
          <a:lstStyle/>
          <a:p>
            <a:r>
              <a:rPr lang="en-GB" dirty="0" smtClean="0"/>
              <a:t>By Statute – an Act of Parliament may terminate an easement expressly or impliedly</a:t>
            </a:r>
          </a:p>
          <a:p>
            <a:r>
              <a:rPr lang="en-GB" dirty="0" smtClean="0"/>
              <a:t>By Release – express or </a:t>
            </a:r>
            <a:r>
              <a:rPr lang="en-GB" dirty="0"/>
              <a:t>i</a:t>
            </a:r>
            <a:r>
              <a:rPr lang="en-GB" dirty="0" smtClean="0"/>
              <a:t>mplied release. Abandonment of the easement would be sufficient for implied release. </a:t>
            </a:r>
          </a:p>
          <a:p>
            <a:r>
              <a:rPr lang="en-GB" dirty="0" smtClean="0"/>
              <a:t>Unity of ownership and possession – if the dominant and servient tenements come into the ownership and possession of the same person, any easement is extinguished. </a:t>
            </a:r>
          </a:p>
          <a:p>
            <a:endParaRPr lang="en-GB" dirty="0"/>
          </a:p>
        </p:txBody>
      </p:sp>
    </p:spTree>
    <p:extLst>
      <p:ext uri="{BB962C8B-B14F-4D97-AF65-F5344CB8AC3E}">
        <p14:creationId xmlns:p14="http://schemas.microsoft.com/office/powerpoint/2010/main" val="179488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Profits a </a:t>
            </a:r>
            <a:r>
              <a:rPr lang="en-GB" dirty="0" err="1" smtClean="0"/>
              <a:t>prendre</a:t>
            </a:r>
            <a:endParaRPr lang="en-GB" dirty="0"/>
          </a:p>
        </p:txBody>
      </p:sp>
      <p:sp>
        <p:nvSpPr>
          <p:cNvPr id="3" name="Text Placeholder 2"/>
          <p:cNvSpPr>
            <a:spLocks noGrp="1"/>
          </p:cNvSpPr>
          <p:nvPr>
            <p:ph type="body" sz="half" idx="2"/>
          </p:nvPr>
        </p:nvSpPr>
        <p:spPr/>
        <p:txBody>
          <a:bodyPr/>
          <a:lstStyle/>
          <a:p>
            <a:pPr marL="285750" indent="-285750">
              <a:buFont typeface="Arial" panose="020B0604020202020204" pitchFamily="34" charset="0"/>
              <a:buChar char="•"/>
            </a:pPr>
            <a:r>
              <a:rPr lang="en-GB" dirty="0" smtClean="0"/>
              <a:t>Right to take something from the servient land.</a:t>
            </a:r>
          </a:p>
          <a:p>
            <a:pPr marL="285750" indent="-285750">
              <a:buFont typeface="Arial" panose="020B0604020202020204" pitchFamily="34" charset="0"/>
              <a:buChar char="•"/>
            </a:pPr>
            <a:r>
              <a:rPr lang="en-GB" dirty="0" smtClean="0"/>
              <a:t>Includes produce or soil, mining rights, fishing rights, shooting rights, rights of grazing and rights to collect wood.</a:t>
            </a:r>
          </a:p>
          <a:p>
            <a:pPr marL="285750" indent="-285750">
              <a:buFont typeface="Arial" panose="020B0604020202020204" pitchFamily="34" charset="0"/>
              <a:buChar char="•"/>
            </a:pPr>
            <a:r>
              <a:rPr lang="en-GB" dirty="0" smtClean="0"/>
              <a:t>Unlike an easement the owner of the profit does not need to have an estate in the land itself.</a:t>
            </a:r>
          </a:p>
          <a:p>
            <a:pPr marL="285750" indent="-285750">
              <a:buFont typeface="Arial" panose="020B0604020202020204" pitchFamily="34" charset="0"/>
              <a:buChar char="•"/>
            </a:pPr>
            <a:r>
              <a:rPr lang="en-GB" dirty="0" smtClean="0"/>
              <a:t>Can be acquired in a similar way to easements but cannot be acquired by necessity or under the rule in </a:t>
            </a:r>
            <a:r>
              <a:rPr lang="en-GB" dirty="0" err="1" smtClean="0"/>
              <a:t>Wheeldon</a:t>
            </a:r>
            <a:r>
              <a:rPr lang="en-GB" dirty="0" smtClean="0"/>
              <a:t> v Burrows. </a:t>
            </a:r>
          </a:p>
          <a:p>
            <a:pPr marL="285750" indent="-285750">
              <a:buFont typeface="Arial" panose="020B0604020202020204" pitchFamily="34" charset="0"/>
              <a:buChar char="•"/>
            </a:pPr>
            <a:r>
              <a:rPr lang="en-GB" dirty="0" smtClean="0"/>
              <a:t>Prescription periods under PA1832 are 30 and 60 years. </a:t>
            </a:r>
          </a:p>
          <a:p>
            <a:pPr marL="285750" indent="-285750">
              <a:buFont typeface="Arial" panose="020B0604020202020204" pitchFamily="34" charset="0"/>
              <a:buChar char="•"/>
            </a:pPr>
            <a:endParaRPr lang="en-GB" dirty="0"/>
          </a:p>
        </p:txBody>
      </p:sp>
      <p:sp>
        <p:nvSpPr>
          <p:cNvPr id="4" name="Content Placeholder 3"/>
          <p:cNvSpPr>
            <a:spLocks noGrp="1"/>
          </p:cNvSpPr>
          <p:nvPr>
            <p:ph idx="1"/>
          </p:nvPr>
        </p:nvSpPr>
        <p:spPr/>
        <p:txBody>
          <a:bodyPr/>
          <a:lstStyle/>
          <a:p>
            <a:r>
              <a:rPr lang="en-GB" dirty="0" smtClean="0"/>
              <a:t>They can be overriding interests if legal.</a:t>
            </a:r>
          </a:p>
          <a:p>
            <a:r>
              <a:rPr lang="en-GB" dirty="0" smtClean="0"/>
              <a:t>Can be terminated the same as easements.</a:t>
            </a:r>
            <a:endParaRPr lang="en-GB" dirty="0"/>
          </a:p>
        </p:txBody>
      </p:sp>
    </p:spTree>
    <p:extLst>
      <p:ext uri="{BB962C8B-B14F-4D97-AF65-F5344CB8AC3E}">
        <p14:creationId xmlns:p14="http://schemas.microsoft.com/office/powerpoint/2010/main" val="2952609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Distinguishing Easements from Other Rights (1)</a:t>
            </a:r>
            <a:endParaRPr lang="en-GB" dirty="0"/>
          </a:p>
        </p:txBody>
      </p:sp>
      <p:sp>
        <p:nvSpPr>
          <p:cNvPr id="3" name="Content Placeholder 2"/>
          <p:cNvSpPr>
            <a:spLocks noGrp="1"/>
          </p:cNvSpPr>
          <p:nvPr>
            <p:ph idx="1"/>
          </p:nvPr>
        </p:nvSpPr>
        <p:spPr/>
        <p:txBody>
          <a:bodyPr>
            <a:normAutofit/>
          </a:bodyPr>
          <a:lstStyle/>
          <a:p>
            <a:pPr marL="0" indent="0">
              <a:buNone/>
            </a:pPr>
            <a:r>
              <a:rPr lang="en-GB" dirty="0"/>
              <a:t>(a)	</a:t>
            </a:r>
            <a:r>
              <a:rPr lang="en-GB" b="1" dirty="0"/>
              <a:t>Restrictive </a:t>
            </a:r>
            <a:r>
              <a:rPr lang="en-GB" b="1" dirty="0" smtClean="0"/>
              <a:t>Covenants</a:t>
            </a:r>
            <a:r>
              <a:rPr lang="en-GB" dirty="0"/>
              <a:t>	</a:t>
            </a:r>
          </a:p>
          <a:p>
            <a:pPr marL="0" indent="0">
              <a:buNone/>
            </a:pPr>
            <a:r>
              <a:rPr lang="en-GB" dirty="0"/>
              <a:t>It is important to distinguish between these two.  Easements are </a:t>
            </a:r>
            <a:r>
              <a:rPr lang="en-GB" u="sng" dirty="0"/>
              <a:t>rights</a:t>
            </a:r>
            <a:r>
              <a:rPr lang="en-GB" dirty="0"/>
              <a:t> whereas covenants are </a:t>
            </a:r>
            <a:r>
              <a:rPr lang="en-GB" u="sng" dirty="0"/>
              <a:t>obligations</a:t>
            </a:r>
            <a:r>
              <a:rPr lang="en-GB" dirty="0" smtClean="0"/>
              <a:t>.</a:t>
            </a:r>
            <a:endParaRPr lang="en-GB" dirty="0"/>
          </a:p>
          <a:p>
            <a:pPr marL="0" indent="0">
              <a:buNone/>
            </a:pPr>
            <a:r>
              <a:rPr lang="en-GB" dirty="0"/>
              <a:t>(b)	</a:t>
            </a:r>
            <a:r>
              <a:rPr lang="en-GB" b="1" dirty="0"/>
              <a:t>Profits a </a:t>
            </a:r>
            <a:r>
              <a:rPr lang="en-GB" b="1" dirty="0" err="1" smtClean="0"/>
              <a:t>prendre</a:t>
            </a:r>
            <a:r>
              <a:rPr lang="en-GB" dirty="0"/>
              <a:t>	</a:t>
            </a:r>
          </a:p>
          <a:p>
            <a:pPr marL="0" indent="0">
              <a:buNone/>
            </a:pPr>
            <a:r>
              <a:rPr lang="en-GB" dirty="0"/>
              <a:t>This is the right to go onto land and remove something, for example, the right to hunt and take away the prey; the right to go onto land and take away fruit.  Unlike easements, profits can exist “in gross”, E.g., there is no need for a dominant tenement</a:t>
            </a:r>
            <a:r>
              <a:rPr lang="en-GB" dirty="0" smtClean="0"/>
              <a:t>.</a:t>
            </a:r>
            <a:endParaRPr lang="en-GB" dirty="0"/>
          </a:p>
          <a:p>
            <a:pPr marL="0" indent="0">
              <a:buNone/>
            </a:pPr>
            <a:r>
              <a:rPr lang="en-GB" dirty="0"/>
              <a:t>(c)	</a:t>
            </a:r>
            <a:r>
              <a:rPr lang="en-GB" b="1" dirty="0" smtClean="0"/>
              <a:t>Licences</a:t>
            </a:r>
            <a:endParaRPr lang="en-GB" dirty="0"/>
          </a:p>
          <a:p>
            <a:pPr marL="0" indent="0">
              <a:buNone/>
            </a:pPr>
            <a:r>
              <a:rPr lang="en-GB" dirty="0"/>
              <a:t>These are simple permissions.  They are not rights in land but rights in </a:t>
            </a:r>
            <a:r>
              <a:rPr lang="en-GB" dirty="0" err="1"/>
              <a:t>personalty</a:t>
            </a:r>
            <a:r>
              <a:rPr lang="en-GB" dirty="0"/>
              <a:t> and so they do not, unlike easements, bind third parties.</a:t>
            </a:r>
          </a:p>
          <a:p>
            <a:endParaRPr lang="en-GB" dirty="0"/>
          </a:p>
        </p:txBody>
      </p:sp>
    </p:spTree>
    <p:extLst>
      <p:ext uri="{BB962C8B-B14F-4D97-AF65-F5344CB8AC3E}">
        <p14:creationId xmlns:p14="http://schemas.microsoft.com/office/powerpoint/2010/main" val="3380812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Distinguishing Easements from Other Rights (2)</a:t>
            </a:r>
            <a:endParaRPr lang="en-GB" dirty="0"/>
          </a:p>
        </p:txBody>
      </p:sp>
      <p:sp>
        <p:nvSpPr>
          <p:cNvPr id="3" name="Content Placeholder 2"/>
          <p:cNvSpPr>
            <a:spLocks noGrp="1"/>
          </p:cNvSpPr>
          <p:nvPr>
            <p:ph idx="1"/>
          </p:nvPr>
        </p:nvSpPr>
        <p:spPr/>
        <p:txBody>
          <a:bodyPr>
            <a:normAutofit/>
          </a:bodyPr>
          <a:lstStyle/>
          <a:p>
            <a:pPr marL="0" indent="0">
              <a:buNone/>
            </a:pPr>
            <a:r>
              <a:rPr lang="en-GB" dirty="0"/>
              <a:t>(d)	</a:t>
            </a:r>
            <a:r>
              <a:rPr lang="en-GB" b="1" dirty="0"/>
              <a:t>Local customary rights or under the </a:t>
            </a:r>
            <a:r>
              <a:rPr lang="en-GB" b="1" i="1" dirty="0"/>
              <a:t>Countryside and Rights of Way Act </a:t>
            </a:r>
            <a:r>
              <a:rPr lang="en-GB" b="1" i="1" dirty="0" smtClean="0"/>
              <a:t>2000</a:t>
            </a:r>
            <a:endParaRPr lang="en-GB" dirty="0"/>
          </a:p>
          <a:p>
            <a:pPr marL="0" indent="0">
              <a:buNone/>
            </a:pPr>
            <a:r>
              <a:rPr lang="en-GB" dirty="0"/>
              <a:t>We have seen that a body of people without a legal </a:t>
            </a:r>
            <a:r>
              <a:rPr lang="en-GB" dirty="0" err="1"/>
              <a:t>personalty</a:t>
            </a:r>
            <a:r>
              <a:rPr lang="en-GB" dirty="0"/>
              <a:t>, such as the inhabitants of a particular town, cannot claim an easement as they are not a capable grantee.  However, they would claim, for example, the right to fish in the local pond as a customary right or a right to roam under the above statute.  </a:t>
            </a:r>
          </a:p>
          <a:p>
            <a:pPr marL="0" indent="0">
              <a:buNone/>
            </a:pPr>
            <a:r>
              <a:rPr lang="en-GB" dirty="0"/>
              <a:t>(e)	</a:t>
            </a:r>
            <a:r>
              <a:rPr lang="en-GB" b="1" dirty="0"/>
              <a:t>Natural </a:t>
            </a:r>
            <a:r>
              <a:rPr lang="en-GB" b="1" dirty="0" smtClean="0"/>
              <a:t>rights</a:t>
            </a:r>
            <a:r>
              <a:rPr lang="en-GB" dirty="0"/>
              <a:t>	</a:t>
            </a:r>
          </a:p>
          <a:p>
            <a:pPr marL="0" indent="0">
              <a:buNone/>
            </a:pPr>
            <a:r>
              <a:rPr lang="en-GB" dirty="0"/>
              <a:t>For example, rights of drainage from one area of land to another, provided that this occurs by natural and not manmade means</a:t>
            </a:r>
            <a:r>
              <a:rPr lang="en-GB" dirty="0" smtClean="0"/>
              <a:t>.</a:t>
            </a:r>
            <a:endParaRPr lang="en-GB" dirty="0"/>
          </a:p>
          <a:p>
            <a:pPr marL="0" indent="0">
              <a:buNone/>
            </a:pPr>
            <a:r>
              <a:rPr lang="en-GB" dirty="0"/>
              <a:t>(f)	</a:t>
            </a:r>
            <a:r>
              <a:rPr lang="en-GB" b="1" dirty="0"/>
              <a:t>Public </a:t>
            </a:r>
            <a:r>
              <a:rPr lang="en-GB" b="1" dirty="0" smtClean="0"/>
              <a:t>rights</a:t>
            </a:r>
            <a:endParaRPr lang="en-GB" dirty="0"/>
          </a:p>
          <a:p>
            <a:pPr marL="0" indent="0">
              <a:buNone/>
            </a:pPr>
            <a:r>
              <a:rPr lang="en-GB" dirty="0"/>
              <a:t>Perhaps the most important of these is the right to use a public highway, which is available to all members of the public and does not depend on a grant</a:t>
            </a:r>
            <a:r>
              <a:rPr lang="en-GB" dirty="0" smtClean="0"/>
              <a:t>.</a:t>
            </a:r>
            <a:endParaRPr lang="en-GB" dirty="0"/>
          </a:p>
          <a:p>
            <a:endParaRPr lang="en-GB" dirty="0"/>
          </a:p>
        </p:txBody>
      </p:sp>
    </p:spTree>
    <p:extLst>
      <p:ext uri="{BB962C8B-B14F-4D97-AF65-F5344CB8AC3E}">
        <p14:creationId xmlns:p14="http://schemas.microsoft.com/office/powerpoint/2010/main" val="666551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half" idx="2"/>
          </p:nvPr>
        </p:nvSpPr>
        <p:spPr/>
        <p:txBody>
          <a:bodyPr/>
          <a:lstStyle/>
          <a:p>
            <a:endParaRPr lang="en-GB"/>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1435758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dcmitype/"/>
    <ds:schemaRef ds:uri="http://purl.org/dc/terms/"/>
    <ds:schemaRef ds:uri="http://schemas.openxmlformats.org/package/2006/metadata/core-properties"/>
    <ds:schemaRef ds:uri="http://schemas.microsoft.com/office/2006/documentManagement/types"/>
    <ds:schemaRef ds:uri="http://purl.org/dc/elements/1.1/"/>
    <ds:schemaRef ds:uri="http://www.w3.org/XML/1998/namespace"/>
    <ds:schemaRef ds:uri="http://schemas.microsoft.com/office/infopath/2007/PartnerControls"/>
    <ds:schemaRef ds:uri="4873beb7-5857-4685-be1f-d57550cc96cc"/>
    <ds:schemaRef ds:uri="http://schemas.microsoft.com/office/2006/metadata/properties"/>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547</TotalTime>
  <Words>2407</Words>
  <Application>Microsoft Office PowerPoint</Application>
  <PresentationFormat>Custom</PresentationFormat>
  <Paragraphs>235</Paragraphs>
  <Slides>26</Slides>
  <Notes>2</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Academic Literature 16x9</vt:lpstr>
      <vt:lpstr>Land law</vt:lpstr>
      <vt:lpstr>Content</vt:lpstr>
      <vt:lpstr>Key Cases</vt:lpstr>
      <vt:lpstr>What is an easement?</vt:lpstr>
      <vt:lpstr>Characteristics of an Easement – how to recognise</vt:lpstr>
      <vt:lpstr>Essentials of an Easement</vt:lpstr>
      <vt:lpstr>Essentials of an Easement – Re Ellenborough Park</vt:lpstr>
      <vt:lpstr>Acquiring an Easement</vt:lpstr>
      <vt:lpstr>Statute</vt:lpstr>
      <vt:lpstr>Express, Implied or Presumed Grant </vt:lpstr>
      <vt:lpstr>Implied Grant - Necessity</vt:lpstr>
      <vt:lpstr>Implied Grant – Common Intention</vt:lpstr>
      <vt:lpstr>Implied Grant – Wheeldon v Burrows (1879)</vt:lpstr>
      <vt:lpstr>Implied Grant – S62 LPA 1925</vt:lpstr>
      <vt:lpstr>Presumed Grant – by Prescription</vt:lpstr>
      <vt:lpstr>Prescription - Criteria</vt:lpstr>
      <vt:lpstr>Prescriptive Period</vt:lpstr>
      <vt:lpstr>Prescription Act 1832</vt:lpstr>
      <vt:lpstr>PowerPoint Presentation</vt:lpstr>
      <vt:lpstr>Reservations of Easements</vt:lpstr>
      <vt:lpstr>Legal and Equitable Easements</vt:lpstr>
      <vt:lpstr>Extinguishment of Easements</vt:lpstr>
      <vt:lpstr>Profits a prendre</vt:lpstr>
      <vt:lpstr>Distinguishing Easements from Other Rights (1)</vt:lpstr>
      <vt:lpstr>Distinguishing Easements from Other Rights (2)</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 law</dc:title>
  <dc:creator>Phillip Maddocks</dc:creator>
  <cp:lastModifiedBy>Sian Turvey</cp:lastModifiedBy>
  <cp:revision>56</cp:revision>
  <dcterms:created xsi:type="dcterms:W3CDTF">2017-04-23T20:18:36Z</dcterms:created>
  <dcterms:modified xsi:type="dcterms:W3CDTF">2019-01-21T13:19:56Z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