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84" r:id="rId1"/>
  </p:sldMasterIdLst>
  <p:notesMasterIdLst>
    <p:notesMasterId r:id="rId16"/>
  </p:notesMasterIdLst>
  <p:sldIdLst>
    <p:sldId id="256" r:id="rId2"/>
    <p:sldId id="280" r:id="rId3"/>
    <p:sldId id="281" r:id="rId4"/>
    <p:sldId id="279" r:id="rId5"/>
    <p:sldId id="278" r:id="rId6"/>
    <p:sldId id="282" r:id="rId7"/>
    <p:sldId id="276" r:id="rId8"/>
    <p:sldId id="265" r:id="rId9"/>
    <p:sldId id="274" r:id="rId10"/>
    <p:sldId id="275" r:id="rId11"/>
    <p:sldId id="266" r:id="rId12"/>
    <p:sldId id="262" r:id="rId13"/>
    <p:sldId id="277" r:id="rId14"/>
    <p:sldId id="272" r:id="rId15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A8721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 horzBarState="maximized">
    <p:restoredLeft sz="15620"/>
    <p:restoredTop sz="94660"/>
  </p:normalViewPr>
  <p:slideViewPr>
    <p:cSldViewPr snapToGrid="0" snapToObjects="1">
      <p:cViewPr varScale="1">
        <p:scale>
          <a:sx n="71" d="100"/>
          <a:sy n="71" d="100"/>
        </p:scale>
        <p:origin x="678" y="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E3FAA22-D2B2-204F-9C4F-B7448568BCB7}" type="datetimeFigureOut">
              <a:rPr lang="en-US" smtClean="0"/>
              <a:pPr/>
              <a:t>1/25/2021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9A0BD41-F4DF-5542-8F35-4B0DB4912988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A0BD41-F4DF-5542-8F35-4B0DB4912988}" type="slidenum">
              <a:rPr lang="en-US" smtClean="0"/>
              <a:pPr/>
              <a:t>8</a:t>
            </a:fld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A0BD41-F4DF-5542-8F35-4B0DB4912988}" type="slidenum">
              <a:rPr lang="en-US" smtClean="0"/>
              <a:pPr/>
              <a:t>11</a:t>
            </a:fld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69948" y="609600"/>
            <a:ext cx="5404104" cy="3282696"/>
          </a:xfrm>
          <a:prstGeom prst="roundRect">
            <a:avLst>
              <a:gd name="adj" fmla="val 10522"/>
            </a:avLst>
          </a:prstGeom>
          <a:ln w="57150">
            <a:solidFill>
              <a:schemeClr val="bg1"/>
            </a:solidFill>
          </a:ln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none"/>
        </p:style>
        <p:txBody>
          <a:bodyPr vert="horz" lIns="91440" tIns="182880" rIns="91440" bIns="182880" rtlCol="0">
            <a:normAutofit/>
            <a:scene3d>
              <a:camera prst="orthographicFront"/>
              <a:lightRig rig="chilly" dir="t"/>
            </a:scene3d>
            <a:sp3d extrusionH="6350">
              <a:extrusionClr>
                <a:schemeClr val="bg1"/>
              </a:extrusionClr>
            </a:sp3d>
          </a:bodyPr>
          <a:lstStyle>
            <a:lvl1pPr marL="342900" indent="-342900" algn="ctr" defTabSz="914400" rtl="0" eaLnBrk="1" latinLnBrk="0" hangingPunct="1">
              <a:lnSpc>
                <a:spcPts val="5200"/>
              </a:lnSpc>
              <a:spcBef>
                <a:spcPts val="2000"/>
              </a:spcBef>
              <a:buSzPct val="80000"/>
              <a:buFont typeface="Wingdings" pitchFamily="2" charset="2"/>
              <a:buNone/>
              <a:defRPr sz="5400" b="1" kern="1200" baseline="0">
                <a:gradFill>
                  <a:gsLst>
                    <a:gs pos="50000">
                      <a:schemeClr val="bg1">
                        <a:lumMod val="85000"/>
                      </a:schemeClr>
                    </a:gs>
                    <a:gs pos="100000">
                      <a:schemeClr val="bg1">
                        <a:lumMod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y-GB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057400" y="4191000"/>
            <a:ext cx="5029200" cy="1447800"/>
          </a:xfrm>
          <a:effectLst/>
        </p:spPr>
        <p:txBody>
          <a:bodyPr vert="horz" lIns="91440" tIns="45720" rIns="91440" bIns="45720" rtlCol="0">
            <a:normAutofit/>
            <a:scene3d>
              <a:camera prst="orthographicFront"/>
              <a:lightRig rig="chilly" dir="t"/>
            </a:scene3d>
            <a:sp3d extrusionH="6350">
              <a:extrusionClr>
                <a:schemeClr val="bg1"/>
              </a:extrusionClr>
            </a:sp3d>
          </a:bodyPr>
          <a:lstStyle>
            <a:lvl1pPr marL="0" indent="0" algn="ctr" defTabSz="914400" rtl="0" eaLnBrk="1" latinLnBrk="0" hangingPunct="1">
              <a:spcBef>
                <a:spcPts val="0"/>
              </a:spcBef>
              <a:buSzPct val="80000"/>
              <a:buFont typeface="Wingdings" pitchFamily="2" charset="2"/>
              <a:buNone/>
              <a:defRPr sz="2000" b="1" kern="1200">
                <a:gradFill>
                  <a:gsLst>
                    <a:gs pos="50000">
                      <a:schemeClr val="tx1">
                        <a:lumMod val="65000"/>
                        <a:lumOff val="35000"/>
                      </a:schemeClr>
                    </a:gs>
                    <a:gs pos="100000">
                      <a:schemeClr val="tx1">
                        <a:lumMod val="85000"/>
                        <a:lumOff val="15000"/>
                      </a:schemeClr>
                    </a:gs>
                  </a:gsLst>
                  <a:lin ang="5400000" scaled="0"/>
                </a:gradFill>
                <a:effectLst/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y-GB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18392C-463D-494E-923E-CB00CAB80F9B}" type="datetimeFigureOut">
              <a:rPr lang="en-US" smtClean="0"/>
              <a:pPr/>
              <a:t>1/25/2021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B95102-E118-A444-BAF0-95D843E8BFB5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transition spd="slow">
    <p:fad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y-GB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18392C-463D-494E-923E-CB00CAB80F9B}" type="datetimeFigureOut">
              <a:rPr lang="en-US" smtClean="0"/>
              <a:pPr/>
              <a:t>1/25/2021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B95102-E118-A444-BAF0-95D843E8BFB5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transition spd="slow">
    <p:fad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icture Placeholder 9"/>
          <p:cNvSpPr>
            <a:spLocks noGrp="1"/>
          </p:cNvSpPr>
          <p:nvPr>
            <p:ph type="pic" sz="quarter" idx="13"/>
          </p:nvPr>
        </p:nvSpPr>
        <p:spPr>
          <a:xfrm>
            <a:off x="1881187" y="631824"/>
            <a:ext cx="5407025" cy="3281363"/>
          </a:xfrm>
          <a:prstGeom prst="roundRect">
            <a:avLst>
              <a:gd name="adj" fmla="val 8881"/>
            </a:avLst>
          </a:prstGeom>
          <a:noFill/>
          <a:ln w="57150">
            <a:solidFill>
              <a:schemeClr val="bg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none"/>
        </p:style>
        <p:txBody>
          <a:bodyPr/>
          <a:lstStyle>
            <a:lvl1pPr>
              <a:buNone/>
              <a:defRPr/>
            </a:lvl1pPr>
          </a:lstStyle>
          <a:p>
            <a:r>
              <a:rPr lang="cy-GB"/>
              <a:t>Click icon to add picture</a:t>
            </a:r>
            <a:endParaRPr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58368" y="4495800"/>
            <a:ext cx="7827264" cy="1219200"/>
          </a:xfrm>
        </p:spPr>
        <p:txBody>
          <a:bodyPr anchor="b" anchorCtr="0">
            <a:noAutofit/>
          </a:bodyPr>
          <a:lstStyle>
            <a:lvl1pPr>
              <a:lnSpc>
                <a:spcPts val="5200"/>
              </a:lnSpc>
              <a:defRPr sz="4800" b="1">
                <a:gradFill>
                  <a:gsLst>
                    <a:gs pos="50000">
                      <a:schemeClr val="tx1">
                        <a:lumMod val="65000"/>
                        <a:lumOff val="35000"/>
                      </a:schemeClr>
                    </a:gs>
                    <a:gs pos="100000">
                      <a:schemeClr val="tx1">
                        <a:lumMod val="85000"/>
                        <a:lumOff val="15000"/>
                      </a:schemeClr>
                    </a:gs>
                  </a:gsLst>
                  <a:lin ang="5400000" scaled="0"/>
                </a:gradFill>
                <a:effectLst/>
              </a:defRPr>
            </a:lvl1pPr>
          </a:lstStyle>
          <a:p>
            <a:r>
              <a:rPr lang="cy-GB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58368" y="5715000"/>
            <a:ext cx="7827264" cy="5010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000" b="1">
                <a:gradFill>
                  <a:gsLst>
                    <a:gs pos="50000">
                      <a:schemeClr val="tx1">
                        <a:lumMod val="65000"/>
                        <a:lumOff val="35000"/>
                      </a:schemeClr>
                    </a:gs>
                    <a:gs pos="100000">
                      <a:schemeClr val="tx1">
                        <a:lumMod val="85000"/>
                        <a:lumOff val="15000"/>
                      </a:schemeClr>
                    </a:gs>
                  </a:gsLst>
                  <a:lin ang="5400000" scaled="0"/>
                </a:gradFill>
                <a:effectLst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y-GB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221132"/>
            <a:ext cx="2133600" cy="300318"/>
          </a:xfrm>
        </p:spPr>
        <p:txBody>
          <a:bodyPr/>
          <a:lstStyle>
            <a:lvl1pPr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BD18392C-463D-494E-923E-CB00CAB80F9B}" type="datetimeFigureOut">
              <a:rPr lang="en-US" smtClean="0"/>
              <a:pPr/>
              <a:t>1/25/2021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212541"/>
            <a:ext cx="2895600" cy="300318"/>
          </a:xfrm>
        </p:spPr>
        <p:txBody>
          <a:bodyPr/>
          <a:lstStyle>
            <a:lvl1pPr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212541"/>
            <a:ext cx="2133600" cy="300318"/>
          </a:xfrm>
        </p:spPr>
        <p:txBody>
          <a:bodyPr/>
          <a:lstStyle>
            <a:lvl1pPr>
              <a:defRPr sz="14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A9B95102-E118-A444-BAF0-95D843E8BFB5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3100" y="2424953"/>
            <a:ext cx="7823200" cy="1474788"/>
          </a:xfrm>
        </p:spPr>
        <p:txBody>
          <a:bodyPr anchor="b" anchorCtr="0"/>
          <a:lstStyle>
            <a:lvl1pPr algn="ctr">
              <a:defRPr sz="4800" b="1" cap="none" baseline="0">
                <a:effectLst/>
              </a:defRPr>
            </a:lvl1pPr>
          </a:lstStyle>
          <a:p>
            <a:r>
              <a:rPr lang="cy-GB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3100" y="3913188"/>
            <a:ext cx="7823200" cy="554694"/>
          </a:xfr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ts val="0"/>
              </a:spcBef>
              <a:buSzPct val="80000"/>
              <a:buFont typeface="Wingdings" pitchFamily="2" charset="2"/>
              <a:buNone/>
              <a:defRPr sz="2000" b="1" kern="1200">
                <a:gradFill>
                  <a:gsLst>
                    <a:gs pos="50000">
                      <a:schemeClr val="tx1">
                        <a:lumMod val="65000"/>
                        <a:lumOff val="35000"/>
                      </a:schemeClr>
                    </a:gs>
                    <a:gs pos="100000">
                      <a:schemeClr val="tx1">
                        <a:lumMod val="85000"/>
                        <a:lumOff val="15000"/>
                      </a:schemeClr>
                    </a:gs>
                  </a:gsLst>
                  <a:lin ang="5400000" scaled="0"/>
                </a:gradFill>
                <a:effectLst/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y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18392C-463D-494E-923E-CB00CAB80F9B}" type="datetimeFigureOut">
              <a:rPr lang="en-US" smtClean="0"/>
              <a:pPr/>
              <a:t>1/25/2021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B95102-E118-A444-BAF0-95D843E8BFB5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transition spd="slow">
    <p:fad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14400" y="1747838"/>
            <a:ext cx="3563470" cy="4316786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199" y="1747838"/>
            <a:ext cx="3565526" cy="4316786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18392C-463D-494E-923E-CB00CAB80F9B}" type="datetimeFigureOut">
              <a:rPr lang="en-US" smtClean="0"/>
              <a:pPr/>
              <a:t>1/25/2021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B95102-E118-A444-BAF0-95D843E8BFB5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transition spd="slow">
    <p:fad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y-GB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398" y="1515035"/>
            <a:ext cx="3566160" cy="639762"/>
          </a:xfrm>
        </p:spPr>
        <p:txBody>
          <a:bodyPr anchor="b"/>
          <a:lstStyle>
            <a:lvl1pPr marL="0" indent="0" algn="ctr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y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914398" y="2271713"/>
            <a:ext cx="3566160" cy="3792911"/>
          </a:xfrm>
        </p:spPr>
        <p:txBody>
          <a:bodyPr>
            <a:normAutofit/>
          </a:bodyPr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58471" y="1515035"/>
            <a:ext cx="3566160" cy="639762"/>
          </a:xfrm>
        </p:spPr>
        <p:txBody>
          <a:bodyPr anchor="b"/>
          <a:lstStyle>
            <a:lvl1pPr marL="0" indent="0" algn="ctr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y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58471" y="2271713"/>
            <a:ext cx="3566160" cy="3792911"/>
          </a:xfrm>
        </p:spPr>
        <p:txBody>
          <a:bodyPr>
            <a:normAutofit/>
          </a:bodyPr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18392C-463D-494E-923E-CB00CAB80F9B}" type="datetimeFigureOut">
              <a:rPr lang="en-US" smtClean="0"/>
              <a:pPr/>
              <a:t>1/25/2021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B95102-E118-A444-BAF0-95D843E8BFB5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transition spd="slow"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18392C-463D-494E-923E-CB00CAB80F9B}" type="datetimeFigureOut">
              <a:rPr lang="en-US" smtClean="0"/>
              <a:pPr/>
              <a:t>1/25/2021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B95102-E118-A444-BAF0-95D843E8BFB5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transition spd="slow">
    <p:fad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18392C-463D-494E-923E-CB00CAB80F9B}" type="datetimeFigureOut">
              <a:rPr lang="en-US" smtClean="0"/>
              <a:pPr/>
              <a:t>1/25/2021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B95102-E118-A444-BAF0-95D843E8BFB5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transition spd="slow">
    <p:fad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1670" y="793376"/>
            <a:ext cx="3794760" cy="968189"/>
          </a:xfrm>
        </p:spPr>
        <p:txBody>
          <a:bodyPr anchor="b"/>
          <a:lstStyle>
            <a:lvl1pPr algn="l">
              <a:lnSpc>
                <a:spcPts val="4000"/>
              </a:lnSpc>
              <a:defRPr sz="3600" b="1"/>
            </a:lvl1pPr>
          </a:lstStyle>
          <a:p>
            <a:r>
              <a:rPr lang="cy-GB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0" y="658906"/>
            <a:ext cx="3794760" cy="5405719"/>
          </a:xfrm>
        </p:spPr>
        <p:txBody>
          <a:bodyPr>
            <a:normAutofit/>
          </a:bodyPr>
          <a:lstStyle>
            <a:lvl1pPr>
              <a:spcBef>
                <a:spcPts val="2000"/>
              </a:spcBef>
              <a:defRPr sz="2200">
                <a:effectLst/>
              </a:defRPr>
            </a:lvl1pPr>
            <a:lvl2pPr>
              <a:spcBef>
                <a:spcPts val="2000"/>
              </a:spcBef>
              <a:defRPr sz="2000">
                <a:effectLst/>
              </a:defRPr>
            </a:lvl2pPr>
            <a:lvl3pPr>
              <a:spcBef>
                <a:spcPts val="2000"/>
              </a:spcBef>
              <a:defRPr sz="1800">
                <a:effectLst/>
              </a:defRPr>
            </a:lvl3pPr>
            <a:lvl4pPr>
              <a:spcBef>
                <a:spcPts val="2000"/>
              </a:spcBef>
              <a:defRPr sz="1800">
                <a:effectLst/>
              </a:defRPr>
            </a:lvl4pPr>
            <a:lvl5pPr>
              <a:spcBef>
                <a:spcPts val="2000"/>
              </a:spcBef>
              <a:defRPr sz="1800">
                <a:effectLst/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1670" y="1748118"/>
            <a:ext cx="3794760" cy="3814482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buNone/>
              <a:defRPr sz="2000">
                <a:effectLst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y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18392C-463D-494E-923E-CB00CAB80F9B}" type="datetimeFigureOut">
              <a:rPr lang="en-US" smtClean="0"/>
              <a:pPr/>
              <a:t>1/25/2021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B95102-E118-A444-BAF0-95D843E8BFB5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transition spd="slow">
    <p:fad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18392C-463D-494E-923E-CB00CAB80F9B}" type="datetimeFigureOut">
              <a:rPr lang="en-US" smtClean="0"/>
              <a:pPr/>
              <a:t>1/25/2021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B95102-E118-A444-BAF0-95D843E8BFB5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591670" y="793376"/>
            <a:ext cx="3807293" cy="968189"/>
          </a:xfrm>
          <a:scene3d>
            <a:camera prst="orthographicFront"/>
            <a:lightRig rig="chilly" dir="t"/>
          </a:scene3d>
          <a:sp3d extrusionH="12700">
            <a:extrusionClr>
              <a:schemeClr val="bg1"/>
            </a:extrusionClr>
          </a:sp3d>
        </p:spPr>
        <p:txBody>
          <a:bodyPr vert="horz" lIns="91440" tIns="45720" rIns="91440" bIns="45720" rtlCol="0" anchor="b">
            <a:noAutofit/>
            <a:sp3d extrusionH="12700">
              <a:extrusionClr>
                <a:schemeClr val="bg1"/>
              </a:extrusionClr>
            </a:sp3d>
          </a:bodyPr>
          <a:lstStyle>
            <a:lvl1pPr algn="l" defTabSz="914400" rtl="0" eaLnBrk="1" latinLnBrk="0" hangingPunct="1">
              <a:lnSpc>
                <a:spcPts val="4000"/>
              </a:lnSpc>
              <a:spcBef>
                <a:spcPct val="0"/>
              </a:spcBef>
              <a:buNone/>
              <a:defRPr sz="3600" b="1" kern="1200" baseline="0">
                <a:gradFill>
                  <a:gsLst>
                    <a:gs pos="50000">
                      <a:schemeClr val="tx1">
                        <a:lumMod val="65000"/>
                        <a:lumOff val="35000"/>
                      </a:schemeClr>
                    </a:gs>
                    <a:gs pos="100000">
                      <a:schemeClr val="tx1">
                        <a:lumMod val="85000"/>
                        <a:lumOff val="1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y-GB"/>
              <a:t>Click to edit Master title style</a:t>
            </a:r>
            <a:endParaRPr/>
          </a:p>
        </p:txBody>
      </p:sp>
      <p:sp>
        <p:nvSpPr>
          <p:cNvPr id="9" name="Text Placeholder 3"/>
          <p:cNvSpPr>
            <a:spLocks noGrp="1"/>
          </p:cNvSpPr>
          <p:nvPr>
            <p:ph type="body" sz="half" idx="2"/>
          </p:nvPr>
        </p:nvSpPr>
        <p:spPr>
          <a:xfrm>
            <a:off x="591670" y="1748118"/>
            <a:ext cx="3807293" cy="3585882"/>
          </a:xfrm>
          <a:effectLst/>
        </p:spPr>
        <p:txBody>
          <a:bodyPr vert="horz" lIns="91440" tIns="45720" rIns="91440" bIns="45720" rtlCol="0">
            <a:normAutofit/>
            <a:scene3d>
              <a:camera prst="orthographicFront"/>
              <a:lightRig rig="chilly" dir="t"/>
            </a:scene3d>
            <a:sp3d extrusionH="6350">
              <a:extrusionClr>
                <a:schemeClr val="bg1"/>
              </a:extrusionClr>
            </a:sp3d>
          </a:bodyPr>
          <a:lstStyle>
            <a:lvl1pPr marL="0" indent="0">
              <a:lnSpc>
                <a:spcPct val="110000"/>
              </a:lnSpc>
              <a:buNone/>
              <a:defRPr sz="2000" kern="1200">
                <a:gradFill>
                  <a:gsLst>
                    <a:gs pos="50000">
                      <a:schemeClr val="tx1">
                        <a:lumMod val="65000"/>
                        <a:lumOff val="35000"/>
                      </a:schemeClr>
                    </a:gs>
                    <a:gs pos="100000">
                      <a:schemeClr val="tx1">
                        <a:lumMod val="85000"/>
                        <a:lumOff val="15000"/>
                      </a:schemeClr>
                    </a:gs>
                  </a:gsLst>
                  <a:lin ang="5400000" scaled="0"/>
                </a:gradFill>
                <a:effectLst/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 algn="l" defTabSz="914400" rtl="0" eaLnBrk="1" latinLnBrk="0" hangingPunct="1">
              <a:lnSpc>
                <a:spcPct val="110000"/>
              </a:lnSpc>
              <a:spcBef>
                <a:spcPts val="2000"/>
              </a:spcBef>
              <a:buSzPct val="80000"/>
              <a:buFont typeface="Wingdings" pitchFamily="2" charset="2"/>
              <a:buNone/>
            </a:pPr>
            <a:r>
              <a:rPr lang="cy-GB"/>
              <a:t>Click to edit Master text styles</a:t>
            </a:r>
          </a:p>
        </p:txBody>
      </p:sp>
      <p:sp>
        <p:nvSpPr>
          <p:cNvPr id="11" name="Picture Placeholder 10"/>
          <p:cNvSpPr>
            <a:spLocks noGrp="1"/>
          </p:cNvSpPr>
          <p:nvPr>
            <p:ph type="pic" sz="quarter" idx="13"/>
          </p:nvPr>
        </p:nvSpPr>
        <p:spPr>
          <a:xfrm>
            <a:off x="4800600" y="671514"/>
            <a:ext cx="3810000" cy="4599734"/>
          </a:xfrm>
          <a:prstGeom prst="roundRect">
            <a:avLst>
              <a:gd name="adj" fmla="val 4391"/>
            </a:avLst>
          </a:prstGeom>
          <a:noFill/>
          <a:ln w="57150">
            <a:solidFill>
              <a:schemeClr val="bg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none"/>
        </p:style>
        <p:txBody>
          <a:bodyPr vert="horz" lIns="91440" tIns="45720" rIns="91440" bIns="45720" rtlCol="0">
            <a:noAutofit/>
            <a:scene3d>
              <a:camera prst="orthographicFront"/>
              <a:lightRig rig="chilly" dir="t"/>
            </a:scene3d>
            <a:sp3d extrusionH="6350">
              <a:bevelT w="19050" h="12700" prst="softRound"/>
              <a:extrusionClr>
                <a:schemeClr val="bg1"/>
              </a:extrusionClr>
            </a:sp3d>
          </a:bodyPr>
          <a:lstStyle>
            <a:lvl1pPr marL="342900" indent="-342900" algn="l" defTabSz="914400" rtl="0" eaLnBrk="1" latinLnBrk="0" hangingPunct="1">
              <a:spcBef>
                <a:spcPts val="2000"/>
              </a:spcBef>
              <a:buSzPct val="80000"/>
              <a:buFont typeface="Wingdings" pitchFamily="2" charset="2"/>
              <a:buNone/>
              <a:defRPr sz="2400" kern="1200">
                <a:gradFill>
                  <a:gsLst>
                    <a:gs pos="50000">
                      <a:schemeClr val="tx1">
                        <a:lumMod val="65000"/>
                        <a:lumOff val="35000"/>
                      </a:schemeClr>
                    </a:gs>
                    <a:gs pos="100000">
                      <a:schemeClr val="tx1">
                        <a:lumMod val="85000"/>
                        <a:lumOff val="15000"/>
                      </a:schemeClr>
                    </a:gs>
                  </a:gsLst>
                  <a:lin ang="5400000" scaled="0"/>
                </a:gradFill>
                <a:effectLst>
                  <a:innerShdw blurRad="63500" dist="25400" dir="10800000">
                    <a:schemeClr val="bg1">
                      <a:alpha val="50000"/>
                    </a:schemeClr>
                  </a:innerShdw>
                </a:effectLst>
                <a:latin typeface="+mn-lt"/>
                <a:ea typeface="+mn-ea"/>
                <a:cs typeface="+mn-cs"/>
              </a:defRPr>
            </a:lvl1pPr>
          </a:lstStyle>
          <a:p>
            <a:r>
              <a:rPr lang="cy-GB"/>
              <a:t>Click icon to add picture</a:t>
            </a:r>
            <a:endParaRPr/>
          </a:p>
        </p:txBody>
      </p:sp>
    </p:spTree>
  </p:cSld>
  <p:clrMapOvr>
    <a:masterClrMapping/>
  </p:clrMapOvr>
  <p:transition spd="slow">
    <p:fad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28800" y="430306"/>
            <a:ext cx="5484813" cy="1143000"/>
          </a:xfrm>
        </p:spPr>
        <p:txBody>
          <a:bodyPr/>
          <a:lstStyle>
            <a:lvl1pPr>
              <a:defRPr>
                <a:effectLst/>
              </a:defRPr>
            </a:lvl1pPr>
          </a:lstStyle>
          <a:p>
            <a:r>
              <a:rPr lang="cy-GB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3100" y="1747839"/>
            <a:ext cx="7823200" cy="4316411"/>
          </a:xfrm>
        </p:spPr>
        <p:txBody>
          <a:bodyPr vert="eaVert"/>
          <a:lstStyle>
            <a:lvl1pPr>
              <a:defRPr>
                <a:gradFill>
                  <a:gsLst>
                    <a:gs pos="50000">
                      <a:schemeClr val="tx1">
                        <a:lumMod val="65000"/>
                        <a:lumOff val="35000"/>
                      </a:schemeClr>
                    </a:gs>
                    <a:gs pos="100000">
                      <a:schemeClr val="tx1">
                        <a:lumMod val="85000"/>
                        <a:lumOff val="15000"/>
                      </a:schemeClr>
                    </a:gs>
                  </a:gsLst>
                  <a:lin ang="21594000" scaled="0"/>
                </a:gradFill>
                <a:effectLst/>
              </a:defRPr>
            </a:lvl1pPr>
            <a:lvl2pPr>
              <a:defRPr>
                <a:gradFill>
                  <a:gsLst>
                    <a:gs pos="50000">
                      <a:schemeClr val="tx1">
                        <a:lumMod val="65000"/>
                        <a:lumOff val="35000"/>
                      </a:schemeClr>
                    </a:gs>
                    <a:gs pos="100000">
                      <a:schemeClr val="tx1">
                        <a:lumMod val="85000"/>
                        <a:lumOff val="15000"/>
                      </a:schemeClr>
                    </a:gs>
                  </a:gsLst>
                  <a:lin ang="21594000" scaled="0"/>
                </a:gradFill>
                <a:effectLst/>
              </a:defRPr>
            </a:lvl2pPr>
            <a:lvl3pPr>
              <a:defRPr>
                <a:gradFill>
                  <a:gsLst>
                    <a:gs pos="50000">
                      <a:schemeClr val="tx1">
                        <a:lumMod val="65000"/>
                        <a:lumOff val="35000"/>
                      </a:schemeClr>
                    </a:gs>
                    <a:gs pos="100000">
                      <a:schemeClr val="tx1">
                        <a:lumMod val="85000"/>
                        <a:lumOff val="15000"/>
                      </a:schemeClr>
                    </a:gs>
                  </a:gsLst>
                  <a:lin ang="21594000" scaled="0"/>
                </a:gradFill>
                <a:effectLst/>
              </a:defRPr>
            </a:lvl3pPr>
            <a:lvl4pPr>
              <a:defRPr>
                <a:gradFill>
                  <a:gsLst>
                    <a:gs pos="50000">
                      <a:schemeClr val="tx1">
                        <a:lumMod val="65000"/>
                        <a:lumOff val="35000"/>
                      </a:schemeClr>
                    </a:gs>
                    <a:gs pos="100000">
                      <a:schemeClr val="tx1">
                        <a:lumMod val="85000"/>
                        <a:lumOff val="15000"/>
                      </a:schemeClr>
                    </a:gs>
                  </a:gsLst>
                  <a:lin ang="21594000" scaled="0"/>
                </a:gradFill>
                <a:effectLst/>
              </a:defRPr>
            </a:lvl4pPr>
            <a:lvl5pPr>
              <a:defRPr>
                <a:gradFill>
                  <a:gsLst>
                    <a:gs pos="50000">
                      <a:schemeClr val="tx1">
                        <a:lumMod val="65000"/>
                        <a:lumOff val="35000"/>
                      </a:schemeClr>
                    </a:gs>
                    <a:gs pos="100000">
                      <a:schemeClr val="tx1">
                        <a:lumMod val="85000"/>
                        <a:lumOff val="15000"/>
                      </a:schemeClr>
                    </a:gs>
                  </a:gsLst>
                  <a:lin ang="21594000" scaled="0"/>
                </a:gradFill>
                <a:effectLst/>
              </a:defRPr>
            </a:lvl5pPr>
          </a:lstStyle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18392C-463D-494E-923E-CB00CAB80F9B}" type="datetimeFigureOut">
              <a:rPr lang="en-US" smtClean="0"/>
              <a:pPr/>
              <a:t>1/25/2021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B95102-E118-A444-BAF0-95D843E8BFB5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transition spd="slow">
    <p:fade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472082" y="389966"/>
            <a:ext cx="1524000" cy="5736198"/>
          </a:xfrm>
        </p:spPr>
        <p:txBody>
          <a:bodyPr vert="eaVert"/>
          <a:lstStyle>
            <a:lvl1pPr>
              <a:defRPr>
                <a:gradFill>
                  <a:gsLst>
                    <a:gs pos="50000">
                      <a:schemeClr val="tx1">
                        <a:lumMod val="65000"/>
                        <a:lumOff val="35000"/>
                      </a:schemeClr>
                    </a:gs>
                    <a:gs pos="100000">
                      <a:schemeClr val="tx1">
                        <a:lumMod val="85000"/>
                        <a:lumOff val="15000"/>
                      </a:schemeClr>
                    </a:gs>
                  </a:gsLst>
                  <a:lin ang="21594000" scaled="0"/>
                </a:gradFill>
              </a:defRPr>
            </a:lvl1pPr>
          </a:lstStyle>
          <a:p>
            <a:r>
              <a:rPr lang="cy-GB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4399" y="644525"/>
            <a:ext cx="6399213" cy="5419726"/>
          </a:xfrm>
        </p:spPr>
        <p:txBody>
          <a:bodyPr vert="eaVert"/>
          <a:lstStyle>
            <a:lvl1pPr>
              <a:defRPr>
                <a:gradFill>
                  <a:gsLst>
                    <a:gs pos="50000">
                      <a:schemeClr val="tx1">
                        <a:lumMod val="65000"/>
                        <a:lumOff val="35000"/>
                      </a:schemeClr>
                    </a:gs>
                    <a:gs pos="100000">
                      <a:schemeClr val="tx1">
                        <a:lumMod val="85000"/>
                        <a:lumOff val="15000"/>
                      </a:schemeClr>
                    </a:gs>
                  </a:gsLst>
                  <a:lin ang="21594000" scaled="0"/>
                </a:gradFill>
                <a:effectLst/>
              </a:defRPr>
            </a:lvl1pPr>
            <a:lvl2pPr>
              <a:defRPr>
                <a:gradFill>
                  <a:gsLst>
                    <a:gs pos="50000">
                      <a:schemeClr val="tx1">
                        <a:lumMod val="65000"/>
                        <a:lumOff val="35000"/>
                      </a:schemeClr>
                    </a:gs>
                    <a:gs pos="100000">
                      <a:schemeClr val="tx1">
                        <a:lumMod val="85000"/>
                        <a:lumOff val="15000"/>
                      </a:schemeClr>
                    </a:gs>
                  </a:gsLst>
                  <a:lin ang="21594000" scaled="0"/>
                </a:gradFill>
                <a:effectLst/>
              </a:defRPr>
            </a:lvl2pPr>
            <a:lvl3pPr>
              <a:defRPr>
                <a:gradFill>
                  <a:gsLst>
                    <a:gs pos="50000">
                      <a:schemeClr val="tx1">
                        <a:lumMod val="65000"/>
                        <a:lumOff val="35000"/>
                      </a:schemeClr>
                    </a:gs>
                    <a:gs pos="100000">
                      <a:schemeClr val="tx1">
                        <a:lumMod val="85000"/>
                        <a:lumOff val="15000"/>
                      </a:schemeClr>
                    </a:gs>
                  </a:gsLst>
                  <a:lin ang="21594000" scaled="0"/>
                </a:gradFill>
                <a:effectLst/>
              </a:defRPr>
            </a:lvl3pPr>
            <a:lvl4pPr>
              <a:defRPr>
                <a:gradFill>
                  <a:gsLst>
                    <a:gs pos="50000">
                      <a:schemeClr val="tx1">
                        <a:lumMod val="65000"/>
                        <a:lumOff val="35000"/>
                      </a:schemeClr>
                    </a:gs>
                    <a:gs pos="100000">
                      <a:schemeClr val="tx1">
                        <a:lumMod val="85000"/>
                        <a:lumOff val="15000"/>
                      </a:schemeClr>
                    </a:gs>
                  </a:gsLst>
                  <a:lin ang="21594000" scaled="0"/>
                </a:gradFill>
                <a:effectLst/>
              </a:defRPr>
            </a:lvl4pPr>
            <a:lvl5pPr>
              <a:defRPr>
                <a:gradFill>
                  <a:gsLst>
                    <a:gs pos="50000">
                      <a:schemeClr val="tx1">
                        <a:lumMod val="65000"/>
                        <a:lumOff val="35000"/>
                      </a:schemeClr>
                    </a:gs>
                    <a:gs pos="100000">
                      <a:schemeClr val="tx1">
                        <a:lumMod val="85000"/>
                        <a:lumOff val="15000"/>
                      </a:schemeClr>
                    </a:gs>
                  </a:gsLst>
                  <a:lin ang="21594000" scaled="0"/>
                </a:gradFill>
                <a:effectLst/>
              </a:defRPr>
            </a:lvl5pPr>
          </a:lstStyle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18392C-463D-494E-923E-CB00CAB80F9B}" type="datetimeFigureOut">
              <a:rPr lang="en-US" smtClean="0"/>
              <a:pPr/>
              <a:t>1/25/2021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B95102-E118-A444-BAF0-95D843E8BFB5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transition spd="slow"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4400" y="228601"/>
            <a:ext cx="7313613" cy="1264024"/>
          </a:xfrm>
          <a:prstGeom prst="rect">
            <a:avLst/>
          </a:prstGeom>
          <a:scene3d>
            <a:camera prst="orthographicFront"/>
            <a:lightRig rig="chilly" dir="t"/>
          </a:scene3d>
          <a:sp3d extrusionH="12700">
            <a:extrusionClr>
              <a:schemeClr val="bg1"/>
            </a:extrusionClr>
          </a:sp3d>
        </p:spPr>
        <p:txBody>
          <a:bodyPr vert="horz" lIns="91440" tIns="45720" rIns="91440" bIns="45720" rtlCol="0" anchor="ctr">
            <a:noAutofit/>
            <a:sp3d extrusionH="12700">
              <a:extrusionClr>
                <a:schemeClr val="bg1"/>
              </a:extrusionClr>
            </a:sp3d>
          </a:bodyPr>
          <a:lstStyle/>
          <a:p>
            <a:r>
              <a:rPr lang="cy-GB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0" y="1747838"/>
            <a:ext cx="7313613" cy="4303338"/>
          </a:xfrm>
          <a:prstGeom prst="rect">
            <a:avLst/>
          </a:prstGeom>
          <a:effectLst/>
        </p:spPr>
        <p:txBody>
          <a:bodyPr vert="horz" lIns="91440" tIns="45720" rIns="91440" bIns="45720" rtlCol="0">
            <a:normAutofit/>
            <a:scene3d>
              <a:camera prst="orthographicFront"/>
              <a:lightRig rig="chilly" dir="t"/>
            </a:scene3d>
            <a:sp3d extrusionH="6350">
              <a:extrusionClr>
                <a:schemeClr val="bg1"/>
              </a:extrusionClr>
            </a:sp3d>
          </a:bodyPr>
          <a:lstStyle/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225988"/>
            <a:ext cx="2133600" cy="27790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marL="0" algn="l" defTabSz="914400" rtl="0" eaLnBrk="1" latinLnBrk="0" hangingPunct="1">
              <a:defRPr sz="11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fld id="{BD18392C-463D-494E-923E-CB00CAB80F9B}" type="datetimeFigureOut">
              <a:rPr lang="en-US" smtClean="0"/>
              <a:pPr/>
              <a:t>1/25/2021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225988"/>
            <a:ext cx="2895600" cy="27790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marL="0" algn="ctr" defTabSz="914400" rtl="0" eaLnBrk="1" latinLnBrk="0" hangingPunct="1">
              <a:defRPr sz="11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225988"/>
            <a:ext cx="2133600" cy="27790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marL="0" algn="r" defTabSz="914400" rtl="0" eaLnBrk="1" latinLnBrk="0" hangingPunct="1">
              <a:defRPr sz="14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fld id="{A9B95102-E118-A444-BAF0-95D843E8BFB5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  <p:sldLayoutId id="2147483696" r:id="rId12"/>
  </p:sldLayoutIdLst>
  <p:transition spd="slow">
    <p:fade/>
  </p:transition>
  <p:txStyles>
    <p:titleStyle>
      <a:lvl1pPr algn="ctr" defTabSz="914400" rtl="0" eaLnBrk="1" latinLnBrk="0" hangingPunct="1">
        <a:lnSpc>
          <a:spcPts val="5600"/>
        </a:lnSpc>
        <a:spcBef>
          <a:spcPct val="0"/>
        </a:spcBef>
        <a:buNone/>
        <a:defRPr sz="5400" b="1" kern="1200" baseline="0">
          <a:gradFill>
            <a:gsLst>
              <a:gs pos="50000">
                <a:schemeClr val="tx1">
                  <a:lumMod val="65000"/>
                  <a:lumOff val="35000"/>
                </a:schemeClr>
              </a:gs>
              <a:gs pos="100000">
                <a:schemeClr val="tx1">
                  <a:lumMod val="85000"/>
                  <a:lumOff val="15000"/>
                </a:schemeClr>
              </a:gs>
            </a:gsLst>
            <a:lin ang="5400000" scaled="0"/>
          </a:gradFill>
          <a:effectLst/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ts val="2000"/>
        </a:spcBef>
        <a:buSzPct val="80000"/>
        <a:buFont typeface="Wingdings" pitchFamily="2" charset="2"/>
        <a:buChar char="l"/>
        <a:defRPr sz="2400" kern="1200">
          <a:gradFill>
            <a:gsLst>
              <a:gs pos="50000">
                <a:schemeClr val="tx1">
                  <a:lumMod val="65000"/>
                  <a:lumOff val="35000"/>
                </a:schemeClr>
              </a:gs>
              <a:gs pos="100000">
                <a:schemeClr val="tx1">
                  <a:lumMod val="85000"/>
                  <a:lumOff val="15000"/>
                </a:schemeClr>
              </a:gs>
            </a:gsLst>
            <a:lin ang="5400000" scaled="0"/>
          </a:gradFill>
          <a:effectLst/>
          <a:latin typeface="+mn-lt"/>
          <a:ea typeface="+mn-ea"/>
          <a:cs typeface="+mn-cs"/>
        </a:defRPr>
      </a:lvl1pPr>
      <a:lvl2pPr marL="685800" indent="-336550" algn="l" defTabSz="914400" rtl="0" eaLnBrk="1" latinLnBrk="0" hangingPunct="1">
        <a:spcBef>
          <a:spcPct val="20000"/>
        </a:spcBef>
        <a:buSzPct val="80000"/>
        <a:buFont typeface="Wingdings" pitchFamily="2" charset="2"/>
        <a:buChar char="l"/>
        <a:defRPr sz="2200" kern="1200">
          <a:gradFill>
            <a:gsLst>
              <a:gs pos="50000">
                <a:schemeClr val="tx1">
                  <a:lumMod val="65000"/>
                  <a:lumOff val="35000"/>
                </a:schemeClr>
              </a:gs>
              <a:gs pos="100000">
                <a:schemeClr val="tx1">
                  <a:lumMod val="85000"/>
                  <a:lumOff val="15000"/>
                </a:schemeClr>
              </a:gs>
            </a:gsLst>
            <a:lin ang="5400000" scaled="0"/>
          </a:gradFill>
          <a:effectLst/>
          <a:latin typeface="+mn-lt"/>
          <a:ea typeface="+mn-ea"/>
          <a:cs typeface="+mn-cs"/>
        </a:defRPr>
      </a:lvl2pPr>
      <a:lvl3pPr marL="1035050" indent="-349250" algn="l" defTabSz="914400" rtl="0" eaLnBrk="1" latinLnBrk="0" hangingPunct="1">
        <a:spcBef>
          <a:spcPct val="20000"/>
        </a:spcBef>
        <a:buSzPct val="80000"/>
        <a:buFont typeface="Wingdings" pitchFamily="2" charset="2"/>
        <a:buChar char="l"/>
        <a:defRPr sz="2000" kern="1200">
          <a:gradFill>
            <a:gsLst>
              <a:gs pos="50000">
                <a:schemeClr val="tx1">
                  <a:lumMod val="65000"/>
                  <a:lumOff val="35000"/>
                </a:schemeClr>
              </a:gs>
              <a:gs pos="100000">
                <a:schemeClr val="tx1">
                  <a:lumMod val="85000"/>
                  <a:lumOff val="15000"/>
                </a:schemeClr>
              </a:gs>
            </a:gsLst>
            <a:lin ang="5400000" scaled="0"/>
          </a:gradFill>
          <a:effectLst/>
          <a:latin typeface="+mn-lt"/>
          <a:ea typeface="+mn-ea"/>
          <a:cs typeface="+mn-cs"/>
        </a:defRPr>
      </a:lvl3pPr>
      <a:lvl4pPr marL="1371600" indent="-336550" algn="l" defTabSz="914400" rtl="0" eaLnBrk="1" latinLnBrk="0" hangingPunct="1">
        <a:spcBef>
          <a:spcPct val="20000"/>
        </a:spcBef>
        <a:buSzPct val="80000"/>
        <a:buFont typeface="Wingdings" pitchFamily="2" charset="2"/>
        <a:buChar char="l"/>
        <a:defRPr sz="1800" kern="1200">
          <a:gradFill>
            <a:gsLst>
              <a:gs pos="50000">
                <a:schemeClr val="tx1">
                  <a:lumMod val="65000"/>
                  <a:lumOff val="35000"/>
                </a:schemeClr>
              </a:gs>
              <a:gs pos="100000">
                <a:schemeClr val="tx1">
                  <a:lumMod val="85000"/>
                  <a:lumOff val="15000"/>
                </a:schemeClr>
              </a:gs>
            </a:gsLst>
            <a:lin ang="5400000" scaled="0"/>
          </a:gradFill>
          <a:effectLst/>
          <a:latin typeface="+mn-lt"/>
          <a:ea typeface="+mn-ea"/>
          <a:cs typeface="+mn-cs"/>
        </a:defRPr>
      </a:lvl4pPr>
      <a:lvl5pPr marL="1720850" indent="-349250" algn="l" defTabSz="914400" rtl="0" eaLnBrk="1" latinLnBrk="0" hangingPunct="1">
        <a:spcBef>
          <a:spcPct val="20000"/>
        </a:spcBef>
        <a:buSzPct val="80000"/>
        <a:buFont typeface="Wingdings" pitchFamily="2" charset="2"/>
        <a:buChar char="l"/>
        <a:defRPr sz="1800" kern="1200">
          <a:gradFill>
            <a:gsLst>
              <a:gs pos="50000">
                <a:schemeClr val="tx1">
                  <a:lumMod val="65000"/>
                  <a:lumOff val="35000"/>
                </a:schemeClr>
              </a:gs>
              <a:gs pos="100000">
                <a:schemeClr val="tx1">
                  <a:lumMod val="85000"/>
                  <a:lumOff val="15000"/>
                </a:schemeClr>
              </a:gs>
            </a:gsLst>
            <a:lin ang="5400000" scaled="0"/>
          </a:gra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18557" y="5561451"/>
            <a:ext cx="6400800" cy="1752600"/>
          </a:xfrm>
        </p:spPr>
        <p:txBody>
          <a:bodyPr>
            <a:normAutofit/>
          </a:bodyPr>
          <a:lstStyle/>
          <a:p>
            <a:r>
              <a:rPr lang="en-US" sz="2400" dirty="0">
                <a:solidFill>
                  <a:schemeClr val="tx1"/>
                </a:solidFill>
              </a:rPr>
              <a:t>SJIE5002</a:t>
            </a:r>
          </a:p>
          <a:p>
            <a:r>
              <a:rPr lang="en-US" sz="2400" dirty="0">
                <a:solidFill>
                  <a:schemeClr val="tx1"/>
                </a:solidFill>
              </a:rPr>
              <a:t>Literacy – a Key to Learning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711894" y="1019920"/>
            <a:ext cx="7951095" cy="1323439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  <a:scene3d>
              <a:camera prst="orthographicFront"/>
              <a:lightRig rig="threePt" dir="t"/>
            </a:scene3d>
            <a:sp3d contourW="12700">
              <a:contourClr>
                <a:schemeClr val="tx1"/>
              </a:contourClr>
            </a:sp3d>
          </a:bodyPr>
          <a:lstStyle/>
          <a:p>
            <a:r>
              <a:rPr lang="en-US" sz="4000" b="1" dirty="0">
                <a:latin typeface="Arial" panose="020B0604020202020204" pitchFamily="34" charset="0"/>
                <a:cs typeface="Arial" panose="020B0604020202020204" pitchFamily="34" charset="0"/>
              </a:rPr>
              <a:t>What is language? </a:t>
            </a:r>
          </a:p>
          <a:p>
            <a:r>
              <a:rPr lang="en-US" sz="4000" b="1" dirty="0">
                <a:latin typeface="Arial" panose="020B0604020202020204" pitchFamily="34" charset="0"/>
                <a:cs typeface="Arial" panose="020B0604020202020204" pitchFamily="34" charset="0"/>
              </a:rPr>
              <a:t>An overview of the module.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26376" y="3422849"/>
            <a:ext cx="3890486" cy="2138602"/>
          </a:xfrm>
          <a:prstGeom prst="rect">
            <a:avLst/>
          </a:prstGeom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 animBg="1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F4863613-C470-41E4-9789-31E9AB5CC2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tx1"/>
                </a:solidFill>
              </a:rPr>
              <a:t>Aims of the Module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23FEEA6-2064-4D23-8073-060DB3CDFE0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fontAlgn="base" hangingPunct="0"/>
            <a:r>
              <a:rPr lang="en-GB" dirty="0">
                <a:solidFill>
                  <a:schemeClr val="tx1"/>
                </a:solidFill>
              </a:rPr>
              <a:t>To develop understanding of language and literacy development and to explore the various strands of literacy and their impact on learning and development.</a:t>
            </a:r>
          </a:p>
          <a:p>
            <a:pPr lvl="0" fontAlgn="base" hangingPunct="0"/>
            <a:r>
              <a:rPr lang="en-GB" dirty="0">
                <a:solidFill>
                  <a:schemeClr val="tx1"/>
                </a:solidFill>
              </a:rPr>
              <a:t>To consider various approaches to supporting the development of literacy skills.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19073040"/>
      </p:ext>
    </p:extLst>
  </p:cSld>
  <p:clrMapOvr>
    <a:masterClrMapping/>
  </p:clrMapOvr>
  <p:transition spd="slow">
    <p:fad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90171FDE-42C0-4568-A86E-C0D2892C46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tx1"/>
                </a:solidFill>
              </a:rPr>
              <a:t>Learning Outcomes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0ABDF86A-308E-4D42-AEBE-35BADE49CE2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lvl="0" fontAlgn="base" hangingPunct="0"/>
            <a:r>
              <a:rPr lang="en-GB" sz="2600" dirty="0">
                <a:solidFill>
                  <a:schemeClr val="tx1"/>
                </a:solidFill>
              </a:rPr>
              <a:t>Critically evaluate key theories that underpin language development;</a:t>
            </a:r>
          </a:p>
          <a:p>
            <a:pPr lvl="0" fontAlgn="base" hangingPunct="0"/>
            <a:r>
              <a:rPr lang="en-GB" sz="2600" dirty="0">
                <a:solidFill>
                  <a:schemeClr val="tx1"/>
                </a:solidFill>
              </a:rPr>
              <a:t>Critically analyse the links between poor </a:t>
            </a:r>
            <a:r>
              <a:rPr lang="en-GB" sz="2600" dirty="0" err="1">
                <a:solidFill>
                  <a:schemeClr val="tx1"/>
                </a:solidFill>
              </a:rPr>
              <a:t>oracy</a:t>
            </a:r>
            <a:r>
              <a:rPr lang="en-GB" sz="2600" dirty="0">
                <a:solidFill>
                  <a:schemeClr val="tx1"/>
                </a:solidFill>
              </a:rPr>
              <a:t> skills and the development of reading, writing and cognition;</a:t>
            </a:r>
          </a:p>
          <a:p>
            <a:pPr lvl="0" fontAlgn="base" hangingPunct="0"/>
            <a:r>
              <a:rPr lang="en-GB" sz="2600" dirty="0">
                <a:solidFill>
                  <a:schemeClr val="tx1"/>
                </a:solidFill>
              </a:rPr>
              <a:t>Use and evaluate effective strategies and approaches to support and engage learners with poor literacy skills;</a:t>
            </a:r>
          </a:p>
          <a:p>
            <a:pPr lvl="0" fontAlgn="base" hangingPunct="0"/>
            <a:r>
              <a:rPr lang="en-GB" sz="2600" dirty="0">
                <a:solidFill>
                  <a:schemeClr val="tx1"/>
                </a:solidFill>
              </a:rPr>
              <a:t>Organise their knowledge and learning through the use of a range of information sources and present their work at the appropriate level.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00096627"/>
      </p:ext>
    </p:extLst>
  </p:cSld>
  <p:clrMapOvr>
    <a:masterClrMapping/>
  </p:clrMapOvr>
  <p:transition spd="slow">
    <p:fade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BEFB8E-6625-43F8-BB09-D06796AB8C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tx1"/>
                </a:solidFill>
              </a:rPr>
              <a:t>Module Content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E93EA82-A0CD-4CD4-80D1-86A27AD5D8D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25000" lnSpcReduction="20000"/>
          </a:bodyPr>
          <a:lstStyle/>
          <a:p>
            <a:pPr lvl="0" hangingPunct="0"/>
            <a:r>
              <a:rPr lang="en-GB" sz="9600" dirty="0">
                <a:solidFill>
                  <a:schemeClr val="tx1"/>
                </a:solidFill>
              </a:rPr>
              <a:t>Explore the concept of language and cognition and key theories that underpin child and language development, e.g. the work of Piaget, Vygotsky, Chomsky and Palmer. </a:t>
            </a:r>
          </a:p>
          <a:p>
            <a:pPr lvl="0" hangingPunct="0"/>
            <a:r>
              <a:rPr lang="en-GB" sz="9600" dirty="0">
                <a:solidFill>
                  <a:schemeClr val="tx1"/>
                </a:solidFill>
              </a:rPr>
              <a:t>Develop an understanding of the various strands of language and literacy as outlined in statutory curriculum documentation and the importance of a cross-curricular approach to learning.  </a:t>
            </a:r>
          </a:p>
          <a:p>
            <a:pPr lvl="0" hangingPunct="0"/>
            <a:r>
              <a:rPr lang="en-GB" sz="9600" dirty="0">
                <a:solidFill>
                  <a:schemeClr val="tx1"/>
                </a:solidFill>
              </a:rPr>
              <a:t>A focus on the importance of developing talk and </a:t>
            </a:r>
            <a:r>
              <a:rPr lang="en-GB" sz="9600" dirty="0" err="1">
                <a:solidFill>
                  <a:schemeClr val="tx1"/>
                </a:solidFill>
              </a:rPr>
              <a:t>oracy</a:t>
            </a:r>
            <a:r>
              <a:rPr lang="en-GB" sz="9600" dirty="0">
                <a:solidFill>
                  <a:schemeClr val="tx1"/>
                </a:solidFill>
              </a:rPr>
              <a:t> skills as a basis for all other language learning, including the development of language in bilingual and multilingual homes and schools.</a:t>
            </a:r>
          </a:p>
          <a:p>
            <a:pPr lvl="0" hangingPunct="0"/>
            <a:r>
              <a:rPr lang="en-GB" sz="9600" dirty="0">
                <a:solidFill>
                  <a:schemeClr val="tx1"/>
                </a:solidFill>
              </a:rPr>
              <a:t>Explore a range of resources to support language development including intervention programmes and the use of ICT. </a:t>
            </a:r>
          </a:p>
          <a:p>
            <a:pPr marL="0" indent="0" hangingPunct="0">
              <a:buNone/>
            </a:pPr>
            <a:r>
              <a:rPr lang="en-GB" sz="9600" dirty="0"/>
              <a:t> 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89946343"/>
      </p:ext>
    </p:extLst>
  </p:cSld>
  <p:clrMapOvr>
    <a:masterClrMapping/>
  </p:clrMapOvr>
  <p:transition spd="slow">
    <p:fade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chemeClr val="tx1"/>
                </a:solidFill>
              </a:rPr>
              <a:t>Assessment 1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7638"/>
            <a:ext cx="8229600" cy="5257800"/>
          </a:xfrm>
        </p:spPr>
        <p:txBody>
          <a:bodyPr>
            <a:normAutofit fontScale="40000" lnSpcReduction="20000"/>
          </a:bodyPr>
          <a:lstStyle/>
          <a:p>
            <a:pPr marL="0" indent="0" hangingPunct="0">
              <a:buNone/>
            </a:pPr>
            <a:r>
              <a:rPr lang="en-US" sz="5100" b="1" dirty="0">
                <a:solidFill>
                  <a:schemeClr val="tx1"/>
                </a:solidFill>
              </a:rPr>
              <a:t>Assessment 1: </a:t>
            </a:r>
            <a:r>
              <a:rPr lang="en-GB" sz="5100" b="1" dirty="0">
                <a:solidFill>
                  <a:schemeClr val="tx1"/>
                </a:solidFill>
              </a:rPr>
              <a:t>Video Presentation (10 minutes). 50%</a:t>
            </a:r>
          </a:p>
          <a:p>
            <a:pPr marL="0" indent="0" hangingPunct="0">
              <a:buNone/>
            </a:pPr>
            <a:endParaRPr lang="en-GB" sz="5100" b="1" dirty="0">
              <a:solidFill>
                <a:schemeClr val="tx1"/>
              </a:solidFill>
            </a:endParaRPr>
          </a:p>
          <a:p>
            <a:pPr marL="0" indent="0" hangingPunct="0">
              <a:buNone/>
            </a:pPr>
            <a:r>
              <a:rPr lang="en-GB" sz="5100" b="1" dirty="0">
                <a:solidFill>
                  <a:schemeClr val="tx1"/>
                </a:solidFill>
              </a:rPr>
              <a:t>Question:  </a:t>
            </a:r>
            <a:r>
              <a:rPr lang="en-GB" sz="5100" dirty="0">
                <a:solidFill>
                  <a:schemeClr val="tx1"/>
                </a:solidFill>
              </a:rPr>
              <a:t>Prepare a video demonstrating how you would present a story to a group of children or young people of a specific age group and include an introduction to a follow-up activity. N.B Props can be used but no children or young people should be included in the video for ethical reasons.</a:t>
            </a:r>
          </a:p>
          <a:p>
            <a:pPr hangingPunct="0"/>
            <a:endParaRPr lang="en-GB" sz="4400" b="1" dirty="0">
              <a:solidFill>
                <a:schemeClr val="tx1"/>
              </a:solidFill>
            </a:endParaRPr>
          </a:p>
          <a:p>
            <a:pPr marL="0" indent="0" hangingPunct="0">
              <a:buNone/>
            </a:pPr>
            <a:endParaRPr lang="en-GB" sz="4400" b="1" dirty="0"/>
          </a:p>
          <a:p>
            <a:pPr hangingPunct="0"/>
            <a:r>
              <a:rPr lang="en-GB" sz="6000" b="1" dirty="0">
                <a:solidFill>
                  <a:schemeClr val="tx1"/>
                </a:solidFill>
              </a:rPr>
              <a:t>Submission date  4/4/2021</a:t>
            </a:r>
          </a:p>
          <a:p>
            <a:pPr hangingPunct="0"/>
            <a:r>
              <a:rPr lang="en-GB" sz="6000" b="1" dirty="0">
                <a:solidFill>
                  <a:schemeClr val="tx1"/>
                </a:solidFill>
              </a:rPr>
              <a:t>To be submitted through Turnitin</a:t>
            </a:r>
          </a:p>
          <a:p>
            <a:pPr marL="0" indent="0" hangingPunct="0">
              <a:buNone/>
            </a:pPr>
            <a:r>
              <a:rPr lang="en-GB" sz="6000" b="1" dirty="0">
                <a:solidFill>
                  <a:schemeClr val="tx1"/>
                </a:solidFill>
              </a:rPr>
              <a:t> </a:t>
            </a:r>
          </a:p>
          <a:p>
            <a:pPr lvl="0">
              <a:buNone/>
            </a:pPr>
            <a:endParaRPr lang="en-US" dirty="0"/>
          </a:p>
          <a:p>
            <a:pPr>
              <a:buNone/>
            </a:pPr>
            <a:endParaRPr lang="en-US" dirty="0"/>
          </a:p>
          <a:p>
            <a:pPr>
              <a:buNone/>
            </a:pPr>
            <a:endParaRPr lang="en-US" dirty="0"/>
          </a:p>
        </p:txBody>
      </p:sp>
    </p:spTree>
  </p:cSld>
  <p:clrMapOvr>
    <a:masterClrMapping/>
  </p:clrMapOvr>
  <p:transition spd="slow">
    <p:fade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B7E4D541-84AA-454C-9AC1-7A85C49B76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tx1"/>
                </a:solidFill>
              </a:rPr>
              <a:t>Assessment 2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C0430310-06DD-4B33-8BD8-C2D0AD28F72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hangingPunct="0">
              <a:buNone/>
            </a:pPr>
            <a:r>
              <a:rPr lang="en-GB" b="1" dirty="0">
                <a:solidFill>
                  <a:schemeClr val="tx1"/>
                </a:solidFill>
              </a:rPr>
              <a:t>Assessment 2: Accompanying reflective commentary (2000 words).50%</a:t>
            </a:r>
          </a:p>
          <a:p>
            <a:pPr marL="0" indent="0" hangingPunct="0">
              <a:buNone/>
            </a:pPr>
            <a:r>
              <a:rPr lang="en-GB" b="1" dirty="0">
                <a:solidFill>
                  <a:schemeClr val="tx1"/>
                </a:solidFill>
              </a:rPr>
              <a:t>Question: </a:t>
            </a:r>
            <a:r>
              <a:rPr lang="en-GB" dirty="0">
                <a:solidFill>
                  <a:schemeClr val="tx1"/>
                </a:solidFill>
              </a:rPr>
              <a:t>Based on theoretical evidence, evaluate and reflect on your personal contribution to developing the literacy skills of children/young people within your video presentation. </a:t>
            </a:r>
          </a:p>
          <a:p>
            <a:pPr marL="0" indent="0" hangingPunct="0">
              <a:buNone/>
            </a:pPr>
            <a:r>
              <a:rPr lang="en-GB" b="1" dirty="0">
                <a:solidFill>
                  <a:schemeClr val="tx1"/>
                </a:solidFill>
              </a:rPr>
              <a:t>Submission date – 11/4/2021</a:t>
            </a:r>
          </a:p>
          <a:p>
            <a:pPr marL="0" indent="0">
              <a:buNone/>
            </a:pPr>
            <a:r>
              <a:rPr lang="en-GB" b="1" dirty="0">
                <a:solidFill>
                  <a:schemeClr val="tx1"/>
                </a:solidFill>
              </a:rPr>
              <a:t>To be submitted through Turnitin.</a:t>
            </a:r>
          </a:p>
        </p:txBody>
      </p:sp>
    </p:spTree>
    <p:extLst>
      <p:ext uri="{BB962C8B-B14F-4D97-AF65-F5344CB8AC3E}">
        <p14:creationId xmlns:p14="http://schemas.microsoft.com/office/powerpoint/2010/main" val="2267047213"/>
      </p:ext>
    </p:extLst>
  </p:cSld>
  <p:clrMapOvr>
    <a:masterClrMapping/>
  </p:clrMapOvr>
  <p:transition spd="slow">
    <p:fade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3" y="1492624"/>
            <a:ext cx="7543800" cy="4831975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US" dirty="0"/>
              <a:t>    </a:t>
            </a:r>
          </a:p>
          <a:p>
            <a:pPr>
              <a:buNone/>
            </a:pPr>
            <a:endParaRPr lang="en-US" dirty="0">
              <a:solidFill>
                <a:schemeClr val="tx1"/>
              </a:solidFill>
            </a:endParaRPr>
          </a:p>
          <a:p>
            <a:pPr>
              <a:buNone/>
            </a:pPr>
            <a:r>
              <a:rPr lang="en-US" dirty="0"/>
              <a:t> </a:t>
            </a:r>
            <a:endParaRPr lang="en-US" sz="2800" dirty="0">
              <a:solidFill>
                <a:srgbClr val="0000FF"/>
              </a:solidFill>
            </a:endParaRPr>
          </a:p>
          <a:p>
            <a:pPr>
              <a:buNone/>
            </a:pPr>
            <a:r>
              <a:rPr lang="en-US" sz="2800" dirty="0">
                <a:solidFill>
                  <a:srgbClr val="0000FF"/>
                </a:solidFill>
              </a:rPr>
              <a:t> </a:t>
            </a:r>
          </a:p>
          <a:p>
            <a:pPr>
              <a:buNone/>
            </a:pPr>
            <a:r>
              <a:rPr lang="en-US" sz="2800" dirty="0">
                <a:solidFill>
                  <a:schemeClr val="tx1"/>
                </a:solidFill>
              </a:rPr>
              <a:t>     “Language is the essence of thinking and is integral, not just to effective communication, but to learning, reflection and creativity.” </a:t>
            </a:r>
          </a:p>
          <a:p>
            <a:pPr>
              <a:buNone/>
            </a:pPr>
            <a:r>
              <a:rPr lang="en-US" sz="2800" dirty="0">
                <a:solidFill>
                  <a:schemeClr val="tx1"/>
                </a:solidFill>
              </a:rPr>
              <a:t>                                                                       </a:t>
            </a:r>
            <a:r>
              <a:rPr lang="en-US" sz="2000" dirty="0">
                <a:solidFill>
                  <a:schemeClr val="tx1"/>
                </a:solidFill>
              </a:rPr>
              <a:t>(Donaldson, 2015: 48)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56296" y="891458"/>
            <a:ext cx="2351648" cy="2537542"/>
          </a:xfrm>
          <a:prstGeom prst="rect">
            <a:avLst/>
          </a:prstGeom>
        </p:spPr>
      </p:pic>
      <p:sp>
        <p:nvSpPr>
          <p:cNvPr id="6" name="Title 5">
            <a:extLst>
              <a:ext uri="{FF2B5EF4-FFF2-40B4-BE49-F238E27FC236}">
                <a16:creationId xmlns:a16="http://schemas.microsoft.com/office/drawing/2014/main" id="{1A3AEEB0-D8D4-4DFE-81AC-8A30BB955A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tx1"/>
                </a:solidFill>
              </a:rPr>
              <a:t>Language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val 8"/>
          <p:cNvSpPr/>
          <p:nvPr/>
        </p:nvSpPr>
        <p:spPr>
          <a:xfrm>
            <a:off x="462177" y="2336286"/>
            <a:ext cx="3665323" cy="2185428"/>
          </a:xfrm>
          <a:prstGeom prst="ellipse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400" dirty="0"/>
              <a:t>What is language?</a:t>
            </a:r>
          </a:p>
        </p:txBody>
      </p:sp>
      <p:sp>
        <p:nvSpPr>
          <p:cNvPr id="7" name="Oval 6"/>
          <p:cNvSpPr/>
          <p:nvPr/>
        </p:nvSpPr>
        <p:spPr>
          <a:xfrm>
            <a:off x="4445782" y="2424158"/>
            <a:ext cx="4038600" cy="2185428"/>
          </a:xfrm>
          <a:prstGeom prst="ellipse">
            <a:avLst/>
          </a:prstGeom>
          <a:solidFill>
            <a:schemeClr val="accent1">
              <a:lumMod val="50000"/>
            </a:schemeClr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400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What is its purpose?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4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4" animBg="1"/>
      <p:bldP spid="7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chemeClr val="tx1"/>
                </a:solidFill>
              </a:rPr>
              <a:t>The nature of language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>
                <a:solidFill>
                  <a:schemeClr val="tx1"/>
                </a:solidFill>
              </a:rPr>
              <a:t>There are approximately 6,000 languages in the world.</a:t>
            </a:r>
          </a:p>
          <a:p>
            <a:pPr>
              <a:buNone/>
            </a:pPr>
            <a:endParaRPr lang="en-US" dirty="0">
              <a:solidFill>
                <a:schemeClr val="tx1"/>
              </a:solidFill>
            </a:endParaRPr>
          </a:p>
          <a:p>
            <a:r>
              <a:rPr lang="en-US" dirty="0">
                <a:solidFill>
                  <a:schemeClr val="tx1"/>
                </a:solidFill>
              </a:rPr>
              <a:t>All languages are organized in the same way.</a:t>
            </a:r>
          </a:p>
          <a:p>
            <a:endParaRPr lang="en-US" dirty="0">
              <a:solidFill>
                <a:schemeClr val="tx1"/>
              </a:solidFill>
            </a:endParaRPr>
          </a:p>
          <a:p>
            <a:r>
              <a:rPr lang="en-US" dirty="0">
                <a:solidFill>
                  <a:schemeClr val="tx1"/>
                </a:solidFill>
              </a:rPr>
              <a:t>Languages that are spoken use sounds and rules in order to produce words and sentences.</a:t>
            </a:r>
          </a:p>
          <a:p>
            <a:endParaRPr lang="en-US" dirty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chemeClr val="tx1"/>
                </a:solidFill>
              </a:rPr>
              <a:t>Another question!</a:t>
            </a:r>
          </a:p>
        </p:txBody>
      </p:sp>
      <p:sp>
        <p:nvSpPr>
          <p:cNvPr id="6" name="Rounded Rectangular Callout 5"/>
          <p:cNvSpPr/>
          <p:nvPr/>
        </p:nvSpPr>
        <p:spPr>
          <a:xfrm>
            <a:off x="2011680" y="2250831"/>
            <a:ext cx="6216333" cy="2874036"/>
          </a:xfrm>
          <a:prstGeom prst="wedgeRoundRectCallout">
            <a:avLst>
              <a:gd name="adj1" fmla="val -43672"/>
              <a:gd name="adj2" fmla="val 77083"/>
              <a:gd name="adj3" fmla="val 16667"/>
            </a:avLst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dirty="0"/>
              <a:t>Do we need language to communicate?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915193" y="228601"/>
            <a:ext cx="7313613" cy="1264024"/>
          </a:xfrm>
        </p:spPr>
        <p:txBody>
          <a:bodyPr/>
          <a:lstStyle/>
          <a:p>
            <a:r>
              <a:rPr lang="en-US" dirty="0">
                <a:solidFill>
                  <a:schemeClr val="tx1"/>
                </a:solidFill>
              </a:rPr>
              <a:t>Consider also …</a:t>
            </a:r>
          </a:p>
        </p:txBody>
      </p:sp>
      <p:sp>
        <p:nvSpPr>
          <p:cNvPr id="7" name="Content Placeholder 6"/>
          <p:cNvSpPr>
            <a:spLocks noGrp="1"/>
          </p:cNvSpPr>
          <p:nvPr>
            <p:ph idx="1"/>
          </p:nvPr>
        </p:nvSpPr>
        <p:spPr>
          <a:xfrm>
            <a:off x="914400" y="2039814"/>
            <a:ext cx="7313613" cy="4011361"/>
          </a:xfrm>
        </p:spPr>
        <p:txBody>
          <a:bodyPr/>
          <a:lstStyle/>
          <a:p>
            <a:r>
              <a:rPr lang="en-US" dirty="0">
                <a:solidFill>
                  <a:schemeClr val="tx1"/>
                </a:solidFill>
              </a:rPr>
              <a:t>What are the challenges to language development?</a:t>
            </a:r>
          </a:p>
          <a:p>
            <a:r>
              <a:rPr lang="en-US" sz="2400" dirty="0">
                <a:solidFill>
                  <a:schemeClr val="tx1"/>
                </a:solidFill>
              </a:rPr>
              <a:t>What is the role of the primary school teacher in promoting language?</a:t>
            </a:r>
          </a:p>
          <a:p>
            <a:pPr>
              <a:buNone/>
            </a:pPr>
            <a:r>
              <a:rPr lang="en-US" dirty="0"/>
              <a:t>     </a:t>
            </a:r>
          </a:p>
          <a:p>
            <a:pPr>
              <a:buNone/>
            </a:pPr>
            <a:r>
              <a:rPr lang="en-US" dirty="0"/>
              <a:t>      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4294967295"/>
          </p:nvPr>
        </p:nvSpPr>
        <p:spPr>
          <a:xfrm>
            <a:off x="1096963" y="1492250"/>
            <a:ext cx="8047037" cy="455930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sz="2400" dirty="0">
                <a:solidFill>
                  <a:srgbClr val="0000FF"/>
                </a:solidFill>
              </a:rPr>
              <a:t>	</a:t>
            </a:r>
          </a:p>
        </p:txBody>
      </p:sp>
    </p:spTree>
  </p:cSld>
  <p:clrMapOvr>
    <a:masterClrMapping/>
  </p:clrMapOvr>
  <p:transition spd="slow">
    <p:fade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chemeClr val="tx1"/>
                </a:solidFill>
              </a:rPr>
              <a:t>Using resources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>
                <a:solidFill>
                  <a:schemeClr val="tx1"/>
                </a:solidFill>
              </a:rPr>
              <a:t>Environmental print</a:t>
            </a:r>
          </a:p>
          <a:p>
            <a:r>
              <a:rPr lang="en-US" dirty="0">
                <a:solidFill>
                  <a:schemeClr val="tx1"/>
                </a:solidFill>
              </a:rPr>
              <a:t>Nursery rhymes</a:t>
            </a:r>
          </a:p>
          <a:p>
            <a:r>
              <a:rPr lang="en-US" dirty="0">
                <a:solidFill>
                  <a:schemeClr val="tx1"/>
                </a:solidFill>
              </a:rPr>
              <a:t>Language games</a:t>
            </a:r>
          </a:p>
          <a:p>
            <a:r>
              <a:rPr lang="en-US" dirty="0">
                <a:solidFill>
                  <a:schemeClr val="tx1"/>
                </a:solidFill>
              </a:rPr>
              <a:t>Books – factual, fiction, published, class books, personal books</a:t>
            </a:r>
          </a:p>
          <a:p>
            <a:r>
              <a:rPr lang="en-US" dirty="0">
                <a:solidFill>
                  <a:schemeClr val="tx1"/>
                </a:solidFill>
              </a:rPr>
              <a:t>Magazines</a:t>
            </a:r>
          </a:p>
          <a:p>
            <a:endParaRPr lang="en-US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92517" y="5023840"/>
            <a:ext cx="1455682" cy="1834160"/>
          </a:xfrm>
          <a:prstGeom prst="rect">
            <a:avLst/>
          </a:prstGeom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chemeClr val="tx1"/>
                </a:solidFill>
              </a:rPr>
              <a:t>Using resources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>
                <a:solidFill>
                  <a:schemeClr val="tx1"/>
                </a:solidFill>
              </a:rPr>
              <a:t>Poems</a:t>
            </a:r>
          </a:p>
          <a:p>
            <a:r>
              <a:rPr lang="en-US" dirty="0">
                <a:solidFill>
                  <a:schemeClr val="tx1"/>
                </a:solidFill>
              </a:rPr>
              <a:t>Songs</a:t>
            </a:r>
          </a:p>
          <a:p>
            <a:r>
              <a:rPr lang="en-US" dirty="0">
                <a:solidFill>
                  <a:schemeClr val="tx1"/>
                </a:solidFill>
              </a:rPr>
              <a:t>Reading </a:t>
            </a:r>
            <a:r>
              <a:rPr lang="en-US" dirty="0" err="1">
                <a:solidFill>
                  <a:schemeClr val="tx1"/>
                </a:solidFill>
              </a:rPr>
              <a:t>programmes</a:t>
            </a:r>
            <a:endParaRPr lang="en-US" dirty="0">
              <a:solidFill>
                <a:schemeClr val="tx1"/>
              </a:solidFill>
            </a:endParaRPr>
          </a:p>
          <a:p>
            <a:r>
              <a:rPr lang="en-US" dirty="0">
                <a:solidFill>
                  <a:schemeClr val="tx1"/>
                </a:solidFill>
              </a:rPr>
              <a:t>Literacy </a:t>
            </a:r>
            <a:r>
              <a:rPr lang="en-US" dirty="0" err="1">
                <a:solidFill>
                  <a:schemeClr val="tx1"/>
                </a:solidFill>
              </a:rPr>
              <a:t>programmes</a:t>
            </a:r>
            <a:endParaRPr lang="en-US" dirty="0">
              <a:solidFill>
                <a:schemeClr val="tx1"/>
              </a:solidFill>
            </a:endParaRPr>
          </a:p>
          <a:p>
            <a:r>
              <a:rPr lang="en-US" dirty="0" err="1">
                <a:solidFill>
                  <a:schemeClr val="tx1"/>
                </a:solidFill>
              </a:rPr>
              <a:t>Specialised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programmes</a:t>
            </a:r>
            <a:r>
              <a:rPr lang="en-US" dirty="0">
                <a:solidFill>
                  <a:schemeClr val="tx1"/>
                </a:solidFill>
              </a:rPr>
              <a:t> e.g. speech and language therapist</a:t>
            </a:r>
          </a:p>
          <a:p>
            <a:r>
              <a:rPr lang="en-US" dirty="0">
                <a:solidFill>
                  <a:schemeClr val="tx1"/>
                </a:solidFill>
              </a:rPr>
              <a:t>Writing frames</a:t>
            </a:r>
          </a:p>
          <a:p>
            <a:r>
              <a:rPr lang="en-US" dirty="0">
                <a:solidFill>
                  <a:schemeClr val="tx1"/>
                </a:solidFill>
              </a:rPr>
              <a:t>Human resources</a:t>
            </a:r>
          </a:p>
          <a:p>
            <a:r>
              <a:rPr lang="en-US" dirty="0">
                <a:solidFill>
                  <a:schemeClr val="tx1"/>
                </a:solidFill>
              </a:rPr>
              <a:t>And much, much more …</a:t>
            </a:r>
          </a:p>
          <a:p>
            <a:endParaRPr lang="en-US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40641" y="1492625"/>
            <a:ext cx="1878480" cy="1196612"/>
          </a:xfrm>
          <a:prstGeom prst="rect">
            <a:avLst/>
          </a:prstGeom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chemeClr val="tx1"/>
                </a:solidFill>
              </a:rPr>
              <a:t>Directed learning task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endParaRPr lang="en-US" dirty="0"/>
          </a:p>
          <a:p>
            <a:r>
              <a:rPr lang="en-US" sz="2800" dirty="0">
                <a:solidFill>
                  <a:schemeClr val="tx1"/>
                </a:solidFill>
              </a:rPr>
              <a:t>Look at recent  </a:t>
            </a:r>
            <a:r>
              <a:rPr lang="en-US" sz="2800" dirty="0" err="1">
                <a:solidFill>
                  <a:schemeClr val="tx1"/>
                </a:solidFill>
              </a:rPr>
              <a:t>Estyn</a:t>
            </a:r>
            <a:r>
              <a:rPr lang="en-US" sz="2800" dirty="0">
                <a:solidFill>
                  <a:schemeClr val="tx1"/>
                </a:solidFill>
              </a:rPr>
              <a:t> thematic reports that discuss language and/or literacy development for primary school aged pupils.  What are the main issues raised here? 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theme1.xml><?xml version="1.0" encoding="utf-8"?>
<a:theme xmlns:a="http://schemas.openxmlformats.org/drawingml/2006/main" name="Studio">
  <a:themeElements>
    <a:clrScheme name="Studio">
      <a:dk1>
        <a:sysClr val="windowText" lastClr="000000"/>
      </a:dk1>
      <a:lt1>
        <a:sysClr val="window" lastClr="FFFFFF"/>
      </a:lt1>
      <a:dk2>
        <a:srgbClr val="535252"/>
      </a:dk2>
      <a:lt2>
        <a:srgbClr val="AAB5C2"/>
      </a:lt2>
      <a:accent1>
        <a:srgbClr val="F7901E"/>
      </a:accent1>
      <a:accent2>
        <a:srgbClr val="FEC60B"/>
      </a:accent2>
      <a:accent3>
        <a:srgbClr val="9FE62F"/>
      </a:accent3>
      <a:accent4>
        <a:srgbClr val="4EA5D1"/>
      </a:accent4>
      <a:accent5>
        <a:srgbClr val="1C4596"/>
      </a:accent5>
      <a:accent6>
        <a:srgbClr val="542D90"/>
      </a:accent6>
      <a:hlink>
        <a:srgbClr val="ED2024"/>
      </a:hlink>
      <a:folHlink>
        <a:srgbClr val="BD912D"/>
      </a:folHlink>
    </a:clrScheme>
    <a:fontScheme name="Studio">
      <a:majorFont>
        <a:latin typeface="Corbel"/>
        <a:ea typeface=""/>
        <a:cs typeface=""/>
        <a:font script="Jpan" typeface="ＭＳ Ｐゴシック"/>
      </a:majorFont>
      <a:minorFont>
        <a:latin typeface="Corbel"/>
        <a:ea typeface=""/>
        <a:cs typeface=""/>
        <a:font script="Jpan" typeface="ＭＳ Ｐゴシック"/>
      </a:minorFont>
    </a:fontScheme>
    <a:fmtScheme name="Studio">
      <a:fillStyleLst>
        <a:solidFill>
          <a:schemeClr val="phClr"/>
        </a:solidFill>
        <a:gradFill rotWithShape="1">
          <a:gsLst>
            <a:gs pos="38000">
              <a:schemeClr val="phClr">
                <a:tint val="100000"/>
                <a:satMod val="100000"/>
              </a:schemeClr>
            </a:gs>
            <a:gs pos="100000">
              <a:schemeClr val="phClr">
                <a:tint val="100000"/>
                <a:shade val="50000"/>
                <a:hueMod val="100000"/>
                <a:satMod val="100000"/>
                <a:lumMod val="10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100000"/>
                <a:shade val="100000"/>
                <a:satMod val="100000"/>
              </a:schemeClr>
            </a:gs>
            <a:gs pos="60000">
              <a:schemeClr val="phClr">
                <a:tint val="100000"/>
                <a:shade val="60000"/>
                <a:alpha val="100000"/>
                <a:satMod val="100000"/>
                <a:lumMod val="100000"/>
              </a:schemeClr>
            </a:gs>
            <a:gs pos="100000">
              <a:schemeClr val="phClr">
                <a:shade val="20000"/>
                <a:satMod val="100000"/>
                <a:lumMod val="100000"/>
              </a:schemeClr>
            </a:gs>
          </a:gsLst>
          <a:lin ang="5400000" scaled="0"/>
        </a:gradFill>
      </a:fillStyleLst>
      <a:lnStyleLst>
        <a:ln w="2857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7625" cap="flat" cmpd="sng" algn="ctr">
          <a:solidFill>
            <a:schemeClr val="phClr"/>
          </a:solidFill>
          <a:prstDash val="solid"/>
        </a:ln>
        <a:ln w="476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reflection blurRad="101600" stA="26000" endPos="20000" dist="12700" dir="5400000" sy="-100000" rotWithShape="0"/>
          </a:effectLst>
        </a:effectStyle>
        <a:effectStyle>
          <a:effectLst>
            <a:outerShdw blurRad="444500" dist="317500" dir="5400000" sx="90000" sy="-25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chilly" dir="t"/>
          </a:scene3d>
          <a:sp3d contourW="12700" prstMaterial="softEdge">
            <a:bevelT w="63500" h="2540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30000">
              <a:schemeClr val="phClr">
                <a:tint val="10000"/>
                <a:alpha val="80000"/>
                <a:satMod val="300000"/>
              </a:schemeClr>
            </a:gs>
            <a:gs pos="100000">
              <a:schemeClr val="phClr">
                <a:tint val="80000"/>
                <a:shade val="100000"/>
                <a:alpha val="100000"/>
                <a:satMod val="200000"/>
              </a:schemeClr>
            </a:gs>
          </a:gsLst>
          <a:lin ang="5400000" scaled="1"/>
        </a:grad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Studio.thmx</Template>
  <TotalTime>643</TotalTime>
  <Words>536</Words>
  <Application>Microsoft Office PowerPoint</Application>
  <PresentationFormat>On-screen Show (4:3)</PresentationFormat>
  <Paragraphs>76</Paragraphs>
  <Slides>14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9" baseType="lpstr">
      <vt:lpstr>Arial</vt:lpstr>
      <vt:lpstr>Calibri</vt:lpstr>
      <vt:lpstr>Corbel</vt:lpstr>
      <vt:lpstr>Wingdings</vt:lpstr>
      <vt:lpstr>Studio</vt:lpstr>
      <vt:lpstr>PowerPoint Presentation</vt:lpstr>
      <vt:lpstr>Aims of the Module</vt:lpstr>
      <vt:lpstr>Learning Outcomes</vt:lpstr>
      <vt:lpstr>Module Content</vt:lpstr>
      <vt:lpstr>Assessment 1</vt:lpstr>
      <vt:lpstr>Assessment 2</vt:lpstr>
      <vt:lpstr>Language</vt:lpstr>
      <vt:lpstr>PowerPoint Presentation</vt:lpstr>
      <vt:lpstr>The nature of language</vt:lpstr>
      <vt:lpstr>Another question!</vt:lpstr>
      <vt:lpstr>Consider also …</vt:lpstr>
      <vt:lpstr>Using resources</vt:lpstr>
      <vt:lpstr>Using resources</vt:lpstr>
      <vt:lpstr>Directed learning task</vt:lpstr>
    </vt:vector>
  </TitlesOfParts>
  <Company>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Trosolwg o gynnwys y modiwl</dc:title>
  <dc:creator>swwcte27</dc:creator>
  <cp:lastModifiedBy>Cindy Hunt</cp:lastModifiedBy>
  <cp:revision>53</cp:revision>
  <dcterms:created xsi:type="dcterms:W3CDTF">2016-10-02T19:24:05Z</dcterms:created>
  <dcterms:modified xsi:type="dcterms:W3CDTF">2021-01-25T20:40:04Z</dcterms:modified>
</cp:coreProperties>
</file>