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3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2" r:id="rId7"/>
    <p:sldId id="267" r:id="rId8"/>
    <p:sldId id="268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6283" autoAdjust="0"/>
  </p:normalViewPr>
  <p:slideViewPr>
    <p:cSldViewPr snapToGrid="0">
      <p:cViewPr varScale="1">
        <p:scale>
          <a:sx n="106" d="100"/>
          <a:sy n="106" d="100"/>
        </p:scale>
        <p:origin x="79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1A13E7-E6BF-4181-9F9D-F98164CE5C15}" type="datetimeFigureOut">
              <a:rPr lang="en-GB" smtClean="0"/>
              <a:t>23/10/2026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AD5EB9-B321-4627-A96C-408748FB76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13923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AD5EB9-B321-4627-A96C-408748FB761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52847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23/10/2026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58440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23/10/2026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11269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23/10/2026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02011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23/10/2026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10545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23/10/2026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0996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23/10/2026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08086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23/10/2026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53232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23/10/2026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38026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23/10/2026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44890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23/10/2026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6842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23/10/2026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270010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23/10/2026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17896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23/10/2026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884260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23/10/2026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399123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23/10/2026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31558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23/10/2026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79393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C18859-9320-47B1-B84A-5AD18E8F8F05}" type="datetimeFigureOut">
              <a:rPr lang="en-GB" smtClean="0"/>
              <a:t>23/10/2026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9582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  <p:sldLayoutId id="2147483725" r:id="rId12"/>
    <p:sldLayoutId id="2147483726" r:id="rId13"/>
    <p:sldLayoutId id="2147483727" r:id="rId14"/>
    <p:sldLayoutId id="2147483728" r:id="rId15"/>
    <p:sldLayoutId id="214748372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877589-7B87-1810-7D1A-B5A2048E34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0280" y="1122363"/>
            <a:ext cx="8427720" cy="3586798"/>
          </a:xfrm>
        </p:spPr>
        <p:txBody>
          <a:bodyPr wrap="square">
            <a:normAutofit/>
          </a:bodyPr>
          <a:lstStyle/>
          <a:p>
            <a:r>
              <a:rPr sz="2500">
                <a:solidFill>
                  <a:srgbClr val="414141"/>
                </a:solidFill>
              </a:rPr>
              <a:t>Problem Solving and Decision Making</a:t>
            </a:r>
          </a:p>
          <a:p>
            <a:r>
              <a:rPr sz="2500">
                <a:solidFill>
                  <a:srgbClr val="414141"/>
                </a:solidFill>
              </a:rPr>
              <a:t>LCLM4004</a:t>
            </a:r>
          </a:p>
          <a:p>
            <a:r>
              <a:rPr sz="2500">
                <a:solidFill>
                  <a:srgbClr val="414141"/>
                </a:solidFill>
              </a:rPr>
              <a:t>SHUKRI GESEY</a:t>
            </a:r>
          </a:p>
          <a:p>
            <a:r>
              <a:rPr sz="2500">
                <a:solidFill>
                  <a:srgbClr val="414141"/>
                </a:solidFill>
              </a:rPr>
              <a:t>Student ID: 2540706</a:t>
            </a:r>
          </a:p>
          <a:p>
            <a:r>
              <a:rPr sz="2500">
                <a:solidFill>
                  <a:srgbClr val="414141"/>
                </a:solidFill>
              </a:rPr>
              <a:t>Lecturer: ANITA NAN</a:t>
            </a:r>
          </a:p>
          <a:p>
            <a:r>
              <a:rPr sz="2500">
                <a:solidFill>
                  <a:srgbClr val="414141"/>
                </a:solidFill>
              </a:rPr>
              <a:t>Assignment 1: Basil’s Bakery</a:t>
            </a:r>
          </a:p>
        </p:txBody>
      </p:sp>
    </p:spTree>
    <p:extLst>
      <p:ext uri="{BB962C8B-B14F-4D97-AF65-F5344CB8AC3E}">
        <p14:creationId xmlns:p14="http://schemas.microsoft.com/office/powerpoint/2010/main" val="25636277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E262C7-2C0D-83A7-4B68-88CCFBE724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3" y="650530"/>
            <a:ext cx="8534401" cy="868680"/>
          </a:xfrm>
        </p:spPr>
        <p:txBody>
          <a:bodyPr/>
          <a:lstStyle/>
          <a:p>
            <a:pPr algn="ctr"/>
            <a:r>
              <a:rPr lang="en-GB" b="1" dirty="0"/>
              <a:t>OVERVIEW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86ECFC-4802-880F-CAC4-59F9E04E17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14569" y="1901952"/>
            <a:ext cx="7604044" cy="4092448"/>
          </a:xfrm>
        </p:spPr>
        <p:txBody>
          <a:bodyPr wrap="square">
            <a:normAutofit/>
          </a:bodyPr>
          <a:lstStyle/>
          <a:p>
            <a:r>
              <a:rPr sz="2200">
                <a:solidFill>
                  <a:srgbClr val="414141"/>
                </a:solidFill>
              </a:rPr>
              <a:t>Introduction</a:t>
            </a:r>
          </a:p>
          <a:p>
            <a:r>
              <a:rPr sz="2200">
                <a:solidFill>
                  <a:srgbClr val="414141"/>
                </a:solidFill>
              </a:rPr>
              <a:t>Company background</a:t>
            </a:r>
          </a:p>
          <a:p>
            <a:r>
              <a:rPr sz="2200">
                <a:solidFill>
                  <a:srgbClr val="414141"/>
                </a:solidFill>
              </a:rPr>
              <a:t>Problem: nature and scope</a:t>
            </a:r>
          </a:p>
          <a:p>
            <a:r>
              <a:rPr sz="2200">
                <a:solidFill>
                  <a:srgbClr val="414141"/>
                </a:solidFill>
              </a:rPr>
              <a:t>PESTLE analysis</a:t>
            </a:r>
          </a:p>
          <a:p>
            <a:r>
              <a:rPr sz="2200">
                <a:solidFill>
                  <a:srgbClr val="414141"/>
                </a:solidFill>
              </a:rPr>
              <a:t>Cause and effect: Fishbone diagram</a:t>
            </a:r>
          </a:p>
          <a:p>
            <a:r>
              <a:rPr sz="2200">
                <a:solidFill>
                  <a:srgbClr val="414141"/>
                </a:solidFill>
              </a:rPr>
              <a:t>Conclusion</a:t>
            </a:r>
          </a:p>
          <a:p>
            <a:r>
              <a:rPr sz="2200">
                <a:solidFill>
                  <a:srgbClr val="414141"/>
                </a:solidFill>
              </a:rPr>
              <a:t>References</a:t>
            </a:r>
          </a:p>
        </p:txBody>
      </p:sp>
    </p:spTree>
    <p:extLst>
      <p:ext uri="{BB962C8B-B14F-4D97-AF65-F5344CB8AC3E}">
        <p14:creationId xmlns:p14="http://schemas.microsoft.com/office/powerpoint/2010/main" val="27158060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51C092-CB50-5179-72FB-94CBECED54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2" y="484632"/>
            <a:ext cx="8915399" cy="557784"/>
          </a:xfrm>
        </p:spPr>
        <p:txBody>
          <a:bodyPr>
            <a:noAutofit/>
          </a:bodyPr>
          <a:lstStyle/>
          <a:p>
            <a:r>
              <a:rPr lang="en-GB" b="1" dirty="0"/>
              <a:t>Introduction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8A8359-438A-7EDF-F235-AE5BAE7FB2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752599" y="1589314"/>
            <a:ext cx="10232571" cy="4491446"/>
          </a:xfrm>
        </p:spPr>
        <p:txBody>
          <a:bodyPr wrap="square">
            <a:normAutofit/>
          </a:bodyPr>
          <a:lstStyle/>
          <a:p>
            <a:r>
              <a:rPr sz="2200">
                <a:solidFill>
                  <a:srgbClr val="414141"/>
                </a:solidFill>
              </a:rPr>
              <a:t>This presentation looks at why Basil’s Bakery sales have fallen.</a:t>
            </a:r>
          </a:p>
          <a:p>
            <a:endParaRPr sz="2200">
              <a:solidFill>
                <a:srgbClr val="414141"/>
              </a:solidFill>
            </a:endParaRPr>
          </a:p>
          <a:p>
            <a:r>
              <a:rPr sz="2200">
                <a:solidFill>
                  <a:srgbClr val="414141"/>
                </a:solidFill>
              </a:rPr>
              <a:t>PESTLE looks at outside factors affecting a business.</a:t>
            </a:r>
          </a:p>
          <a:p>
            <a:endParaRPr sz="2200">
              <a:solidFill>
                <a:srgbClr val="414141"/>
              </a:solidFill>
            </a:endParaRPr>
          </a:p>
          <a:p>
            <a:r>
              <a:rPr sz="2200">
                <a:solidFill>
                  <a:srgbClr val="414141"/>
                </a:solidFill>
              </a:rPr>
              <a:t>A fishbone diagram helps us explore possible causes of a problem.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828800" y="6473952"/>
            <a:ext cx="9784080" cy="2560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000">
                <a:solidFill>
                  <a:srgbClr val="41525B"/>
                </a:solidFill>
              </a:rPr>
              <a:t>Method: Kumah et al. (2024); Per Dannemand (2026)</a:t>
            </a:r>
          </a:p>
        </p:txBody>
      </p:sp>
    </p:spTree>
    <p:extLst>
      <p:ext uri="{BB962C8B-B14F-4D97-AF65-F5344CB8AC3E}">
        <p14:creationId xmlns:p14="http://schemas.microsoft.com/office/powerpoint/2010/main" val="28979575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C7DAA2-C26F-4546-8B0F-C81CFB47F8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2" y="320040"/>
            <a:ext cx="8915399" cy="756339"/>
          </a:xfrm>
        </p:spPr>
        <p:txBody>
          <a:bodyPr/>
          <a:lstStyle/>
          <a:p>
            <a:r>
              <a:rPr lang="en-GB" b="1" dirty="0"/>
              <a:t>Company background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C1CCB3-874D-5E4A-629C-E7AA4A8AB4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414016" y="1892808"/>
            <a:ext cx="9090595" cy="4078224"/>
          </a:xfrm>
        </p:spPr>
        <p:txBody>
          <a:bodyPr wrap="square"/>
          <a:lstStyle/>
          <a:p>
            <a:r>
              <a:rPr sz="2200">
                <a:solidFill>
                  <a:srgbClr val="414141"/>
                </a:solidFill>
              </a:rPr>
              <a:t>Basil’s Bakery</a:t>
            </a:r>
          </a:p>
          <a:p>
            <a:pPr>
              <a:buNone/>
            </a:pPr>
            <a:r>
              <a:rPr sz="2200">
                <a:solidFill>
                  <a:srgbClr val="414141"/>
                </a:solidFill>
              </a:rPr>
              <a:t>• Started in 2015 in Coventry, UK</a:t>
            </a:r>
          </a:p>
          <a:p>
            <a:pPr>
              <a:buNone/>
            </a:pPr>
            <a:r>
              <a:rPr sz="2200">
                <a:solidFill>
                  <a:srgbClr val="414141"/>
                </a:solidFill>
              </a:rPr>
              <a:t>• An independent bakery</a:t>
            </a:r>
          </a:p>
          <a:p>
            <a:pPr>
              <a:buNone/>
            </a:pPr>
            <a:r>
              <a:rPr sz="2200">
                <a:solidFill>
                  <a:srgbClr val="414141"/>
                </a:solidFill>
              </a:rPr>
              <a:t>• Sells bread, cakes and pastries</a:t>
            </a:r>
          </a:p>
          <a:p>
            <a:pPr>
              <a:buNone/>
            </a:pPr>
            <a:r>
              <a:rPr sz="2200">
                <a:solidFill>
                  <a:srgbClr val="414141"/>
                </a:solidFill>
              </a:rPr>
              <a:t>• Uses quality organic ingredients</a:t>
            </a:r>
          </a:p>
          <a:p>
            <a:pPr>
              <a:buNone/>
            </a:pPr>
            <a:r>
              <a:rPr sz="2200">
                <a:solidFill>
                  <a:srgbClr val="414141"/>
                </a:solidFill>
              </a:rPr>
              <a:t>• Sales fell during COVID-19</a:t>
            </a:r>
          </a:p>
        </p:txBody>
      </p:sp>
      <p:pic>
        <p:nvPicPr>
          <p:cNvPr id="4" name="Picture 3" descr="bakery_bread_illustration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95360" y="2103120"/>
            <a:ext cx="2148840" cy="161163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828800" y="6473952"/>
            <a:ext cx="9784080" cy="2560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000">
                <a:solidFill>
                  <a:srgbClr val="41525B"/>
                </a:solidFill>
              </a:rPr>
              <a:t>Source: Basil’s Bakery assignment case study</a:t>
            </a:r>
          </a:p>
        </p:txBody>
      </p:sp>
    </p:spTree>
    <p:extLst>
      <p:ext uri="{BB962C8B-B14F-4D97-AF65-F5344CB8AC3E}">
        <p14:creationId xmlns:p14="http://schemas.microsoft.com/office/powerpoint/2010/main" val="17484990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D839E5-539A-6BA2-F020-0AEF28846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3" y="389273"/>
            <a:ext cx="8915399" cy="713232"/>
          </a:xfrm>
        </p:spPr>
        <p:txBody>
          <a:bodyPr/>
          <a:lstStyle/>
          <a:p>
            <a:r>
              <a:rPr lang="en-GB" b="1" dirty="0"/>
              <a:t>Problem: nature and scope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3EC453-8E6E-AAA5-639A-7F2EB8FCDB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94329" y="1488141"/>
            <a:ext cx="10065503" cy="4509247"/>
          </a:xfrm>
        </p:spPr>
        <p:txBody>
          <a:bodyPr wrap="square">
            <a:normAutofit/>
          </a:bodyPr>
          <a:lstStyle/>
          <a:p>
            <a:r>
              <a:rPr sz="1900">
                <a:solidFill>
                  <a:srgbClr val="414141"/>
                </a:solidFill>
              </a:rPr>
              <a:t>5W2H</a:t>
            </a:r>
          </a:p>
          <a:p>
            <a:r>
              <a:rPr sz="1900">
                <a:solidFill>
                  <a:srgbClr val="414141"/>
                </a:solidFill>
              </a:rPr>
              <a:t>What? Sales are around 25% below 2019 levels.</a:t>
            </a:r>
          </a:p>
          <a:p>
            <a:r>
              <a:rPr sz="1900">
                <a:solidFill>
                  <a:srgbClr val="414141"/>
                </a:solidFill>
              </a:rPr>
              <a:t>Who? The bakery, its staff and customers.</a:t>
            </a:r>
          </a:p>
          <a:p>
            <a:r>
              <a:rPr sz="1900">
                <a:solidFill>
                  <a:srgbClr val="414141"/>
                </a:solidFill>
              </a:rPr>
              <a:t>Where? Coventry, UK.</a:t>
            </a:r>
          </a:p>
          <a:p>
            <a:r>
              <a:rPr sz="1900">
                <a:solidFill>
                  <a:srgbClr val="414141"/>
                </a:solidFill>
              </a:rPr>
              <a:t>When? Sales fell in 2020 and stayed low in 2023–2025.</a:t>
            </a:r>
          </a:p>
          <a:p>
            <a:r>
              <a:rPr sz="1900">
                <a:solidFill>
                  <a:srgbClr val="414141"/>
                </a:solidFill>
              </a:rPr>
              <a:t>Why? Fewer visitors and changing work habits.</a:t>
            </a:r>
          </a:p>
          <a:p>
            <a:r>
              <a:rPr sz="1900">
                <a:solidFill>
                  <a:srgbClr val="414141"/>
                </a:solidFill>
              </a:rPr>
              <a:t>How? Fewer customers and limited ordering options.</a:t>
            </a:r>
          </a:p>
          <a:p>
            <a:r>
              <a:rPr sz="1900">
                <a:solidFill>
                  <a:srgbClr val="414141"/>
                </a:solidFill>
              </a:rPr>
              <a:t>How much? About 25% lower than 2019.</a:t>
            </a:r>
          </a:p>
        </p:txBody>
      </p:sp>
      <p:pic>
        <p:nvPicPr>
          <p:cNvPr id="4" name="Picture 3" descr="bakery_bread_illustration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09760" y="4297680"/>
            <a:ext cx="1463040" cy="109728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828800" y="6473952"/>
            <a:ext cx="9784080" cy="2560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000">
                <a:solidFill>
                  <a:srgbClr val="41525B"/>
                </a:solidFill>
              </a:rPr>
              <a:t>Source: Basil’s Bakery assignment case study</a:t>
            </a:r>
          </a:p>
        </p:txBody>
      </p:sp>
    </p:spTree>
    <p:extLst>
      <p:ext uri="{BB962C8B-B14F-4D97-AF65-F5344CB8AC3E}">
        <p14:creationId xmlns:p14="http://schemas.microsoft.com/office/powerpoint/2010/main" val="14240872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6300BE-D96C-22F6-553D-690EEFFC5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89314" y="870857"/>
            <a:ext cx="9988449" cy="479400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PESTLE ANALYSIS: Basil’s Bakery</a:t>
            </a:r>
            <a:br>
              <a:rPr lang="en-GB" dirty="0">
                <a:solidFill>
                  <a:srgbClr val="000000"/>
                </a:solidFill>
              </a:rPr>
            </a:br>
            <a:endParaRPr lang="en-GB" b="1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B96C4E-C633-AD44-2B5D-616D8D99EE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095282" y="1219200"/>
            <a:ext cx="9409329" cy="4623816"/>
          </a:xfrm>
        </p:spPr>
        <p:txBody>
          <a:bodyPr wrap="square"/>
          <a:lstStyle/>
          <a:p>
            <a:r>
              <a:rPr sz="2000">
                <a:solidFill>
                  <a:srgbClr val="414141"/>
                </a:solidFill>
              </a:rPr>
              <a:t>POLITICAL</a:t>
            </a:r>
          </a:p>
          <a:p>
            <a:pPr>
              <a:buNone/>
            </a:pPr>
            <a:r>
              <a:rPr sz="2000">
                <a:solidFill>
                  <a:srgbClr val="414141"/>
                </a:solidFill>
              </a:rPr>
              <a:t>• Government business support</a:t>
            </a:r>
          </a:p>
          <a:p>
            <a:pPr>
              <a:buNone/>
            </a:pPr>
            <a:r>
              <a:rPr sz="2000">
                <a:solidFill>
                  <a:srgbClr val="414141"/>
                </a:solidFill>
              </a:rPr>
              <a:t>• Changes in government policies</a:t>
            </a:r>
          </a:p>
          <a:p>
            <a:endParaRPr sz="2000">
              <a:solidFill>
                <a:srgbClr val="414141"/>
              </a:solidFill>
            </a:endParaRPr>
          </a:p>
          <a:p>
            <a:r>
              <a:rPr sz="2000">
                <a:solidFill>
                  <a:srgbClr val="414141"/>
                </a:solidFill>
              </a:rPr>
              <a:t>ECONOMIC</a:t>
            </a:r>
          </a:p>
          <a:p>
            <a:pPr>
              <a:buNone/>
            </a:pPr>
            <a:r>
              <a:rPr sz="2000">
                <a:solidFill>
                  <a:srgbClr val="414141"/>
                </a:solidFill>
              </a:rPr>
              <a:t>• Rising ingredient and running costs</a:t>
            </a:r>
          </a:p>
          <a:p>
            <a:pPr>
              <a:buNone/>
            </a:pPr>
            <a:r>
              <a:rPr sz="2000">
                <a:solidFill>
                  <a:srgbClr val="414141"/>
                </a:solidFill>
              </a:rPr>
              <a:t>• Customers spending less</a:t>
            </a:r>
          </a:p>
          <a:p>
            <a:endParaRPr sz="2000">
              <a:solidFill>
                <a:srgbClr val="414141"/>
              </a:solidFill>
            </a:endParaRPr>
          </a:p>
          <a:p>
            <a:r>
              <a:rPr sz="2000">
                <a:solidFill>
                  <a:srgbClr val="414141"/>
                </a:solidFill>
              </a:rPr>
              <a:t>SOCIAL</a:t>
            </a:r>
          </a:p>
          <a:p>
            <a:pPr>
              <a:buNone/>
            </a:pPr>
            <a:r>
              <a:rPr sz="2000">
                <a:solidFill>
                  <a:srgbClr val="414141"/>
                </a:solidFill>
              </a:rPr>
              <a:t>• More people working from home</a:t>
            </a:r>
          </a:p>
          <a:p>
            <a:pPr>
              <a:buNone/>
            </a:pPr>
            <a:r>
              <a:rPr sz="2000">
                <a:solidFill>
                  <a:srgbClr val="414141"/>
                </a:solidFill>
              </a:rPr>
              <a:t>• Fewer people visiting retail parks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828800" y="6473952"/>
            <a:ext cx="9784080" cy="2560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000">
                <a:solidFill>
                  <a:srgbClr val="41525B"/>
                </a:solidFill>
              </a:rPr>
              <a:t>Sources: Clark (2025); Basil’s Bakery case study</a:t>
            </a:r>
          </a:p>
        </p:txBody>
      </p:sp>
    </p:spTree>
    <p:extLst>
      <p:ext uri="{BB962C8B-B14F-4D97-AF65-F5344CB8AC3E}">
        <p14:creationId xmlns:p14="http://schemas.microsoft.com/office/powerpoint/2010/main" val="13827166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1727AA-2A4B-7459-64F6-8CB68974F0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83219" y="624110"/>
            <a:ext cx="9921394" cy="1280890"/>
          </a:xfrm>
        </p:spPr>
        <p:txBody>
          <a:bodyPr/>
          <a:lstStyle/>
          <a:p>
            <a:r>
              <a:rPr lang="en-GB" b="1" dirty="0"/>
              <a:t>PESTLE ANALYSIS: Basil’s Bakery</a:t>
            </a:r>
            <a:br>
              <a:rPr lang="en-GB" dirty="0">
                <a:solidFill>
                  <a:srgbClr val="000000"/>
                </a:solidFill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1705AF-A114-46D3-808C-4A69D3AE5A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86998" y="1705138"/>
            <a:ext cx="9634011" cy="3777622"/>
          </a:xfrm>
        </p:spPr>
        <p:txBody>
          <a:bodyPr wrap="square"/>
          <a:lstStyle/>
          <a:p>
            <a:pPr>
              <a:buNone/>
            </a:pPr>
            <a:r>
              <a:rPr sz="2000">
                <a:solidFill>
                  <a:srgbClr val="414141"/>
                </a:solidFill>
              </a:rPr>
              <a:t>TECHNOLOGICAL</a:t>
            </a:r>
          </a:p>
          <a:p>
            <a:pPr>
              <a:buNone/>
            </a:pPr>
            <a:r>
              <a:rPr sz="2000">
                <a:solidFill>
                  <a:srgbClr val="414141"/>
                </a:solidFill>
              </a:rPr>
              <a:t>• No simple online ordering system</a:t>
            </a:r>
          </a:p>
          <a:p>
            <a:pPr>
              <a:buNone/>
            </a:pPr>
            <a:r>
              <a:rPr sz="2000">
                <a:solidFill>
                  <a:srgbClr val="414141"/>
                </a:solidFill>
              </a:rPr>
              <a:t>• Social media could reach more customers</a:t>
            </a:r>
          </a:p>
          <a:p>
            <a:pPr>
              <a:buNone/>
            </a:pPr>
            <a:endParaRPr sz="2000">
              <a:solidFill>
                <a:srgbClr val="414141"/>
              </a:solidFill>
            </a:endParaRPr>
          </a:p>
          <a:p>
            <a:pPr>
              <a:buNone/>
            </a:pPr>
            <a:r>
              <a:rPr sz="2000">
                <a:solidFill>
                  <a:srgbClr val="414141"/>
                </a:solidFill>
              </a:rPr>
              <a:t>LEGAL</a:t>
            </a:r>
          </a:p>
          <a:p>
            <a:pPr>
              <a:buNone/>
            </a:pPr>
            <a:r>
              <a:rPr sz="2000">
                <a:solidFill>
                  <a:srgbClr val="414141"/>
                </a:solidFill>
              </a:rPr>
              <a:t>• Food safety rules must be followed</a:t>
            </a:r>
          </a:p>
          <a:p>
            <a:pPr>
              <a:buNone/>
            </a:pPr>
            <a:r>
              <a:rPr sz="2000">
                <a:solidFill>
                  <a:srgbClr val="414141"/>
                </a:solidFill>
              </a:rPr>
              <a:t>• Employment and business regulations apply</a:t>
            </a:r>
          </a:p>
          <a:p>
            <a:pPr>
              <a:buNone/>
            </a:pPr>
            <a:endParaRPr sz="2000">
              <a:solidFill>
                <a:srgbClr val="414141"/>
              </a:solidFill>
            </a:endParaRPr>
          </a:p>
          <a:p>
            <a:pPr>
              <a:buNone/>
            </a:pPr>
            <a:r>
              <a:rPr sz="2000">
                <a:solidFill>
                  <a:srgbClr val="414141"/>
                </a:solidFill>
              </a:rPr>
              <a:t>ENVIRONMENTAL</a:t>
            </a:r>
          </a:p>
          <a:p>
            <a:pPr>
              <a:buNone/>
            </a:pPr>
            <a:r>
              <a:rPr sz="2000">
                <a:solidFill>
                  <a:srgbClr val="414141"/>
                </a:solidFill>
              </a:rPr>
              <a:t>• Poor harvests can raise ingredient costs</a:t>
            </a:r>
          </a:p>
          <a:p>
            <a:pPr>
              <a:buNone/>
            </a:pPr>
            <a:r>
              <a:rPr sz="2000">
                <a:solidFill>
                  <a:srgbClr val="414141"/>
                </a:solidFill>
              </a:rPr>
              <a:t>• Packaging and food waste need attention</a:t>
            </a:r>
          </a:p>
        </p:txBody>
      </p:sp>
      <p:pic>
        <p:nvPicPr>
          <p:cNvPr id="4" name="Picture 3" descr="bakery_bread_illustration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64040" y="4572000"/>
            <a:ext cx="1508760" cy="113157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828800" y="6473952"/>
            <a:ext cx="9784080" cy="2560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000">
                <a:solidFill>
                  <a:srgbClr val="41525B"/>
                </a:solidFill>
              </a:rPr>
              <a:t>Sources: Nguyen et al. (2024); Basil’s Bakery case study</a:t>
            </a:r>
          </a:p>
        </p:txBody>
      </p:sp>
    </p:spTree>
    <p:extLst>
      <p:ext uri="{BB962C8B-B14F-4D97-AF65-F5344CB8AC3E}">
        <p14:creationId xmlns:p14="http://schemas.microsoft.com/office/powerpoint/2010/main" val="19179741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C915AA-9AD6-9DEC-20C0-9E11999F2E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16904" y="651981"/>
            <a:ext cx="10087707" cy="741969"/>
          </a:xfrm>
        </p:spPr>
        <p:txBody>
          <a:bodyPr/>
          <a:lstStyle/>
          <a:p>
            <a:r>
              <a:rPr lang="en-GB" sz="3200" b="1" dirty="0"/>
              <a:t>Cause and effect analysis (Fishbone diagram)</a:t>
            </a:r>
            <a:endParaRPr lang="en-US" sz="3200" dirty="0">
              <a:solidFill>
                <a:srgbClr val="000000"/>
              </a:solidFill>
            </a:endParaRPr>
          </a:p>
          <a:p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D3E622-CB09-1362-15C9-BF616871B4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00744" y="1173792"/>
            <a:ext cx="11003868" cy="4717290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4" name="Picture 3" descr="fishbone_redrawn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4480" y="1389888"/>
            <a:ext cx="9966960" cy="427024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20240" y="5760720"/>
            <a:ext cx="914400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100">
                <a:solidFill>
                  <a:srgbClr val="41525B"/>
                </a:solidFill>
              </a:rPr>
              <a:t>Possible causes identified from the case study; diagram drawn for this assignment.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920240" y="6181344"/>
            <a:ext cx="9144000" cy="228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000">
                <a:solidFill>
                  <a:srgbClr val="41525B"/>
                </a:solidFill>
              </a:rPr>
              <a:t>Method: Kumah et al. (2024)</a:t>
            </a:r>
          </a:p>
        </p:txBody>
      </p:sp>
    </p:spTree>
    <p:extLst>
      <p:ext uri="{BB962C8B-B14F-4D97-AF65-F5344CB8AC3E}">
        <p14:creationId xmlns:p14="http://schemas.microsoft.com/office/powerpoint/2010/main" val="36454786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D99987-98D1-706D-2E63-5B8DDBF317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2" y="338328"/>
            <a:ext cx="8915399" cy="932688"/>
          </a:xfrm>
        </p:spPr>
        <p:txBody>
          <a:bodyPr/>
          <a:lstStyle/>
          <a:p>
            <a:r>
              <a:rPr lang="en-GB" b="1" dirty="0"/>
              <a:t>Conclusion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53051C-8483-F6FD-7AB5-FC885653EC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89212" y="1856232"/>
            <a:ext cx="8915399" cy="4160520"/>
          </a:xfrm>
        </p:spPr>
        <p:txBody>
          <a:bodyPr wrap="square"/>
          <a:lstStyle/>
          <a:p>
            <a:pPr>
              <a:buNone/>
            </a:pPr>
            <a:r>
              <a:rPr sz="2200">
                <a:solidFill>
                  <a:srgbClr val="414141"/>
                </a:solidFill>
              </a:rPr>
              <a:t>• Basil’s Bakery sales have not fully recovered.</a:t>
            </a:r>
          </a:p>
          <a:p>
            <a:endParaRPr sz="2200">
              <a:solidFill>
                <a:srgbClr val="414141"/>
              </a:solidFill>
            </a:endParaRPr>
          </a:p>
          <a:p>
            <a:pPr>
              <a:buNone/>
            </a:pPr>
            <a:r>
              <a:rPr sz="2200">
                <a:solidFill>
                  <a:srgbClr val="414141"/>
                </a:solidFill>
              </a:rPr>
              <a:t>• Fewer visitors, rising costs and limited ordering options may be affecting sales.</a:t>
            </a:r>
          </a:p>
          <a:p>
            <a:endParaRPr sz="2200">
              <a:solidFill>
                <a:srgbClr val="414141"/>
              </a:solidFill>
            </a:endParaRPr>
          </a:p>
          <a:p>
            <a:pPr>
              <a:buNone/>
            </a:pPr>
            <a:r>
              <a:rPr sz="2200">
                <a:solidFill>
                  <a:srgbClr val="414141"/>
                </a:solidFill>
              </a:rPr>
              <a:t>• The fishbone diagram shows possible causes.</a:t>
            </a:r>
          </a:p>
          <a:p>
            <a:endParaRPr sz="2200">
              <a:solidFill>
                <a:srgbClr val="414141"/>
              </a:solidFill>
            </a:endParaRPr>
          </a:p>
          <a:p>
            <a:pPr>
              <a:buNone/>
            </a:pPr>
            <a:r>
              <a:rPr sz="2200">
                <a:solidFill>
                  <a:srgbClr val="414141"/>
                </a:solidFill>
              </a:rPr>
              <a:t>• The bakery could try simple pre-orders and promote its products online.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828800" y="6473952"/>
            <a:ext cx="9784080" cy="2560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000">
                <a:solidFill>
                  <a:srgbClr val="41525B"/>
                </a:solidFill>
              </a:rPr>
              <a:t>Source: Basil’s Bakery case study; Kumah et al. (2024)</a:t>
            </a:r>
          </a:p>
        </p:txBody>
      </p:sp>
    </p:spTree>
    <p:extLst>
      <p:ext uri="{BB962C8B-B14F-4D97-AF65-F5344CB8AC3E}">
        <p14:creationId xmlns:p14="http://schemas.microsoft.com/office/powerpoint/2010/main" val="39704733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7B30E9-9073-E60E-A7A9-048C6F3D69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2" y="521208"/>
            <a:ext cx="8915399" cy="860400"/>
          </a:xfrm>
        </p:spPr>
        <p:txBody>
          <a:bodyPr/>
          <a:lstStyle/>
          <a:p>
            <a:r>
              <a:rPr lang="en-GB" b="1" dirty="0"/>
              <a:t>References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8D0C3B-0DFC-3E5A-28D7-AC7CD95B6A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89706" y="1600200"/>
            <a:ext cx="9914905" cy="4517136"/>
          </a:xfrm>
        </p:spPr>
        <p:txBody>
          <a:bodyPr wrap="square"/>
          <a:lstStyle/>
          <a:p>
            <a:r>
              <a:rPr sz="1200">
                <a:solidFill>
                  <a:srgbClr val="414141"/>
                </a:solidFill>
              </a:rPr>
              <a:t>Chen, S. and Ren, G. (2025). The impact of exogenous shocks on the sustainability of supply chain relationships. Sustainability, 17(7), 2828.</a:t>
            </a:r>
          </a:p>
          <a:p>
            <a:endParaRPr sz="1200">
              <a:solidFill>
                <a:srgbClr val="414141"/>
              </a:solidFill>
            </a:endParaRPr>
          </a:p>
          <a:p>
            <a:r>
              <a:rPr sz="1200">
                <a:solidFill>
                  <a:srgbClr val="414141"/>
                </a:solidFill>
              </a:rPr>
              <a:t>Clark, D. (2025). Inflation rate for the consumer price index in the United Kingdom. Statista. https://www.statista.com/statistics/306648/inflation-rate-consumer-price-index-cpi-united-kingdom-uk/</a:t>
            </a:r>
          </a:p>
          <a:p>
            <a:endParaRPr sz="1200">
              <a:solidFill>
                <a:srgbClr val="414141"/>
              </a:solidFill>
            </a:endParaRPr>
          </a:p>
          <a:p>
            <a:r>
              <a:rPr sz="1200">
                <a:solidFill>
                  <a:srgbClr val="414141"/>
                </a:solidFill>
              </a:rPr>
              <a:t>Kumah, A. et al. (2024). Cause-and-effect (Fishbone) diagram: A tool for generating and organizing quality improvement ideas. Innovations Journals, 7(2), 85–87.</a:t>
            </a:r>
          </a:p>
          <a:p>
            <a:endParaRPr sz="1200">
              <a:solidFill>
                <a:srgbClr val="414141"/>
              </a:solidFill>
            </a:endParaRPr>
          </a:p>
          <a:p>
            <a:r>
              <a:rPr sz="1200">
                <a:solidFill>
                  <a:srgbClr val="414141"/>
                </a:solidFill>
              </a:rPr>
              <a:t>Nguyen, M. Van, Thuc, Le D. and Nguyen, T.T. (2024). PESTEL analysis of corporate social responsibility performance in construction organizations. Engineering Construction &amp; Architectural Management.</a:t>
            </a:r>
          </a:p>
          <a:p>
            <a:endParaRPr sz="1200">
              <a:solidFill>
                <a:srgbClr val="414141"/>
              </a:solidFill>
            </a:endParaRPr>
          </a:p>
          <a:p>
            <a:r>
              <a:rPr sz="1200">
                <a:solidFill>
                  <a:srgbClr val="414141"/>
                </a:solidFill>
              </a:rPr>
              <a:t>Per Dannemand, A. (2026). The PESTEL framework and its variants for analysing the strategic environment. Futures, 184, 103914.</a:t>
            </a:r>
          </a:p>
          <a:p>
            <a:endParaRPr sz="1200">
              <a:solidFill>
                <a:srgbClr val="414141"/>
              </a:solidFill>
            </a:endParaRPr>
          </a:p>
          <a:p>
            <a:r>
              <a:rPr sz="1200">
                <a:solidFill>
                  <a:srgbClr val="414141"/>
                </a:solidFill>
              </a:rPr>
              <a:t>Shuaibu, A.S., Mahmoud, A.S. and Sheltami, T.R. (2025). A review of last-mile delivery optimization. Drones, 9(3), 158.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664208" y="6281928"/>
            <a:ext cx="9875520" cy="3291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100">
                <a:solidFill>
                  <a:srgbClr val="41525B"/>
                </a:solidFill>
              </a:rPr>
              <a:t>Basil’s Bakery case study (course assignment material, n.d.).</a:t>
            </a:r>
          </a:p>
        </p:txBody>
      </p:sp>
    </p:spTree>
    <p:extLst>
      <p:ext uri="{BB962C8B-B14F-4D97-AF65-F5344CB8AC3E}">
        <p14:creationId xmlns:p14="http://schemas.microsoft.com/office/powerpoint/2010/main" val="3591259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107DF-28D1-AECE-299A-375E6A01AF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22761" y="935647"/>
            <a:ext cx="4340631" cy="2420202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100" dirty="0"/>
              <a:t>				</a:t>
            </a:r>
            <a:r>
              <a:rPr lang="en-US" sz="5400" b="1" dirty="0"/>
              <a:t>Questions</a:t>
            </a:r>
            <a:r>
              <a:rPr lang="en-US" sz="5400" dirty="0"/>
              <a:t> </a:t>
            </a:r>
          </a:p>
        </p:txBody>
      </p:sp>
      <p:pic>
        <p:nvPicPr>
          <p:cNvPr id="1030" name="Picture 6" descr="Thank You Images - Free Download on Freepik">
            <a:extLst>
              <a:ext uri="{FF2B5EF4-FFF2-40B4-BE49-F238E27FC236}">
                <a16:creationId xmlns:a16="http://schemas.microsoft.com/office/drawing/2014/main" id="{4E528340-6F23-E58F-AD00-71C55AF8F1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43" r="174" b="3"/>
          <a:stretch/>
        </p:blipFill>
        <p:spPr bwMode="auto">
          <a:xfrm>
            <a:off x="929675" y="1250067"/>
            <a:ext cx="4213521" cy="4326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0782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272</TotalTime>
  <Words>129</Words>
  <Application>Microsoft Office PowerPoint</Application>
  <PresentationFormat>Widescreen</PresentationFormat>
  <Paragraphs>46</Paragraphs>
  <Slides>11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Wisp</vt:lpstr>
      <vt:lpstr>Problem Solving and Decision Making LCLM4004 SHUKRI GESEY Student ID: 2540706 Lecturer: ANITA NAN Assignment 1: Basil’s Bakery</vt:lpstr>
      <vt:lpstr>OVERVIEW</vt:lpstr>
      <vt:lpstr>Introduction</vt:lpstr>
      <vt:lpstr>Company background</vt:lpstr>
      <vt:lpstr>Problem: nature and scope</vt:lpstr>
      <vt:lpstr>PESTLE ANALYSIS: Basil’s Bakery </vt:lpstr>
      <vt:lpstr>PESTLE ANALYSIS: Basil’s Bakery </vt:lpstr>
      <vt:lpstr>Cause and effect analysis (Fishbone diagram) </vt:lpstr>
      <vt:lpstr>Conclusion</vt:lpstr>
      <vt:lpstr>References </vt:lpstr>
      <vt:lpstr>    Questions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MODULE NAME  MODULE CODE  STUDENT NAME  STUDENT ID  LECTURER Assignment 1: Presentation</dc:title>
  <dc:creator>Anita Nan</dc:creator>
  <cp:lastModifiedBy>Shukri Ali Gesey (2540706)</cp:lastModifiedBy>
  <cp:revision>96</cp:revision>
  <dcterms:created xsi:type="dcterms:W3CDTF">2024-10-08T15:58:04Z</dcterms:created>
  <dcterms:modified xsi:type="dcterms:W3CDTF">2026-10-23T15:08:01Z</dcterms:modified>
</cp:coreProperties>
</file>