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650" r:id="rId2"/>
  </p:sldMasterIdLst>
  <p:notesMasterIdLst>
    <p:notesMasterId r:id="rId24"/>
  </p:notesMasterIdLst>
  <p:sldIdLst>
    <p:sldId id="256" r:id="rId3"/>
    <p:sldId id="257" r:id="rId4"/>
    <p:sldId id="264" r:id="rId5"/>
    <p:sldId id="265" r:id="rId6"/>
    <p:sldId id="275" r:id="rId7"/>
    <p:sldId id="268" r:id="rId8"/>
    <p:sldId id="258" r:id="rId9"/>
    <p:sldId id="259" r:id="rId10"/>
    <p:sldId id="260" r:id="rId11"/>
    <p:sldId id="261" r:id="rId12"/>
    <p:sldId id="262" r:id="rId13"/>
    <p:sldId id="263" r:id="rId14"/>
    <p:sldId id="270" r:id="rId15"/>
    <p:sldId id="271" r:id="rId16"/>
    <p:sldId id="272" r:id="rId17"/>
    <p:sldId id="273" r:id="rId18"/>
    <p:sldId id="274" r:id="rId19"/>
    <p:sldId id="266" r:id="rId20"/>
    <p:sldId id="267" r:id="rId21"/>
    <p:sldId id="269" r:id="rId22"/>
    <p:sldId id="276" r:id="rId23"/>
  </p:sldIdLst>
  <p:sldSz cx="12192000" cy="6858000"/>
  <p:notesSz cx="6858000" cy="9144000"/>
  <p:embeddedFontLst>
    <p:embeddedFont>
      <p:font typeface="Century Gothic" panose="020B0502020202020204" pitchFamily="34"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xmlns="" r:id="rId29" roundtripDataSignature="AMtx7mhwWuCdWOAi+vT8/ZnM2ksexPAWx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47CB34-35A1-DD47-4EA0-4FFF542912BA}" v="2" dt="2025-10-05T16:35:01.565"/>
    <p1510:client id="{2DC4C8B9-3BCE-99A6-ABF6-82B7CC4EBC31}" v="134" dt="2025-10-05T20:53:07.158"/>
    <p1510:client id="{43CB3B31-29AF-F4A2-9212-17AA9815051A}" v="62" dt="2025-10-05T21:00:17.691"/>
    <p1510:client id="{4A30B731-4352-968F-FBDD-C8D38740B6DF}" v="3" dt="2025-10-05T22:11:19.016"/>
    <p1510:client id="{8FD4C287-3F4A-4101-85B1-7D769B3375A2}" v="137" dt="2025-10-05T16:56:16.189"/>
    <p1510:client id="{CA3D22FF-D0CE-607E-A2EA-EDA6DA4B68C1}" v="56" dt="2025-10-05T20:58:47.323"/>
    <p1510:client id="{E784B45A-DFEB-C9F5-6281-79B58E7A402A}" v="1812" dt="2025-10-05T18:41:43.021"/>
    <p1510:client id="{F10A69DD-141A-B0BC-DD71-6F0D03522BF1}" v="2" dt="2025-10-05T20:54:17.042"/>
    <p1510:client id="{F4F32B78-4026-B20E-C727-387F5E50C0FC}" v="1" dt="2025-10-05T16:36:42.072"/>
    <p1510:client id="{F6ED142A-86CD-7E0C-6EFC-4E4EBEF5C6D7}" v="20" dt="2025-10-05T20:56:37.886"/>
    <p1510:client id="{FBEE8D7A-5024-076C-2D03-9242CEC35C2E}" v="2" dt="2025-10-05T21:03:35.5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font" Target="fonts/font2.fntdata"/><Relationship Id="rId3" Type="http://schemas.openxmlformats.org/officeDocument/2006/relationships/slide" Target="slides/slide1.xml"/><Relationship Id="rId21" Type="http://schemas.openxmlformats.org/officeDocument/2006/relationships/slide" Target="slides/slide19.xml"/><Relationship Id="rId34"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font" Target="fonts/font1.fntdata"/><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font" Target="fonts/font4.fntdata"/><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font" Target="fonts/font3.fntdata"/><Relationship Id="rId30" Type="http://schemas.openxmlformats.org/officeDocument/2006/relationships/presProps" Target="presProps.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6" name="Google Shape;156;p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1" name="Google Shape;161;p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9" name="Google Shape;209;p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7" name="Google Shape;217;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
        <p:cNvGrpSpPr/>
        <p:nvPr/>
      </p:nvGrpSpPr>
      <p:grpSpPr>
        <a:xfrm>
          <a:off x="0" y="0"/>
          <a:ext cx="0" cy="0"/>
          <a:chOff x="0" y="0"/>
          <a:chExt cx="0" cy="0"/>
        </a:xfrm>
      </p:grpSpPr>
      <p:sp>
        <p:nvSpPr>
          <p:cNvPr id="241" name="Google Shape;241;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2" name="Google Shape;242;p1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8" name="Google Shape;168;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7" name="Google Shape;177;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4" name="Google Shape;184;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0" name="Google Shape;190;p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6" name="Google Shape;196;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2" name="Google Shape;202;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5" name="Google Shape;225;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4" name="Google Shape;234;p1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2" name="Google Shape;252;p1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2"/>
        <p:cNvGrpSpPr/>
        <p:nvPr/>
      </p:nvGrpSpPr>
      <p:grpSpPr>
        <a:xfrm>
          <a:off x="0" y="0"/>
          <a:ext cx="0" cy="0"/>
          <a:chOff x="0" y="0"/>
          <a:chExt cx="0" cy="0"/>
        </a:xfrm>
      </p:grpSpPr>
      <p:pic>
        <p:nvPicPr>
          <p:cNvPr id="13" name="Google Shape;13;p18"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4" name="Google Shape;14;p18"/>
          <p:cNvSpPr txBox="1">
            <a:spLocks noGrp="1"/>
          </p:cNvSpPr>
          <p:nvPr>
            <p:ph type="ctrTitle"/>
          </p:nvPr>
        </p:nvSpPr>
        <p:spPr>
          <a:xfrm>
            <a:off x="1371600" y="1803405"/>
            <a:ext cx="9448800" cy="1825096"/>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entury Gothic"/>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 name="Google Shape;15;p18"/>
          <p:cNvSpPr txBox="1">
            <a:spLocks noGrp="1"/>
          </p:cNvSpPr>
          <p:nvPr>
            <p:ph type="subTitle" idx="1"/>
          </p:nvPr>
        </p:nvSpPr>
        <p:spPr>
          <a:xfrm>
            <a:off x="1371600" y="3632201"/>
            <a:ext cx="9448800" cy="6858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1000"/>
              </a:spcBef>
              <a:spcAft>
                <a:spcPts val="0"/>
              </a:spcAft>
              <a:buClr>
                <a:schemeClr val="dk1"/>
              </a:buClr>
              <a:buSzPts val="2000"/>
              <a:buNone/>
              <a:defRPr sz="20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6" name="Google Shape;16;p18"/>
          <p:cNvSpPr txBox="1">
            <a:spLocks noGrp="1"/>
          </p:cNvSpPr>
          <p:nvPr>
            <p:ph type="dt" idx="10"/>
          </p:nvPr>
        </p:nvSpPr>
        <p:spPr>
          <a:xfrm>
            <a:off x="7909561" y="4314328"/>
            <a:ext cx="2910840" cy="374642"/>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 name="Google Shape;17;p18"/>
          <p:cNvSpPr txBox="1">
            <a:spLocks noGrp="1"/>
          </p:cNvSpPr>
          <p:nvPr>
            <p:ph type="ftr" idx="11"/>
          </p:nvPr>
        </p:nvSpPr>
        <p:spPr>
          <a:xfrm>
            <a:off x="1371600" y="4323845"/>
            <a:ext cx="6400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18"/>
          <p:cNvSpPr txBox="1">
            <a:spLocks noGrp="1"/>
          </p:cNvSpPr>
          <p:nvPr>
            <p:ph type="sldNum" idx="12"/>
          </p:nvPr>
        </p:nvSpPr>
        <p:spPr>
          <a:xfrm>
            <a:off x="8077200" y="1430866"/>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6"/>
        <p:cNvGrpSpPr/>
        <p:nvPr/>
      </p:nvGrpSpPr>
      <p:grpSpPr>
        <a:xfrm>
          <a:off x="0" y="0"/>
          <a:ext cx="0" cy="0"/>
          <a:chOff x="0" y="0"/>
          <a:chExt cx="0" cy="0"/>
        </a:xfrm>
      </p:grpSpPr>
      <p:sp>
        <p:nvSpPr>
          <p:cNvPr id="27" name="Google Shape;27;p19"/>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 name="Google Shape;28;p19"/>
          <p:cNvSpPr txBox="1">
            <a:spLocks noGrp="1"/>
          </p:cNvSpPr>
          <p:nvPr>
            <p:ph type="body" idx="1"/>
          </p:nvPr>
        </p:nvSpPr>
        <p:spPr>
          <a:xfrm>
            <a:off x="685800" y="2194560"/>
            <a:ext cx="10820400" cy="402412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9" name="Google Shape;29;p19"/>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9"/>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9"/>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32"/>
        <p:cNvGrpSpPr/>
        <p:nvPr/>
      </p:nvGrpSpPr>
      <p:grpSpPr>
        <a:xfrm>
          <a:off x="0" y="0"/>
          <a:ext cx="0" cy="0"/>
          <a:chOff x="0" y="0"/>
          <a:chExt cx="0" cy="0"/>
        </a:xfrm>
      </p:grpSpPr>
      <p:pic>
        <p:nvPicPr>
          <p:cNvPr id="33" name="Google Shape;33;p17"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34" name="Google Shape;34;p17"/>
          <p:cNvSpPr txBox="1">
            <a:spLocks noGrp="1"/>
          </p:cNvSpPr>
          <p:nvPr>
            <p:ph type="ctrTitle"/>
          </p:nvPr>
        </p:nvSpPr>
        <p:spPr>
          <a:xfrm>
            <a:off x="1371600" y="1803405"/>
            <a:ext cx="9448800" cy="1825096"/>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6000"/>
              <a:buFont typeface="Century Gothic"/>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7"/>
          <p:cNvSpPr txBox="1">
            <a:spLocks noGrp="1"/>
          </p:cNvSpPr>
          <p:nvPr>
            <p:ph type="subTitle" idx="1"/>
          </p:nvPr>
        </p:nvSpPr>
        <p:spPr>
          <a:xfrm>
            <a:off x="1371600" y="3632201"/>
            <a:ext cx="9448800" cy="6858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1000"/>
              </a:spcBef>
              <a:spcAft>
                <a:spcPts val="0"/>
              </a:spcAft>
              <a:buClr>
                <a:schemeClr val="lt1"/>
              </a:buClr>
              <a:buSzPts val="2000"/>
              <a:buNone/>
              <a:defRPr sz="2000"/>
            </a:lvl1pPr>
            <a:lvl2pPr lvl="1" algn="ctr">
              <a:lnSpc>
                <a:spcPct val="90000"/>
              </a:lnSpc>
              <a:spcBef>
                <a:spcPts val="500"/>
              </a:spcBef>
              <a:spcAft>
                <a:spcPts val="0"/>
              </a:spcAft>
              <a:buClr>
                <a:schemeClr val="lt1"/>
              </a:buClr>
              <a:buSzPts val="2000"/>
              <a:buNone/>
              <a:defRPr sz="2000"/>
            </a:lvl2pPr>
            <a:lvl3pPr lvl="2" algn="ctr">
              <a:lnSpc>
                <a:spcPct val="90000"/>
              </a:lnSpc>
              <a:spcBef>
                <a:spcPts val="500"/>
              </a:spcBef>
              <a:spcAft>
                <a:spcPts val="0"/>
              </a:spcAft>
              <a:buClr>
                <a:schemeClr val="lt1"/>
              </a:buClr>
              <a:buSzPts val="1800"/>
              <a:buNone/>
              <a:defRPr sz="1800"/>
            </a:lvl3pPr>
            <a:lvl4pPr lvl="3" algn="ctr">
              <a:lnSpc>
                <a:spcPct val="90000"/>
              </a:lnSpc>
              <a:spcBef>
                <a:spcPts val="500"/>
              </a:spcBef>
              <a:spcAft>
                <a:spcPts val="0"/>
              </a:spcAft>
              <a:buClr>
                <a:schemeClr val="lt1"/>
              </a:buClr>
              <a:buSzPts val="1600"/>
              <a:buNone/>
              <a:defRPr sz="1600"/>
            </a:lvl4pPr>
            <a:lvl5pPr lvl="4" algn="ctr">
              <a:lnSpc>
                <a:spcPct val="90000"/>
              </a:lnSpc>
              <a:spcBef>
                <a:spcPts val="500"/>
              </a:spcBef>
              <a:spcAft>
                <a:spcPts val="0"/>
              </a:spcAft>
              <a:buClr>
                <a:schemeClr val="lt1"/>
              </a:buClr>
              <a:buSzPts val="1600"/>
              <a:buNone/>
              <a:defRPr sz="1600"/>
            </a:lvl5pPr>
            <a:lvl6pPr lvl="5" algn="ctr">
              <a:lnSpc>
                <a:spcPct val="90000"/>
              </a:lnSpc>
              <a:spcBef>
                <a:spcPts val="500"/>
              </a:spcBef>
              <a:spcAft>
                <a:spcPts val="0"/>
              </a:spcAft>
              <a:buClr>
                <a:schemeClr val="lt1"/>
              </a:buClr>
              <a:buSzPts val="1600"/>
              <a:buNone/>
              <a:defRPr sz="1600"/>
            </a:lvl6pPr>
            <a:lvl7pPr lvl="6" algn="ctr">
              <a:lnSpc>
                <a:spcPct val="90000"/>
              </a:lnSpc>
              <a:spcBef>
                <a:spcPts val="500"/>
              </a:spcBef>
              <a:spcAft>
                <a:spcPts val="0"/>
              </a:spcAft>
              <a:buClr>
                <a:schemeClr val="lt1"/>
              </a:buClr>
              <a:buSzPts val="1600"/>
              <a:buNone/>
              <a:defRPr sz="1600"/>
            </a:lvl7pPr>
            <a:lvl8pPr lvl="7" algn="ctr">
              <a:lnSpc>
                <a:spcPct val="90000"/>
              </a:lnSpc>
              <a:spcBef>
                <a:spcPts val="500"/>
              </a:spcBef>
              <a:spcAft>
                <a:spcPts val="0"/>
              </a:spcAft>
              <a:buClr>
                <a:schemeClr val="lt1"/>
              </a:buClr>
              <a:buSzPts val="1600"/>
              <a:buNone/>
              <a:defRPr sz="1600"/>
            </a:lvl8pPr>
            <a:lvl9pPr lvl="8" algn="ctr">
              <a:lnSpc>
                <a:spcPct val="90000"/>
              </a:lnSpc>
              <a:spcBef>
                <a:spcPts val="500"/>
              </a:spcBef>
              <a:spcAft>
                <a:spcPts val="0"/>
              </a:spcAft>
              <a:buClr>
                <a:schemeClr val="lt1"/>
              </a:buClr>
              <a:buSzPts val="1600"/>
              <a:buNone/>
              <a:defRPr sz="1600"/>
            </a:lvl9pPr>
          </a:lstStyle>
          <a:p>
            <a:endParaRPr/>
          </a:p>
        </p:txBody>
      </p:sp>
      <p:sp>
        <p:nvSpPr>
          <p:cNvPr id="36" name="Google Shape;36;p17"/>
          <p:cNvSpPr txBox="1">
            <a:spLocks noGrp="1"/>
          </p:cNvSpPr>
          <p:nvPr>
            <p:ph type="dt" idx="10"/>
          </p:nvPr>
        </p:nvSpPr>
        <p:spPr>
          <a:xfrm>
            <a:off x="7909561" y="4314328"/>
            <a:ext cx="2910840" cy="374642"/>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17"/>
          <p:cNvSpPr txBox="1">
            <a:spLocks noGrp="1"/>
          </p:cNvSpPr>
          <p:nvPr>
            <p:ph type="ftr" idx="11"/>
          </p:nvPr>
        </p:nvSpPr>
        <p:spPr>
          <a:xfrm>
            <a:off x="1371600" y="4323845"/>
            <a:ext cx="6400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7"/>
          <p:cNvSpPr txBox="1">
            <a:spLocks noGrp="1"/>
          </p:cNvSpPr>
          <p:nvPr>
            <p:ph type="sldNum" idx="12"/>
          </p:nvPr>
        </p:nvSpPr>
        <p:spPr>
          <a:xfrm>
            <a:off x="8077200" y="1430866"/>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spTree>
      <p:nvGrpSpPr>
        <p:cNvPr id="1" name="Shape 39"/>
        <p:cNvGrpSpPr/>
        <p:nvPr/>
      </p:nvGrpSpPr>
      <p:grpSpPr>
        <a:xfrm>
          <a:off x="0" y="0"/>
          <a:ext cx="0" cy="0"/>
          <a:chOff x="0" y="0"/>
          <a:chExt cx="0" cy="0"/>
        </a:xfrm>
      </p:grpSpPr>
      <p:pic>
        <p:nvPicPr>
          <p:cNvPr id="40" name="Google Shape;40;p20"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41" name="Google Shape;41;p20"/>
          <p:cNvSpPr txBox="1">
            <a:spLocks noGrp="1"/>
          </p:cNvSpPr>
          <p:nvPr>
            <p:ph type="title"/>
          </p:nvPr>
        </p:nvSpPr>
        <p:spPr>
          <a:xfrm>
            <a:off x="685800" y="753533"/>
            <a:ext cx="10820399" cy="2801935"/>
          </a:xfrm>
          <a:prstGeom prst="rect">
            <a:avLst/>
          </a:prstGeom>
          <a:noFill/>
          <a:ln>
            <a:noFill/>
          </a:ln>
        </p:spPr>
        <p:txBody>
          <a:bodyPr spcFirstLastPara="1" wrap="square" lIns="91425" tIns="45700" rIns="91425" bIns="45700" anchor="b" anchorCtr="0">
            <a:normAutofit/>
          </a:bodyPr>
          <a:lstStyle>
            <a:lvl1pPr lvl="0" algn="r">
              <a:lnSpc>
                <a:spcPct val="90000"/>
              </a:lnSpc>
              <a:spcBef>
                <a:spcPts val="0"/>
              </a:spcBef>
              <a:spcAft>
                <a:spcPts val="0"/>
              </a:spcAft>
              <a:buClr>
                <a:schemeClr val="lt1"/>
              </a:buClr>
              <a:buSzPts val="4000"/>
              <a:buFont typeface="Century Gothic"/>
              <a:buNone/>
              <a:defRPr sz="4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20"/>
          <p:cNvSpPr txBox="1">
            <a:spLocks noGrp="1"/>
          </p:cNvSpPr>
          <p:nvPr>
            <p:ph type="body" idx="1"/>
          </p:nvPr>
        </p:nvSpPr>
        <p:spPr>
          <a:xfrm>
            <a:off x="1024467" y="3641725"/>
            <a:ext cx="10490200" cy="955675"/>
          </a:xfrm>
          <a:prstGeom prst="rect">
            <a:avLst/>
          </a:prstGeom>
          <a:noFill/>
          <a:ln>
            <a:noFill/>
          </a:ln>
        </p:spPr>
        <p:txBody>
          <a:bodyPr spcFirstLastPara="1" wrap="square" lIns="91425" tIns="45700" rIns="91425" bIns="45700" anchor="t" anchorCtr="0">
            <a:normAutofit/>
          </a:bodyPr>
          <a:lstStyle>
            <a:lvl1pPr marL="457200" lvl="0" indent="-228600" algn="r">
              <a:lnSpc>
                <a:spcPct val="90000"/>
              </a:lnSpc>
              <a:spcBef>
                <a:spcPts val="1000"/>
              </a:spcBef>
              <a:spcAft>
                <a:spcPts val="0"/>
              </a:spcAft>
              <a:buClr>
                <a:schemeClr val="lt1"/>
              </a:buClr>
              <a:buSzPts val="2200"/>
              <a:buNone/>
              <a:defRPr sz="2200">
                <a:solidFill>
                  <a:schemeClr val="lt1"/>
                </a:solidFill>
              </a:defRPr>
            </a:lvl1pPr>
            <a:lvl2pPr marL="914400" lvl="1" indent="-228600" algn="l">
              <a:lnSpc>
                <a:spcPct val="90000"/>
              </a:lnSpc>
              <a:spcBef>
                <a:spcPts val="500"/>
              </a:spcBef>
              <a:spcAft>
                <a:spcPts val="0"/>
              </a:spcAft>
              <a:buClr>
                <a:schemeClr val="lt1"/>
              </a:buClr>
              <a:buSzPts val="2000"/>
              <a:buNone/>
              <a:defRPr sz="2000">
                <a:solidFill>
                  <a:schemeClr val="lt1"/>
                </a:solidFill>
              </a:defRPr>
            </a:lvl2pPr>
            <a:lvl3pPr marL="1371600" lvl="2" indent="-228600" algn="l">
              <a:lnSpc>
                <a:spcPct val="90000"/>
              </a:lnSpc>
              <a:spcBef>
                <a:spcPts val="500"/>
              </a:spcBef>
              <a:spcAft>
                <a:spcPts val="0"/>
              </a:spcAft>
              <a:buClr>
                <a:schemeClr val="lt1"/>
              </a:buClr>
              <a:buSzPts val="1800"/>
              <a:buNone/>
              <a:defRPr sz="1800">
                <a:solidFill>
                  <a:schemeClr val="lt1"/>
                </a:solidFill>
              </a:defRPr>
            </a:lvl3pPr>
            <a:lvl4pPr marL="1828800" lvl="3" indent="-228600" algn="l">
              <a:lnSpc>
                <a:spcPct val="90000"/>
              </a:lnSpc>
              <a:spcBef>
                <a:spcPts val="500"/>
              </a:spcBef>
              <a:spcAft>
                <a:spcPts val="0"/>
              </a:spcAft>
              <a:buClr>
                <a:schemeClr val="lt1"/>
              </a:buClr>
              <a:buSzPts val="1600"/>
              <a:buNone/>
              <a:defRPr sz="1600">
                <a:solidFill>
                  <a:schemeClr val="lt1"/>
                </a:solidFill>
              </a:defRPr>
            </a:lvl4pPr>
            <a:lvl5pPr marL="2286000" lvl="4" indent="-228600" algn="l">
              <a:lnSpc>
                <a:spcPct val="90000"/>
              </a:lnSpc>
              <a:spcBef>
                <a:spcPts val="500"/>
              </a:spcBef>
              <a:spcAft>
                <a:spcPts val="0"/>
              </a:spcAft>
              <a:buClr>
                <a:schemeClr val="lt1"/>
              </a:buClr>
              <a:buSzPts val="1600"/>
              <a:buNone/>
              <a:defRPr sz="1600">
                <a:solidFill>
                  <a:schemeClr val="lt1"/>
                </a:solidFill>
              </a:defRPr>
            </a:lvl5pPr>
            <a:lvl6pPr marL="2743200" lvl="5" indent="-228600" algn="l">
              <a:lnSpc>
                <a:spcPct val="90000"/>
              </a:lnSpc>
              <a:spcBef>
                <a:spcPts val="500"/>
              </a:spcBef>
              <a:spcAft>
                <a:spcPts val="0"/>
              </a:spcAft>
              <a:buClr>
                <a:schemeClr val="lt1"/>
              </a:buClr>
              <a:buSzPts val="1600"/>
              <a:buNone/>
              <a:defRPr sz="1600">
                <a:solidFill>
                  <a:schemeClr val="lt1"/>
                </a:solidFill>
              </a:defRPr>
            </a:lvl6pPr>
            <a:lvl7pPr marL="3200400" lvl="6" indent="-228600" algn="l">
              <a:lnSpc>
                <a:spcPct val="90000"/>
              </a:lnSpc>
              <a:spcBef>
                <a:spcPts val="500"/>
              </a:spcBef>
              <a:spcAft>
                <a:spcPts val="0"/>
              </a:spcAft>
              <a:buClr>
                <a:schemeClr val="lt1"/>
              </a:buClr>
              <a:buSzPts val="1600"/>
              <a:buNone/>
              <a:defRPr sz="1600">
                <a:solidFill>
                  <a:schemeClr val="lt1"/>
                </a:solidFill>
              </a:defRPr>
            </a:lvl7pPr>
            <a:lvl8pPr marL="3657600" lvl="7" indent="-228600" algn="l">
              <a:lnSpc>
                <a:spcPct val="90000"/>
              </a:lnSpc>
              <a:spcBef>
                <a:spcPts val="500"/>
              </a:spcBef>
              <a:spcAft>
                <a:spcPts val="0"/>
              </a:spcAft>
              <a:buClr>
                <a:schemeClr val="lt1"/>
              </a:buClr>
              <a:buSzPts val="1600"/>
              <a:buNone/>
              <a:defRPr sz="1600">
                <a:solidFill>
                  <a:schemeClr val="lt1"/>
                </a:solidFill>
              </a:defRPr>
            </a:lvl8pPr>
            <a:lvl9pPr marL="4114800" lvl="8" indent="-228600" algn="l">
              <a:lnSpc>
                <a:spcPct val="90000"/>
              </a:lnSpc>
              <a:spcBef>
                <a:spcPts val="500"/>
              </a:spcBef>
              <a:spcAft>
                <a:spcPts val="0"/>
              </a:spcAft>
              <a:buClr>
                <a:schemeClr val="lt1"/>
              </a:buClr>
              <a:buSzPts val="1600"/>
              <a:buNone/>
              <a:defRPr sz="1600">
                <a:solidFill>
                  <a:schemeClr val="lt1"/>
                </a:solidFill>
              </a:defRPr>
            </a:lvl9pPr>
          </a:lstStyle>
          <a:p>
            <a:endParaRPr/>
          </a:p>
        </p:txBody>
      </p:sp>
      <p:sp>
        <p:nvSpPr>
          <p:cNvPr id="43" name="Google Shape;43;p20"/>
          <p:cNvSpPr txBox="1">
            <a:spLocks noGrp="1"/>
          </p:cNvSpPr>
          <p:nvPr>
            <p:ph type="dt" idx="10"/>
          </p:nvPr>
        </p:nvSpPr>
        <p:spPr>
          <a:xfrm>
            <a:off x="7814452" y="38100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20"/>
          <p:cNvSpPr txBox="1">
            <a:spLocks noGrp="1"/>
          </p:cNvSpPr>
          <p:nvPr>
            <p:ph type="ftr" idx="11"/>
          </p:nvPr>
        </p:nvSpPr>
        <p:spPr>
          <a:xfrm>
            <a:off x="685800" y="381001"/>
            <a:ext cx="6991492" cy="36406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20"/>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6"/>
        <p:cNvGrpSpPr/>
        <p:nvPr/>
      </p:nvGrpSpPr>
      <p:grpSpPr>
        <a:xfrm>
          <a:off x="0" y="0"/>
          <a:ext cx="0" cy="0"/>
          <a:chOff x="0" y="0"/>
          <a:chExt cx="0" cy="0"/>
        </a:xfrm>
      </p:grpSpPr>
      <p:sp>
        <p:nvSpPr>
          <p:cNvPr id="47" name="Google Shape;47;p21"/>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8" name="Google Shape;48;p21"/>
          <p:cNvSpPr txBox="1">
            <a:spLocks noGrp="1"/>
          </p:cNvSpPr>
          <p:nvPr>
            <p:ph type="body" idx="1"/>
          </p:nvPr>
        </p:nvSpPr>
        <p:spPr>
          <a:xfrm>
            <a:off x="685800" y="2194559"/>
            <a:ext cx="5334000" cy="402412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49" name="Google Shape;49;p21"/>
          <p:cNvSpPr txBox="1">
            <a:spLocks noGrp="1"/>
          </p:cNvSpPr>
          <p:nvPr>
            <p:ph type="body" idx="2"/>
          </p:nvPr>
        </p:nvSpPr>
        <p:spPr>
          <a:xfrm>
            <a:off x="6172200" y="2194559"/>
            <a:ext cx="5334000" cy="402412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50" name="Google Shape;50;p21"/>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21"/>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1"/>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3"/>
        <p:cNvGrpSpPr/>
        <p:nvPr/>
      </p:nvGrpSpPr>
      <p:grpSpPr>
        <a:xfrm>
          <a:off x="0" y="0"/>
          <a:ext cx="0" cy="0"/>
          <a:chOff x="0" y="0"/>
          <a:chExt cx="0" cy="0"/>
        </a:xfrm>
      </p:grpSpPr>
      <p:sp>
        <p:nvSpPr>
          <p:cNvPr id="54" name="Google Shape;54;p22"/>
          <p:cNvSpPr txBox="1">
            <a:spLocks noGrp="1"/>
          </p:cNvSpPr>
          <p:nvPr>
            <p:ph type="title"/>
          </p:nvPr>
        </p:nvSpPr>
        <p:spPr>
          <a:xfrm>
            <a:off x="2895600" y="762000"/>
            <a:ext cx="8610600" cy="1295400"/>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22"/>
          <p:cNvSpPr txBox="1">
            <a:spLocks noGrp="1"/>
          </p:cNvSpPr>
          <p:nvPr>
            <p:ph type="body" idx="1"/>
          </p:nvPr>
        </p:nvSpPr>
        <p:spPr>
          <a:xfrm>
            <a:off x="914409" y="2183802"/>
            <a:ext cx="5079991"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lt1"/>
              </a:buClr>
              <a:buSzPts val="2800"/>
              <a:buNone/>
              <a:defRPr sz="28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56" name="Google Shape;56;p22"/>
          <p:cNvSpPr txBox="1">
            <a:spLocks noGrp="1"/>
          </p:cNvSpPr>
          <p:nvPr>
            <p:ph type="body" idx="2"/>
          </p:nvPr>
        </p:nvSpPr>
        <p:spPr>
          <a:xfrm>
            <a:off x="685800" y="3132666"/>
            <a:ext cx="5311775" cy="3086019"/>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57" name="Google Shape;57;p22"/>
          <p:cNvSpPr txBox="1">
            <a:spLocks noGrp="1"/>
          </p:cNvSpPr>
          <p:nvPr>
            <p:ph type="body" idx="3"/>
          </p:nvPr>
        </p:nvSpPr>
        <p:spPr>
          <a:xfrm>
            <a:off x="6400800" y="2183802"/>
            <a:ext cx="5105400"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lt1"/>
              </a:buClr>
              <a:buSzPts val="2800"/>
              <a:buNone/>
              <a:defRPr sz="28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58" name="Google Shape;58;p22"/>
          <p:cNvSpPr txBox="1">
            <a:spLocks noGrp="1"/>
          </p:cNvSpPr>
          <p:nvPr>
            <p:ph type="body" idx="4"/>
          </p:nvPr>
        </p:nvSpPr>
        <p:spPr>
          <a:xfrm>
            <a:off x="6172200" y="3132666"/>
            <a:ext cx="5334000" cy="3086019"/>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59" name="Google Shape;59;p22"/>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2"/>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22"/>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2"/>
        <p:cNvGrpSpPr/>
        <p:nvPr/>
      </p:nvGrpSpPr>
      <p:grpSpPr>
        <a:xfrm>
          <a:off x="0" y="0"/>
          <a:ext cx="0" cy="0"/>
          <a:chOff x="0" y="0"/>
          <a:chExt cx="0" cy="0"/>
        </a:xfrm>
      </p:grpSpPr>
      <p:sp>
        <p:nvSpPr>
          <p:cNvPr id="63" name="Google Shape;63;p23"/>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23"/>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23"/>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3"/>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7"/>
        <p:cNvGrpSpPr/>
        <p:nvPr/>
      </p:nvGrpSpPr>
      <p:grpSpPr>
        <a:xfrm>
          <a:off x="0" y="0"/>
          <a:ext cx="0" cy="0"/>
          <a:chOff x="0" y="0"/>
          <a:chExt cx="0" cy="0"/>
        </a:xfrm>
      </p:grpSpPr>
      <p:sp>
        <p:nvSpPr>
          <p:cNvPr id="68" name="Google Shape;68;p24"/>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24"/>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4"/>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1"/>
        <p:cNvGrpSpPr/>
        <p:nvPr/>
      </p:nvGrpSpPr>
      <p:grpSpPr>
        <a:xfrm>
          <a:off x="0" y="0"/>
          <a:ext cx="0" cy="0"/>
          <a:chOff x="0" y="0"/>
          <a:chExt cx="0" cy="0"/>
        </a:xfrm>
      </p:grpSpPr>
      <p:sp>
        <p:nvSpPr>
          <p:cNvPr id="72" name="Google Shape;72;p25"/>
          <p:cNvSpPr txBox="1">
            <a:spLocks noGrp="1"/>
          </p:cNvSpPr>
          <p:nvPr>
            <p:ph type="title"/>
          </p:nvPr>
        </p:nvSpPr>
        <p:spPr>
          <a:xfrm>
            <a:off x="685800" y="1524000"/>
            <a:ext cx="4114800"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 name="Google Shape;73;p25"/>
          <p:cNvSpPr txBox="1">
            <a:spLocks noGrp="1"/>
          </p:cNvSpPr>
          <p:nvPr>
            <p:ph type="body" idx="1"/>
          </p:nvPr>
        </p:nvSpPr>
        <p:spPr>
          <a:xfrm>
            <a:off x="4995582" y="746759"/>
            <a:ext cx="6510618" cy="5471925"/>
          </a:xfrm>
          <a:prstGeom prst="rect">
            <a:avLst/>
          </a:prstGeom>
          <a:noFill/>
          <a:ln>
            <a:noFill/>
          </a:ln>
        </p:spPr>
        <p:txBody>
          <a:bodyPr spcFirstLastPara="1" wrap="square" lIns="91425" tIns="45700" rIns="91425" bIns="45700" anchor="ctr"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74" name="Google Shape;74;p25"/>
          <p:cNvSpPr txBox="1">
            <a:spLocks noGrp="1"/>
          </p:cNvSpPr>
          <p:nvPr>
            <p:ph type="body" idx="2"/>
          </p:nvPr>
        </p:nvSpPr>
        <p:spPr>
          <a:xfrm>
            <a:off x="685800" y="3124199"/>
            <a:ext cx="4114800" cy="309448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75" name="Google Shape;75;p25"/>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5"/>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5"/>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8"/>
        <p:cNvGrpSpPr/>
        <p:nvPr/>
      </p:nvGrpSpPr>
      <p:grpSpPr>
        <a:xfrm>
          <a:off x="0" y="0"/>
          <a:ext cx="0" cy="0"/>
          <a:chOff x="0" y="0"/>
          <a:chExt cx="0" cy="0"/>
        </a:xfrm>
      </p:grpSpPr>
      <p:sp>
        <p:nvSpPr>
          <p:cNvPr id="79" name="Google Shape;79;p26"/>
          <p:cNvSpPr txBox="1">
            <a:spLocks noGrp="1"/>
          </p:cNvSpPr>
          <p:nvPr>
            <p:ph type="title"/>
          </p:nvPr>
        </p:nvSpPr>
        <p:spPr>
          <a:xfrm>
            <a:off x="685800" y="1524000"/>
            <a:ext cx="6873240"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6"/>
          <p:cNvSpPr>
            <a:spLocks noGrp="1"/>
          </p:cNvSpPr>
          <p:nvPr>
            <p:ph type="pic" idx="2"/>
          </p:nvPr>
        </p:nvSpPr>
        <p:spPr>
          <a:xfrm>
            <a:off x="7861238" y="751241"/>
            <a:ext cx="3644962" cy="5467443"/>
          </a:xfrm>
          <a:prstGeom prst="rect">
            <a:avLst/>
          </a:prstGeom>
          <a:noFill/>
          <a:ln>
            <a:noFill/>
          </a:ln>
        </p:spPr>
      </p:sp>
      <p:sp>
        <p:nvSpPr>
          <p:cNvPr id="81" name="Google Shape;81;p26"/>
          <p:cNvSpPr txBox="1">
            <a:spLocks noGrp="1"/>
          </p:cNvSpPr>
          <p:nvPr>
            <p:ph type="body" idx="1"/>
          </p:nvPr>
        </p:nvSpPr>
        <p:spPr>
          <a:xfrm>
            <a:off x="685800" y="3124199"/>
            <a:ext cx="6873240" cy="309448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82" name="Google Shape;82;p26"/>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6"/>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26"/>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85"/>
        <p:cNvGrpSpPr/>
        <p:nvPr/>
      </p:nvGrpSpPr>
      <p:grpSpPr>
        <a:xfrm>
          <a:off x="0" y="0"/>
          <a:ext cx="0" cy="0"/>
          <a:chOff x="0" y="0"/>
          <a:chExt cx="0" cy="0"/>
        </a:xfrm>
      </p:grpSpPr>
      <p:sp>
        <p:nvSpPr>
          <p:cNvPr id="86" name="Google Shape;86;p27"/>
          <p:cNvSpPr txBox="1">
            <a:spLocks noGrp="1"/>
          </p:cNvSpPr>
          <p:nvPr>
            <p:ph type="title"/>
          </p:nvPr>
        </p:nvSpPr>
        <p:spPr>
          <a:xfrm>
            <a:off x="685777" y="4697360"/>
            <a:ext cx="10822034" cy="819355"/>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7" name="Google Shape;87;p27"/>
          <p:cNvSpPr>
            <a:spLocks noGrp="1"/>
          </p:cNvSpPr>
          <p:nvPr>
            <p:ph type="pic" idx="2"/>
          </p:nvPr>
        </p:nvSpPr>
        <p:spPr>
          <a:xfrm>
            <a:off x="681727" y="941439"/>
            <a:ext cx="10821840" cy="3478161"/>
          </a:xfrm>
          <a:prstGeom prst="rect">
            <a:avLst/>
          </a:prstGeom>
          <a:noFill/>
          <a:ln>
            <a:noFill/>
          </a:ln>
        </p:spPr>
      </p:sp>
      <p:sp>
        <p:nvSpPr>
          <p:cNvPr id="88" name="Google Shape;88;p27"/>
          <p:cNvSpPr txBox="1">
            <a:spLocks noGrp="1"/>
          </p:cNvSpPr>
          <p:nvPr>
            <p:ph type="body" idx="1"/>
          </p:nvPr>
        </p:nvSpPr>
        <p:spPr>
          <a:xfrm>
            <a:off x="685800" y="5516715"/>
            <a:ext cx="10820400" cy="701969"/>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89" name="Google Shape;89;p27"/>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27"/>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27"/>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Title and Caption">
  <p:cSld name="Title and Caption">
    <p:spTree>
      <p:nvGrpSpPr>
        <p:cNvPr id="1" name="Shape 92"/>
        <p:cNvGrpSpPr/>
        <p:nvPr/>
      </p:nvGrpSpPr>
      <p:grpSpPr>
        <a:xfrm>
          <a:off x="0" y="0"/>
          <a:ext cx="0" cy="0"/>
          <a:chOff x="0" y="0"/>
          <a:chExt cx="0" cy="0"/>
        </a:xfrm>
      </p:grpSpPr>
      <p:pic>
        <p:nvPicPr>
          <p:cNvPr id="93" name="Google Shape;93;p28"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94" name="Google Shape;94;p28"/>
          <p:cNvSpPr txBox="1">
            <a:spLocks noGrp="1"/>
          </p:cNvSpPr>
          <p:nvPr>
            <p:ph type="title"/>
          </p:nvPr>
        </p:nvSpPr>
        <p:spPr>
          <a:xfrm>
            <a:off x="685800" y="753532"/>
            <a:ext cx="10820400" cy="2802467"/>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5" name="Google Shape;95;p28"/>
          <p:cNvSpPr txBox="1">
            <a:spLocks noGrp="1"/>
          </p:cNvSpPr>
          <p:nvPr>
            <p:ph type="body" idx="1"/>
          </p:nvPr>
        </p:nvSpPr>
        <p:spPr>
          <a:xfrm>
            <a:off x="1024467" y="3649133"/>
            <a:ext cx="10130516" cy="999067"/>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96" name="Google Shape;96;p28"/>
          <p:cNvSpPr txBox="1">
            <a:spLocks noGrp="1"/>
          </p:cNvSpPr>
          <p:nvPr>
            <p:ph type="dt" idx="10"/>
          </p:nvPr>
        </p:nvSpPr>
        <p:spPr>
          <a:xfrm>
            <a:off x="7814452" y="38100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28"/>
          <p:cNvSpPr txBox="1">
            <a:spLocks noGrp="1"/>
          </p:cNvSpPr>
          <p:nvPr>
            <p:ph type="ftr" idx="11"/>
          </p:nvPr>
        </p:nvSpPr>
        <p:spPr>
          <a:xfrm>
            <a:off x="685800" y="379941"/>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28"/>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matchingName="Quote with Caption">
  <p:cSld name="Quote with Caption">
    <p:spTree>
      <p:nvGrpSpPr>
        <p:cNvPr id="1" name="Shape 99"/>
        <p:cNvGrpSpPr/>
        <p:nvPr/>
      </p:nvGrpSpPr>
      <p:grpSpPr>
        <a:xfrm>
          <a:off x="0" y="0"/>
          <a:ext cx="0" cy="0"/>
          <a:chOff x="0" y="0"/>
          <a:chExt cx="0" cy="0"/>
        </a:xfrm>
      </p:grpSpPr>
      <p:pic>
        <p:nvPicPr>
          <p:cNvPr id="100" name="Google Shape;100;p29"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01" name="Google Shape;101;p29"/>
          <p:cNvSpPr txBox="1">
            <a:spLocks noGrp="1"/>
          </p:cNvSpPr>
          <p:nvPr>
            <p:ph type="title"/>
          </p:nvPr>
        </p:nvSpPr>
        <p:spPr>
          <a:xfrm>
            <a:off x="1024467" y="753533"/>
            <a:ext cx="10151533" cy="260449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2" name="Google Shape;102;p29"/>
          <p:cNvSpPr txBox="1">
            <a:spLocks noGrp="1"/>
          </p:cNvSpPr>
          <p:nvPr>
            <p:ph type="body" idx="1"/>
          </p:nvPr>
        </p:nvSpPr>
        <p:spPr>
          <a:xfrm>
            <a:off x="1303865" y="3365556"/>
            <a:ext cx="9592736" cy="444443"/>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03" name="Google Shape;103;p29"/>
          <p:cNvSpPr txBox="1">
            <a:spLocks noGrp="1"/>
          </p:cNvSpPr>
          <p:nvPr>
            <p:ph type="body" idx="2"/>
          </p:nvPr>
        </p:nvSpPr>
        <p:spPr>
          <a:xfrm>
            <a:off x="1024467" y="3959862"/>
            <a:ext cx="10151533" cy="679871"/>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04" name="Google Shape;104;p29"/>
          <p:cNvSpPr txBox="1">
            <a:spLocks noGrp="1"/>
          </p:cNvSpPr>
          <p:nvPr>
            <p:ph type="dt" idx="10"/>
          </p:nvPr>
        </p:nvSpPr>
        <p:spPr>
          <a:xfrm>
            <a:off x="7814452" y="38100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29"/>
          <p:cNvSpPr txBox="1">
            <a:spLocks noGrp="1"/>
          </p:cNvSpPr>
          <p:nvPr>
            <p:ph type="ftr" idx="11"/>
          </p:nvPr>
        </p:nvSpPr>
        <p:spPr>
          <a:xfrm>
            <a:off x="685800" y="379941"/>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6" name="Google Shape;106;p29"/>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07" name="Google Shape;107;p29"/>
          <p:cNvSpPr txBox="1"/>
          <p:nvPr/>
        </p:nvSpPr>
        <p:spPr>
          <a:xfrm>
            <a:off x="476250" y="933450"/>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lt1"/>
              </a:buClr>
              <a:buSzPts val="8000"/>
              <a:buFont typeface="Century Gothic"/>
              <a:buNone/>
            </a:pPr>
            <a:r>
              <a:rPr lang="en-GB" sz="8000" b="0" i="0" u="none" strike="noStrike" cap="none">
                <a:solidFill>
                  <a:schemeClr val="lt1"/>
                </a:solidFill>
                <a:latin typeface="Century Gothic"/>
                <a:ea typeface="Century Gothic"/>
                <a:cs typeface="Century Gothic"/>
                <a:sym typeface="Century Gothic"/>
              </a:rPr>
              <a:t>“</a:t>
            </a:r>
            <a:endParaRPr/>
          </a:p>
        </p:txBody>
      </p:sp>
      <p:sp>
        <p:nvSpPr>
          <p:cNvPr id="108" name="Google Shape;108;p29"/>
          <p:cNvSpPr txBox="1"/>
          <p:nvPr/>
        </p:nvSpPr>
        <p:spPr>
          <a:xfrm>
            <a:off x="10984230" y="2701290"/>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lt1"/>
              </a:buClr>
              <a:buSzPts val="8000"/>
              <a:buFont typeface="Century Gothic"/>
              <a:buNone/>
            </a:pPr>
            <a:r>
              <a:rPr lang="en-GB" sz="8000" b="0" i="0" u="none" strike="noStrike" cap="none">
                <a:solidFill>
                  <a:schemeClr val="lt1"/>
                </a:solidFill>
                <a:latin typeface="Century Gothic"/>
                <a:ea typeface="Century Gothic"/>
                <a:cs typeface="Century Gothic"/>
                <a:sym typeface="Century Gothic"/>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matchingName="Name Card">
  <p:cSld name="Name Card">
    <p:spTree>
      <p:nvGrpSpPr>
        <p:cNvPr id="1" name="Shape 109"/>
        <p:cNvGrpSpPr/>
        <p:nvPr/>
      </p:nvGrpSpPr>
      <p:grpSpPr>
        <a:xfrm>
          <a:off x="0" y="0"/>
          <a:ext cx="0" cy="0"/>
          <a:chOff x="0" y="0"/>
          <a:chExt cx="0" cy="0"/>
        </a:xfrm>
      </p:grpSpPr>
      <p:pic>
        <p:nvPicPr>
          <p:cNvPr id="110" name="Google Shape;110;p30"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11" name="Google Shape;111;p30"/>
          <p:cNvSpPr txBox="1">
            <a:spLocks noGrp="1"/>
          </p:cNvSpPr>
          <p:nvPr>
            <p:ph type="title"/>
          </p:nvPr>
        </p:nvSpPr>
        <p:spPr>
          <a:xfrm>
            <a:off x="1024495" y="1124701"/>
            <a:ext cx="10146186" cy="2511835"/>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2" name="Google Shape;112;p30"/>
          <p:cNvSpPr txBox="1">
            <a:spLocks noGrp="1"/>
          </p:cNvSpPr>
          <p:nvPr>
            <p:ph type="body" idx="1"/>
          </p:nvPr>
        </p:nvSpPr>
        <p:spPr>
          <a:xfrm>
            <a:off x="1024467" y="3648315"/>
            <a:ext cx="10144654" cy="99988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13" name="Google Shape;113;p30"/>
          <p:cNvSpPr txBox="1">
            <a:spLocks noGrp="1"/>
          </p:cNvSpPr>
          <p:nvPr>
            <p:ph type="dt" idx="10"/>
          </p:nvPr>
        </p:nvSpPr>
        <p:spPr>
          <a:xfrm>
            <a:off x="7814452" y="378883"/>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4" name="Google Shape;114;p30"/>
          <p:cNvSpPr txBox="1">
            <a:spLocks noGrp="1"/>
          </p:cNvSpPr>
          <p:nvPr>
            <p:ph type="ftr" idx="11"/>
          </p:nvPr>
        </p:nvSpPr>
        <p:spPr>
          <a:xfrm>
            <a:off x="685800" y="378883"/>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5" name="Google Shape;115;p30"/>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116"/>
        <p:cNvGrpSpPr/>
        <p:nvPr/>
      </p:nvGrpSpPr>
      <p:grpSpPr>
        <a:xfrm>
          <a:off x="0" y="0"/>
          <a:ext cx="0" cy="0"/>
          <a:chOff x="0" y="0"/>
          <a:chExt cx="0" cy="0"/>
        </a:xfrm>
      </p:grpSpPr>
      <p:sp>
        <p:nvSpPr>
          <p:cNvPr id="117" name="Google Shape;117;p31"/>
          <p:cNvSpPr txBox="1">
            <a:spLocks noGrp="1"/>
          </p:cNvSpPr>
          <p:nvPr>
            <p:ph type="title"/>
          </p:nvPr>
        </p:nvSpPr>
        <p:spPr>
          <a:xfrm>
            <a:off x="2895600" y="761999"/>
            <a:ext cx="8610599" cy="1303867"/>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8" name="Google Shape;118;p31"/>
          <p:cNvSpPr txBox="1">
            <a:spLocks noGrp="1"/>
          </p:cNvSpPr>
          <p:nvPr>
            <p:ph type="body" idx="1"/>
          </p:nvPr>
        </p:nvSpPr>
        <p:spPr>
          <a:xfrm>
            <a:off x="685800" y="2202080"/>
            <a:ext cx="3456432" cy="617320"/>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19" name="Google Shape;119;p31"/>
          <p:cNvSpPr txBox="1">
            <a:spLocks noGrp="1"/>
          </p:cNvSpPr>
          <p:nvPr>
            <p:ph type="body" idx="2"/>
          </p:nvPr>
        </p:nvSpPr>
        <p:spPr>
          <a:xfrm>
            <a:off x="685799" y="2904565"/>
            <a:ext cx="3456432" cy="3314132"/>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20" name="Google Shape;120;p31"/>
          <p:cNvSpPr txBox="1">
            <a:spLocks noGrp="1"/>
          </p:cNvSpPr>
          <p:nvPr>
            <p:ph type="body" idx="3"/>
          </p:nvPr>
        </p:nvSpPr>
        <p:spPr>
          <a:xfrm>
            <a:off x="4368800" y="2201333"/>
            <a:ext cx="3456432" cy="626534"/>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21" name="Google Shape;121;p31"/>
          <p:cNvSpPr txBox="1">
            <a:spLocks noGrp="1"/>
          </p:cNvSpPr>
          <p:nvPr>
            <p:ph type="body" idx="4"/>
          </p:nvPr>
        </p:nvSpPr>
        <p:spPr>
          <a:xfrm>
            <a:off x="4366858" y="2904067"/>
            <a:ext cx="3456432" cy="331461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22" name="Google Shape;122;p31"/>
          <p:cNvSpPr txBox="1">
            <a:spLocks noGrp="1"/>
          </p:cNvSpPr>
          <p:nvPr>
            <p:ph type="body" idx="5"/>
          </p:nvPr>
        </p:nvSpPr>
        <p:spPr>
          <a:xfrm>
            <a:off x="8051800" y="2192866"/>
            <a:ext cx="3456432" cy="626534"/>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23" name="Google Shape;123;p31"/>
          <p:cNvSpPr txBox="1">
            <a:spLocks noGrp="1"/>
          </p:cNvSpPr>
          <p:nvPr>
            <p:ph type="body" idx="6"/>
          </p:nvPr>
        </p:nvSpPr>
        <p:spPr>
          <a:xfrm>
            <a:off x="8051801" y="2904565"/>
            <a:ext cx="3456432" cy="3314132"/>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24" name="Google Shape;124;p31"/>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5" name="Google Shape;125;p31"/>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6" name="Google Shape;126;p31"/>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3 Picture Column">
  <p:cSld name="3 Picture Column">
    <p:spTree>
      <p:nvGrpSpPr>
        <p:cNvPr id="1" name="Shape 127"/>
        <p:cNvGrpSpPr/>
        <p:nvPr/>
      </p:nvGrpSpPr>
      <p:grpSpPr>
        <a:xfrm>
          <a:off x="0" y="0"/>
          <a:ext cx="0" cy="0"/>
          <a:chOff x="0" y="0"/>
          <a:chExt cx="0" cy="0"/>
        </a:xfrm>
      </p:grpSpPr>
      <p:sp>
        <p:nvSpPr>
          <p:cNvPr id="128" name="Google Shape;128;p32"/>
          <p:cNvSpPr txBox="1">
            <a:spLocks noGrp="1"/>
          </p:cNvSpPr>
          <p:nvPr>
            <p:ph type="title"/>
          </p:nvPr>
        </p:nvSpPr>
        <p:spPr>
          <a:xfrm>
            <a:off x="2895600" y="762000"/>
            <a:ext cx="8610599" cy="1295400"/>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9" name="Google Shape;129;p32"/>
          <p:cNvSpPr txBox="1">
            <a:spLocks noGrp="1"/>
          </p:cNvSpPr>
          <p:nvPr>
            <p:ph type="body" idx="1"/>
          </p:nvPr>
        </p:nvSpPr>
        <p:spPr>
          <a:xfrm>
            <a:off x="688618" y="4191000"/>
            <a:ext cx="3451582" cy="682765"/>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30" name="Google Shape;130;p32"/>
          <p:cNvSpPr>
            <a:spLocks noGrp="1"/>
          </p:cNvSpPr>
          <p:nvPr>
            <p:ph type="pic" idx="2"/>
          </p:nvPr>
        </p:nvSpPr>
        <p:spPr>
          <a:xfrm>
            <a:off x="688618" y="2362200"/>
            <a:ext cx="3451582" cy="1524000"/>
          </a:xfrm>
          <a:prstGeom prst="roundRect">
            <a:avLst>
              <a:gd name="adj" fmla="val 0"/>
            </a:avLst>
          </a:prstGeom>
          <a:noFill/>
          <a:ln>
            <a:noFill/>
          </a:ln>
          <a:effectLst>
            <a:outerShdw blurRad="50800" dist="50800" dir="5400000" algn="tl" rotWithShape="0">
              <a:srgbClr val="000000">
                <a:alpha val="42745"/>
              </a:srgbClr>
            </a:outerShdw>
          </a:effectLst>
        </p:spPr>
      </p:sp>
      <p:sp>
        <p:nvSpPr>
          <p:cNvPr id="131" name="Google Shape;131;p32"/>
          <p:cNvSpPr txBox="1">
            <a:spLocks noGrp="1"/>
          </p:cNvSpPr>
          <p:nvPr>
            <p:ph type="body" idx="3"/>
          </p:nvPr>
        </p:nvSpPr>
        <p:spPr>
          <a:xfrm>
            <a:off x="688618" y="4873764"/>
            <a:ext cx="3451582" cy="134492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32" name="Google Shape;132;p32"/>
          <p:cNvSpPr txBox="1">
            <a:spLocks noGrp="1"/>
          </p:cNvSpPr>
          <p:nvPr>
            <p:ph type="body" idx="4"/>
          </p:nvPr>
        </p:nvSpPr>
        <p:spPr>
          <a:xfrm>
            <a:off x="4374263" y="4191000"/>
            <a:ext cx="3448935" cy="682765"/>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33" name="Google Shape;133;p32"/>
          <p:cNvSpPr>
            <a:spLocks noGrp="1"/>
          </p:cNvSpPr>
          <p:nvPr>
            <p:ph type="pic" idx="5"/>
          </p:nvPr>
        </p:nvSpPr>
        <p:spPr>
          <a:xfrm>
            <a:off x="4374263" y="2362200"/>
            <a:ext cx="3448936" cy="1524000"/>
          </a:xfrm>
          <a:prstGeom prst="roundRect">
            <a:avLst>
              <a:gd name="adj" fmla="val 0"/>
            </a:avLst>
          </a:prstGeom>
          <a:noFill/>
          <a:ln>
            <a:noFill/>
          </a:ln>
          <a:effectLst>
            <a:outerShdw blurRad="50800" dist="50800" dir="5400000" algn="tl" rotWithShape="0">
              <a:srgbClr val="000000">
                <a:alpha val="42745"/>
              </a:srgbClr>
            </a:outerShdw>
          </a:effectLst>
        </p:spPr>
      </p:sp>
      <p:sp>
        <p:nvSpPr>
          <p:cNvPr id="134" name="Google Shape;134;p32"/>
          <p:cNvSpPr txBox="1">
            <a:spLocks noGrp="1"/>
          </p:cNvSpPr>
          <p:nvPr>
            <p:ph type="body" idx="6"/>
          </p:nvPr>
        </p:nvSpPr>
        <p:spPr>
          <a:xfrm>
            <a:off x="4374264" y="4873763"/>
            <a:ext cx="3448935" cy="134492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35" name="Google Shape;135;p32"/>
          <p:cNvSpPr txBox="1">
            <a:spLocks noGrp="1"/>
          </p:cNvSpPr>
          <p:nvPr>
            <p:ph type="body" idx="7"/>
          </p:nvPr>
        </p:nvSpPr>
        <p:spPr>
          <a:xfrm>
            <a:off x="8049731" y="4191000"/>
            <a:ext cx="3456469" cy="682765"/>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36" name="Google Shape;136;p32"/>
          <p:cNvSpPr>
            <a:spLocks noGrp="1"/>
          </p:cNvSpPr>
          <p:nvPr>
            <p:ph type="pic" idx="8"/>
          </p:nvPr>
        </p:nvSpPr>
        <p:spPr>
          <a:xfrm>
            <a:off x="8049855" y="2362200"/>
            <a:ext cx="3447878" cy="1524000"/>
          </a:xfrm>
          <a:prstGeom prst="roundRect">
            <a:avLst>
              <a:gd name="adj" fmla="val 0"/>
            </a:avLst>
          </a:prstGeom>
          <a:noFill/>
          <a:ln>
            <a:noFill/>
          </a:ln>
          <a:effectLst>
            <a:outerShdw blurRad="50800" dist="50800" dir="5400000" algn="tl" rotWithShape="0">
              <a:srgbClr val="000000">
                <a:alpha val="42745"/>
              </a:srgbClr>
            </a:outerShdw>
          </a:effectLst>
        </p:spPr>
      </p:sp>
      <p:sp>
        <p:nvSpPr>
          <p:cNvPr id="137" name="Google Shape;137;p32"/>
          <p:cNvSpPr txBox="1">
            <a:spLocks noGrp="1"/>
          </p:cNvSpPr>
          <p:nvPr>
            <p:ph type="body" idx="9"/>
          </p:nvPr>
        </p:nvSpPr>
        <p:spPr>
          <a:xfrm>
            <a:off x="8049731" y="4873761"/>
            <a:ext cx="3452445" cy="134492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38" name="Google Shape;138;p32"/>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9" name="Google Shape;139;p32"/>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0" name="Google Shape;140;p32"/>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41"/>
        <p:cNvGrpSpPr/>
        <p:nvPr/>
      </p:nvGrpSpPr>
      <p:grpSpPr>
        <a:xfrm>
          <a:off x="0" y="0"/>
          <a:ext cx="0" cy="0"/>
          <a:chOff x="0" y="0"/>
          <a:chExt cx="0" cy="0"/>
        </a:xfrm>
      </p:grpSpPr>
      <p:sp>
        <p:nvSpPr>
          <p:cNvPr id="142" name="Google Shape;142;p33"/>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3" name="Google Shape;143;p33"/>
          <p:cNvSpPr txBox="1">
            <a:spLocks noGrp="1"/>
          </p:cNvSpPr>
          <p:nvPr>
            <p:ph type="body" idx="1"/>
          </p:nvPr>
        </p:nvSpPr>
        <p:spPr>
          <a:xfrm rot="5400000">
            <a:off x="4083938" y="-1203579"/>
            <a:ext cx="4024125" cy="108204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44" name="Google Shape;144;p33"/>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5" name="Google Shape;145;p33"/>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6" name="Google Shape;146;p33"/>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matchingName="Vertical Title and Text" type="vertTitleAndTx">
  <p:cSld name="VERTICAL_TITLE_AND_VERTICAL_TEXT">
    <p:spTree>
      <p:nvGrpSpPr>
        <p:cNvPr id="1" name="Shape 147"/>
        <p:cNvGrpSpPr/>
        <p:nvPr/>
      </p:nvGrpSpPr>
      <p:grpSpPr>
        <a:xfrm>
          <a:off x="0" y="0"/>
          <a:ext cx="0" cy="0"/>
          <a:chOff x="0" y="0"/>
          <a:chExt cx="0" cy="0"/>
        </a:xfrm>
      </p:grpSpPr>
      <p:pic>
        <p:nvPicPr>
          <p:cNvPr id="148" name="Google Shape;148;p34"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49" name="Google Shape;149;p34"/>
          <p:cNvSpPr txBox="1">
            <a:spLocks noGrp="1"/>
          </p:cNvSpPr>
          <p:nvPr>
            <p:ph type="title"/>
          </p:nvPr>
        </p:nvSpPr>
        <p:spPr>
          <a:xfrm rot="5400000">
            <a:off x="8525934" y="1667933"/>
            <a:ext cx="3903133" cy="20574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4000"/>
              <a:buFont typeface="Century Gothic"/>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0" name="Google Shape;150;p34"/>
          <p:cNvSpPr txBox="1">
            <a:spLocks noGrp="1"/>
          </p:cNvSpPr>
          <p:nvPr>
            <p:ph type="body" idx="1"/>
          </p:nvPr>
        </p:nvSpPr>
        <p:spPr>
          <a:xfrm rot="5400000">
            <a:off x="3175000" y="-1405467"/>
            <a:ext cx="3903133" cy="8204201"/>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51" name="Google Shape;151;p34"/>
          <p:cNvSpPr txBox="1">
            <a:spLocks noGrp="1"/>
          </p:cNvSpPr>
          <p:nvPr>
            <p:ph type="dt" idx="10"/>
          </p:nvPr>
        </p:nvSpPr>
        <p:spPr>
          <a:xfrm>
            <a:off x="7814452" y="379941"/>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2" name="Google Shape;152;p34"/>
          <p:cNvSpPr txBox="1">
            <a:spLocks noGrp="1"/>
          </p:cNvSpPr>
          <p:nvPr>
            <p:ph type="ftr" idx="11"/>
          </p:nvPr>
        </p:nvSpPr>
        <p:spPr>
          <a:xfrm>
            <a:off x="685800" y="381000"/>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3" name="Google Shape;153;p34"/>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slideLayout" Target="../slideLayouts/slideLayout14.xml"/><Relationship Id="rId18" Type="http://schemas.openxmlformats.org/officeDocument/2006/relationships/theme" Target="../theme/theme2.xml"/><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slideLayout" Target="../slideLayouts/slideLayout13.xml"/><Relationship Id="rId17" Type="http://schemas.openxmlformats.org/officeDocument/2006/relationships/slideLayout" Target="../slideLayouts/slideLayout18.xml"/><Relationship Id="rId2" Type="http://schemas.openxmlformats.org/officeDocument/2006/relationships/slideLayout" Target="../slideLayouts/slideLayout3.xml"/><Relationship Id="rId16" Type="http://schemas.openxmlformats.org/officeDocument/2006/relationships/slideLayout" Target="../slideLayouts/slideLayout17.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5" Type="http://schemas.openxmlformats.org/officeDocument/2006/relationships/slideLayout" Target="../slideLayouts/slideLayout16.xml"/><Relationship Id="rId10" Type="http://schemas.openxmlformats.org/officeDocument/2006/relationships/slideLayout" Target="../slideLayouts/slideLayout11.xml"/><Relationship Id="rId19" Type="http://schemas.openxmlformats.org/officeDocument/2006/relationships/image" Target="../media/image1.png"/><Relationship Id="rId4" Type="http://schemas.openxmlformats.org/officeDocument/2006/relationships/slideLayout" Target="../slideLayouts/slideLayout5.xml"/><Relationship Id="rId9" Type="http://schemas.openxmlformats.org/officeDocument/2006/relationships/slideLayout" Target="../slideLayouts/slideLayout10.xml"/><Relationship Id="rId1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pic>
        <p:nvPicPr>
          <p:cNvPr id="6" name="Google Shape;6;p16" descr="C0-HD-TOP.png"/>
          <p:cNvPicPr preferRelativeResize="0"/>
          <p:nvPr/>
        </p:nvPicPr>
        <p:blipFill rotWithShape="1">
          <a:blip r:embed="rId3">
            <a:alphaModFix/>
          </a:blip>
          <a:srcRect/>
          <a:stretch/>
        </p:blipFill>
        <p:spPr>
          <a:xfrm>
            <a:off x="0" y="0"/>
            <a:ext cx="12192000" cy="1441450"/>
          </a:xfrm>
          <a:prstGeom prst="rect">
            <a:avLst/>
          </a:prstGeom>
          <a:noFill/>
          <a:ln>
            <a:noFill/>
          </a:ln>
        </p:spPr>
      </p:pic>
      <p:sp>
        <p:nvSpPr>
          <p:cNvPr id="7" name="Google Shape;7;p16"/>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marR="0" lvl="0" algn="r" rtl="0">
              <a:lnSpc>
                <a:spcPct val="90000"/>
              </a:lnSpc>
              <a:spcBef>
                <a:spcPts val="0"/>
              </a:spcBef>
              <a:spcAft>
                <a:spcPts val="0"/>
              </a:spcAft>
              <a:buClr>
                <a:schemeClr val="dk1"/>
              </a:buClr>
              <a:buSzPts val="4000"/>
              <a:buFont typeface="Century Gothic"/>
              <a:buNone/>
              <a:defRPr sz="4000" b="0" i="0" u="none" strike="noStrike" cap="none">
                <a:solidFill>
                  <a:schemeClr val="dk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8" name="Google Shape;8;p16"/>
          <p:cNvSpPr txBox="1">
            <a:spLocks noGrp="1"/>
          </p:cNvSpPr>
          <p:nvPr>
            <p:ph type="body" idx="1"/>
          </p:nvPr>
        </p:nvSpPr>
        <p:spPr>
          <a:xfrm>
            <a:off x="685800" y="2194560"/>
            <a:ext cx="10820400" cy="4024125"/>
          </a:xfrm>
          <a:prstGeom prst="rect">
            <a:avLst/>
          </a:prstGeom>
          <a:noFill/>
          <a:ln>
            <a:noFill/>
          </a:ln>
        </p:spPr>
        <p:txBody>
          <a:bodyPr spcFirstLastPara="1" wrap="square" lIns="91425" tIns="45700" rIns="91425" bIns="45700" anchor="t" anchorCtr="0">
            <a:normAutofit/>
          </a:bodyPr>
          <a:lstStyle>
            <a:lvl1pPr marL="457200" marR="0" lvl="0" indent="-368300" algn="l" rtl="0">
              <a:lnSpc>
                <a:spcPct val="90000"/>
              </a:lnSpc>
              <a:spcBef>
                <a:spcPts val="1000"/>
              </a:spcBef>
              <a:spcAft>
                <a:spcPts val="0"/>
              </a:spcAft>
              <a:buClr>
                <a:schemeClr val="dk1"/>
              </a:buClr>
              <a:buSzPts val="2200"/>
              <a:buFont typeface="Arial"/>
              <a:buChar char="•"/>
              <a:defRPr sz="2200" b="0" i="0" u="none" strike="noStrike" cap="none">
                <a:solidFill>
                  <a:schemeClr val="dk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9" name="Google Shape;9;p16"/>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50" b="0" i="0" u="none" strike="noStrike" cap="none">
                <a:solidFill>
                  <a:srgbClr val="888888"/>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10" name="Google Shape;10;p16"/>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50" b="0" i="0" u="none" strike="noStrike" cap="none">
                <a:solidFill>
                  <a:srgbClr val="888888"/>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11" name="Google Shape;11;p16"/>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b="0" i="0" u="none" strike="noStrike" cap="none">
                <a:solidFill>
                  <a:srgbClr val="888888"/>
                </a:solidFill>
                <a:latin typeface="Century Gothic"/>
                <a:ea typeface="Century Gothic"/>
                <a:cs typeface="Century Gothic"/>
                <a:sym typeface="Century Gothic"/>
              </a:defRPr>
            </a:lvl1pPr>
            <a:lvl2pPr marL="0" marR="0" lvl="1" indent="0" algn="r" rtl="0">
              <a:spcBef>
                <a:spcPts val="0"/>
              </a:spcBef>
              <a:buNone/>
              <a:defRPr sz="1050" b="0" i="0" u="none" strike="noStrike" cap="none">
                <a:solidFill>
                  <a:srgbClr val="888888"/>
                </a:solidFill>
                <a:latin typeface="Century Gothic"/>
                <a:ea typeface="Century Gothic"/>
                <a:cs typeface="Century Gothic"/>
                <a:sym typeface="Century Gothic"/>
              </a:defRPr>
            </a:lvl2pPr>
            <a:lvl3pPr marL="0" marR="0" lvl="2" indent="0" algn="r" rtl="0">
              <a:spcBef>
                <a:spcPts val="0"/>
              </a:spcBef>
              <a:buNone/>
              <a:defRPr sz="1050" b="0" i="0" u="none" strike="noStrike" cap="none">
                <a:solidFill>
                  <a:srgbClr val="888888"/>
                </a:solidFill>
                <a:latin typeface="Century Gothic"/>
                <a:ea typeface="Century Gothic"/>
                <a:cs typeface="Century Gothic"/>
                <a:sym typeface="Century Gothic"/>
              </a:defRPr>
            </a:lvl3pPr>
            <a:lvl4pPr marL="0" marR="0" lvl="3" indent="0" algn="r" rtl="0">
              <a:spcBef>
                <a:spcPts val="0"/>
              </a:spcBef>
              <a:buNone/>
              <a:defRPr sz="1050" b="0" i="0" u="none" strike="noStrike" cap="none">
                <a:solidFill>
                  <a:srgbClr val="888888"/>
                </a:solidFill>
                <a:latin typeface="Century Gothic"/>
                <a:ea typeface="Century Gothic"/>
                <a:cs typeface="Century Gothic"/>
                <a:sym typeface="Century Gothic"/>
              </a:defRPr>
            </a:lvl4pPr>
            <a:lvl5pPr marL="0" marR="0" lvl="4" indent="0" algn="r" rtl="0">
              <a:spcBef>
                <a:spcPts val="0"/>
              </a:spcBef>
              <a:buNone/>
              <a:defRPr sz="1050" b="0" i="0" u="none" strike="noStrike" cap="none">
                <a:solidFill>
                  <a:srgbClr val="888888"/>
                </a:solidFill>
                <a:latin typeface="Century Gothic"/>
                <a:ea typeface="Century Gothic"/>
                <a:cs typeface="Century Gothic"/>
                <a:sym typeface="Century Gothic"/>
              </a:defRPr>
            </a:lvl5pPr>
            <a:lvl6pPr marL="0" marR="0" lvl="5" indent="0" algn="r" rtl="0">
              <a:spcBef>
                <a:spcPts val="0"/>
              </a:spcBef>
              <a:buNone/>
              <a:defRPr sz="1050" b="0" i="0" u="none" strike="noStrike" cap="none">
                <a:solidFill>
                  <a:srgbClr val="888888"/>
                </a:solidFill>
                <a:latin typeface="Century Gothic"/>
                <a:ea typeface="Century Gothic"/>
                <a:cs typeface="Century Gothic"/>
                <a:sym typeface="Century Gothic"/>
              </a:defRPr>
            </a:lvl6pPr>
            <a:lvl7pPr marL="0" marR="0" lvl="6" indent="0" algn="r" rtl="0">
              <a:spcBef>
                <a:spcPts val="0"/>
              </a:spcBef>
              <a:buNone/>
              <a:defRPr sz="1050" b="0" i="0" u="none" strike="noStrike" cap="none">
                <a:solidFill>
                  <a:srgbClr val="888888"/>
                </a:solidFill>
                <a:latin typeface="Century Gothic"/>
                <a:ea typeface="Century Gothic"/>
                <a:cs typeface="Century Gothic"/>
                <a:sym typeface="Century Gothic"/>
              </a:defRPr>
            </a:lvl7pPr>
            <a:lvl8pPr marL="0" marR="0" lvl="7" indent="0" algn="r" rtl="0">
              <a:spcBef>
                <a:spcPts val="0"/>
              </a:spcBef>
              <a:buNone/>
              <a:defRPr sz="1050" b="0" i="0" u="none" strike="noStrike" cap="none">
                <a:solidFill>
                  <a:srgbClr val="888888"/>
                </a:solidFill>
                <a:latin typeface="Century Gothic"/>
                <a:ea typeface="Century Gothic"/>
                <a:cs typeface="Century Gothic"/>
                <a:sym typeface="Century Gothic"/>
              </a:defRPr>
            </a:lvl8pPr>
            <a:lvl9pPr marL="0" marR="0" lvl="8" indent="0" algn="r" rtl="0">
              <a:spcBef>
                <a:spcPts val="0"/>
              </a:spcBef>
              <a:buNone/>
              <a:defRPr sz="1050" b="0" i="0" u="none" strike="noStrike" cap="none">
                <a:solidFill>
                  <a:srgbClr val="888888"/>
                </a:solidFill>
                <a:latin typeface="Century Gothic"/>
                <a:ea typeface="Century Gothic"/>
                <a:cs typeface="Century Gothic"/>
                <a:sym typeface="Century Gothic"/>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9"/>
        <p:cNvGrpSpPr/>
        <p:nvPr/>
      </p:nvGrpSpPr>
      <p:grpSpPr>
        <a:xfrm>
          <a:off x="0" y="0"/>
          <a:ext cx="0" cy="0"/>
          <a:chOff x="0" y="0"/>
          <a:chExt cx="0" cy="0"/>
        </a:xfrm>
      </p:grpSpPr>
      <p:pic>
        <p:nvPicPr>
          <p:cNvPr id="20" name="Google Shape;20;p15" descr="C0-HD-TOP.png"/>
          <p:cNvPicPr preferRelativeResize="0"/>
          <p:nvPr/>
        </p:nvPicPr>
        <p:blipFill rotWithShape="1">
          <a:blip r:embed="rId19">
            <a:alphaModFix/>
          </a:blip>
          <a:srcRect/>
          <a:stretch/>
        </p:blipFill>
        <p:spPr>
          <a:xfrm>
            <a:off x="0" y="0"/>
            <a:ext cx="12192000" cy="1441450"/>
          </a:xfrm>
          <a:prstGeom prst="rect">
            <a:avLst/>
          </a:prstGeom>
          <a:noFill/>
          <a:ln>
            <a:noFill/>
          </a:ln>
        </p:spPr>
      </p:pic>
      <p:sp>
        <p:nvSpPr>
          <p:cNvPr id="21" name="Google Shape;21;p15"/>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marR="0" lvl="0" algn="r" rtl="0">
              <a:lnSpc>
                <a:spcPct val="90000"/>
              </a:lnSpc>
              <a:spcBef>
                <a:spcPts val="0"/>
              </a:spcBef>
              <a:spcAft>
                <a:spcPts val="0"/>
              </a:spcAft>
              <a:buClr>
                <a:schemeClr val="lt1"/>
              </a:buClr>
              <a:buSzPts val="4000"/>
              <a:buFont typeface="Century Gothic"/>
              <a:buNone/>
              <a:defRPr sz="4000" b="0" i="0" u="none" strike="noStrike" cap="none">
                <a:solidFill>
                  <a:schemeClr val="lt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22" name="Google Shape;22;p15"/>
          <p:cNvSpPr txBox="1">
            <a:spLocks noGrp="1"/>
          </p:cNvSpPr>
          <p:nvPr>
            <p:ph type="body" idx="1"/>
          </p:nvPr>
        </p:nvSpPr>
        <p:spPr>
          <a:xfrm>
            <a:off x="685800" y="2194560"/>
            <a:ext cx="10820400" cy="4024125"/>
          </a:xfrm>
          <a:prstGeom prst="rect">
            <a:avLst/>
          </a:prstGeom>
          <a:noFill/>
          <a:ln>
            <a:noFill/>
          </a:ln>
        </p:spPr>
        <p:txBody>
          <a:bodyPr spcFirstLastPara="1" wrap="square" lIns="91425" tIns="45700" rIns="91425" bIns="45700" anchor="t" anchorCtr="0">
            <a:normAutofit/>
          </a:bodyPr>
          <a:lstStyle>
            <a:lvl1pPr marL="457200" marR="0" lvl="0" indent="-368300" algn="l" rtl="0">
              <a:lnSpc>
                <a:spcPct val="90000"/>
              </a:lnSpc>
              <a:spcBef>
                <a:spcPts val="1000"/>
              </a:spcBef>
              <a:spcAft>
                <a:spcPts val="0"/>
              </a:spcAft>
              <a:buClr>
                <a:schemeClr val="lt1"/>
              </a:buClr>
              <a:buSzPts val="2200"/>
              <a:buFont typeface="Arial"/>
              <a:buChar char="•"/>
              <a:defRPr sz="2200" b="0" i="0" u="none" strike="noStrike" cap="none">
                <a:solidFill>
                  <a:schemeClr val="lt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lt1"/>
              </a:buClr>
              <a:buSzPts val="2000"/>
              <a:buFont typeface="Arial"/>
              <a:buChar char="•"/>
              <a:defRPr sz="2000" b="0" i="0" u="none" strike="noStrike" cap="none">
                <a:solidFill>
                  <a:schemeClr val="lt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23" name="Google Shape;23;p15"/>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5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4" name="Google Shape;24;p15"/>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5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5" name="Google Shape;25;p15"/>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0" marR="0" lvl="1" indent="0" algn="r" rtl="0">
              <a:spcBef>
                <a:spcPts val="0"/>
              </a:spcBef>
              <a:buNone/>
              <a:defRPr sz="1050" b="0" i="0" u="none" strike="noStrike" cap="none">
                <a:solidFill>
                  <a:schemeClr val="lt1"/>
                </a:solidFill>
                <a:latin typeface="Century Gothic"/>
                <a:ea typeface="Century Gothic"/>
                <a:cs typeface="Century Gothic"/>
                <a:sym typeface="Century Gothic"/>
              </a:defRPr>
            </a:lvl2pPr>
            <a:lvl3pPr marL="0" marR="0" lvl="2" indent="0" algn="r" rtl="0">
              <a:spcBef>
                <a:spcPts val="0"/>
              </a:spcBef>
              <a:buNone/>
              <a:defRPr sz="1050" b="0" i="0" u="none" strike="noStrike" cap="none">
                <a:solidFill>
                  <a:schemeClr val="lt1"/>
                </a:solidFill>
                <a:latin typeface="Century Gothic"/>
                <a:ea typeface="Century Gothic"/>
                <a:cs typeface="Century Gothic"/>
                <a:sym typeface="Century Gothic"/>
              </a:defRPr>
            </a:lvl3pPr>
            <a:lvl4pPr marL="0" marR="0" lvl="3" indent="0" algn="r" rtl="0">
              <a:spcBef>
                <a:spcPts val="0"/>
              </a:spcBef>
              <a:buNone/>
              <a:defRPr sz="1050" b="0" i="0" u="none" strike="noStrike" cap="none">
                <a:solidFill>
                  <a:schemeClr val="lt1"/>
                </a:solidFill>
                <a:latin typeface="Century Gothic"/>
                <a:ea typeface="Century Gothic"/>
                <a:cs typeface="Century Gothic"/>
                <a:sym typeface="Century Gothic"/>
              </a:defRPr>
            </a:lvl4pPr>
            <a:lvl5pPr marL="0" marR="0" lvl="4" indent="0" algn="r" rtl="0">
              <a:spcBef>
                <a:spcPts val="0"/>
              </a:spcBef>
              <a:buNone/>
              <a:defRPr sz="1050" b="0" i="0" u="none" strike="noStrike" cap="none">
                <a:solidFill>
                  <a:schemeClr val="lt1"/>
                </a:solidFill>
                <a:latin typeface="Century Gothic"/>
                <a:ea typeface="Century Gothic"/>
                <a:cs typeface="Century Gothic"/>
                <a:sym typeface="Century Gothic"/>
              </a:defRPr>
            </a:lvl5pPr>
            <a:lvl6pPr marL="0" marR="0" lvl="5" indent="0" algn="r" rtl="0">
              <a:spcBef>
                <a:spcPts val="0"/>
              </a:spcBef>
              <a:buNone/>
              <a:defRPr sz="1050" b="0" i="0" u="none" strike="noStrike" cap="none">
                <a:solidFill>
                  <a:schemeClr val="lt1"/>
                </a:solidFill>
                <a:latin typeface="Century Gothic"/>
                <a:ea typeface="Century Gothic"/>
                <a:cs typeface="Century Gothic"/>
                <a:sym typeface="Century Gothic"/>
              </a:defRPr>
            </a:lvl6pPr>
            <a:lvl7pPr marL="0" marR="0" lvl="6" indent="0" algn="r" rtl="0">
              <a:spcBef>
                <a:spcPts val="0"/>
              </a:spcBef>
              <a:buNone/>
              <a:defRPr sz="1050" b="0" i="0" u="none" strike="noStrike" cap="none">
                <a:solidFill>
                  <a:schemeClr val="lt1"/>
                </a:solidFill>
                <a:latin typeface="Century Gothic"/>
                <a:ea typeface="Century Gothic"/>
                <a:cs typeface="Century Gothic"/>
                <a:sym typeface="Century Gothic"/>
              </a:defRPr>
            </a:lvl7pPr>
            <a:lvl8pPr marL="0" marR="0" lvl="7" indent="0" algn="r" rtl="0">
              <a:spcBef>
                <a:spcPts val="0"/>
              </a:spcBef>
              <a:buNone/>
              <a:defRPr sz="1050" b="0" i="0" u="none" strike="noStrike" cap="none">
                <a:solidFill>
                  <a:schemeClr val="lt1"/>
                </a:solidFill>
                <a:latin typeface="Century Gothic"/>
                <a:ea typeface="Century Gothic"/>
                <a:cs typeface="Century Gothic"/>
                <a:sym typeface="Century Gothic"/>
              </a:defRPr>
            </a:lvl8pPr>
            <a:lvl9pPr marL="0" marR="0" lvl="8" indent="0" algn="r" rtl="0">
              <a:spcBef>
                <a:spcPts val="0"/>
              </a:spcBef>
              <a:buNone/>
              <a:defRPr sz="1050" b="0" i="0" u="none" strike="noStrike" cap="none">
                <a:solidFill>
                  <a:schemeClr val="lt1"/>
                </a:solidFill>
                <a:latin typeface="Century Gothic"/>
                <a:ea typeface="Century Gothic"/>
                <a:cs typeface="Century Gothic"/>
                <a:sym typeface="Century Gothic"/>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cqc.org.uk/" TargetMode="External"/><Relationship Id="rId7"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skillsforcare.org.uk/" TargetMode="External"/><Relationship Id="rId5" Type="http://schemas.openxmlformats.org/officeDocument/2006/relationships/hyperlink" Target="https://digital.nhs.uk/" TargetMode="External"/><Relationship Id="rId4" Type="http://schemas.openxmlformats.org/officeDocument/2006/relationships/hyperlink" Target="https://www.microsoft.com/microsoft-365/word"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microsoft.com/investor/reports/ar23/index.html" TargetMode="External"/><Relationship Id="rId2" Type="http://schemas.openxmlformats.org/officeDocument/2006/relationships/hyperlink" Target="https://digital.nhs.uk/data-and-information/publications/statistical/nhs-workforce-statistics/december-2020" TargetMode="External"/><Relationship Id="rId1" Type="http://schemas.openxmlformats.org/officeDocument/2006/relationships/slideLayout" Target="../slideLayouts/slideLayout3.xml"/><Relationship Id="rId5" Type="http://schemas.openxmlformats.org/officeDocument/2006/relationships/hyperlink" Target="https://ico.org.uk/" TargetMode="External"/><Relationship Id="rId4" Type="http://schemas.openxmlformats.org/officeDocument/2006/relationships/hyperlink" Target="https://www.gov.uk/government/publications/health-education-england-mandate-2021-to-20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100000">
              <a:srgbClr val="D3D3D3"/>
            </a:gs>
          </a:gsLst>
          <a:path path="circle">
            <a:fillToRect r="100000" b="100000"/>
          </a:path>
          <a:tileRect l="-100000" t="-100000"/>
        </a:gradFill>
        <a:effectLst/>
      </p:bgPr>
    </p:bg>
    <p:spTree>
      <p:nvGrpSpPr>
        <p:cNvPr id="1" name="Shape 157"/>
        <p:cNvGrpSpPr/>
        <p:nvPr/>
      </p:nvGrpSpPr>
      <p:grpSpPr>
        <a:xfrm>
          <a:off x="0" y="0"/>
          <a:ext cx="0" cy="0"/>
          <a:chOff x="0" y="0"/>
          <a:chExt cx="0" cy="0"/>
        </a:xfrm>
      </p:grpSpPr>
      <p:sp>
        <p:nvSpPr>
          <p:cNvPr id="158" name="Google Shape;158;p1"/>
          <p:cNvSpPr txBox="1">
            <a:spLocks noGrp="1"/>
          </p:cNvSpPr>
          <p:nvPr>
            <p:ph type="ctrTitle"/>
          </p:nvPr>
        </p:nvSpPr>
        <p:spPr>
          <a:xfrm>
            <a:off x="1678275" y="135475"/>
            <a:ext cx="10340400" cy="6287400"/>
          </a:xfrm>
          <a:prstGeom prst="rect">
            <a:avLst/>
          </a:prstGeom>
          <a:noFill/>
          <a:ln>
            <a:noFill/>
          </a:ln>
        </p:spPr>
        <p:txBody>
          <a:bodyPr spcFirstLastPara="1" wrap="square" lIns="91425" tIns="45700" rIns="91425" bIns="45700" anchor="ctr" anchorCtr="0">
            <a:noAutofit/>
          </a:bodyPr>
          <a:lstStyle/>
          <a:p>
            <a:pPr marL="0" lvl="0" indent="0" algn="r" rtl="0">
              <a:lnSpc>
                <a:spcPct val="90000"/>
              </a:lnSpc>
              <a:spcBef>
                <a:spcPts val="0"/>
              </a:spcBef>
              <a:spcAft>
                <a:spcPts val="0"/>
              </a:spcAft>
              <a:buClr>
                <a:srgbClr val="333333"/>
              </a:buClr>
              <a:buSzPts val="2100"/>
              <a:buFont typeface="Arial"/>
              <a:buNone/>
            </a:pPr>
            <a:r>
              <a:rPr lang="en-GB" sz="3600" b="1">
                <a:solidFill>
                  <a:srgbClr val="333333"/>
                </a:solidFill>
                <a:latin typeface="Arial"/>
                <a:ea typeface="Arial"/>
                <a:cs typeface="Arial"/>
                <a:sym typeface="Arial"/>
              </a:rPr>
              <a:t>LCHS4007 DIGITAL SKILLS &amp; RESEARCH METHODS</a:t>
            </a:r>
            <a:br>
              <a:rPr lang="en-GB" sz="3600" b="1">
                <a:solidFill>
                  <a:srgbClr val="333333"/>
                </a:solidFill>
                <a:latin typeface="Arial"/>
                <a:ea typeface="Arial"/>
                <a:cs typeface="Arial"/>
                <a:sym typeface="Arial"/>
              </a:rPr>
            </a:br>
            <a:br>
              <a:rPr lang="en-GB" sz="3600" b="1">
                <a:solidFill>
                  <a:srgbClr val="333333"/>
                </a:solidFill>
                <a:latin typeface="Arial"/>
                <a:ea typeface="Arial"/>
                <a:cs typeface="Arial"/>
                <a:sym typeface="Arial"/>
              </a:rPr>
            </a:br>
            <a:r>
              <a:rPr lang="en-GB" sz="3600" b="1">
                <a:solidFill>
                  <a:srgbClr val="333333"/>
                </a:solidFill>
                <a:latin typeface="Arial"/>
                <a:ea typeface="Arial"/>
                <a:cs typeface="Arial"/>
                <a:sym typeface="Arial"/>
              </a:rPr>
              <a:t>ASSESSMENT 1</a:t>
            </a:r>
            <a:br>
              <a:rPr lang="en-GB" sz="2100" b="1">
                <a:solidFill>
                  <a:srgbClr val="333333"/>
                </a:solidFill>
                <a:latin typeface="Arial"/>
                <a:ea typeface="Arial"/>
                <a:cs typeface="Arial"/>
                <a:sym typeface="Arial"/>
              </a:rPr>
            </a:br>
            <a:br>
              <a:rPr lang="en-GB" sz="2100">
                <a:solidFill>
                  <a:srgbClr val="333333"/>
                </a:solidFill>
                <a:latin typeface="Arial"/>
                <a:ea typeface="Arial"/>
                <a:cs typeface="Arial"/>
                <a:sym typeface="Arial"/>
              </a:rPr>
            </a:br>
            <a:r>
              <a:rPr lang="en-GB" sz="2400" b="1">
                <a:solidFill>
                  <a:srgbClr val="333333"/>
                </a:solidFill>
                <a:latin typeface="Arial"/>
                <a:ea typeface="Arial"/>
                <a:cs typeface="Arial"/>
                <a:sym typeface="Arial"/>
              </a:rPr>
              <a:t>GROUP MEMBERS</a:t>
            </a:r>
            <a:r>
              <a:rPr lang="en-GB" sz="2400">
                <a:solidFill>
                  <a:srgbClr val="333333"/>
                </a:solidFill>
                <a:latin typeface="Arial"/>
                <a:ea typeface="Arial"/>
                <a:cs typeface="Arial"/>
                <a:sym typeface="Arial"/>
              </a:rPr>
              <a:t>: NAZMA(2515554), SHAZMA(2515556), GLORIA(2511523), ELIZABETH(2508597)</a:t>
            </a:r>
            <a:br>
              <a:rPr lang="en-GB" sz="2400">
                <a:solidFill>
                  <a:srgbClr val="333333"/>
                </a:solidFill>
                <a:latin typeface="Arial"/>
                <a:ea typeface="Arial"/>
                <a:cs typeface="Arial"/>
                <a:sym typeface="Arial"/>
              </a:rPr>
            </a:br>
            <a:br>
              <a:rPr lang="en-GB" sz="2400">
                <a:solidFill>
                  <a:srgbClr val="333333"/>
                </a:solidFill>
                <a:latin typeface="Arial"/>
                <a:ea typeface="Arial"/>
                <a:cs typeface="Arial"/>
                <a:sym typeface="Arial"/>
              </a:rPr>
            </a:br>
            <a:r>
              <a:rPr lang="en-GB" sz="2400" b="1">
                <a:solidFill>
                  <a:srgbClr val="333333"/>
                </a:solidFill>
                <a:latin typeface="Arial"/>
                <a:ea typeface="Arial"/>
                <a:cs typeface="Arial"/>
                <a:sym typeface="Arial"/>
              </a:rPr>
              <a:t>LECTURER</a:t>
            </a:r>
            <a:r>
              <a:rPr lang="en-GB" sz="2400">
                <a:solidFill>
                  <a:srgbClr val="333333"/>
                </a:solidFill>
                <a:latin typeface="Arial"/>
                <a:ea typeface="Arial"/>
                <a:cs typeface="Arial"/>
                <a:sym typeface="Arial"/>
              </a:rPr>
              <a:t>: ANIKA TAHSIN AHMED</a:t>
            </a:r>
            <a:br>
              <a:rPr lang="en-GB" sz="2400">
                <a:solidFill>
                  <a:srgbClr val="333333"/>
                </a:solidFill>
                <a:latin typeface="Arial"/>
                <a:ea typeface="Arial"/>
                <a:cs typeface="Arial"/>
                <a:sym typeface="Arial"/>
              </a:rPr>
            </a:br>
            <a:br>
              <a:rPr lang="en-GB" sz="2400">
                <a:solidFill>
                  <a:srgbClr val="333333"/>
                </a:solidFill>
                <a:latin typeface="Arial"/>
                <a:ea typeface="Arial"/>
                <a:cs typeface="Arial"/>
                <a:sym typeface="Arial"/>
              </a:rPr>
            </a:br>
            <a:r>
              <a:rPr lang="en-GB" sz="2400" b="1">
                <a:solidFill>
                  <a:srgbClr val="333333"/>
                </a:solidFill>
                <a:latin typeface="Arial"/>
                <a:ea typeface="Arial"/>
                <a:cs typeface="Arial"/>
                <a:sym typeface="Arial"/>
              </a:rPr>
              <a:t>TITLE:</a:t>
            </a:r>
            <a:r>
              <a:rPr lang="en-GB" sz="2400">
                <a:solidFill>
                  <a:srgbClr val="333333"/>
                </a:solidFill>
                <a:latin typeface="Arial"/>
                <a:ea typeface="Arial"/>
                <a:cs typeface="Arial"/>
                <a:sym typeface="Arial"/>
              </a:rPr>
              <a:t> ENHANCING EFFICIENCY WITH MICROSOFT 365 TOOLS AT SUNRISE RESIDENTIAL CARE HOME</a:t>
            </a:r>
            <a:endParaRPr sz="2400">
              <a:solidFill>
                <a:srgbClr val="333333"/>
              </a:solidFill>
              <a:latin typeface="Arial"/>
              <a:ea typeface="Arial"/>
              <a:cs typeface="Arial"/>
              <a:sym typeface="Arial"/>
            </a:endParaRPr>
          </a:p>
          <a:p>
            <a:pPr marL="0" lvl="0" indent="0" algn="r" rtl="0">
              <a:lnSpc>
                <a:spcPct val="90000"/>
              </a:lnSpc>
              <a:spcBef>
                <a:spcPts val="0"/>
              </a:spcBef>
              <a:spcAft>
                <a:spcPts val="0"/>
              </a:spcAft>
              <a:buClr>
                <a:schemeClr val="dk1"/>
              </a:buClr>
              <a:buSzPts val="2100"/>
              <a:buFont typeface="Century Gothic"/>
              <a:buNone/>
            </a:pPr>
            <a:endParaRPr sz="2100">
              <a:solidFill>
                <a:srgbClr val="333333"/>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childTnLst>
                                    <p:set>
                                      <p:cBhvr>
                                        <p:cTn id="6" dur="1" fill="hold">
                                          <p:stCondLst>
                                            <p:cond delay="0"/>
                                          </p:stCondLst>
                                        </p:cTn>
                                        <p:tgtEl>
                                          <p:spTgt spid="158"/>
                                        </p:tgtEl>
                                        <p:attrNameLst>
                                          <p:attrName>style.visibility</p:attrName>
                                        </p:attrNameLst>
                                      </p:cBhvr>
                                      <p:to>
                                        <p:strVal val="visible"/>
                                      </p:to>
                                    </p:set>
                                    <p:animEffect transition="in" filter="fade">
                                      <p:cBhvr>
                                        <p:cTn id="7" dur="400"/>
                                        <p:tgtEl>
                                          <p:spTgt spid="1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2"/>
          <p:cNvSpPr txBox="1">
            <a:spLocks noGrp="1"/>
          </p:cNvSpPr>
          <p:nvPr>
            <p:ph type="title"/>
          </p:nvPr>
        </p:nvSpPr>
        <p:spPr>
          <a:xfrm>
            <a:off x="646111" y="452718"/>
            <a:ext cx="9404723" cy="612997"/>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3600"/>
              <a:buFont typeface="Arial"/>
              <a:buNone/>
            </a:pPr>
            <a:r>
              <a:rPr lang="en-GB" sz="3600">
                <a:latin typeface="Arial"/>
                <a:ea typeface="Arial"/>
                <a:cs typeface="Arial"/>
                <a:sym typeface="Arial"/>
              </a:rPr>
              <a:t>SUNRISE CARE HOME </a:t>
            </a:r>
            <a:r>
              <a:rPr lang="en-GB" sz="2400" i="1">
                <a:solidFill>
                  <a:srgbClr val="FFFFFF"/>
                </a:solidFill>
                <a:latin typeface="Arial"/>
                <a:ea typeface="Arial"/>
                <a:cs typeface="Arial"/>
                <a:sym typeface="Arial"/>
              </a:rPr>
              <a:t>(NHS DIGITAL, 2020)</a:t>
            </a:r>
            <a:endParaRPr sz="3600">
              <a:latin typeface="Arial"/>
              <a:ea typeface="Arial"/>
              <a:cs typeface="Arial"/>
              <a:sym typeface="Arial"/>
            </a:endParaRPr>
          </a:p>
        </p:txBody>
      </p:sp>
      <p:sp>
        <p:nvSpPr>
          <p:cNvPr id="164" name="Google Shape;164;p2"/>
          <p:cNvSpPr txBox="1">
            <a:spLocks noGrp="1"/>
          </p:cNvSpPr>
          <p:nvPr>
            <p:ph type="body" idx="1"/>
          </p:nvPr>
        </p:nvSpPr>
        <p:spPr>
          <a:xfrm>
            <a:off x="385334" y="1065715"/>
            <a:ext cx="11063956" cy="5348596"/>
          </a:xfrm>
          <a:prstGeom prst="rect">
            <a:avLst/>
          </a:prstGeom>
          <a:noFill/>
          <a:ln>
            <a:noFill/>
          </a:ln>
        </p:spPr>
        <p:txBody>
          <a:bodyPr spcFirstLastPara="1" wrap="square" lIns="91425" tIns="45700" rIns="91425" bIns="45700" anchor="t" anchorCtr="0">
            <a:noAutofit/>
          </a:bodyPr>
          <a:lstStyle/>
          <a:p>
            <a:pPr marL="228600" lvl="0" indent="-228600" algn="l" rtl="0">
              <a:lnSpc>
                <a:spcPct val="90000"/>
              </a:lnSpc>
              <a:spcBef>
                <a:spcPts val="0"/>
              </a:spcBef>
              <a:spcAft>
                <a:spcPts val="0"/>
              </a:spcAft>
              <a:buClr>
                <a:schemeClr val="lt1"/>
              </a:buClr>
              <a:buSzPts val="2400"/>
              <a:buChar char="•"/>
            </a:pPr>
            <a:r>
              <a:rPr lang="en-GB" sz="2400">
                <a:latin typeface="Arial"/>
                <a:ea typeface="Arial"/>
                <a:cs typeface="Arial"/>
                <a:sym typeface="Arial"/>
              </a:rPr>
              <a:t>There are 35 residents at Sunrise, a medium-sized care facility.</a:t>
            </a:r>
            <a:endParaRPr sz="2400">
              <a:latin typeface="Arial"/>
              <a:ea typeface="Arial"/>
              <a:cs typeface="Arial"/>
              <a:sym typeface="Arial"/>
            </a:endParaRPr>
          </a:p>
          <a:p>
            <a:pPr marL="228600" lvl="0" indent="-22860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Many of the residents suffer from dementia, chronic illnesses, or mobility issues.</a:t>
            </a:r>
            <a:endParaRPr/>
          </a:p>
          <a:p>
            <a:pPr marL="228600" lvl="0" indent="-22860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Microsoft 365 has been installed in the house to increase efficiency.</a:t>
            </a:r>
            <a:endParaRPr sz="2400">
              <a:latin typeface="Arial"/>
              <a:ea typeface="Arial"/>
              <a:cs typeface="Arial"/>
              <a:sym typeface="Arial"/>
            </a:endParaRPr>
          </a:p>
          <a:p>
            <a:pPr marL="228600" lvl="0" indent="-76200" algn="l" rtl="0">
              <a:lnSpc>
                <a:spcPct val="90000"/>
              </a:lnSpc>
              <a:spcBef>
                <a:spcPts val="1000"/>
              </a:spcBef>
              <a:spcAft>
                <a:spcPts val="0"/>
              </a:spcAft>
              <a:buClr>
                <a:srgbClr val="8AD0D6"/>
              </a:buClr>
              <a:buSzPts val="2400"/>
              <a:buNone/>
            </a:pPr>
            <a:endParaRPr sz="2400">
              <a:latin typeface="Arial"/>
              <a:ea typeface="Arial"/>
              <a:cs typeface="Arial"/>
              <a:sym typeface="Arial"/>
            </a:endParaRPr>
          </a:p>
          <a:p>
            <a:pPr marL="228600" lvl="0" indent="-22860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Employees include:</a:t>
            </a:r>
            <a:endParaRPr sz="2400">
              <a:latin typeface="Arial"/>
              <a:ea typeface="Arial"/>
              <a:cs typeface="Arial"/>
              <a:sym typeface="Arial"/>
            </a:endParaRPr>
          </a:p>
          <a:p>
            <a:pPr marL="228600" lvl="0" indent="-76200" algn="l" rtl="0">
              <a:lnSpc>
                <a:spcPct val="90000"/>
              </a:lnSpc>
              <a:spcBef>
                <a:spcPts val="1000"/>
              </a:spcBef>
              <a:spcAft>
                <a:spcPts val="0"/>
              </a:spcAft>
              <a:buClr>
                <a:srgbClr val="8AD0D6"/>
              </a:buClr>
              <a:buSzPts val="2400"/>
              <a:buNone/>
            </a:pPr>
            <a:endParaRPr sz="2400">
              <a:latin typeface="Arial"/>
              <a:ea typeface="Arial"/>
              <a:cs typeface="Arial"/>
              <a:sym typeface="Arial"/>
            </a:endParaRPr>
          </a:p>
          <a:p>
            <a:pPr marL="228600" lvl="0" indent="-76200" algn="l" rtl="0">
              <a:lnSpc>
                <a:spcPct val="90000"/>
              </a:lnSpc>
              <a:spcBef>
                <a:spcPts val="1000"/>
              </a:spcBef>
              <a:spcAft>
                <a:spcPts val="0"/>
              </a:spcAft>
              <a:buClr>
                <a:srgbClr val="8AD0D6"/>
              </a:buClr>
              <a:buSzPts val="2400"/>
              <a:buNone/>
            </a:pPr>
            <a:endParaRPr sz="2400">
              <a:latin typeface="Arial"/>
              <a:ea typeface="Arial"/>
              <a:cs typeface="Arial"/>
              <a:sym typeface="Arial"/>
            </a:endParaRPr>
          </a:p>
          <a:p>
            <a:pPr marL="228600" lvl="0" indent="-76200" algn="l" rtl="0">
              <a:lnSpc>
                <a:spcPct val="90000"/>
              </a:lnSpc>
              <a:spcBef>
                <a:spcPts val="1000"/>
              </a:spcBef>
              <a:spcAft>
                <a:spcPts val="0"/>
              </a:spcAft>
              <a:buClr>
                <a:schemeClr val="lt1"/>
              </a:buClr>
              <a:buSzPts val="2400"/>
              <a:buNone/>
            </a:pPr>
            <a:endParaRPr sz="2400" i="1">
              <a:latin typeface="Arial"/>
              <a:ea typeface="Arial"/>
              <a:cs typeface="Arial"/>
              <a:sym typeface="Arial"/>
            </a:endParaRPr>
          </a:p>
          <a:p>
            <a:pPr marL="228600" lvl="0" indent="-88900" algn="l" rtl="0">
              <a:lnSpc>
                <a:spcPct val="90000"/>
              </a:lnSpc>
              <a:spcBef>
                <a:spcPts val="1000"/>
              </a:spcBef>
              <a:spcAft>
                <a:spcPts val="0"/>
              </a:spcAft>
              <a:buClr>
                <a:schemeClr val="lt1"/>
              </a:buClr>
              <a:buSzPts val="2200"/>
              <a:buNone/>
            </a:pPr>
            <a:endParaRPr/>
          </a:p>
        </p:txBody>
      </p:sp>
      <p:sp>
        <p:nvSpPr>
          <p:cNvPr id="165" name="Google Shape;165;p2"/>
          <p:cNvSpPr txBox="1"/>
          <p:nvPr/>
        </p:nvSpPr>
        <p:spPr>
          <a:xfrm>
            <a:off x="816633" y="3899139"/>
            <a:ext cx="6740105" cy="1954381"/>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lt1"/>
              </a:buClr>
              <a:buSzPts val="2400"/>
              <a:buFont typeface="Arial"/>
              <a:buChar char="•"/>
            </a:pPr>
            <a:r>
              <a:rPr lang="en-GB" sz="2400" b="0" i="0" u="none" strike="noStrike" cap="none">
                <a:solidFill>
                  <a:schemeClr val="lt1"/>
                </a:solidFill>
                <a:latin typeface="Arial"/>
                <a:ea typeface="Arial"/>
                <a:cs typeface="Arial"/>
                <a:sym typeface="Arial"/>
              </a:rPr>
              <a:t>Nurses</a:t>
            </a:r>
            <a:endParaRPr/>
          </a:p>
          <a:p>
            <a:pPr marL="285750" marR="0" lvl="0" indent="-285750" algn="l" rtl="0">
              <a:spcBef>
                <a:spcPts val="1000"/>
              </a:spcBef>
              <a:spcAft>
                <a:spcPts val="0"/>
              </a:spcAft>
              <a:buClr>
                <a:schemeClr val="lt1"/>
              </a:buClr>
              <a:buSzPts val="2400"/>
              <a:buFont typeface="Arial"/>
              <a:buChar char="•"/>
            </a:pPr>
            <a:r>
              <a:rPr lang="en-GB" sz="2400" b="0" i="0" u="none" strike="noStrike" cap="none">
                <a:solidFill>
                  <a:schemeClr val="lt1"/>
                </a:solidFill>
                <a:latin typeface="Arial"/>
                <a:ea typeface="Arial"/>
                <a:cs typeface="Arial"/>
                <a:sym typeface="Arial"/>
              </a:rPr>
              <a:t>Carers</a:t>
            </a:r>
            <a:endParaRPr/>
          </a:p>
          <a:p>
            <a:pPr marL="285750" marR="0" lvl="0" indent="-285750" algn="l" rtl="0">
              <a:spcBef>
                <a:spcPts val="1000"/>
              </a:spcBef>
              <a:spcAft>
                <a:spcPts val="0"/>
              </a:spcAft>
              <a:buClr>
                <a:schemeClr val="lt1"/>
              </a:buClr>
              <a:buSzPts val="2400"/>
              <a:buFont typeface="Arial"/>
              <a:buChar char="•"/>
            </a:pPr>
            <a:r>
              <a:rPr lang="en-GB" sz="2400" b="0" i="0" u="none" strike="noStrike" cap="none">
                <a:solidFill>
                  <a:schemeClr val="lt1"/>
                </a:solidFill>
                <a:latin typeface="Arial"/>
                <a:ea typeface="Arial"/>
                <a:cs typeface="Arial"/>
                <a:sym typeface="Arial"/>
              </a:rPr>
              <a:t>Supervisors </a:t>
            </a:r>
            <a:endParaRPr/>
          </a:p>
          <a:p>
            <a:pPr marL="285750" marR="0" lvl="0" indent="-285750" algn="l" rtl="0">
              <a:spcBef>
                <a:spcPts val="1000"/>
              </a:spcBef>
              <a:spcAft>
                <a:spcPts val="0"/>
              </a:spcAft>
              <a:buClr>
                <a:schemeClr val="lt1"/>
              </a:buClr>
              <a:buSzPts val="2400"/>
              <a:buFont typeface="Arial"/>
              <a:buChar char="•"/>
            </a:pPr>
            <a:r>
              <a:rPr lang="en-GB" sz="2400" b="0" i="0" u="none" strike="noStrike" cap="none">
                <a:solidFill>
                  <a:schemeClr val="lt1"/>
                </a:solidFill>
                <a:latin typeface="Arial"/>
                <a:ea typeface="Arial"/>
                <a:cs typeface="Arial"/>
                <a:sym typeface="Arial"/>
              </a:rPr>
              <a:t>Consulting experts</a:t>
            </a:r>
            <a:endParaRPr sz="1800" b="0" i="0" u="none" strike="noStrike" cap="none">
              <a:solidFill>
                <a:schemeClr val="lt1"/>
              </a:solidFill>
              <a:latin typeface="Century Gothic"/>
              <a:ea typeface="Century Gothic"/>
              <a:cs typeface="Century Gothic"/>
              <a:sym typeface="Century Gothic"/>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10"/>
        <p:cNvGrpSpPr/>
        <p:nvPr/>
      </p:nvGrpSpPr>
      <p:grpSpPr>
        <a:xfrm>
          <a:off x="0" y="0"/>
          <a:ext cx="0" cy="0"/>
          <a:chOff x="0" y="0"/>
          <a:chExt cx="0" cy="0"/>
        </a:xfrm>
      </p:grpSpPr>
      <p:sp>
        <p:nvSpPr>
          <p:cNvPr id="211" name="Google Shape;211;p9"/>
          <p:cNvSpPr txBox="1">
            <a:spLocks noGrp="1"/>
          </p:cNvSpPr>
          <p:nvPr>
            <p:ph type="title"/>
          </p:nvPr>
        </p:nvSpPr>
        <p:spPr>
          <a:xfrm>
            <a:off x="619759" y="764373"/>
            <a:ext cx="6257291" cy="1293028"/>
          </a:xfrm>
          <a:prstGeom prst="rect">
            <a:avLst/>
          </a:prstGeom>
          <a:noFill/>
          <a:ln>
            <a:noFill/>
          </a:ln>
        </p:spPr>
        <p:txBody>
          <a:bodyPr spcFirstLastPara="1" wrap="square" lIns="91425" tIns="45700" rIns="91425" bIns="45700" anchor="ctr" anchorCtr="0">
            <a:normAutofit fontScale="90000"/>
          </a:bodyPr>
          <a:lstStyle/>
          <a:p>
            <a:pPr>
              <a:buSzPts val="4000"/>
            </a:pPr>
            <a:r>
              <a:rPr lang="en-GB" sz="3600" b="1">
                <a:latin typeface="Arial"/>
                <a:ea typeface="Arial"/>
                <a:cs typeface="Arial"/>
                <a:sym typeface="Arial"/>
              </a:rPr>
              <a:t>MS TEAMS</a:t>
            </a:r>
            <a:br>
              <a:rPr lang="en-GB" sz="3600" b="1">
                <a:latin typeface="Arial"/>
                <a:ea typeface="Arial"/>
                <a:cs typeface="Arial"/>
                <a:sym typeface="Arial"/>
              </a:rPr>
            </a:br>
            <a:r>
              <a:rPr lang="en-GB" sz="2400" i="1">
                <a:latin typeface="Arial"/>
                <a:ea typeface="Arial"/>
                <a:cs typeface="Arial"/>
              </a:rPr>
              <a:t>                                                (Microsoft, 2023)</a:t>
            </a:r>
            <a:endParaRPr lang="en-US" sz="3600" b="1">
              <a:latin typeface="Arial"/>
              <a:ea typeface="Arial"/>
              <a:cs typeface="Arial"/>
            </a:endParaRPr>
          </a:p>
          <a:p>
            <a:pPr>
              <a:buSzPts val="4000"/>
            </a:pPr>
            <a:br>
              <a:rPr lang="en-US"/>
            </a:br>
            <a:endParaRPr lang="en-US"/>
          </a:p>
        </p:txBody>
      </p:sp>
      <p:sp>
        <p:nvSpPr>
          <p:cNvPr id="212" name="Google Shape;212;p9"/>
          <p:cNvSpPr txBox="1">
            <a:spLocks noGrp="1"/>
          </p:cNvSpPr>
          <p:nvPr>
            <p:ph type="body" idx="1"/>
          </p:nvPr>
        </p:nvSpPr>
        <p:spPr>
          <a:xfrm>
            <a:off x="619760" y="2194560"/>
            <a:ext cx="6257290" cy="4024125"/>
          </a:xfrm>
          <a:prstGeom prst="rect">
            <a:avLst/>
          </a:prstGeom>
          <a:noFill/>
          <a:ln>
            <a:noFill/>
          </a:ln>
        </p:spPr>
        <p:txBody>
          <a:bodyPr spcFirstLastPara="1" wrap="square" lIns="91425" tIns="45700" rIns="91425" bIns="45700" anchor="t" anchorCtr="0">
            <a:normAutofit/>
          </a:bodyPr>
          <a:lstStyle/>
          <a:p>
            <a:pPr>
              <a:buSzPts val="2400"/>
            </a:pPr>
            <a:r>
              <a:rPr lang="en-GB" sz="2400">
                <a:latin typeface="Arial"/>
                <a:ea typeface="Arial"/>
                <a:cs typeface="Arial"/>
                <a:sym typeface="Arial"/>
              </a:rPr>
              <a:t>Microsoft Teams is used as a central communication tool for staff. </a:t>
            </a:r>
            <a:endParaRPr lang="en-US" sz="2400"/>
          </a:p>
          <a:p>
            <a:pPr>
              <a:buClr>
                <a:srgbClr val="FFFFFF"/>
              </a:buClr>
              <a:buSzPts val="2400"/>
            </a:pPr>
            <a:r>
              <a:rPr lang="en-GB" sz="2400">
                <a:latin typeface="Arial"/>
                <a:ea typeface="Arial"/>
                <a:cs typeface="Arial"/>
                <a:sym typeface="Arial"/>
              </a:rPr>
              <a:t> It supports chat, video calls, and file sharing, and allows staff to connect with families and health professionals. </a:t>
            </a:r>
            <a:endParaRPr/>
          </a:p>
          <a:p>
            <a:pPr>
              <a:buSzPts val="2400"/>
            </a:pPr>
            <a:r>
              <a:rPr lang="en-GB" sz="2400">
                <a:latin typeface="Arial"/>
                <a:cs typeface="Arial"/>
                <a:sym typeface="Arial"/>
              </a:rPr>
              <a:t>It allows patients to communicate with health professionals and Family who cannot visit. </a:t>
            </a:r>
            <a:endParaRPr/>
          </a:p>
          <a:p>
            <a:pPr marL="0" indent="0">
              <a:spcBef>
                <a:spcPts val="0"/>
              </a:spcBef>
              <a:buSzPts val="2400"/>
              <a:buNone/>
            </a:pPr>
            <a:br>
              <a:rPr lang="en-US"/>
            </a:br>
            <a:endParaRPr lang="en-US"/>
          </a:p>
          <a:p>
            <a:pPr marL="228600" lvl="0" indent="-88900" algn="l" rtl="0">
              <a:lnSpc>
                <a:spcPct val="90000"/>
              </a:lnSpc>
              <a:spcBef>
                <a:spcPts val="1000"/>
              </a:spcBef>
              <a:spcAft>
                <a:spcPts val="0"/>
              </a:spcAft>
              <a:buClr>
                <a:schemeClr val="lt1"/>
              </a:buClr>
              <a:buSzPts val="2200"/>
              <a:buNone/>
            </a:pPr>
            <a:endParaRPr/>
          </a:p>
        </p:txBody>
      </p:sp>
      <p:sp>
        <p:nvSpPr>
          <p:cNvPr id="213" name="Google Shape;213;p9"/>
          <p:cNvSpPr/>
          <p:nvPr/>
        </p:nvSpPr>
        <p:spPr>
          <a:xfrm>
            <a:off x="7188740" y="0"/>
            <a:ext cx="5003254"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pic>
        <p:nvPicPr>
          <p:cNvPr id="214" name="Google Shape;214;p9" descr="Multi-coloured dialogue boxes"/>
          <p:cNvPicPr preferRelativeResize="0"/>
          <p:nvPr/>
        </p:nvPicPr>
        <p:blipFill rotWithShape="1">
          <a:blip r:embed="rId3">
            <a:alphaModFix/>
          </a:blip>
          <a:srcRect l="21546" r="25651" b="2"/>
          <a:stretch/>
        </p:blipFill>
        <p:spPr>
          <a:xfrm>
            <a:off x="7519416" y="10"/>
            <a:ext cx="4672584" cy="6857989"/>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18"/>
        <p:cNvGrpSpPr/>
        <p:nvPr/>
      </p:nvGrpSpPr>
      <p:grpSpPr>
        <a:xfrm>
          <a:off x="0" y="0"/>
          <a:ext cx="0" cy="0"/>
          <a:chOff x="0" y="0"/>
          <a:chExt cx="0" cy="0"/>
        </a:xfrm>
      </p:grpSpPr>
      <p:sp>
        <p:nvSpPr>
          <p:cNvPr id="219" name="Google Shape;219;p10"/>
          <p:cNvSpPr txBox="1">
            <a:spLocks noGrp="1"/>
          </p:cNvSpPr>
          <p:nvPr>
            <p:ph type="title"/>
          </p:nvPr>
        </p:nvSpPr>
        <p:spPr>
          <a:xfrm>
            <a:off x="619759" y="764373"/>
            <a:ext cx="6257291" cy="1293028"/>
          </a:xfrm>
          <a:prstGeom prst="rect">
            <a:avLst/>
          </a:prstGeom>
          <a:noFill/>
          <a:ln>
            <a:noFill/>
          </a:ln>
        </p:spPr>
        <p:txBody>
          <a:bodyPr spcFirstLastPara="1" wrap="square" lIns="91425" tIns="45700" rIns="91425" bIns="45700" anchor="ctr" anchorCtr="0">
            <a:normAutofit fontScale="90000"/>
          </a:bodyPr>
          <a:lstStyle/>
          <a:p>
            <a:pPr marL="0" lvl="0" indent="0" algn="r" rtl="0">
              <a:lnSpc>
                <a:spcPct val="90000"/>
              </a:lnSpc>
              <a:spcBef>
                <a:spcPts val="0"/>
              </a:spcBef>
              <a:spcAft>
                <a:spcPts val="0"/>
              </a:spcAft>
              <a:buClr>
                <a:schemeClr val="lt1"/>
              </a:buClr>
              <a:buSzPct val="88953"/>
              <a:buFont typeface="Arial"/>
              <a:buNone/>
            </a:pPr>
            <a:r>
              <a:rPr lang="en-GB" sz="3822">
                <a:latin typeface="Arial"/>
                <a:ea typeface="Arial"/>
                <a:cs typeface="Arial"/>
                <a:sym typeface="Arial"/>
              </a:rPr>
              <a:t>BENEFITS AND LIMITATIONS OF MS TEAMS</a:t>
            </a:r>
            <a:r>
              <a:rPr lang="en-GB" sz="3400">
                <a:latin typeface="Arial"/>
                <a:ea typeface="Arial"/>
                <a:cs typeface="Arial"/>
                <a:sym typeface="Arial"/>
              </a:rPr>
              <a:t> </a:t>
            </a:r>
            <a:endParaRPr sz="3400">
              <a:latin typeface="Arial"/>
              <a:ea typeface="Arial"/>
              <a:cs typeface="Arial"/>
              <a:sym typeface="Arial"/>
            </a:endParaRPr>
          </a:p>
        </p:txBody>
      </p:sp>
      <p:sp>
        <p:nvSpPr>
          <p:cNvPr id="220" name="Google Shape;220;p10"/>
          <p:cNvSpPr txBox="1">
            <a:spLocks noGrp="1"/>
          </p:cNvSpPr>
          <p:nvPr>
            <p:ph type="body" idx="1"/>
          </p:nvPr>
        </p:nvSpPr>
        <p:spPr>
          <a:xfrm>
            <a:off x="61800" y="2194550"/>
            <a:ext cx="7380900" cy="4323600"/>
          </a:xfrm>
          <a:prstGeom prst="rect">
            <a:avLst/>
          </a:prstGeom>
          <a:noFill/>
          <a:ln>
            <a:noFill/>
          </a:ln>
        </p:spPr>
        <p:txBody>
          <a:bodyPr spcFirstLastPara="1" wrap="square" lIns="91425" tIns="45700" rIns="91425" bIns="45700" anchor="t" anchorCtr="0">
            <a:normAutofit lnSpcReduction="20000"/>
          </a:bodyPr>
          <a:lstStyle/>
          <a:p>
            <a:pPr marL="228600" lvl="0" indent="-260350" algn="l" rtl="0">
              <a:lnSpc>
                <a:spcPct val="90000"/>
              </a:lnSpc>
              <a:spcBef>
                <a:spcPts val="0"/>
              </a:spcBef>
              <a:spcAft>
                <a:spcPts val="0"/>
              </a:spcAft>
              <a:buClr>
                <a:schemeClr val="lt1"/>
              </a:buClr>
              <a:buSzPts val="2400"/>
              <a:buChar char="•"/>
            </a:pPr>
            <a:r>
              <a:rPr lang="en-GB" sz="2400">
                <a:latin typeface="Arial"/>
                <a:ea typeface="Arial"/>
                <a:cs typeface="Arial"/>
                <a:sym typeface="Arial"/>
              </a:rPr>
              <a:t>One benefit of teams is that teams facilitates real-time document collaboration and enhances communication by cutting down on delays.</a:t>
            </a:r>
            <a:endParaRPr sz="2400">
              <a:latin typeface="Arial"/>
              <a:ea typeface="Arial"/>
              <a:cs typeface="Arial"/>
              <a:sym typeface="Arial"/>
            </a:endParaRPr>
          </a:p>
          <a:p>
            <a:pPr marL="228600" lvl="0" indent="-26035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Enables remote consultations and integrates with other Microsoft 365 apps.</a:t>
            </a:r>
            <a:endParaRPr sz="2400">
              <a:latin typeface="Arial"/>
              <a:ea typeface="Arial"/>
              <a:cs typeface="Arial"/>
              <a:sym typeface="Arial"/>
            </a:endParaRPr>
          </a:p>
          <a:p>
            <a:pPr marL="228600" lvl="0" indent="-260350" algn="l" rtl="0">
              <a:lnSpc>
                <a:spcPct val="90000"/>
              </a:lnSpc>
              <a:spcBef>
                <a:spcPts val="1000"/>
              </a:spcBef>
              <a:spcAft>
                <a:spcPts val="0"/>
              </a:spcAft>
              <a:buClr>
                <a:schemeClr val="lt1"/>
              </a:buClr>
              <a:buSzPts val="2400"/>
              <a:buChar char="•"/>
            </a:pPr>
            <a:r>
              <a:rPr lang="en-GB" sz="2400">
                <a:latin typeface="Arial"/>
                <a:ea typeface="Arial"/>
                <a:cs typeface="Arial"/>
                <a:sym typeface="Arial"/>
              </a:rPr>
              <a:t>However, one limitation of this is that teams rely on contemporary devices and reliable Wi-Fi. </a:t>
            </a:r>
            <a:endParaRPr sz="2400"/>
          </a:p>
          <a:p>
            <a:pPr marL="228600" lvl="0" indent="-26035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Too many notifications can be confusing, and staff with little experience with technology may find it difficult. </a:t>
            </a:r>
            <a:endParaRPr sz="2400"/>
          </a:p>
          <a:p>
            <a:pPr marL="228600" lvl="0" indent="-26035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If used improperly, there are security risks as well.</a:t>
            </a:r>
            <a:endParaRPr sz="2400"/>
          </a:p>
          <a:p>
            <a:pPr marL="228600" lvl="0" indent="-260350" algn="l" rtl="0">
              <a:lnSpc>
                <a:spcPct val="90000"/>
              </a:lnSpc>
              <a:spcBef>
                <a:spcPts val="1000"/>
              </a:spcBef>
              <a:spcAft>
                <a:spcPts val="0"/>
              </a:spcAft>
              <a:buClr>
                <a:schemeClr val="lt1"/>
              </a:buClr>
              <a:buSzPts val="2400"/>
              <a:buChar char="•"/>
            </a:pPr>
            <a:r>
              <a:rPr lang="en-GB" sz="2400" i="1">
                <a:latin typeface="Arial"/>
                <a:ea typeface="Arial"/>
                <a:cs typeface="Arial"/>
                <a:sym typeface="Arial"/>
              </a:rPr>
              <a:t>(ICO, 2023)</a:t>
            </a:r>
            <a:endParaRPr sz="2400">
              <a:latin typeface="Arial"/>
              <a:ea typeface="Arial"/>
              <a:cs typeface="Arial"/>
              <a:sym typeface="Arial"/>
            </a:endParaRPr>
          </a:p>
          <a:p>
            <a:pPr marL="228600" lvl="0" indent="-107950" algn="l" rtl="0">
              <a:lnSpc>
                <a:spcPct val="90000"/>
              </a:lnSpc>
              <a:spcBef>
                <a:spcPts val="1000"/>
              </a:spcBef>
              <a:spcAft>
                <a:spcPts val="0"/>
              </a:spcAft>
              <a:buClr>
                <a:schemeClr val="lt1"/>
              </a:buClr>
              <a:buSzPts val="1900"/>
              <a:buNone/>
            </a:pPr>
            <a:endParaRPr sz="1900"/>
          </a:p>
        </p:txBody>
      </p:sp>
      <p:sp>
        <p:nvSpPr>
          <p:cNvPr id="221" name="Google Shape;221;p10"/>
          <p:cNvSpPr/>
          <p:nvPr/>
        </p:nvSpPr>
        <p:spPr>
          <a:xfrm>
            <a:off x="7188740" y="0"/>
            <a:ext cx="5003254"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pic>
        <p:nvPicPr>
          <p:cNvPr id="222" name="Google Shape;222;p10" descr="Person watching empty phone"/>
          <p:cNvPicPr preferRelativeResize="0"/>
          <p:nvPr/>
        </p:nvPicPr>
        <p:blipFill rotWithShape="1">
          <a:blip r:embed="rId3">
            <a:alphaModFix/>
          </a:blip>
          <a:srcRect l="42840" r="11680" b="-1"/>
          <a:stretch/>
        </p:blipFill>
        <p:spPr>
          <a:xfrm>
            <a:off x="7519416" y="10"/>
            <a:ext cx="4672584" cy="6857989"/>
          </a:xfrm>
          <a:prstGeom prst="rect">
            <a:avLst/>
          </a:prstGeom>
          <a:noFill/>
          <a:ln>
            <a:noFill/>
          </a:ln>
        </p:spPr>
      </p:pic>
      <p:pic>
        <p:nvPicPr>
          <p:cNvPr id="2" name="Picture 1" descr="A close-up of a screen&#10;&#10;AI-generated content may be incorrect.">
            <a:extLst>
              <a:ext uri="{FF2B5EF4-FFF2-40B4-BE49-F238E27FC236}">
                <a16:creationId xmlns:a16="http://schemas.microsoft.com/office/drawing/2014/main" id="{4C48A7CC-D9FC-C984-5C1D-D16FF5CA125E}"/>
              </a:ext>
            </a:extLst>
          </p:cNvPr>
          <p:cNvPicPr>
            <a:picLocks noChangeAspect="1"/>
          </p:cNvPicPr>
          <p:nvPr/>
        </p:nvPicPr>
        <p:blipFill>
          <a:blip r:embed="rId4"/>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6E6533CA-BB91-A691-D0DC-B086CC93A310}"/>
              </a:ext>
            </a:extLst>
          </p:cNvPr>
          <p:cNvSpPr txBox="1"/>
          <p:nvPr/>
        </p:nvSpPr>
        <p:spPr>
          <a:xfrm>
            <a:off x="9517" y="10306"/>
            <a:ext cx="1075825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bg1"/>
                </a:solidFill>
              </a:rPr>
              <a:t>Benefits and </a:t>
            </a:r>
            <a:r>
              <a:rPr lang="en-GB" sz="3200" b="1" err="1">
                <a:solidFill>
                  <a:schemeClr val="bg1"/>
                </a:solidFill>
              </a:rPr>
              <a:t>limitaions</a:t>
            </a:r>
            <a:r>
              <a:rPr lang="en-GB" sz="3200" b="1">
                <a:solidFill>
                  <a:schemeClr val="bg1"/>
                </a:solidFill>
              </a:rPr>
              <a:t> of </a:t>
            </a:r>
            <a:r>
              <a:rPr lang="en-GB" sz="3200" b="1" err="1">
                <a:solidFill>
                  <a:schemeClr val="bg1"/>
                </a:solidFill>
              </a:rPr>
              <a:t>ms</a:t>
            </a:r>
            <a:r>
              <a:rPr lang="en-GB" sz="3200" b="1">
                <a:solidFill>
                  <a:schemeClr val="bg1"/>
                </a:solidFill>
              </a:rPr>
              <a:t> teams </a:t>
            </a:r>
            <a:r>
              <a:rPr lang="en-GB" sz="1600" b="1">
                <a:solidFill>
                  <a:schemeClr val="bg1"/>
                </a:solidFill>
              </a:rPr>
              <a:t>( references on list )</a:t>
            </a:r>
            <a:endParaRPr lang="en-US" sz="1600">
              <a:solidFill>
                <a:schemeClr val="bg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red and black sign&#10;&#10;AI-generated content may be incorrect.">
            <a:extLst>
              <a:ext uri="{FF2B5EF4-FFF2-40B4-BE49-F238E27FC236}">
                <a16:creationId xmlns:a16="http://schemas.microsoft.com/office/drawing/2014/main" id="{39815A8F-81ED-CCF5-7B52-C1787DE1928C}"/>
              </a:ext>
            </a:extLst>
          </p:cNvPr>
          <p:cNvPicPr>
            <a:picLocks noChangeAspect="1"/>
          </p:cNvPicPr>
          <p:nvPr/>
        </p:nvPicPr>
        <p:blipFill>
          <a:blip r:embed="rId2"/>
          <a:stretch>
            <a:fillRect/>
          </a:stretch>
        </p:blipFill>
        <p:spPr>
          <a:xfrm>
            <a:off x="0" y="0"/>
            <a:ext cx="12192000" cy="6858000"/>
          </a:xfrm>
          <a:prstGeom prst="rect">
            <a:avLst/>
          </a:prstGeom>
        </p:spPr>
      </p:pic>
      <p:pic>
        <p:nvPicPr>
          <p:cNvPr id="2" name="Picture 1" descr="A red and black sign&#10;&#10;AI-generated content may be incorrect.">
            <a:extLst>
              <a:ext uri="{FF2B5EF4-FFF2-40B4-BE49-F238E27FC236}">
                <a16:creationId xmlns:a16="http://schemas.microsoft.com/office/drawing/2014/main" id="{DDA0041C-D4BB-A21D-B40C-F1A431B758B2}"/>
              </a:ext>
            </a:extLst>
          </p:cNvPr>
          <p:cNvPicPr>
            <a:picLocks noChangeAspect="1"/>
          </p:cNvPicPr>
          <p:nvPr/>
        </p:nvPicPr>
        <p:blipFill>
          <a:blip r:embed="rId3"/>
          <a:stretch>
            <a:fillRect/>
          </a:stretch>
        </p:blipFill>
        <p:spPr>
          <a:xfrm>
            <a:off x="-1347" y="4723"/>
            <a:ext cx="12194694" cy="6855300"/>
          </a:xfrm>
          <a:prstGeom prst="rect">
            <a:avLst/>
          </a:prstGeom>
        </p:spPr>
      </p:pic>
    </p:spTree>
    <p:extLst>
      <p:ext uri="{BB962C8B-B14F-4D97-AF65-F5344CB8AC3E}">
        <p14:creationId xmlns:p14="http://schemas.microsoft.com/office/powerpoint/2010/main" val="9665059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414141"/>
        </a:solidFill>
        <a:effectLst/>
      </p:bgPr>
    </p:bg>
    <p:spTree>
      <p:nvGrpSpPr>
        <p:cNvPr id="1" name="Shape 243"/>
        <p:cNvGrpSpPr/>
        <p:nvPr/>
      </p:nvGrpSpPr>
      <p:grpSpPr>
        <a:xfrm>
          <a:off x="0" y="0"/>
          <a:ext cx="0" cy="0"/>
          <a:chOff x="0" y="0"/>
          <a:chExt cx="0" cy="0"/>
        </a:xfrm>
      </p:grpSpPr>
      <p:sp>
        <p:nvSpPr>
          <p:cNvPr id="244" name="Google Shape;244;p13"/>
          <p:cNvSpPr/>
          <p:nvPr/>
        </p:nvSpPr>
        <p:spPr>
          <a:xfrm>
            <a:off x="0" y="0"/>
            <a:ext cx="12192000" cy="6858000"/>
          </a:xfrm>
          <a:prstGeom prst="rect">
            <a:avLst/>
          </a:prstGeom>
          <a:solidFill>
            <a:schemeClr val="accent1">
              <a:lumMod val="5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245" name="Google Shape;245;p13"/>
          <p:cNvSpPr txBox="1">
            <a:spLocks noGrp="1"/>
          </p:cNvSpPr>
          <p:nvPr>
            <p:ph type="body" idx="1"/>
          </p:nvPr>
        </p:nvSpPr>
        <p:spPr>
          <a:xfrm>
            <a:off x="965201" y="965201"/>
            <a:ext cx="5947496" cy="4923448"/>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chemeClr val="lt1"/>
              </a:buClr>
              <a:buSzPts val="2000"/>
              <a:buChar char="•"/>
            </a:pPr>
            <a:r>
              <a:rPr lang="en-GB" sz="2000"/>
              <a:t> </a:t>
            </a:r>
            <a:r>
              <a:rPr lang="en-GB" sz="2400">
                <a:latin typeface="Arial"/>
                <a:ea typeface="Arial"/>
                <a:cs typeface="Arial"/>
                <a:sym typeface="Arial"/>
              </a:rPr>
              <a:t>To protect sensitive resident information staff must follow these guidelines:</a:t>
            </a:r>
            <a:endParaRPr sz="2400">
              <a:latin typeface="Arial"/>
              <a:ea typeface="Arial"/>
              <a:cs typeface="Arial"/>
              <a:sym typeface="Arial"/>
            </a:endParaRPr>
          </a:p>
          <a:p>
            <a:pPr marL="285750" lvl="0" indent="-311150" algn="l" rtl="0">
              <a:lnSpc>
                <a:spcPct val="90000"/>
              </a:lnSpc>
              <a:spcBef>
                <a:spcPts val="1000"/>
              </a:spcBef>
              <a:spcAft>
                <a:spcPts val="0"/>
              </a:spcAft>
              <a:buClr>
                <a:schemeClr val="lt1"/>
              </a:buClr>
              <a:buSzPts val="2400"/>
              <a:buChar char="•"/>
            </a:pPr>
            <a:r>
              <a:rPr lang="en-GB" sz="2400">
                <a:latin typeface="Arial"/>
                <a:ea typeface="Arial"/>
                <a:cs typeface="Arial"/>
                <a:sym typeface="Arial"/>
              </a:rPr>
              <a:t>They should have Strong passwords &amp; MFA.</a:t>
            </a:r>
            <a:endParaRPr sz="2400">
              <a:latin typeface="Arial"/>
              <a:ea typeface="Arial"/>
              <a:cs typeface="Arial"/>
              <a:sym typeface="Arial"/>
            </a:endParaRPr>
          </a:p>
          <a:p>
            <a:pPr marL="285750" lvl="0" indent="-311150" algn="l" rtl="0">
              <a:lnSpc>
                <a:spcPct val="90000"/>
              </a:lnSpc>
              <a:spcBef>
                <a:spcPts val="1000"/>
              </a:spcBef>
              <a:spcAft>
                <a:spcPts val="0"/>
              </a:spcAft>
              <a:buClr>
                <a:schemeClr val="lt1"/>
              </a:buClr>
              <a:buSzPts val="2400"/>
              <a:buChar char="•"/>
            </a:pPr>
            <a:r>
              <a:rPr lang="en-GB" sz="2400">
                <a:latin typeface="Arial"/>
                <a:ea typeface="Arial"/>
                <a:cs typeface="Arial"/>
                <a:sym typeface="Arial"/>
              </a:rPr>
              <a:t>They should avoid clicking  suspicious links.</a:t>
            </a:r>
            <a:endParaRPr sz="2400">
              <a:latin typeface="Arial"/>
              <a:ea typeface="Arial"/>
              <a:cs typeface="Arial"/>
              <a:sym typeface="Arial"/>
            </a:endParaRPr>
          </a:p>
          <a:p>
            <a:pPr>
              <a:buSzPts val="2400"/>
            </a:pPr>
            <a:r>
              <a:rPr lang="en-GB" sz="2400">
                <a:latin typeface="Arial"/>
                <a:ea typeface="Arial"/>
                <a:cs typeface="Arial"/>
                <a:sym typeface="Arial"/>
              </a:rPr>
              <a:t>They should Store files in OneDrive/SharePoint.</a:t>
            </a:r>
            <a:endParaRPr lang="en-US" sz="2400">
              <a:latin typeface="Arial"/>
              <a:cs typeface="Arial"/>
            </a:endParaRPr>
          </a:p>
          <a:p>
            <a:pPr marL="285750" lvl="0" indent="-311150" algn="l" rtl="0">
              <a:lnSpc>
                <a:spcPct val="90000"/>
              </a:lnSpc>
              <a:spcBef>
                <a:spcPts val="1000"/>
              </a:spcBef>
              <a:spcAft>
                <a:spcPts val="0"/>
              </a:spcAft>
              <a:buClr>
                <a:schemeClr val="lt1"/>
              </a:buClr>
              <a:buSzPts val="2400"/>
              <a:buChar char="•"/>
            </a:pPr>
            <a:r>
              <a:rPr lang="en-GB" sz="2400">
                <a:latin typeface="Arial"/>
                <a:ea typeface="Arial"/>
                <a:cs typeface="Arial"/>
                <a:sym typeface="Arial"/>
              </a:rPr>
              <a:t>And should ONLY Share data only with authorised staff.</a:t>
            </a:r>
            <a:endParaRPr sz="2400">
              <a:latin typeface="Arial"/>
              <a:ea typeface="Arial"/>
              <a:cs typeface="Arial"/>
              <a:sym typeface="Arial"/>
            </a:endParaRPr>
          </a:p>
          <a:p>
            <a:pPr marL="285750" lvl="0" indent="-311150" algn="l" rtl="0">
              <a:lnSpc>
                <a:spcPct val="90000"/>
              </a:lnSpc>
              <a:spcBef>
                <a:spcPts val="1000"/>
              </a:spcBef>
              <a:spcAft>
                <a:spcPts val="0"/>
              </a:spcAft>
              <a:buClr>
                <a:schemeClr val="lt1"/>
              </a:buClr>
              <a:buSzPts val="2400"/>
              <a:buChar char="•"/>
            </a:pPr>
            <a:r>
              <a:rPr lang="en-GB" sz="2400" i="1">
                <a:latin typeface="Arial"/>
                <a:ea typeface="Arial"/>
                <a:cs typeface="Arial"/>
                <a:sym typeface="Arial"/>
              </a:rPr>
              <a:t>(ICO, 2023)</a:t>
            </a:r>
            <a:endParaRPr sz="2400">
              <a:latin typeface="Arial"/>
              <a:ea typeface="Arial"/>
              <a:cs typeface="Arial"/>
              <a:sym typeface="Arial"/>
            </a:endParaRPr>
          </a:p>
          <a:p>
            <a:pPr marL="228600" lvl="0" indent="-101600" algn="l" rtl="0">
              <a:lnSpc>
                <a:spcPct val="90000"/>
              </a:lnSpc>
              <a:spcBef>
                <a:spcPts val="1000"/>
              </a:spcBef>
              <a:spcAft>
                <a:spcPts val="0"/>
              </a:spcAft>
              <a:buClr>
                <a:schemeClr val="lt1"/>
              </a:buClr>
              <a:buSzPts val="2000"/>
              <a:buNone/>
            </a:pPr>
            <a:endParaRPr sz="2000">
              <a:latin typeface="Arial"/>
              <a:ea typeface="Arial"/>
              <a:cs typeface="Arial"/>
              <a:sym typeface="Arial"/>
            </a:endParaRPr>
          </a:p>
          <a:p>
            <a:pPr marL="0" lvl="0" indent="0" algn="l" rtl="0">
              <a:lnSpc>
                <a:spcPct val="90000"/>
              </a:lnSpc>
              <a:spcBef>
                <a:spcPts val="1000"/>
              </a:spcBef>
              <a:spcAft>
                <a:spcPts val="0"/>
              </a:spcAft>
              <a:buClr>
                <a:schemeClr val="lt1"/>
              </a:buClr>
              <a:buSzPts val="2000"/>
              <a:buNone/>
            </a:pPr>
            <a:endParaRPr sz="2000"/>
          </a:p>
        </p:txBody>
      </p:sp>
      <p:sp>
        <p:nvSpPr>
          <p:cNvPr id="246" name="Google Shape;246;p13"/>
          <p:cNvSpPr/>
          <p:nvPr/>
        </p:nvSpPr>
        <p:spPr>
          <a:xfrm>
            <a:off x="7540788" y="1"/>
            <a:ext cx="4651212" cy="6858000"/>
          </a:xfrm>
          <a:prstGeom prst="rect">
            <a:avLst/>
          </a:prstGeom>
          <a:solidFill>
            <a:schemeClr val="tx2">
              <a:lumMod val="10000"/>
            </a:schemeClr>
          </a:solidFill>
          <a:ln>
            <a:noFill/>
          </a:ln>
          <a:effectLst>
            <a:outerShdw blurRad="63500" dist="38100" dir="10800000" algn="l" rotWithShape="0">
              <a:srgbClr val="000000">
                <a:alpha val="40000"/>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entury Gothic"/>
              <a:buNone/>
            </a:pPr>
            <a:endParaRPr sz="1800" b="0" i="0" u="none" strike="noStrike" cap="none">
              <a:solidFill>
                <a:srgbClr val="FFFFFF"/>
              </a:solidFill>
              <a:latin typeface="Century Gothic"/>
              <a:ea typeface="Century Gothic"/>
              <a:cs typeface="Century Gothic"/>
              <a:sym typeface="Century Gothic"/>
            </a:endParaRPr>
          </a:p>
        </p:txBody>
      </p:sp>
      <p:pic>
        <p:nvPicPr>
          <p:cNvPr id="247" name="Google Shape;247;p13"/>
          <p:cNvPicPr preferRelativeResize="0"/>
          <p:nvPr/>
        </p:nvPicPr>
        <p:blipFill rotWithShape="1">
          <a:blip r:embed="rId3">
            <a:alphaModFix/>
          </a:blip>
          <a:srcRect t="-531" r="43745" b="531"/>
          <a:stretch/>
        </p:blipFill>
        <p:spPr>
          <a:xfrm rot="-5400000">
            <a:off x="7521575" y="2187579"/>
            <a:ext cx="6857999" cy="2482850"/>
          </a:xfrm>
          <a:prstGeom prst="rect">
            <a:avLst/>
          </a:prstGeom>
          <a:noFill/>
          <a:ln>
            <a:noFill/>
          </a:ln>
        </p:spPr>
      </p:pic>
      <p:sp>
        <p:nvSpPr>
          <p:cNvPr id="248" name="Google Shape;248;p13"/>
          <p:cNvSpPr txBox="1">
            <a:spLocks noGrp="1"/>
          </p:cNvSpPr>
          <p:nvPr>
            <p:ph type="title"/>
          </p:nvPr>
        </p:nvSpPr>
        <p:spPr>
          <a:xfrm>
            <a:off x="7877898" y="1327169"/>
            <a:ext cx="3646678" cy="419951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4000"/>
              <a:buFont typeface="Century Gothic"/>
              <a:buNone/>
            </a:pPr>
            <a:r>
              <a:rPr lang="en-GB" sz="3600">
                <a:solidFill>
                  <a:srgbClr val="FFFFFF"/>
                </a:solidFill>
                <a:latin typeface="Arial"/>
                <a:ea typeface="Arial"/>
                <a:cs typeface="Arial"/>
                <a:sym typeface="Arial"/>
              </a:rPr>
              <a:t>DIGITAL SAFETY CHECKLIST FOR MT</a:t>
            </a:r>
            <a:endParaRPr sz="3600">
              <a:solidFill>
                <a:srgbClr val="FFFFFF"/>
              </a:solidFill>
              <a:latin typeface="Arial"/>
              <a:ea typeface="Arial"/>
              <a:cs typeface="Arial"/>
              <a:sym typeface="Arial"/>
            </a:endParaRPr>
          </a:p>
          <a:p>
            <a:pPr marL="0" lvl="0" indent="0" algn="l" rtl="0">
              <a:lnSpc>
                <a:spcPct val="90000"/>
              </a:lnSpc>
              <a:spcBef>
                <a:spcPts val="0"/>
              </a:spcBef>
              <a:spcAft>
                <a:spcPts val="0"/>
              </a:spcAft>
              <a:buClr>
                <a:schemeClr val="lt1"/>
              </a:buClr>
              <a:buSzPts val="4000"/>
              <a:buFont typeface="Century Gothic"/>
              <a:buNone/>
            </a:pPr>
            <a:endParaRPr>
              <a:solidFill>
                <a:srgbClr val="FFFFFF"/>
              </a:solidFill>
            </a:endParaRPr>
          </a:p>
        </p:txBody>
      </p:sp>
      <p:sp>
        <p:nvSpPr>
          <p:cNvPr id="249" name="Google Shape;249;p13"/>
          <p:cNvSpPr txBox="1">
            <a:spLocks noGrp="1"/>
          </p:cNvSpPr>
          <p:nvPr>
            <p:ph type="ftr" idx="11"/>
          </p:nvPr>
        </p:nvSpPr>
        <p:spPr>
          <a:xfrm>
            <a:off x="1238449" y="6355845"/>
            <a:ext cx="4367693" cy="36512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None/>
            </a:pPr>
            <a:br>
              <a:rPr lang="en-GB" sz="700"/>
            </a:br>
            <a:r>
              <a:rPr lang="en-GB" sz="700"/>
              <a:t>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414141"/>
        </a:solidFill>
        <a:effectLst/>
      </p:bgPr>
    </p:bg>
    <p:spTree>
      <p:nvGrpSpPr>
        <p:cNvPr id="1" name="Shape 169"/>
        <p:cNvGrpSpPr/>
        <p:nvPr/>
      </p:nvGrpSpPr>
      <p:grpSpPr>
        <a:xfrm>
          <a:off x="0" y="0"/>
          <a:ext cx="0" cy="0"/>
          <a:chOff x="0" y="0"/>
          <a:chExt cx="0" cy="0"/>
        </a:xfrm>
      </p:grpSpPr>
      <p:sp>
        <p:nvSpPr>
          <p:cNvPr id="170" name="Google Shape;170;p3"/>
          <p:cNvSpPr/>
          <p:nvPr/>
        </p:nvSpPr>
        <p:spPr>
          <a:xfrm>
            <a:off x="0" y="-40460"/>
            <a:ext cx="12192000" cy="6858000"/>
          </a:xfrm>
          <a:prstGeom prst="rect">
            <a:avLst/>
          </a:prstGeom>
          <a:solidFill>
            <a:schemeClr val="accent1">
              <a:lumMod val="5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171" name="Google Shape;171;p3"/>
          <p:cNvSpPr txBox="1">
            <a:spLocks noGrp="1"/>
          </p:cNvSpPr>
          <p:nvPr>
            <p:ph type="body" idx="1"/>
          </p:nvPr>
        </p:nvSpPr>
        <p:spPr>
          <a:xfrm>
            <a:off x="965201" y="965201"/>
            <a:ext cx="5947496" cy="4923448"/>
          </a:xfrm>
          <a:prstGeom prst="rect">
            <a:avLst/>
          </a:prstGeom>
          <a:noFill/>
          <a:ln>
            <a:noFill/>
          </a:ln>
        </p:spPr>
        <p:txBody>
          <a:bodyPr spcFirstLastPara="1" wrap="square" lIns="91425" tIns="45700" rIns="91425" bIns="45700" anchor="ctr" anchorCtr="0">
            <a:normAutofit/>
          </a:bodyPr>
          <a:lstStyle/>
          <a:p>
            <a:pPr marL="228600" lvl="0" indent="-254000" algn="l" rtl="0">
              <a:lnSpc>
                <a:spcPct val="90000"/>
              </a:lnSpc>
              <a:spcBef>
                <a:spcPts val="0"/>
              </a:spcBef>
              <a:spcAft>
                <a:spcPts val="0"/>
              </a:spcAft>
              <a:buClr>
                <a:schemeClr val="lt1"/>
              </a:buClr>
              <a:buSzPts val="2400"/>
              <a:buChar char="•"/>
            </a:pPr>
            <a:r>
              <a:rPr lang="en-GB" sz="2400">
                <a:latin typeface="Arial"/>
                <a:ea typeface="Arial"/>
                <a:cs typeface="Arial"/>
                <a:sym typeface="Arial"/>
              </a:rPr>
              <a:t>Sunrise Residential Care Home may make extensive use of Microsoft Word, which is a component of the Microsoft 365 suite, to facilitate reporting, communication, and documentation. The application can significantly increase the precision and effectiveness of administrative procedures as well as the provision of care (Microsoft, 2024).</a:t>
            </a:r>
            <a:endParaRPr sz="2600">
              <a:latin typeface="Arial"/>
              <a:ea typeface="Arial"/>
              <a:cs typeface="Arial"/>
              <a:sym typeface="Arial"/>
            </a:endParaRPr>
          </a:p>
        </p:txBody>
      </p:sp>
      <p:sp>
        <p:nvSpPr>
          <p:cNvPr id="172" name="Google Shape;172;p3"/>
          <p:cNvSpPr/>
          <p:nvPr/>
        </p:nvSpPr>
        <p:spPr>
          <a:xfrm>
            <a:off x="7540788" y="1"/>
            <a:ext cx="4651212" cy="6858000"/>
          </a:xfrm>
          <a:prstGeom prst="rect">
            <a:avLst/>
          </a:prstGeom>
          <a:solidFill>
            <a:schemeClr val="tx2">
              <a:lumMod val="10000"/>
            </a:schemeClr>
          </a:solidFill>
          <a:ln>
            <a:noFill/>
          </a:ln>
          <a:effectLst>
            <a:outerShdw blurRad="63500" dist="38100" dir="10800000" algn="l" rotWithShape="0">
              <a:srgbClr val="000000">
                <a:alpha val="40000"/>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entury Gothic"/>
              <a:buNone/>
            </a:pPr>
            <a:endParaRPr sz="1800" b="0" i="0" u="none" strike="noStrike" cap="none">
              <a:solidFill>
                <a:srgbClr val="FFFFFF"/>
              </a:solidFill>
              <a:latin typeface="Century Gothic"/>
              <a:ea typeface="Century Gothic"/>
              <a:cs typeface="Century Gothic"/>
              <a:sym typeface="Century Gothic"/>
            </a:endParaRPr>
          </a:p>
        </p:txBody>
      </p:sp>
      <p:pic>
        <p:nvPicPr>
          <p:cNvPr id="173" name="Google Shape;173;p3"/>
          <p:cNvPicPr preferRelativeResize="0"/>
          <p:nvPr/>
        </p:nvPicPr>
        <p:blipFill rotWithShape="1">
          <a:blip r:embed="rId3">
            <a:alphaModFix/>
          </a:blip>
          <a:srcRect t="-531" r="43745" b="531"/>
          <a:stretch/>
        </p:blipFill>
        <p:spPr>
          <a:xfrm rot="-5400000">
            <a:off x="7521575" y="2187579"/>
            <a:ext cx="6857999" cy="2482850"/>
          </a:xfrm>
          <a:prstGeom prst="rect">
            <a:avLst/>
          </a:prstGeom>
          <a:noFill/>
          <a:ln>
            <a:noFill/>
          </a:ln>
        </p:spPr>
      </p:pic>
      <p:sp>
        <p:nvSpPr>
          <p:cNvPr id="174" name="Google Shape;174;p3"/>
          <p:cNvSpPr txBox="1">
            <a:spLocks noGrp="1"/>
          </p:cNvSpPr>
          <p:nvPr>
            <p:ph type="title"/>
          </p:nvPr>
        </p:nvSpPr>
        <p:spPr>
          <a:xfrm>
            <a:off x="7885810" y="1428769"/>
            <a:ext cx="3646678" cy="419951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4000"/>
              <a:buFont typeface="Arial"/>
              <a:buNone/>
            </a:pPr>
            <a:r>
              <a:rPr lang="en-GB" sz="3600" b="1">
                <a:solidFill>
                  <a:srgbClr val="FFFFFF"/>
                </a:solidFill>
                <a:latin typeface="Arial"/>
                <a:ea typeface="Arial"/>
                <a:cs typeface="Arial"/>
                <a:sym typeface="Arial"/>
              </a:rPr>
              <a:t>MICROSOFT WORD USAGE AT SUNRISE RESIDENTIAL CARE FACILITY</a:t>
            </a:r>
            <a:r>
              <a:rPr lang="en-GB" sz="3600">
                <a:solidFill>
                  <a:srgbClr val="FFFFFF"/>
                </a:solidFill>
                <a:latin typeface="Arial"/>
                <a:ea typeface="Arial"/>
                <a:cs typeface="Arial"/>
                <a:sym typeface="Arial"/>
              </a:rPr>
              <a:t> </a:t>
            </a:r>
            <a:endParaRPr sz="36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78"/>
        <p:cNvGrpSpPr/>
        <p:nvPr/>
      </p:nvGrpSpPr>
      <p:grpSpPr>
        <a:xfrm>
          <a:off x="0" y="0"/>
          <a:ext cx="0" cy="0"/>
          <a:chOff x="0" y="0"/>
          <a:chExt cx="0" cy="0"/>
        </a:xfrm>
      </p:grpSpPr>
      <p:sp>
        <p:nvSpPr>
          <p:cNvPr id="179" name="Google Shape;179;p4"/>
          <p:cNvSpPr txBox="1">
            <a:spLocks noGrp="1"/>
          </p:cNvSpPr>
          <p:nvPr>
            <p:ph type="title"/>
          </p:nvPr>
        </p:nvSpPr>
        <p:spPr>
          <a:xfrm>
            <a:off x="4804350" y="63125"/>
            <a:ext cx="6832500" cy="1220100"/>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GB" sz="3600"/>
              <a:t>BENEFITS OF WORD AT SUNRISE CARE HOME</a:t>
            </a:r>
            <a:endParaRPr sz="3600"/>
          </a:p>
        </p:txBody>
      </p:sp>
      <p:pic>
        <p:nvPicPr>
          <p:cNvPr id="180" name="Google Shape;180;p4" descr="Different coloured organisers"/>
          <p:cNvPicPr preferRelativeResize="0"/>
          <p:nvPr/>
        </p:nvPicPr>
        <p:blipFill rotWithShape="1">
          <a:blip r:embed="rId3">
            <a:alphaModFix/>
          </a:blip>
          <a:srcRect l="30224" r="29479" b="1"/>
          <a:stretch/>
        </p:blipFill>
        <p:spPr>
          <a:xfrm>
            <a:off x="630705" y="746124"/>
            <a:ext cx="3644962" cy="5472559"/>
          </a:xfrm>
          <a:prstGeom prst="rect">
            <a:avLst/>
          </a:prstGeom>
          <a:noFill/>
          <a:ln>
            <a:noFill/>
          </a:ln>
        </p:spPr>
      </p:pic>
      <p:sp>
        <p:nvSpPr>
          <p:cNvPr id="181" name="Google Shape;181;p4"/>
          <p:cNvSpPr txBox="1">
            <a:spLocks noGrp="1"/>
          </p:cNvSpPr>
          <p:nvPr>
            <p:ph type="body" idx="1"/>
          </p:nvPr>
        </p:nvSpPr>
        <p:spPr>
          <a:xfrm>
            <a:off x="4654900" y="1283275"/>
            <a:ext cx="7537200" cy="5307300"/>
          </a:xfrm>
          <a:prstGeom prst="rect">
            <a:avLst/>
          </a:prstGeom>
          <a:noFill/>
          <a:ln>
            <a:noFill/>
          </a:ln>
        </p:spPr>
        <p:txBody>
          <a:bodyPr spcFirstLastPara="1" wrap="square" lIns="91425" tIns="45700" rIns="91425" bIns="45700" anchor="t" anchorCtr="0">
            <a:spAutoFit/>
          </a:bodyPr>
          <a:lstStyle/>
          <a:p>
            <a:pPr marL="0" lvl="0" indent="0" algn="l" rtl="0">
              <a:lnSpc>
                <a:spcPct val="70000"/>
              </a:lnSpc>
              <a:spcBef>
                <a:spcPts val="0"/>
              </a:spcBef>
              <a:spcAft>
                <a:spcPts val="0"/>
              </a:spcAft>
              <a:buClr>
                <a:schemeClr val="lt1"/>
              </a:buClr>
              <a:buSzPts val="1295"/>
              <a:buNone/>
            </a:pPr>
            <a:r>
              <a:rPr lang="en-GB" sz="2420">
                <a:latin typeface="Arial"/>
                <a:ea typeface="Arial"/>
                <a:cs typeface="Arial"/>
                <a:sym typeface="Arial"/>
              </a:rPr>
              <a:t>Microsoft Word can be available at Sunrise Residential Care Home in several important areas: </a:t>
            </a:r>
            <a:endParaRPr sz="2420">
              <a:latin typeface="Arial"/>
              <a:ea typeface="Arial"/>
              <a:cs typeface="Arial"/>
              <a:sym typeface="Arial"/>
            </a:endParaRPr>
          </a:p>
          <a:p>
            <a:pPr marL="0" lvl="0" indent="0" algn="l" rtl="0">
              <a:lnSpc>
                <a:spcPct val="70000"/>
              </a:lnSpc>
              <a:spcBef>
                <a:spcPts val="0"/>
              </a:spcBef>
              <a:spcAft>
                <a:spcPts val="0"/>
              </a:spcAft>
              <a:buClr>
                <a:schemeClr val="lt1"/>
              </a:buClr>
              <a:buSzPts val="1295"/>
              <a:buNone/>
            </a:pPr>
            <a:br>
              <a:rPr lang="en-GB" sz="2420">
                <a:latin typeface="Arial"/>
                <a:ea typeface="Arial"/>
                <a:cs typeface="Arial"/>
                <a:sym typeface="Arial"/>
              </a:rPr>
            </a:br>
            <a:r>
              <a:rPr lang="en-GB" sz="2420">
                <a:latin typeface="Arial"/>
                <a:ea typeface="Arial"/>
                <a:cs typeface="Arial"/>
                <a:sym typeface="Arial"/>
              </a:rPr>
              <a:t>• Care Planning and Record Keeping: Nurses and other healthcare professionals can use Microsoft Word to create risk assessments, daily logs, and individual care plans. To guarantee uniformity in documentation and adherence to professional standards, templates might be created (Skills for Care, 2023). This promotes open dialogue regarding residents' need and guarantees person-centred care. </a:t>
            </a:r>
            <a:br>
              <a:rPr lang="en-GB" sz="2420">
                <a:latin typeface="Arial"/>
                <a:ea typeface="Arial"/>
                <a:cs typeface="Arial"/>
                <a:sym typeface="Arial"/>
              </a:rPr>
            </a:br>
            <a:br>
              <a:rPr lang="en-GB" sz="2420">
                <a:latin typeface="Arial"/>
                <a:ea typeface="Arial"/>
                <a:cs typeface="Arial"/>
                <a:sym typeface="Arial"/>
              </a:rPr>
            </a:br>
            <a:r>
              <a:rPr lang="en-GB" sz="2420">
                <a:latin typeface="Arial"/>
                <a:ea typeface="Arial"/>
                <a:cs typeface="Arial"/>
                <a:sym typeface="Arial"/>
              </a:rPr>
              <a:t>• Policies and protocols: Managers can create, revise, and disseminate internal policies, including safeguarding guidelines, medication management policies, and health and safety protocols, using Word. Digitally preserving these records enables quick updates and convenient access for all employees (Care Quality Commission, 2023).</a:t>
            </a:r>
            <a:br>
              <a:rPr lang="en-GB" sz="2420">
                <a:latin typeface="Arial"/>
                <a:ea typeface="Arial"/>
                <a:cs typeface="Arial"/>
                <a:sym typeface="Arial"/>
              </a:rPr>
            </a:br>
            <a:endParaRPr sz="2420">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p5"/>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GB" sz="3600"/>
              <a:t>BENEFITS OF WORD AT SUNRISE - CONTINUED</a:t>
            </a:r>
            <a:endParaRPr sz="3600"/>
          </a:p>
        </p:txBody>
      </p:sp>
      <p:sp>
        <p:nvSpPr>
          <p:cNvPr id="187" name="Google Shape;187;p5"/>
          <p:cNvSpPr txBox="1">
            <a:spLocks noGrp="1"/>
          </p:cNvSpPr>
          <p:nvPr>
            <p:ph type="body" idx="1"/>
          </p:nvPr>
        </p:nvSpPr>
        <p:spPr>
          <a:xfrm>
            <a:off x="685800" y="2194560"/>
            <a:ext cx="10820400" cy="4024125"/>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lt1"/>
              </a:buClr>
              <a:buSzPts val="2200"/>
              <a:buNone/>
            </a:pPr>
            <a:r>
              <a:rPr lang="en-GB"/>
              <a:t>•</a:t>
            </a:r>
            <a:r>
              <a:rPr lang="en-GB" sz="2400"/>
              <a:t> Communication and Training: Word can be used to create staff memos, meeting agendas, and training materials. Following that, documents can be shared using OneDrive or Microsoft Teams, fostering regular departmental collaboration (NHS Digital, 2022).</a:t>
            </a:r>
            <a:endParaRPr sz="2400"/>
          </a:p>
          <a:p>
            <a:pPr marL="0" lvl="0" indent="0" algn="l" rtl="0">
              <a:lnSpc>
                <a:spcPct val="90000"/>
              </a:lnSpc>
              <a:spcBef>
                <a:spcPts val="1000"/>
              </a:spcBef>
              <a:spcAft>
                <a:spcPts val="0"/>
              </a:spcAft>
              <a:buClr>
                <a:schemeClr val="lt1"/>
              </a:buClr>
              <a:buSzPts val="2200"/>
              <a:buNone/>
            </a:pPr>
            <a:endParaRPr sz="2400"/>
          </a:p>
          <a:p>
            <a:pPr marL="0" lvl="0" indent="0" algn="l" rtl="0">
              <a:lnSpc>
                <a:spcPct val="90000"/>
              </a:lnSpc>
              <a:spcBef>
                <a:spcPts val="1000"/>
              </a:spcBef>
              <a:spcAft>
                <a:spcPts val="0"/>
              </a:spcAft>
              <a:buClr>
                <a:schemeClr val="lt1"/>
              </a:buClr>
              <a:buSzPts val="2200"/>
              <a:buNone/>
            </a:pPr>
            <a:r>
              <a:rPr lang="en-GB" sz="2400"/>
              <a:t>• Reporting to Regulations: Professional reports for outside organisations like the Care Quality Commission (CQC) can also be prepared using Microsoft Word. It is simpler to produce high-quality, compliance papers with features like formatting tools, change tracking, and integrated review mechanisms (Care Quality Commission, 2023).</a:t>
            </a:r>
            <a:endParaRPr sz="24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6"/>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GB" sz="3600"/>
              <a:t>ADVANTAGES OF MICROSOFT WORD</a:t>
            </a:r>
            <a:endParaRPr sz="3600"/>
          </a:p>
        </p:txBody>
      </p:sp>
      <p:sp>
        <p:nvSpPr>
          <p:cNvPr id="193" name="Google Shape;193;p6"/>
          <p:cNvSpPr txBox="1">
            <a:spLocks noGrp="1"/>
          </p:cNvSpPr>
          <p:nvPr>
            <p:ph type="body" idx="1"/>
          </p:nvPr>
        </p:nvSpPr>
        <p:spPr>
          <a:xfrm>
            <a:off x="685800" y="2194549"/>
            <a:ext cx="10820400" cy="4596900"/>
          </a:xfrm>
          <a:prstGeom prst="rect">
            <a:avLst/>
          </a:prstGeom>
          <a:noFill/>
          <a:ln>
            <a:noFill/>
          </a:ln>
        </p:spPr>
        <p:txBody>
          <a:bodyPr spcFirstLastPara="1" wrap="square" lIns="91425" tIns="45700" rIns="91425" bIns="45700" anchor="t" anchorCtr="0">
            <a:normAutofit lnSpcReduction="10000"/>
          </a:bodyPr>
          <a:lstStyle/>
          <a:p>
            <a:pPr marL="0" lvl="0" indent="0" algn="l" rtl="0">
              <a:lnSpc>
                <a:spcPct val="90000"/>
              </a:lnSpc>
              <a:spcBef>
                <a:spcPts val="0"/>
              </a:spcBef>
              <a:spcAft>
                <a:spcPts val="0"/>
              </a:spcAft>
              <a:buClr>
                <a:schemeClr val="lt1"/>
              </a:buClr>
              <a:buSzPts val="2200"/>
              <a:buNone/>
            </a:pPr>
            <a:r>
              <a:rPr lang="en-GB" sz="2400"/>
              <a:t>There are various advantages to using Microsoft Word at Sunrise Residential Care Home.</a:t>
            </a:r>
            <a:endParaRPr sz="2400"/>
          </a:p>
          <a:p>
            <a:pPr marL="0" lvl="0" indent="0" algn="l" rtl="0">
              <a:lnSpc>
                <a:spcPct val="90000"/>
              </a:lnSpc>
              <a:spcBef>
                <a:spcPts val="1000"/>
              </a:spcBef>
              <a:spcAft>
                <a:spcPts val="0"/>
              </a:spcAft>
              <a:buClr>
                <a:schemeClr val="lt1"/>
              </a:buClr>
              <a:buSzPts val="2200"/>
              <a:buNone/>
            </a:pPr>
            <a:br>
              <a:rPr lang="en-GB" sz="2400"/>
            </a:br>
            <a:r>
              <a:rPr lang="en-GB" sz="2400"/>
              <a:t>1. Standardisation and Efficiency: </a:t>
            </a:r>
            <a:br>
              <a:rPr lang="en-GB" sz="2400"/>
            </a:br>
            <a:br>
              <a:rPr lang="en-GB" sz="2400"/>
            </a:br>
            <a:r>
              <a:rPr lang="en-GB" sz="2400"/>
              <a:t>Employees can save time and enhance document uniformity by using Word's templates, automated formatting, and spelling capabilities (Microsoft, 2024). </a:t>
            </a:r>
            <a:endParaRPr sz="2400"/>
          </a:p>
          <a:p>
            <a:pPr marL="0" lvl="0" indent="0" algn="l" rtl="0">
              <a:lnSpc>
                <a:spcPct val="90000"/>
              </a:lnSpc>
              <a:spcBef>
                <a:spcPts val="1000"/>
              </a:spcBef>
              <a:spcAft>
                <a:spcPts val="0"/>
              </a:spcAft>
              <a:buClr>
                <a:schemeClr val="lt1"/>
              </a:buClr>
              <a:buSzPts val="2200"/>
              <a:buNone/>
            </a:pPr>
            <a:br>
              <a:rPr lang="en-GB" sz="2400"/>
            </a:br>
            <a:r>
              <a:rPr lang="en-GB" sz="2400"/>
              <a:t>2. Collaboration and Accessibility: Word, which is a component of Microsoft 365, facilitates cloud-based sharing via OneDrive and real-time co-authoring, enabling teams to collaborate effectively even during different shifts (Microsoft, 2024). </a:t>
            </a:r>
            <a:endParaRPr sz="2400"/>
          </a:p>
          <a:p>
            <a:pPr marL="228600" lvl="0" indent="-88900" algn="l" rtl="0">
              <a:lnSpc>
                <a:spcPct val="90000"/>
              </a:lnSpc>
              <a:spcBef>
                <a:spcPts val="1000"/>
              </a:spcBef>
              <a:spcAft>
                <a:spcPts val="0"/>
              </a:spcAft>
              <a:buClr>
                <a:schemeClr val="lt1"/>
              </a:buClr>
              <a:buSzPts val="2200"/>
              <a:buNone/>
            </a:pP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7"/>
          <p:cNvSpPr txBox="1">
            <a:spLocks noGrp="1"/>
          </p:cNvSpPr>
          <p:nvPr>
            <p:ph type="title"/>
          </p:nvPr>
        </p:nvSpPr>
        <p:spPr>
          <a:xfrm>
            <a:off x="4495150" y="764375"/>
            <a:ext cx="7011000" cy="1293000"/>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GB" sz="3600"/>
              <a:t>ADVANTAGES OF MS WORD - CONTINUED</a:t>
            </a:r>
            <a:endParaRPr sz="3600"/>
          </a:p>
        </p:txBody>
      </p:sp>
      <p:sp>
        <p:nvSpPr>
          <p:cNvPr id="199" name="Google Shape;199;p7"/>
          <p:cNvSpPr txBox="1">
            <a:spLocks noGrp="1"/>
          </p:cNvSpPr>
          <p:nvPr>
            <p:ph type="body" idx="1"/>
          </p:nvPr>
        </p:nvSpPr>
        <p:spPr>
          <a:xfrm>
            <a:off x="685800" y="2194550"/>
            <a:ext cx="10820400" cy="3467700"/>
          </a:xfrm>
          <a:prstGeom prst="rect">
            <a:avLst/>
          </a:prstGeom>
          <a:noFill/>
          <a:ln>
            <a:noFill/>
          </a:ln>
        </p:spPr>
        <p:txBody>
          <a:bodyPr spcFirstLastPara="1" wrap="square" lIns="91425" tIns="45700" rIns="91425" bIns="45700" anchor="t" anchorCtr="0">
            <a:normAutofit lnSpcReduction="10000"/>
          </a:bodyPr>
          <a:lstStyle/>
          <a:p>
            <a:pPr marL="228600" lvl="0" indent="-241300" algn="l" rtl="0">
              <a:lnSpc>
                <a:spcPct val="90000"/>
              </a:lnSpc>
              <a:spcBef>
                <a:spcPts val="0"/>
              </a:spcBef>
              <a:spcAft>
                <a:spcPts val="0"/>
              </a:spcAft>
              <a:buClr>
                <a:schemeClr val="lt1"/>
              </a:buClr>
              <a:buSzPts val="2400"/>
              <a:buChar char="•"/>
            </a:pPr>
            <a:r>
              <a:rPr lang="en-GB" sz="2400"/>
              <a:t>3. Ease of Use: Word is simpler for many employees to use than more complicated</a:t>
            </a:r>
            <a:r>
              <a:rPr lang="en-GB" sz="2400" b="1"/>
              <a:t> </a:t>
            </a:r>
            <a:r>
              <a:rPr lang="en-GB" sz="2400"/>
              <a:t>systems</a:t>
            </a:r>
            <a:r>
              <a:rPr lang="en-GB" sz="2400" b="1"/>
              <a:t> </a:t>
            </a:r>
            <a:r>
              <a:rPr lang="en-GB" sz="2400"/>
              <a:t>since it is familiar and intuitive. Diverse staff needs can be met with the use of accessibility tools including text-to-speech and scalable text size (Skills for Care, 2023).</a:t>
            </a:r>
            <a:endParaRPr sz="2400"/>
          </a:p>
          <a:p>
            <a:pPr marL="0" lvl="0" indent="0" algn="l" rtl="0">
              <a:lnSpc>
                <a:spcPct val="90000"/>
              </a:lnSpc>
              <a:spcBef>
                <a:spcPts val="1000"/>
              </a:spcBef>
              <a:spcAft>
                <a:spcPts val="0"/>
              </a:spcAft>
              <a:buClr>
                <a:schemeClr val="lt1"/>
              </a:buClr>
              <a:buSzPts val="2200"/>
              <a:buNone/>
            </a:pPr>
            <a:endParaRPr sz="2400"/>
          </a:p>
          <a:p>
            <a:pPr marL="228600" lvl="0" indent="-241300" algn="l" rtl="0">
              <a:lnSpc>
                <a:spcPct val="90000"/>
              </a:lnSpc>
              <a:spcBef>
                <a:spcPts val="1000"/>
              </a:spcBef>
              <a:spcAft>
                <a:spcPts val="0"/>
              </a:spcAft>
              <a:buClr>
                <a:schemeClr val="lt1"/>
              </a:buClr>
              <a:buSzPts val="2400"/>
              <a:buChar char="•"/>
            </a:pPr>
            <a:r>
              <a:rPr lang="en-GB" sz="2400" b="1"/>
              <a:t>4</a:t>
            </a:r>
            <a:r>
              <a:rPr lang="en-GB" sz="2400"/>
              <a:t>. Integration with Other Applications: Word easily interfaces with Teams, SharePoint, and Outlook, facilitating data exchange and communication among administrators, care staff, and outside experts (NHS Digital, 2022).</a:t>
            </a:r>
            <a:endParaRPr sz="2400"/>
          </a:p>
          <a:p>
            <a:pPr marL="228600" lvl="0" indent="-88900" algn="l" rtl="0">
              <a:lnSpc>
                <a:spcPct val="90000"/>
              </a:lnSpc>
              <a:spcBef>
                <a:spcPts val="1000"/>
              </a:spcBef>
              <a:spcAft>
                <a:spcPts val="0"/>
              </a:spcAft>
              <a:buClr>
                <a:schemeClr val="lt1"/>
              </a:buClr>
              <a:buSzPts val="2200"/>
              <a:buNone/>
            </a:pP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03"/>
        <p:cNvGrpSpPr/>
        <p:nvPr/>
      </p:nvGrpSpPr>
      <p:grpSpPr>
        <a:xfrm>
          <a:off x="0" y="0"/>
          <a:ext cx="0" cy="0"/>
          <a:chOff x="0" y="0"/>
          <a:chExt cx="0" cy="0"/>
        </a:xfrm>
      </p:grpSpPr>
      <p:sp>
        <p:nvSpPr>
          <p:cNvPr id="204" name="Google Shape;204;p8"/>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GB" sz="3600"/>
              <a:t>MS WORD IN ACTION</a:t>
            </a:r>
            <a:endParaRPr sz="3600"/>
          </a:p>
        </p:txBody>
      </p:sp>
      <p:sp>
        <p:nvSpPr>
          <p:cNvPr id="205" name="Google Shape;205;p8"/>
          <p:cNvSpPr txBox="1">
            <a:spLocks noGrp="1"/>
          </p:cNvSpPr>
          <p:nvPr>
            <p:ph type="body" idx="1"/>
          </p:nvPr>
        </p:nvSpPr>
        <p:spPr>
          <a:xfrm>
            <a:off x="677333" y="2194560"/>
            <a:ext cx="5816600" cy="4024125"/>
          </a:xfrm>
          <a:prstGeom prst="rect">
            <a:avLst/>
          </a:prstGeom>
          <a:noFill/>
          <a:ln>
            <a:noFill/>
          </a:ln>
        </p:spPr>
        <p:txBody>
          <a:bodyPr spcFirstLastPara="1" wrap="square" lIns="91425" tIns="45700" rIns="91425" bIns="45700" anchor="t" anchorCtr="0">
            <a:normAutofit/>
          </a:bodyPr>
          <a:lstStyle/>
          <a:p>
            <a:pPr marL="228600" lvl="0" indent="-241300" algn="l" rtl="0">
              <a:lnSpc>
                <a:spcPct val="90000"/>
              </a:lnSpc>
              <a:spcBef>
                <a:spcPts val="0"/>
              </a:spcBef>
              <a:spcAft>
                <a:spcPts val="0"/>
              </a:spcAft>
              <a:buClr>
                <a:schemeClr val="lt1"/>
              </a:buClr>
              <a:buSzPts val="2400"/>
              <a:buChar char="•"/>
            </a:pPr>
            <a:r>
              <a:rPr lang="en-GB" sz="2400"/>
              <a:t>This is a demonstration of MS word “track changes” feature in action.</a:t>
            </a:r>
            <a:endParaRPr sz="2400"/>
          </a:p>
          <a:p>
            <a:pPr marL="228600" lvl="0" indent="0" algn="l" rtl="0">
              <a:lnSpc>
                <a:spcPct val="90000"/>
              </a:lnSpc>
              <a:spcBef>
                <a:spcPts val="0"/>
              </a:spcBef>
              <a:spcAft>
                <a:spcPts val="0"/>
              </a:spcAft>
              <a:buNone/>
            </a:pPr>
            <a:endParaRPr sz="2400"/>
          </a:p>
          <a:p>
            <a:pPr marL="228600" lvl="0" indent="-241300" algn="l" rtl="0">
              <a:lnSpc>
                <a:spcPct val="90000"/>
              </a:lnSpc>
              <a:spcBef>
                <a:spcPts val="1000"/>
              </a:spcBef>
              <a:spcAft>
                <a:spcPts val="0"/>
              </a:spcAft>
              <a:buClr>
                <a:schemeClr val="lt1"/>
              </a:buClr>
              <a:buSzPts val="2400"/>
              <a:buChar char="•"/>
            </a:pPr>
            <a:r>
              <a:rPr lang="en-GB" sz="2400"/>
              <a:t>At Sunrise Residential Care Home, staff often work together on care plans and reports. Using Word’s Track Changes feature helps ensure edits and feedback are visible and traceable, improving accountability and communication among staff.</a:t>
            </a:r>
            <a:endParaRPr sz="2400"/>
          </a:p>
        </p:txBody>
      </p:sp>
      <p:pic>
        <p:nvPicPr>
          <p:cNvPr id="206" name="Google Shape;206;p8"/>
          <p:cNvPicPr preferRelativeResize="0"/>
          <p:nvPr/>
        </p:nvPicPr>
        <p:blipFill rotWithShape="1">
          <a:blip r:embed="rId3">
            <a:alphaModFix/>
          </a:blip>
          <a:srcRect/>
          <a:stretch/>
        </p:blipFill>
        <p:spPr>
          <a:xfrm>
            <a:off x="6985000" y="2854738"/>
            <a:ext cx="4521200" cy="2475356"/>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6"/>
                                        </p:tgtEl>
                                        <p:attrNameLst>
                                          <p:attrName>style.visibility</p:attrName>
                                        </p:attrNameLst>
                                      </p:cBhvr>
                                      <p:to>
                                        <p:strVal val="visible"/>
                                      </p:to>
                                    </p:set>
                                    <p:animEffect transition="in" filter="fade">
                                      <p:cBhvr>
                                        <p:cTn id="7" dur="5000"/>
                                        <p:tgtEl>
                                          <p:spTgt spid="2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C7A06-9D98-1E24-8E9C-A06E4CEEF28B}"/>
              </a:ext>
            </a:extLst>
          </p:cNvPr>
          <p:cNvSpPr>
            <a:spLocks noGrp="1"/>
          </p:cNvSpPr>
          <p:nvPr>
            <p:ph type="ctrTitle"/>
          </p:nvPr>
        </p:nvSpPr>
        <p:spPr>
          <a:xfrm>
            <a:off x="3258015" y="288697"/>
            <a:ext cx="8222165" cy="840072"/>
          </a:xfrm>
        </p:spPr>
        <p:txBody>
          <a:bodyPr>
            <a:normAutofit/>
          </a:bodyPr>
          <a:lstStyle/>
          <a:p>
            <a:r>
              <a:rPr lang="en-US" sz="2800">
                <a:solidFill>
                  <a:schemeClr val="bg1"/>
                </a:solidFill>
                <a:latin typeface="Aptos"/>
              </a:rPr>
              <a:t> </a:t>
            </a:r>
            <a:r>
              <a:rPr lang="en-US" sz="3600" b="1">
                <a:solidFill>
                  <a:schemeClr val="bg1"/>
                </a:solidFill>
                <a:latin typeface="Arial"/>
              </a:rPr>
              <a:t>The limitations of Microsoft Word</a:t>
            </a:r>
          </a:p>
        </p:txBody>
      </p:sp>
      <p:sp>
        <p:nvSpPr>
          <p:cNvPr id="8" name="Google Shape;199;p7">
            <a:extLst>
              <a:ext uri="{FF2B5EF4-FFF2-40B4-BE49-F238E27FC236}">
                <a16:creationId xmlns:a16="http://schemas.microsoft.com/office/drawing/2014/main" id="{F2B145F4-2BD7-9339-FCDD-59DB4B65CC06}"/>
              </a:ext>
            </a:extLst>
          </p:cNvPr>
          <p:cNvSpPr txBox="1">
            <a:spLocks/>
          </p:cNvSpPr>
          <p:nvPr/>
        </p:nvSpPr>
        <p:spPr>
          <a:xfrm>
            <a:off x="369849" y="2574765"/>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228600" indent="-241300">
              <a:lnSpc>
                <a:spcPct val="150000"/>
              </a:lnSpc>
              <a:spcBef>
                <a:spcPts val="0"/>
              </a:spcBef>
              <a:buSzPts val="2400"/>
              <a:buChar char="•"/>
            </a:pPr>
            <a:r>
              <a:rPr lang="en-GB" sz="2400">
                <a:latin typeface="Arial"/>
              </a:rPr>
              <a:t>1. Limited</a:t>
            </a:r>
            <a:r>
              <a:rPr lang="en-GB" sz="2400">
                <a:solidFill>
                  <a:srgbClr val="FFFFFF"/>
                </a:solidFill>
                <a:latin typeface="Arial"/>
              </a:rPr>
              <a:t> Ability to Manage Data: Word is not appropriate for tracking care trends or evaluating numerical data; these tasks are better handled by Excel or other care management systems (Microsoft, 2024).</a:t>
            </a:r>
            <a:endParaRPr lang="en-US" sz="2400">
              <a:latin typeface="Arial"/>
            </a:endParaRPr>
          </a:p>
          <a:p>
            <a:pPr marL="228600" indent="-241300">
              <a:lnSpc>
                <a:spcPct val="150000"/>
              </a:lnSpc>
              <a:spcBef>
                <a:spcPts val="0"/>
              </a:spcBef>
              <a:buSzPts val="2400"/>
              <a:buChar char="•"/>
            </a:pPr>
            <a:r>
              <a:rPr lang="en-GB" sz="2400">
                <a:latin typeface="Arial"/>
              </a:rPr>
              <a:t>2 . Digital Literacy Gaps: According to Skills for Care (2023), some employees lack confidence while using digital tools, which can lead to irregular document formatting or underutilisation of sophisticated capabilities.</a:t>
            </a:r>
          </a:p>
          <a:p>
            <a:pPr marL="0" indent="0">
              <a:spcBef>
                <a:spcPts val="0"/>
              </a:spcBef>
              <a:buSzPts val="2400"/>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
        <p:nvSpPr>
          <p:cNvPr id="10" name="Title 1">
            <a:extLst>
              <a:ext uri="{FF2B5EF4-FFF2-40B4-BE49-F238E27FC236}">
                <a16:creationId xmlns:a16="http://schemas.microsoft.com/office/drawing/2014/main" id="{46BF6E64-860D-52D6-B861-A4290CCA939A}"/>
              </a:ext>
            </a:extLst>
          </p:cNvPr>
          <p:cNvSpPr txBox="1">
            <a:spLocks/>
          </p:cNvSpPr>
          <p:nvPr/>
        </p:nvSpPr>
        <p:spPr>
          <a:xfrm>
            <a:off x="715536" y="1416829"/>
            <a:ext cx="9876264" cy="840072"/>
          </a:xfrm>
          <a:prstGeom prst="rect">
            <a:avLst/>
          </a:prstGeom>
          <a:noFill/>
          <a:ln>
            <a:noFill/>
          </a:ln>
        </p:spPr>
        <p:txBody>
          <a:bodyPr spcFirstLastPara="1" wrap="square" lIns="91425" tIns="45700" rIns="91425" bIns="45700" anchor="b" anchorCtr="0">
            <a:normAutofit fontScale="97500"/>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lt1"/>
              </a:buClr>
              <a:buSzPts val="6000"/>
              <a:buFont typeface="Century Gothic"/>
              <a:buNone/>
              <a:defRPr sz="6000" b="0" i="0" u="none" strike="noStrike" cap="none">
                <a:solidFill>
                  <a:schemeClr val="lt1"/>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rPr lang="en-US" sz="2800">
                <a:solidFill>
                  <a:schemeClr val="bg1"/>
                </a:solidFill>
                <a:latin typeface="Aptos"/>
              </a:rPr>
              <a:t> </a:t>
            </a:r>
            <a:r>
              <a:rPr lang="en-US" sz="2400">
                <a:solidFill>
                  <a:schemeClr val="bg1"/>
                </a:solidFill>
                <a:latin typeface="Arial"/>
              </a:rPr>
              <a:t>At Sunrise Residential Care Home, Word poses a number of difficulties in spite of it's benefits</a:t>
            </a:r>
          </a:p>
        </p:txBody>
      </p:sp>
    </p:spTree>
    <p:extLst>
      <p:ext uri="{BB962C8B-B14F-4D97-AF65-F5344CB8AC3E}">
        <p14:creationId xmlns:p14="http://schemas.microsoft.com/office/powerpoint/2010/main" val="32178978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6E83E1-61F2-DA50-34B7-56BC27112A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86EED3-1381-EC50-6FE5-20D94012AA4C}"/>
              </a:ext>
            </a:extLst>
          </p:cNvPr>
          <p:cNvSpPr>
            <a:spLocks noGrp="1"/>
          </p:cNvSpPr>
          <p:nvPr>
            <p:ph type="ctrTitle"/>
          </p:nvPr>
        </p:nvSpPr>
        <p:spPr>
          <a:xfrm>
            <a:off x="3453161" y="288697"/>
            <a:ext cx="8008435" cy="812194"/>
          </a:xfrm>
        </p:spPr>
        <p:txBody>
          <a:bodyPr>
            <a:normAutofit/>
          </a:bodyPr>
          <a:lstStyle/>
          <a:p>
            <a:r>
              <a:rPr lang="en-US" sz="2800">
                <a:solidFill>
                  <a:schemeClr val="bg1"/>
                </a:solidFill>
                <a:latin typeface="Aptos"/>
              </a:rPr>
              <a:t> </a:t>
            </a:r>
            <a:r>
              <a:rPr lang="en-US" sz="3600" b="1">
                <a:solidFill>
                  <a:schemeClr val="bg1"/>
                </a:solidFill>
              </a:rPr>
              <a:t>The limitations of Microsoft Word -</a:t>
            </a:r>
          </a:p>
        </p:txBody>
      </p:sp>
      <p:sp>
        <p:nvSpPr>
          <p:cNvPr id="8" name="Google Shape;199;p7">
            <a:extLst>
              <a:ext uri="{FF2B5EF4-FFF2-40B4-BE49-F238E27FC236}">
                <a16:creationId xmlns:a16="http://schemas.microsoft.com/office/drawing/2014/main" id="{082076E8-DCCF-3975-3C46-2D9106A28FE6}"/>
              </a:ext>
            </a:extLst>
          </p:cNvPr>
          <p:cNvSpPr txBox="1">
            <a:spLocks/>
          </p:cNvSpPr>
          <p:nvPr/>
        </p:nvSpPr>
        <p:spPr>
          <a:xfrm>
            <a:off x="685800" y="1506891"/>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spcBef>
                <a:spcPts val="0"/>
              </a:spcBef>
              <a:buSzPts val="2400"/>
            </a:pPr>
            <a:r>
              <a:rPr lang="en-GB" sz="2400"/>
              <a:t> </a:t>
            </a:r>
            <a:endParaRPr lang="en-US"/>
          </a:p>
          <a:p>
            <a:pPr marL="228600" indent="-241300">
              <a:spcBef>
                <a:spcPts val="0"/>
              </a:spcBef>
              <a:buSzPts val="2400"/>
              <a:buChar char="•"/>
            </a:pPr>
            <a:endParaRPr lang="en-GB" sz="2400"/>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
        <p:nvSpPr>
          <p:cNvPr id="10" name="Title 1">
            <a:extLst>
              <a:ext uri="{FF2B5EF4-FFF2-40B4-BE49-F238E27FC236}">
                <a16:creationId xmlns:a16="http://schemas.microsoft.com/office/drawing/2014/main" id="{522D0138-2E80-BC69-AAC1-412091D9B2B0}"/>
              </a:ext>
            </a:extLst>
          </p:cNvPr>
          <p:cNvSpPr txBox="1">
            <a:spLocks/>
          </p:cNvSpPr>
          <p:nvPr/>
        </p:nvSpPr>
        <p:spPr>
          <a:xfrm>
            <a:off x="9194382" y="1089120"/>
            <a:ext cx="2031897" cy="580325"/>
          </a:xfrm>
          <a:prstGeom prst="rect">
            <a:avLst/>
          </a:prstGeom>
          <a:noFill/>
          <a:ln>
            <a:noFill/>
          </a:ln>
        </p:spPr>
        <p:txBody>
          <a:bodyPr spcFirstLastPara="1" wrap="square" lIns="91425" tIns="45700" rIns="91425" bIns="45700" anchor="b" anchorCtr="0">
            <a:normAutofit fontScale="97500"/>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lt1"/>
              </a:buClr>
              <a:buSzPts val="6000"/>
              <a:buFont typeface="Century Gothic"/>
              <a:buNone/>
              <a:defRPr sz="6000" b="0" i="0" u="none" strike="noStrike" cap="none">
                <a:solidFill>
                  <a:schemeClr val="lt1"/>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rPr lang="en-US" sz="2400">
                <a:solidFill>
                  <a:schemeClr val="bg1"/>
                </a:solidFill>
                <a:latin typeface="Arial"/>
              </a:rPr>
              <a:t>Continued</a:t>
            </a:r>
          </a:p>
        </p:txBody>
      </p:sp>
      <p:sp>
        <p:nvSpPr>
          <p:cNvPr id="3" name="TextBox 2">
            <a:extLst>
              <a:ext uri="{FF2B5EF4-FFF2-40B4-BE49-F238E27FC236}">
                <a16:creationId xmlns:a16="http://schemas.microsoft.com/office/drawing/2014/main" id="{3AF7EA62-244E-5974-0433-1FE2EBB0676E}"/>
              </a:ext>
            </a:extLst>
          </p:cNvPr>
          <p:cNvSpPr txBox="1"/>
          <p:nvPr/>
        </p:nvSpPr>
        <p:spPr>
          <a:xfrm>
            <a:off x="4724400" y="3200400"/>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Dependency on IT Infrastructure: Reliable devices and network connection are necessary for Word's collaboration tools to function fully, which might occasionally be a drawback in residential care settings (Care Quality Commission, 2023).</a:t>
            </a:r>
          </a:p>
        </p:txBody>
      </p:sp>
      <p:sp>
        <p:nvSpPr>
          <p:cNvPr id="6" name="Google Shape;199;p7">
            <a:extLst>
              <a:ext uri="{FF2B5EF4-FFF2-40B4-BE49-F238E27FC236}">
                <a16:creationId xmlns:a16="http://schemas.microsoft.com/office/drawing/2014/main" id="{2D6AA792-F87B-FEF0-8846-FC4ADE96B49F}"/>
              </a:ext>
            </a:extLst>
          </p:cNvPr>
          <p:cNvSpPr txBox="1">
            <a:spLocks/>
          </p:cNvSpPr>
          <p:nvPr/>
        </p:nvSpPr>
        <p:spPr>
          <a:xfrm>
            <a:off x="838200" y="1659291"/>
            <a:ext cx="10773937" cy="4452725"/>
          </a:xfrm>
          <a:prstGeom prst="rect">
            <a:avLst/>
          </a:prstGeom>
          <a:noFill/>
          <a:ln>
            <a:noFill/>
          </a:ln>
        </p:spPr>
        <p:txBody>
          <a:bodyPr spcFirstLastPara="1" wrap="square" lIns="91425" tIns="45700" rIns="91425" bIns="45700" anchor="t" anchorCtr="0">
            <a:normAutofit lnSpcReduction="10000"/>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228600" indent="-241300">
              <a:lnSpc>
                <a:spcPct val="150000"/>
              </a:lnSpc>
              <a:buSzPts val="2400"/>
              <a:buChar char="•"/>
            </a:pPr>
            <a:r>
              <a:rPr lang="en-GB" sz="2400">
                <a:latin typeface="Arial"/>
              </a:rPr>
              <a:t> 3 . Version Control and Connectivity Issues: Staff members may produce several document versions, which could cause confusion, if they save files locally rather than in the cloud. Unreliable internet connectivity increases this risk (NHS Digital, 2022).</a:t>
            </a:r>
            <a:endParaRPr lang="en-US"/>
          </a:p>
          <a:p>
            <a:pPr marL="228600" indent="-241300">
              <a:lnSpc>
                <a:spcPct val="150000"/>
              </a:lnSpc>
              <a:spcBef>
                <a:spcPts val="0"/>
              </a:spcBef>
              <a:buSzPts val="2400"/>
              <a:buChar char="•"/>
            </a:pPr>
            <a:r>
              <a:rPr lang="en-GB" sz="2400">
                <a:latin typeface="Arial"/>
              </a:rPr>
              <a:t>4 .  Dependency on IT Infrastructure: Reliable devices and network connection are necessary for Word's collaboration tools to function fully, which might occasionally be a drawback in residential care settings (Care Quality Commission, 2023).</a:t>
            </a:r>
            <a:endParaRPr lang="en-GB">
              <a:latin typeface="Arial"/>
            </a:endParaRPr>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Tree>
    <p:extLst>
      <p:ext uri="{BB962C8B-B14F-4D97-AF65-F5344CB8AC3E}">
        <p14:creationId xmlns:p14="http://schemas.microsoft.com/office/powerpoint/2010/main" val="18534494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D9E452-B2C2-6B63-F88C-26638AF1A7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FECAC0-8DB1-0633-6D32-4A3C288A62E9}"/>
              </a:ext>
            </a:extLst>
          </p:cNvPr>
          <p:cNvSpPr>
            <a:spLocks noGrp="1"/>
          </p:cNvSpPr>
          <p:nvPr>
            <p:ph type="ctrTitle"/>
          </p:nvPr>
        </p:nvSpPr>
        <p:spPr>
          <a:xfrm>
            <a:off x="3453161" y="288697"/>
            <a:ext cx="8008435" cy="812194"/>
          </a:xfrm>
        </p:spPr>
        <p:txBody>
          <a:bodyPr>
            <a:normAutofit/>
          </a:bodyPr>
          <a:lstStyle/>
          <a:p>
            <a:r>
              <a:rPr lang="en-US" sz="2800">
                <a:solidFill>
                  <a:schemeClr val="bg1"/>
                </a:solidFill>
                <a:latin typeface="Aptos"/>
              </a:rPr>
              <a:t> </a:t>
            </a:r>
            <a:r>
              <a:rPr lang="en-US" sz="3600" b="1">
                <a:solidFill>
                  <a:schemeClr val="bg1"/>
                </a:solidFill>
                <a:latin typeface="Aptos"/>
              </a:rPr>
              <a:t>The limitations of Microsoft Word - </a:t>
            </a:r>
            <a:endParaRPr lang="en-US" sz="3600" b="1">
              <a:solidFill>
                <a:schemeClr val="bg1"/>
              </a:solidFill>
            </a:endParaRPr>
          </a:p>
        </p:txBody>
      </p:sp>
      <p:sp>
        <p:nvSpPr>
          <p:cNvPr id="8" name="Google Shape;199;p7">
            <a:extLst>
              <a:ext uri="{FF2B5EF4-FFF2-40B4-BE49-F238E27FC236}">
                <a16:creationId xmlns:a16="http://schemas.microsoft.com/office/drawing/2014/main" id="{C85B41AC-D094-0789-9746-BCD958360D52}"/>
              </a:ext>
            </a:extLst>
          </p:cNvPr>
          <p:cNvSpPr txBox="1">
            <a:spLocks/>
          </p:cNvSpPr>
          <p:nvPr/>
        </p:nvSpPr>
        <p:spPr>
          <a:xfrm>
            <a:off x="685800" y="1506891"/>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spcBef>
                <a:spcPts val="0"/>
              </a:spcBef>
              <a:buSzPts val="2400"/>
            </a:pPr>
            <a:r>
              <a:rPr lang="en-GB" sz="2400"/>
              <a:t> </a:t>
            </a:r>
            <a:endParaRPr lang="en-US"/>
          </a:p>
          <a:p>
            <a:pPr marL="228600" indent="-241300">
              <a:spcBef>
                <a:spcPts val="0"/>
              </a:spcBef>
              <a:buSzPts val="2400"/>
              <a:buChar char="•"/>
            </a:pPr>
            <a:endParaRPr lang="en-GB" sz="2400"/>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
        <p:nvSpPr>
          <p:cNvPr id="10" name="Title 1">
            <a:extLst>
              <a:ext uri="{FF2B5EF4-FFF2-40B4-BE49-F238E27FC236}">
                <a16:creationId xmlns:a16="http://schemas.microsoft.com/office/drawing/2014/main" id="{F366C736-1CD9-3EA5-24D3-1DB9F84B22C4}"/>
              </a:ext>
            </a:extLst>
          </p:cNvPr>
          <p:cNvSpPr txBox="1">
            <a:spLocks/>
          </p:cNvSpPr>
          <p:nvPr/>
        </p:nvSpPr>
        <p:spPr>
          <a:xfrm>
            <a:off x="9249467" y="859603"/>
            <a:ext cx="2362403" cy="800662"/>
          </a:xfrm>
          <a:prstGeom prst="rect">
            <a:avLst/>
          </a:prstGeom>
          <a:noFill/>
          <a:ln>
            <a:noFill/>
          </a:ln>
        </p:spPr>
        <p:txBody>
          <a:bodyPr spcFirstLastPara="1" wrap="square" lIns="91425" tIns="45700" rIns="91425" bIns="45700" anchor="b" anchorCtr="0">
            <a:normAutofit fontScale="97500"/>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lt1"/>
              </a:buClr>
              <a:buSzPts val="6000"/>
              <a:buFont typeface="Century Gothic"/>
              <a:buNone/>
              <a:defRPr sz="6000" b="0" i="0" u="none" strike="noStrike" cap="none">
                <a:solidFill>
                  <a:schemeClr val="lt1"/>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rPr lang="en-US" sz="2400">
                <a:solidFill>
                  <a:schemeClr val="bg1"/>
                </a:solidFill>
                <a:latin typeface="Arial"/>
              </a:rPr>
              <a:t>Checklist</a:t>
            </a:r>
          </a:p>
        </p:txBody>
      </p:sp>
      <p:sp>
        <p:nvSpPr>
          <p:cNvPr id="3" name="TextBox 2">
            <a:extLst>
              <a:ext uri="{FF2B5EF4-FFF2-40B4-BE49-F238E27FC236}">
                <a16:creationId xmlns:a16="http://schemas.microsoft.com/office/drawing/2014/main" id="{3D052EB6-68C4-360A-C2B5-2146F96B7325}"/>
              </a:ext>
            </a:extLst>
          </p:cNvPr>
          <p:cNvSpPr txBox="1"/>
          <p:nvPr/>
        </p:nvSpPr>
        <p:spPr>
          <a:xfrm>
            <a:off x="4724400" y="3200400"/>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Dependency on IT Infrastructure: Reliable devices and network connection are necessary for Word's collaboration tools to function fully, which might occasionally be a drawback in residential care settings (Care Quality Commission, 2023).</a:t>
            </a:r>
          </a:p>
        </p:txBody>
      </p:sp>
      <p:sp>
        <p:nvSpPr>
          <p:cNvPr id="6" name="Google Shape;199;p7">
            <a:extLst>
              <a:ext uri="{FF2B5EF4-FFF2-40B4-BE49-F238E27FC236}">
                <a16:creationId xmlns:a16="http://schemas.microsoft.com/office/drawing/2014/main" id="{C0E46925-4943-AEE6-32CA-5BA505C90D9F}"/>
              </a:ext>
            </a:extLst>
          </p:cNvPr>
          <p:cNvSpPr txBox="1">
            <a:spLocks/>
          </p:cNvSpPr>
          <p:nvPr/>
        </p:nvSpPr>
        <p:spPr>
          <a:xfrm>
            <a:off x="838200" y="1659291"/>
            <a:ext cx="10773937" cy="4452725"/>
          </a:xfrm>
          <a:prstGeom prst="rect">
            <a:avLst/>
          </a:prstGeom>
          <a:noFill/>
          <a:ln>
            <a:noFill/>
          </a:ln>
        </p:spPr>
        <p:txBody>
          <a:bodyPr spcFirstLastPara="1" wrap="square" lIns="91425" tIns="45700" rIns="91425" bIns="45700" anchor="t" anchorCtr="0">
            <a:normAutofit lnSpcReduction="10000"/>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lnSpc>
                <a:spcPct val="150000"/>
              </a:lnSpc>
            </a:pPr>
            <a:r>
              <a:rPr lang="en-GB" sz="2400">
                <a:latin typeface="Arial"/>
                <a:cs typeface="Arial"/>
              </a:rPr>
              <a:t>Sunrise Residential Care Home's Checklist of Digital Safety Procedures</a:t>
            </a:r>
            <a:br>
              <a:rPr lang="en-GB" sz="2400">
                <a:latin typeface="Arial"/>
                <a:cs typeface="Arial"/>
              </a:rPr>
            </a:br>
            <a:br>
              <a:rPr lang="en-GB" sz="2400">
                <a:latin typeface="Arial"/>
                <a:cs typeface="Arial"/>
              </a:rPr>
            </a:br>
            <a:r>
              <a:rPr lang="en-GB" sz="2400">
                <a:latin typeface="Arial"/>
                <a:cs typeface="Arial"/>
              </a:rPr>
              <a:t>The following checklist lists important digital safety procedures that all employees should adhere to guarantee the safe and legal use of digital instruments. In accordance with CQC and NHS Digital guidelines, these procedures promote resident confidentiality, cybersecurity, and data protection.</a:t>
            </a:r>
            <a:br>
              <a:rPr lang="en-GB" sz="2400">
                <a:latin typeface="Arial"/>
                <a:cs typeface="Arial"/>
              </a:rPr>
            </a:br>
            <a:endParaRPr lang="en-GB" sz="2400">
              <a:latin typeface="Arial"/>
              <a:cs typeface="Arial"/>
            </a:endParaRPr>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Tree>
    <p:extLst>
      <p:ext uri="{BB962C8B-B14F-4D97-AF65-F5344CB8AC3E}">
        <p14:creationId xmlns:p14="http://schemas.microsoft.com/office/powerpoint/2010/main" val="22310128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6D9F7D-E45A-CD12-03FC-8B4A547198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2BD177-08A1-9A63-737F-F732B207DB79}"/>
              </a:ext>
            </a:extLst>
          </p:cNvPr>
          <p:cNvSpPr>
            <a:spLocks noGrp="1"/>
          </p:cNvSpPr>
          <p:nvPr>
            <p:ph type="ctrTitle"/>
          </p:nvPr>
        </p:nvSpPr>
        <p:spPr>
          <a:xfrm>
            <a:off x="3453161" y="141805"/>
            <a:ext cx="8008435" cy="812194"/>
          </a:xfrm>
        </p:spPr>
        <p:txBody>
          <a:bodyPr>
            <a:normAutofit/>
          </a:bodyPr>
          <a:lstStyle/>
          <a:p>
            <a:r>
              <a:rPr lang="en-US" sz="2800">
                <a:solidFill>
                  <a:schemeClr val="bg1"/>
                </a:solidFill>
                <a:latin typeface="Aptos"/>
              </a:rPr>
              <a:t> </a:t>
            </a:r>
            <a:r>
              <a:rPr lang="en-US" sz="3600" b="1">
                <a:solidFill>
                  <a:schemeClr val="bg1"/>
                </a:solidFill>
                <a:latin typeface="Aptos"/>
              </a:rPr>
              <a:t>The limitations of Microsoft Word -</a:t>
            </a:r>
            <a:endParaRPr lang="en-US" sz="3600" b="1">
              <a:solidFill>
                <a:schemeClr val="bg1"/>
              </a:solidFill>
            </a:endParaRPr>
          </a:p>
        </p:txBody>
      </p:sp>
      <p:sp>
        <p:nvSpPr>
          <p:cNvPr id="8" name="Google Shape;199;p7">
            <a:extLst>
              <a:ext uri="{FF2B5EF4-FFF2-40B4-BE49-F238E27FC236}">
                <a16:creationId xmlns:a16="http://schemas.microsoft.com/office/drawing/2014/main" id="{F703CD4D-2E61-43F2-9A02-3434CAA24E75}"/>
              </a:ext>
            </a:extLst>
          </p:cNvPr>
          <p:cNvSpPr txBox="1">
            <a:spLocks/>
          </p:cNvSpPr>
          <p:nvPr/>
        </p:nvSpPr>
        <p:spPr>
          <a:xfrm>
            <a:off x="685800" y="1506891"/>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spcBef>
                <a:spcPts val="0"/>
              </a:spcBef>
              <a:buSzPts val="2400"/>
            </a:pPr>
            <a:r>
              <a:rPr lang="en-GB" sz="2400"/>
              <a:t> </a:t>
            </a:r>
            <a:endParaRPr lang="en-US"/>
          </a:p>
          <a:p>
            <a:pPr marL="228600" indent="-241300">
              <a:spcBef>
                <a:spcPts val="0"/>
              </a:spcBef>
              <a:buSzPts val="2400"/>
              <a:buChar char="•"/>
            </a:pPr>
            <a:endParaRPr lang="en-GB" sz="2400"/>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
        <p:nvSpPr>
          <p:cNvPr id="10" name="Title 1">
            <a:extLst>
              <a:ext uri="{FF2B5EF4-FFF2-40B4-BE49-F238E27FC236}">
                <a16:creationId xmlns:a16="http://schemas.microsoft.com/office/drawing/2014/main" id="{7CA958B0-EB0A-0BB1-66E9-FA36CBCE6477}"/>
              </a:ext>
            </a:extLst>
          </p:cNvPr>
          <p:cNvSpPr txBox="1">
            <a:spLocks/>
          </p:cNvSpPr>
          <p:nvPr/>
        </p:nvSpPr>
        <p:spPr>
          <a:xfrm>
            <a:off x="7826455" y="960590"/>
            <a:ext cx="3620163" cy="405891"/>
          </a:xfrm>
          <a:prstGeom prst="rect">
            <a:avLst/>
          </a:prstGeom>
          <a:noFill/>
          <a:ln>
            <a:noFill/>
          </a:ln>
        </p:spPr>
        <p:txBody>
          <a:bodyPr spcFirstLastPara="1" wrap="square" lIns="91425" tIns="45700" rIns="91425" bIns="45700" anchor="b" anchorCtr="0">
            <a:normAutofit fontScale="97500" lnSpcReduction="10000"/>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lt1"/>
              </a:buClr>
              <a:buSzPts val="6000"/>
              <a:buFont typeface="Century Gothic"/>
              <a:buNone/>
              <a:defRPr sz="6000" b="0" i="0" u="none" strike="noStrike" cap="none">
                <a:solidFill>
                  <a:schemeClr val="lt1"/>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rPr lang="en-US" sz="2400">
                <a:solidFill>
                  <a:schemeClr val="bg1"/>
                </a:solidFill>
                <a:latin typeface="Aptos"/>
              </a:rPr>
              <a:t>Checklist Continued</a:t>
            </a:r>
          </a:p>
        </p:txBody>
      </p:sp>
      <p:sp>
        <p:nvSpPr>
          <p:cNvPr id="3" name="TextBox 2">
            <a:extLst>
              <a:ext uri="{FF2B5EF4-FFF2-40B4-BE49-F238E27FC236}">
                <a16:creationId xmlns:a16="http://schemas.microsoft.com/office/drawing/2014/main" id="{B600AA3D-E9EA-29A4-1734-32C7FC1A66C8}"/>
              </a:ext>
            </a:extLst>
          </p:cNvPr>
          <p:cNvSpPr txBox="1"/>
          <p:nvPr/>
        </p:nvSpPr>
        <p:spPr>
          <a:xfrm>
            <a:off x="4724400" y="3200400"/>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Dependency on IT Infrastructure: Reliable devices and network connection are necessary for Word's collaboration tools to function fully, which might occasionally be a drawback in residential care settings (Care Quality Commission, 2023).</a:t>
            </a:r>
          </a:p>
        </p:txBody>
      </p:sp>
      <p:graphicFrame>
        <p:nvGraphicFramePr>
          <p:cNvPr id="7" name="Table 6">
            <a:extLst>
              <a:ext uri="{FF2B5EF4-FFF2-40B4-BE49-F238E27FC236}">
                <a16:creationId xmlns:a16="http://schemas.microsoft.com/office/drawing/2014/main" id="{A5D70524-9386-68D3-ECDF-A8C59077ACCD}"/>
              </a:ext>
            </a:extLst>
          </p:cNvPr>
          <p:cNvGraphicFramePr>
            <a:graphicFrameLocks noGrp="1"/>
          </p:cNvGraphicFramePr>
          <p:nvPr>
            <p:extLst>
              <p:ext uri="{D42A27DB-BD31-4B8C-83A1-F6EECF244321}">
                <p14:modId xmlns:p14="http://schemas.microsoft.com/office/powerpoint/2010/main" val="3552702009"/>
              </p:ext>
            </p:extLst>
          </p:nvPr>
        </p:nvGraphicFramePr>
        <p:xfrm>
          <a:off x="605927" y="1395469"/>
          <a:ext cx="10000916" cy="5448561"/>
        </p:xfrm>
        <a:graphic>
          <a:graphicData uri="http://schemas.openxmlformats.org/drawingml/2006/table">
            <a:tbl>
              <a:tblPr firstRow="1" bandRow="1">
                <a:tableStyleId>{5C22544A-7EE6-4342-B048-85BDC9FD1C3A}</a:tableStyleId>
              </a:tblPr>
              <a:tblGrid>
                <a:gridCol w="2500229">
                  <a:extLst>
                    <a:ext uri="{9D8B030D-6E8A-4147-A177-3AD203B41FA5}">
                      <a16:colId xmlns:a16="http://schemas.microsoft.com/office/drawing/2014/main" val="1620067488"/>
                    </a:ext>
                  </a:extLst>
                </a:gridCol>
                <a:gridCol w="2500229">
                  <a:extLst>
                    <a:ext uri="{9D8B030D-6E8A-4147-A177-3AD203B41FA5}">
                      <a16:colId xmlns:a16="http://schemas.microsoft.com/office/drawing/2014/main" val="3538949116"/>
                    </a:ext>
                  </a:extLst>
                </a:gridCol>
                <a:gridCol w="2500229">
                  <a:extLst>
                    <a:ext uri="{9D8B030D-6E8A-4147-A177-3AD203B41FA5}">
                      <a16:colId xmlns:a16="http://schemas.microsoft.com/office/drawing/2014/main" val="2978800119"/>
                    </a:ext>
                  </a:extLst>
                </a:gridCol>
                <a:gridCol w="2500229">
                  <a:extLst>
                    <a:ext uri="{9D8B030D-6E8A-4147-A177-3AD203B41FA5}">
                      <a16:colId xmlns:a16="http://schemas.microsoft.com/office/drawing/2014/main" val="3368405272"/>
                    </a:ext>
                  </a:extLst>
                </a:gridCol>
              </a:tblGrid>
              <a:tr h="419361">
                <a:tc>
                  <a:txBody>
                    <a:bodyPr/>
                    <a:lstStyle/>
                    <a:p>
                      <a:r>
                        <a:rPr lang="en-GB"/>
                        <a:t>Area</a:t>
                      </a:r>
                    </a:p>
                  </a:txBody>
                  <a:tcPr/>
                </a:tc>
                <a:tc>
                  <a:txBody>
                    <a:bodyPr/>
                    <a:lstStyle/>
                    <a:p>
                      <a:r>
                        <a:rPr lang="en-GB"/>
                        <a:t>Best Practice</a:t>
                      </a:r>
                    </a:p>
                  </a:txBody>
                  <a:tcPr/>
                </a:tc>
                <a:tc>
                  <a:txBody>
                    <a:bodyPr/>
                    <a:lstStyle/>
                    <a:p>
                      <a:r>
                        <a:rPr lang="en-GB"/>
                        <a:t>Purpose / Benefits</a:t>
                      </a:r>
                    </a:p>
                  </a:txBody>
                  <a:tcPr/>
                </a:tc>
                <a:tc>
                  <a:txBody>
                    <a:bodyPr/>
                    <a:lstStyle/>
                    <a:p>
                      <a:r>
                        <a:rPr lang="en-GB"/>
                        <a:t>Reference</a:t>
                      </a:r>
                    </a:p>
                  </a:txBody>
                  <a:tcPr/>
                </a:tc>
                <a:extLst>
                  <a:ext uri="{0D108BD9-81ED-4DB2-BD59-A6C34878D82A}">
                    <a16:rowId xmlns:a16="http://schemas.microsoft.com/office/drawing/2014/main" val="144830086"/>
                  </a:ext>
                </a:extLst>
              </a:tr>
              <a:tr h="660810">
                <a:tc>
                  <a:txBody>
                    <a:bodyPr/>
                    <a:lstStyle/>
                    <a:p>
                      <a:r>
                        <a:rPr lang="en-GB" b="1"/>
                        <a:t>Secure logins</a:t>
                      </a:r>
                    </a:p>
                  </a:txBody>
                  <a:tcPr/>
                </a:tc>
                <a:tc>
                  <a:txBody>
                    <a:bodyPr/>
                    <a:lstStyle/>
                    <a:p>
                      <a:r>
                        <a:rPr lang="en-GB"/>
                        <a:t>Strong password (Numbers, letters symbols) </a:t>
                      </a:r>
                      <a:r>
                        <a:rPr lang="en-GB" err="1"/>
                        <a:t>ie</a:t>
                      </a:r>
                      <a:r>
                        <a:rPr lang="en-GB"/>
                        <a:t> UWA123@/</a:t>
                      </a:r>
                    </a:p>
                  </a:txBody>
                  <a:tcPr/>
                </a:tc>
                <a:tc>
                  <a:txBody>
                    <a:bodyPr/>
                    <a:lstStyle/>
                    <a:p>
                      <a:r>
                        <a:rPr lang="en-GB"/>
                        <a:t>Protects system form unauthorised </a:t>
                      </a:r>
                      <a:r>
                        <a:rPr lang="en-GB" err="1"/>
                        <a:t>acess</a:t>
                      </a:r>
                    </a:p>
                  </a:txBody>
                  <a:tcPr/>
                </a:tc>
                <a:tc>
                  <a:txBody>
                    <a:bodyPr/>
                    <a:lstStyle/>
                    <a:p>
                      <a:r>
                        <a:rPr lang="en-GB"/>
                        <a:t>NHS DIGITAL (2022)</a:t>
                      </a:r>
                    </a:p>
                  </a:txBody>
                  <a:tcPr/>
                </a:tc>
                <a:extLst>
                  <a:ext uri="{0D108BD9-81ED-4DB2-BD59-A6C34878D82A}">
                    <a16:rowId xmlns:a16="http://schemas.microsoft.com/office/drawing/2014/main" val="3979127260"/>
                  </a:ext>
                </a:extLst>
              </a:tr>
              <a:tr h="660810">
                <a:tc>
                  <a:txBody>
                    <a:bodyPr/>
                    <a:lstStyle/>
                    <a:p>
                      <a:r>
                        <a:rPr lang="en-GB" b="1"/>
                        <a:t>Email Safety</a:t>
                      </a:r>
                    </a:p>
                  </a:txBody>
                  <a:tcPr/>
                </a:tc>
                <a:tc>
                  <a:txBody>
                    <a:bodyPr/>
                    <a:lstStyle/>
                    <a:p>
                      <a:r>
                        <a:rPr lang="en-GB"/>
                        <a:t>Verification including links and attachment and report any suspicious email</a:t>
                      </a:r>
                    </a:p>
                  </a:txBody>
                  <a:tcPr/>
                </a:tc>
                <a:tc>
                  <a:txBody>
                    <a:bodyPr/>
                    <a:lstStyle/>
                    <a:p>
                      <a:r>
                        <a:rPr lang="en-GB"/>
                        <a:t>Prevent Phishing, malware and data breaches</a:t>
                      </a:r>
                    </a:p>
                  </a:txBody>
                  <a:tcPr/>
                </a:tc>
                <a:tc>
                  <a:txBody>
                    <a:bodyPr/>
                    <a:lstStyle/>
                    <a:p>
                      <a:r>
                        <a:rPr lang="en-GB"/>
                        <a:t>Microsoft (2024)</a:t>
                      </a:r>
                    </a:p>
                  </a:txBody>
                  <a:tcPr/>
                </a:tc>
                <a:extLst>
                  <a:ext uri="{0D108BD9-81ED-4DB2-BD59-A6C34878D82A}">
                    <a16:rowId xmlns:a16="http://schemas.microsoft.com/office/drawing/2014/main" val="1743164262"/>
                  </a:ext>
                </a:extLst>
              </a:tr>
              <a:tr h="660810">
                <a:tc>
                  <a:txBody>
                    <a:bodyPr/>
                    <a:lstStyle/>
                    <a:p>
                      <a:r>
                        <a:rPr lang="en-GB" b="1"/>
                        <a:t>Safe document Storage</a:t>
                      </a:r>
                    </a:p>
                  </a:txBody>
                  <a:tcPr/>
                </a:tc>
                <a:tc>
                  <a:txBody>
                    <a:bodyPr/>
                    <a:lstStyle/>
                    <a:p>
                      <a:r>
                        <a:rPr lang="en-GB"/>
                        <a:t>Safe document storage on encrypted cloud storage (</a:t>
                      </a:r>
                      <a:r>
                        <a:rPr lang="en-GB" err="1"/>
                        <a:t>eg</a:t>
                      </a:r>
                      <a:r>
                        <a:rPr lang="en-GB"/>
                        <a:t> </a:t>
                      </a:r>
                      <a:r>
                        <a:rPr lang="en-GB" err="1"/>
                        <a:t>Sharepoint</a:t>
                      </a:r>
                      <a:r>
                        <a:rPr lang="en-GB"/>
                        <a:t> and one drive)</a:t>
                      </a:r>
                    </a:p>
                  </a:txBody>
                  <a:tcPr/>
                </a:tc>
                <a:tc>
                  <a:txBody>
                    <a:bodyPr/>
                    <a:lstStyle/>
                    <a:p>
                      <a:r>
                        <a:rPr lang="en-GB"/>
                        <a:t>Ensure secure data </a:t>
                      </a:r>
                      <a:r>
                        <a:rPr lang="en-GB" err="1"/>
                        <a:t>acess</a:t>
                      </a:r>
                      <a:r>
                        <a:rPr lang="en-GB"/>
                        <a:t> and version control</a:t>
                      </a:r>
                    </a:p>
                  </a:txBody>
                  <a:tcPr/>
                </a:tc>
                <a:tc>
                  <a:txBody>
                    <a:bodyPr/>
                    <a:lstStyle/>
                    <a:p>
                      <a:r>
                        <a:rPr lang="en-GB"/>
                        <a:t>Skill for Care (2023)</a:t>
                      </a:r>
                    </a:p>
                  </a:txBody>
                  <a:tcPr/>
                </a:tc>
                <a:extLst>
                  <a:ext uri="{0D108BD9-81ED-4DB2-BD59-A6C34878D82A}">
                    <a16:rowId xmlns:a16="http://schemas.microsoft.com/office/drawing/2014/main" val="194990238"/>
                  </a:ext>
                </a:extLst>
              </a:tr>
              <a:tr h="851430">
                <a:tc>
                  <a:txBody>
                    <a:bodyPr/>
                    <a:lstStyle/>
                    <a:p>
                      <a:r>
                        <a:rPr lang="en-GB" b="1"/>
                        <a:t>Confidentiality of Resident Data</a:t>
                      </a:r>
                    </a:p>
                  </a:txBody>
                  <a:tcPr/>
                </a:tc>
                <a:tc>
                  <a:txBody>
                    <a:bodyPr/>
                    <a:lstStyle/>
                    <a:p>
                      <a:r>
                        <a:rPr lang="en-GB"/>
                        <a:t>Follow GDPR and data protection policies, do not leave device unattended or unlocked. Confidentiality</a:t>
                      </a:r>
                    </a:p>
                  </a:txBody>
                  <a:tcPr/>
                </a:tc>
                <a:tc>
                  <a:txBody>
                    <a:bodyPr/>
                    <a:lstStyle/>
                    <a:p>
                      <a:r>
                        <a:rPr lang="en-GB"/>
                        <a:t>Protect Resident privacy and uphold professional ethics</a:t>
                      </a:r>
                    </a:p>
                  </a:txBody>
                  <a:tcPr/>
                </a:tc>
                <a:tc>
                  <a:txBody>
                    <a:bodyPr/>
                    <a:lstStyle/>
                    <a:p>
                      <a:r>
                        <a:rPr lang="en-GB"/>
                        <a:t>Care Quality Commision (2023)</a:t>
                      </a:r>
                    </a:p>
                  </a:txBody>
                  <a:tcPr/>
                </a:tc>
                <a:extLst>
                  <a:ext uri="{0D108BD9-81ED-4DB2-BD59-A6C34878D82A}">
                    <a16:rowId xmlns:a16="http://schemas.microsoft.com/office/drawing/2014/main" val="867516263"/>
                  </a:ext>
                </a:extLst>
              </a:tr>
              <a:tr h="851430">
                <a:tc>
                  <a:txBody>
                    <a:bodyPr/>
                    <a:lstStyle/>
                    <a:p>
                      <a:r>
                        <a:rPr lang="en-GB" b="1"/>
                        <a:t>Device security</a:t>
                      </a:r>
                    </a:p>
                  </a:txBody>
                  <a:tcPr/>
                </a:tc>
                <a:tc>
                  <a:txBody>
                    <a:bodyPr/>
                    <a:lstStyle/>
                    <a:p>
                      <a:r>
                        <a:rPr lang="en-GB"/>
                        <a:t>Keep software updated. Use antivirus and firewalls. Only use authorised device for work task</a:t>
                      </a:r>
                    </a:p>
                  </a:txBody>
                  <a:tcPr/>
                </a:tc>
                <a:tc>
                  <a:txBody>
                    <a:bodyPr/>
                    <a:lstStyle/>
                    <a:p>
                      <a:r>
                        <a:rPr lang="en-GB"/>
                        <a:t>Minimum risk of cyber threats and  system vulnerabilities</a:t>
                      </a:r>
                    </a:p>
                  </a:txBody>
                  <a:tcPr/>
                </a:tc>
                <a:tc>
                  <a:txBody>
                    <a:bodyPr/>
                    <a:lstStyle/>
                    <a:p>
                      <a:r>
                        <a:rPr lang="en-GB"/>
                        <a:t>NHS DIGITAL (2022)</a:t>
                      </a:r>
                    </a:p>
                  </a:txBody>
                  <a:tcPr/>
                </a:tc>
                <a:extLst>
                  <a:ext uri="{0D108BD9-81ED-4DB2-BD59-A6C34878D82A}">
                    <a16:rowId xmlns:a16="http://schemas.microsoft.com/office/drawing/2014/main" val="2260751401"/>
                  </a:ext>
                </a:extLst>
              </a:tr>
              <a:tr h="851430">
                <a:tc>
                  <a:txBody>
                    <a:bodyPr/>
                    <a:lstStyle/>
                    <a:p>
                      <a:r>
                        <a:rPr lang="en-GB" b="1"/>
                        <a:t>Staff Training and Awareness</a:t>
                      </a:r>
                    </a:p>
                  </a:txBody>
                  <a:tcPr/>
                </a:tc>
                <a:tc>
                  <a:txBody>
                    <a:bodyPr/>
                    <a:lstStyle/>
                    <a:p>
                      <a:r>
                        <a:rPr lang="en-GB"/>
                        <a:t>Attend regularly digital literacy and cyber security training. Ensure peer support and mentoring</a:t>
                      </a:r>
                    </a:p>
                  </a:txBody>
                  <a:tcPr/>
                </a:tc>
                <a:tc>
                  <a:txBody>
                    <a:bodyPr/>
                    <a:lstStyle/>
                    <a:p>
                      <a:r>
                        <a:rPr lang="en-GB"/>
                        <a:t>Build staff confidence and reduce human error in digital practice</a:t>
                      </a:r>
                    </a:p>
                  </a:txBody>
                  <a:tcPr/>
                </a:tc>
                <a:tc>
                  <a:txBody>
                    <a:bodyPr/>
                    <a:lstStyle/>
                    <a:p>
                      <a:r>
                        <a:rPr lang="en-GB"/>
                        <a:t>Skill for Care (2023)</a:t>
                      </a:r>
                    </a:p>
                  </a:txBody>
                  <a:tcPr/>
                </a:tc>
                <a:extLst>
                  <a:ext uri="{0D108BD9-81ED-4DB2-BD59-A6C34878D82A}">
                    <a16:rowId xmlns:a16="http://schemas.microsoft.com/office/drawing/2014/main" val="4132270412"/>
                  </a:ext>
                </a:extLst>
              </a:tr>
            </a:tbl>
          </a:graphicData>
        </a:graphic>
      </p:graphicFrame>
    </p:spTree>
    <p:extLst>
      <p:ext uri="{BB962C8B-B14F-4D97-AF65-F5344CB8AC3E}">
        <p14:creationId xmlns:p14="http://schemas.microsoft.com/office/powerpoint/2010/main" val="25446737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929158-E1A9-F3B4-0FF4-2D1CF83544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D3550F-10A7-05F8-A092-EDA21C679096}"/>
              </a:ext>
            </a:extLst>
          </p:cNvPr>
          <p:cNvSpPr>
            <a:spLocks noGrp="1"/>
          </p:cNvSpPr>
          <p:nvPr>
            <p:ph type="ctrTitle"/>
          </p:nvPr>
        </p:nvSpPr>
        <p:spPr>
          <a:xfrm>
            <a:off x="3453161" y="288697"/>
            <a:ext cx="8008435" cy="812194"/>
          </a:xfrm>
        </p:spPr>
        <p:txBody>
          <a:bodyPr>
            <a:normAutofit/>
          </a:bodyPr>
          <a:lstStyle/>
          <a:p>
            <a:r>
              <a:rPr lang="en-US" sz="2800">
                <a:solidFill>
                  <a:schemeClr val="bg1"/>
                </a:solidFill>
                <a:latin typeface="Aptos"/>
              </a:rPr>
              <a:t> </a:t>
            </a:r>
            <a:r>
              <a:rPr lang="en-US" sz="3600" b="1">
                <a:solidFill>
                  <a:schemeClr val="bg1"/>
                </a:solidFill>
                <a:latin typeface="Aptos"/>
              </a:rPr>
              <a:t>The limitations of Microsoft Word -</a:t>
            </a:r>
            <a:endParaRPr lang="en-US" sz="3600" b="1">
              <a:solidFill>
                <a:schemeClr val="bg1"/>
              </a:solidFill>
            </a:endParaRPr>
          </a:p>
        </p:txBody>
      </p:sp>
      <p:sp>
        <p:nvSpPr>
          <p:cNvPr id="8" name="Google Shape;199;p7">
            <a:extLst>
              <a:ext uri="{FF2B5EF4-FFF2-40B4-BE49-F238E27FC236}">
                <a16:creationId xmlns:a16="http://schemas.microsoft.com/office/drawing/2014/main" id="{952298E7-3F65-6A2C-80BD-01EA2B185DEE}"/>
              </a:ext>
            </a:extLst>
          </p:cNvPr>
          <p:cNvSpPr txBox="1">
            <a:spLocks/>
          </p:cNvSpPr>
          <p:nvPr/>
        </p:nvSpPr>
        <p:spPr>
          <a:xfrm>
            <a:off x="685800" y="1506891"/>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spcBef>
                <a:spcPts val="0"/>
              </a:spcBef>
              <a:buSzPts val="2400"/>
            </a:pPr>
            <a:r>
              <a:rPr lang="en-GB" sz="2400"/>
              <a:t> </a:t>
            </a:r>
            <a:endParaRPr lang="en-US"/>
          </a:p>
          <a:p>
            <a:pPr marL="228600" indent="-241300">
              <a:spcBef>
                <a:spcPts val="0"/>
              </a:spcBef>
              <a:buSzPts val="2400"/>
              <a:buChar char="•"/>
            </a:pPr>
            <a:endParaRPr lang="en-GB" sz="2400"/>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
        <p:nvSpPr>
          <p:cNvPr id="10" name="Title 1">
            <a:extLst>
              <a:ext uri="{FF2B5EF4-FFF2-40B4-BE49-F238E27FC236}">
                <a16:creationId xmlns:a16="http://schemas.microsoft.com/office/drawing/2014/main" id="{AA5C4D89-917E-4427-D9F4-89749FA07AEE}"/>
              </a:ext>
            </a:extLst>
          </p:cNvPr>
          <p:cNvSpPr txBox="1">
            <a:spLocks/>
          </p:cNvSpPr>
          <p:nvPr/>
        </p:nvSpPr>
        <p:spPr>
          <a:xfrm>
            <a:off x="8937322" y="896325"/>
            <a:ext cx="1921729" cy="617048"/>
          </a:xfrm>
          <a:prstGeom prst="rect">
            <a:avLst/>
          </a:prstGeom>
          <a:noFill/>
          <a:ln>
            <a:noFill/>
          </a:ln>
        </p:spPr>
        <p:txBody>
          <a:bodyPr spcFirstLastPara="1" wrap="square" lIns="91425" tIns="45700" rIns="91425" bIns="45700" anchor="b" anchorCtr="0">
            <a:normAutofit fontScale="97500"/>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lt1"/>
              </a:buClr>
              <a:buSzPts val="6000"/>
              <a:buFont typeface="Century Gothic"/>
              <a:buNone/>
              <a:defRPr sz="6000" b="0" i="0" u="none" strike="noStrike" cap="none">
                <a:solidFill>
                  <a:schemeClr val="lt1"/>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rPr lang="en-US" sz="2400">
                <a:solidFill>
                  <a:schemeClr val="bg1"/>
                </a:solidFill>
                <a:latin typeface="Aptos"/>
              </a:rPr>
              <a:t>Conclusion</a:t>
            </a:r>
          </a:p>
        </p:txBody>
      </p:sp>
      <p:sp>
        <p:nvSpPr>
          <p:cNvPr id="3" name="TextBox 2">
            <a:extLst>
              <a:ext uri="{FF2B5EF4-FFF2-40B4-BE49-F238E27FC236}">
                <a16:creationId xmlns:a16="http://schemas.microsoft.com/office/drawing/2014/main" id="{A86CC204-6229-3F2F-5A96-6DAD7F13BEE3}"/>
              </a:ext>
            </a:extLst>
          </p:cNvPr>
          <p:cNvSpPr txBox="1"/>
          <p:nvPr/>
        </p:nvSpPr>
        <p:spPr>
          <a:xfrm>
            <a:off x="4724400" y="3200400"/>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Dependency on IT Infrastructure: Reliable devices and network connection are necessary for Word's collaboration tools to function fully, which might occasionally be a drawback in residential care settings (Care Quality Commission, 2023).</a:t>
            </a:r>
          </a:p>
        </p:txBody>
      </p:sp>
      <p:sp>
        <p:nvSpPr>
          <p:cNvPr id="6" name="Google Shape;199;p7">
            <a:extLst>
              <a:ext uri="{FF2B5EF4-FFF2-40B4-BE49-F238E27FC236}">
                <a16:creationId xmlns:a16="http://schemas.microsoft.com/office/drawing/2014/main" id="{B98D2D0C-2EA0-3E02-83B0-3A79B740DD65}"/>
              </a:ext>
            </a:extLst>
          </p:cNvPr>
          <p:cNvSpPr txBox="1">
            <a:spLocks/>
          </p:cNvSpPr>
          <p:nvPr/>
        </p:nvSpPr>
        <p:spPr>
          <a:xfrm>
            <a:off x="856561" y="1512399"/>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lnSpc>
                <a:spcPct val="150000"/>
              </a:lnSpc>
              <a:buSzPts val="2400"/>
            </a:pPr>
            <a:r>
              <a:rPr lang="en-GB" sz="2400"/>
              <a:t>In conclusion, all things considered, Sunrise Residential Care Home relies heavily on Microsoft Word to facilitate communication, documentation, and compliance. It makes it possible for employees to work effectively and professionally while keeping accurate records for the care of the residents. But to reach its full potential, the home needs to keep spending money on digital literacy, staff training, and safe cloud-based storage solutions (Skills for Care, 2023; NHS Digital, 2022).</a:t>
            </a:r>
            <a:endParaRPr lang="en-GB"/>
          </a:p>
          <a:p>
            <a:pPr marL="0" indent="0">
              <a:spcBef>
                <a:spcPts val="0"/>
              </a:spcBef>
              <a:buSzPts val="2400"/>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Tree>
    <p:extLst>
      <p:ext uri="{BB962C8B-B14F-4D97-AF65-F5344CB8AC3E}">
        <p14:creationId xmlns:p14="http://schemas.microsoft.com/office/powerpoint/2010/main" val="40042134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26"/>
        <p:cNvGrpSpPr/>
        <p:nvPr/>
      </p:nvGrpSpPr>
      <p:grpSpPr>
        <a:xfrm>
          <a:off x="0" y="0"/>
          <a:ext cx="0" cy="0"/>
          <a:chOff x="0" y="0"/>
          <a:chExt cx="0" cy="0"/>
        </a:xfrm>
      </p:grpSpPr>
      <p:sp>
        <p:nvSpPr>
          <p:cNvPr id="227" name="Google Shape;227;p11"/>
          <p:cNvSpPr/>
          <p:nvPr/>
        </p:nvSpPr>
        <p:spPr>
          <a:xfrm>
            <a:off x="0" y="0"/>
            <a:ext cx="12192000"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228" name="Google Shape;228;p11"/>
          <p:cNvSpPr txBox="1">
            <a:spLocks noGrp="1"/>
          </p:cNvSpPr>
          <p:nvPr>
            <p:ph type="body" idx="1"/>
          </p:nvPr>
        </p:nvSpPr>
        <p:spPr>
          <a:xfrm>
            <a:off x="804325" y="290001"/>
            <a:ext cx="9222600" cy="4186200"/>
          </a:xfrm>
          <a:prstGeom prst="rect">
            <a:avLst/>
          </a:prstGeom>
          <a:noFill/>
          <a:ln>
            <a:noFill/>
          </a:ln>
        </p:spPr>
        <p:txBody>
          <a:bodyPr spcFirstLastPara="1" wrap="square" lIns="91425" tIns="45700" rIns="91425" bIns="45700" anchor="ctr" anchorCtr="0">
            <a:noAutofit/>
          </a:bodyPr>
          <a:lstStyle/>
          <a:p>
            <a:pPr marL="228600" lvl="0" indent="-254000" algn="l" rtl="0">
              <a:lnSpc>
                <a:spcPct val="90000"/>
              </a:lnSpc>
              <a:spcBef>
                <a:spcPts val="0"/>
              </a:spcBef>
              <a:spcAft>
                <a:spcPts val="0"/>
              </a:spcAft>
              <a:buClr>
                <a:schemeClr val="lt1"/>
              </a:buClr>
              <a:buSzPts val="2400"/>
              <a:buChar char="•"/>
            </a:pPr>
            <a:r>
              <a:rPr lang="en-GB" sz="2400">
                <a:latin typeface="Arial"/>
                <a:ea typeface="Arial"/>
                <a:cs typeface="Arial"/>
                <a:sym typeface="Arial"/>
              </a:rPr>
              <a:t>Delays in accessing or recording resident information may result from a lack of digital literacy.</a:t>
            </a:r>
            <a:endParaRPr sz="2400"/>
          </a:p>
          <a:p>
            <a:pPr marL="0" lvl="0" indent="0" algn="l" rtl="0">
              <a:lnSpc>
                <a:spcPct val="90000"/>
              </a:lnSpc>
              <a:spcBef>
                <a:spcPts val="1000"/>
              </a:spcBef>
              <a:spcAft>
                <a:spcPts val="0"/>
              </a:spcAft>
              <a:buClr>
                <a:schemeClr val="lt1"/>
              </a:buClr>
              <a:buSzPts val="2000"/>
              <a:buNone/>
            </a:pPr>
            <a:endParaRPr sz="2400">
              <a:latin typeface="Arial"/>
              <a:ea typeface="Arial"/>
              <a:cs typeface="Arial"/>
              <a:sym typeface="Arial"/>
            </a:endParaRPr>
          </a:p>
          <a:p>
            <a:pPr marL="228600" lvl="0" indent="-25400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If certain employees feel excluded communication may deteriorate, and teamwork may be impacted. </a:t>
            </a:r>
            <a:endParaRPr sz="2400"/>
          </a:p>
          <a:p>
            <a:pPr marL="0" lvl="0" indent="0" algn="l" rtl="0">
              <a:lnSpc>
                <a:spcPct val="90000"/>
              </a:lnSpc>
              <a:spcBef>
                <a:spcPts val="1000"/>
              </a:spcBef>
              <a:spcAft>
                <a:spcPts val="0"/>
              </a:spcAft>
              <a:buClr>
                <a:srgbClr val="8AD0D6"/>
              </a:buClr>
              <a:buSzPts val="2000"/>
              <a:buNone/>
            </a:pPr>
            <a:endParaRPr sz="2400">
              <a:latin typeface="Arial"/>
              <a:ea typeface="Arial"/>
              <a:cs typeface="Arial"/>
              <a:sym typeface="Arial"/>
            </a:endParaRPr>
          </a:p>
          <a:p>
            <a:pPr marL="228600" lvl="0" indent="-25400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Supporting others may result in additional work for skilled employees. </a:t>
            </a:r>
            <a:r>
              <a:rPr lang="en-GB" sz="2400" i="1">
                <a:latin typeface="Arial"/>
                <a:ea typeface="Arial"/>
                <a:cs typeface="Arial"/>
                <a:sym typeface="Arial"/>
              </a:rPr>
              <a:t>(Health Education England, 2021)</a:t>
            </a:r>
            <a:endParaRPr sz="2400">
              <a:latin typeface="Arial"/>
              <a:ea typeface="Arial"/>
              <a:cs typeface="Arial"/>
              <a:sym typeface="Arial"/>
            </a:endParaRPr>
          </a:p>
          <a:p>
            <a:pPr marL="228600" lvl="0" indent="-101600" algn="l" rtl="0">
              <a:lnSpc>
                <a:spcPct val="90000"/>
              </a:lnSpc>
              <a:spcBef>
                <a:spcPts val="1000"/>
              </a:spcBef>
              <a:spcAft>
                <a:spcPts val="0"/>
              </a:spcAft>
              <a:buClr>
                <a:schemeClr val="lt1"/>
              </a:buClr>
              <a:buSzPts val="2000"/>
              <a:buNone/>
            </a:pPr>
            <a:endParaRPr sz="2400" b="1"/>
          </a:p>
        </p:txBody>
      </p:sp>
      <p:pic>
        <p:nvPicPr>
          <p:cNvPr id="229" name="Google Shape;229;p11"/>
          <p:cNvPicPr preferRelativeResize="0"/>
          <p:nvPr/>
        </p:nvPicPr>
        <p:blipFill rotWithShape="1">
          <a:blip r:embed="rId3">
            <a:alphaModFix amt="75000"/>
          </a:blip>
          <a:srcRect r="62946" b="15805"/>
          <a:stretch/>
        </p:blipFill>
        <p:spPr>
          <a:xfrm rot="16200000">
            <a:off x="9324747" y="2383113"/>
            <a:ext cx="4517571" cy="2090448"/>
          </a:xfrm>
          <a:prstGeom prst="rect">
            <a:avLst/>
          </a:prstGeom>
          <a:noFill/>
          <a:ln>
            <a:noFill/>
          </a:ln>
        </p:spPr>
      </p:pic>
      <p:sp>
        <p:nvSpPr>
          <p:cNvPr id="230" name="Google Shape;230;p11"/>
          <p:cNvSpPr txBox="1">
            <a:spLocks noGrp="1"/>
          </p:cNvSpPr>
          <p:nvPr>
            <p:ph type="title"/>
          </p:nvPr>
        </p:nvSpPr>
        <p:spPr>
          <a:xfrm>
            <a:off x="1001486" y="4771908"/>
            <a:ext cx="9845190" cy="1293028"/>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lt1"/>
              </a:buClr>
              <a:buSzPts val="4000"/>
              <a:buFont typeface="Arial"/>
              <a:buNone/>
            </a:pPr>
            <a:r>
              <a:rPr lang="en-GB" sz="3600">
                <a:latin typeface="Arial"/>
                <a:ea typeface="Arial"/>
                <a:cs typeface="Arial"/>
                <a:sym typeface="Arial"/>
              </a:rPr>
              <a:t>IMPACT OF LIMITED DIGITAL SKILLS</a:t>
            </a:r>
            <a:endParaRPr sz="3600">
              <a:latin typeface="Arial"/>
              <a:ea typeface="Arial"/>
              <a:cs typeface="Arial"/>
              <a:sym typeface="Arial"/>
            </a:endParaRPr>
          </a:p>
          <a:p>
            <a:pPr marL="0" lvl="0" indent="0" algn="l" rtl="0">
              <a:lnSpc>
                <a:spcPct val="90000"/>
              </a:lnSpc>
              <a:spcBef>
                <a:spcPts val="0"/>
              </a:spcBef>
              <a:spcAft>
                <a:spcPts val="0"/>
              </a:spcAft>
              <a:buClr>
                <a:schemeClr val="lt1"/>
              </a:buClr>
              <a:buSzPts val="4000"/>
              <a:buFont typeface="Century Gothic"/>
              <a:buNone/>
            </a:pPr>
            <a:endParaRPr/>
          </a:p>
        </p:txBody>
      </p:sp>
      <p:sp>
        <p:nvSpPr>
          <p:cNvPr id="231" name="Google Shape;231;p11"/>
          <p:cNvSpPr txBox="1">
            <a:spLocks noGrp="1"/>
          </p:cNvSpPr>
          <p:nvPr>
            <p:ph type="ftr" idx="11"/>
          </p:nvPr>
        </p:nvSpPr>
        <p:spPr>
          <a:xfrm>
            <a:off x="1001486" y="6355845"/>
            <a:ext cx="6189225" cy="36512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None/>
            </a:pPr>
            <a:br>
              <a:rPr lang="en-GB" sz="700">
                <a:solidFill>
                  <a:schemeClr val="lt1"/>
                </a:solidFill>
              </a:rPr>
            </a:br>
            <a:r>
              <a:rPr lang="en-GB" sz="700">
                <a:solidFill>
                  <a:schemeClr val="lt1"/>
                </a:solidFill>
              </a:rPr>
              <a:t>              </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35"/>
        <p:cNvGrpSpPr/>
        <p:nvPr/>
      </p:nvGrpSpPr>
      <p:grpSpPr>
        <a:xfrm>
          <a:off x="0" y="0"/>
          <a:ext cx="0" cy="0"/>
          <a:chOff x="0" y="0"/>
          <a:chExt cx="0" cy="0"/>
        </a:xfrm>
      </p:grpSpPr>
      <p:sp>
        <p:nvSpPr>
          <p:cNvPr id="236" name="Google Shape;236;p12"/>
          <p:cNvSpPr/>
          <p:nvPr/>
        </p:nvSpPr>
        <p:spPr>
          <a:xfrm>
            <a:off x="0" y="0"/>
            <a:ext cx="12192000"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237" name="Google Shape;237;p12"/>
          <p:cNvSpPr txBox="1">
            <a:spLocks noGrp="1"/>
          </p:cNvSpPr>
          <p:nvPr>
            <p:ph type="body" idx="1"/>
          </p:nvPr>
        </p:nvSpPr>
        <p:spPr>
          <a:xfrm>
            <a:off x="641774" y="142240"/>
            <a:ext cx="11418146" cy="5178307"/>
          </a:xfrm>
          <a:prstGeom prst="rect">
            <a:avLst/>
          </a:prstGeom>
          <a:noFill/>
          <a:ln>
            <a:noFill/>
          </a:ln>
        </p:spPr>
        <p:txBody>
          <a:bodyPr spcFirstLastPara="1" wrap="square" lIns="91425" tIns="45700" rIns="91425" bIns="45700" anchor="ctr" anchorCtr="0">
            <a:normAutofit/>
          </a:bodyPr>
          <a:lstStyle/>
          <a:p>
            <a:pPr marL="228600" lvl="0" indent="-292100" algn="l" rtl="0">
              <a:lnSpc>
                <a:spcPct val="90000"/>
              </a:lnSpc>
              <a:spcBef>
                <a:spcPts val="0"/>
              </a:spcBef>
              <a:spcAft>
                <a:spcPts val="0"/>
              </a:spcAft>
              <a:buClr>
                <a:schemeClr val="lt1"/>
              </a:buClr>
              <a:buSzPts val="2400"/>
              <a:buChar char="•"/>
            </a:pPr>
            <a:r>
              <a:rPr lang="en-GB" sz="2400">
                <a:latin typeface="Arial"/>
                <a:ea typeface="Arial"/>
                <a:cs typeface="Arial"/>
                <a:sym typeface="Arial"/>
              </a:rPr>
              <a:t>Effect on the Provision of Care</a:t>
            </a:r>
            <a:br>
              <a:rPr lang="en-GB" sz="2400">
                <a:latin typeface="Arial"/>
                <a:ea typeface="Arial"/>
                <a:cs typeface="Arial"/>
                <a:sym typeface="Arial"/>
              </a:rPr>
            </a:br>
            <a:br>
              <a:rPr lang="en-GB" sz="2400">
                <a:latin typeface="Arial"/>
                <a:ea typeface="Arial"/>
                <a:cs typeface="Arial"/>
                <a:sym typeface="Arial"/>
              </a:rPr>
            </a:br>
            <a:r>
              <a:rPr lang="en-GB" sz="2400">
                <a:latin typeface="Arial"/>
                <a:ea typeface="Arial"/>
                <a:cs typeface="Arial"/>
                <a:sym typeface="Arial"/>
              </a:rPr>
              <a:t>Effective usage of digital record-keeping tools or electronic care planning systems may be difficult for staff members who lack digital confidence. The quality and continuity of care given to residents may be jeopardised because of insufficient or erroneous care documentation (NHS Digital, 2022).</a:t>
            </a:r>
            <a:br>
              <a:rPr lang="en-GB" sz="2400">
                <a:latin typeface="Arial"/>
                <a:ea typeface="Arial"/>
                <a:cs typeface="Arial"/>
                <a:sym typeface="Arial"/>
              </a:rPr>
            </a:br>
            <a:r>
              <a:rPr lang="en-GB" sz="2400">
                <a:latin typeface="Arial"/>
                <a:ea typeface="Arial"/>
                <a:cs typeface="Arial"/>
                <a:sym typeface="Arial"/>
              </a:rPr>
              <a:t>Delays in recording medication changes or revising care plans, for instance, might lead to irregularities that compromise residents' safety and well-being (Care Quality Commission, 2023)</a:t>
            </a:r>
            <a:endParaRPr sz="2400">
              <a:latin typeface="Arial"/>
              <a:ea typeface="Arial"/>
              <a:cs typeface="Arial"/>
              <a:sym typeface="Arial"/>
            </a:endParaRPr>
          </a:p>
        </p:txBody>
      </p:sp>
      <p:pic>
        <p:nvPicPr>
          <p:cNvPr id="238" name="Google Shape;238;p12"/>
          <p:cNvPicPr preferRelativeResize="0"/>
          <p:nvPr/>
        </p:nvPicPr>
        <p:blipFill rotWithShape="1">
          <a:blip r:embed="rId3">
            <a:alphaModFix amt="75000"/>
          </a:blip>
          <a:srcRect r="62946" b="15805"/>
          <a:stretch/>
        </p:blipFill>
        <p:spPr>
          <a:xfrm rot="-5400000">
            <a:off x="8887991" y="3553991"/>
            <a:ext cx="4517571" cy="2090448"/>
          </a:xfrm>
          <a:prstGeom prst="rect">
            <a:avLst/>
          </a:prstGeom>
          <a:noFill/>
          <a:ln>
            <a:noFill/>
          </a:ln>
        </p:spPr>
      </p:pic>
      <p:sp>
        <p:nvSpPr>
          <p:cNvPr id="239" name="Google Shape;239;p12"/>
          <p:cNvSpPr txBox="1">
            <a:spLocks noGrp="1"/>
          </p:cNvSpPr>
          <p:nvPr>
            <p:ph type="title"/>
          </p:nvPr>
        </p:nvSpPr>
        <p:spPr>
          <a:xfrm>
            <a:off x="641774" y="5320548"/>
            <a:ext cx="9845190" cy="1293028"/>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lt1"/>
              </a:buClr>
              <a:buSzPts val="4000"/>
              <a:buFont typeface="Century Gothic"/>
              <a:buNone/>
            </a:pPr>
            <a:r>
              <a:rPr lang="en-GB" sz="3600"/>
              <a:t>IMPACT OF LIMITED DIGITAL SKILLS - CONTINUED</a:t>
            </a:r>
            <a:endParaRPr sz="36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53"/>
        <p:cNvGrpSpPr/>
        <p:nvPr/>
      </p:nvGrpSpPr>
      <p:grpSpPr>
        <a:xfrm>
          <a:off x="0" y="0"/>
          <a:ext cx="0" cy="0"/>
          <a:chOff x="0" y="0"/>
          <a:chExt cx="0" cy="0"/>
        </a:xfrm>
      </p:grpSpPr>
      <p:sp>
        <p:nvSpPr>
          <p:cNvPr id="254" name="Google Shape;254;p14"/>
          <p:cNvSpPr txBox="1">
            <a:spLocks noGrp="1"/>
          </p:cNvSpPr>
          <p:nvPr>
            <p:ph type="title"/>
          </p:nvPr>
        </p:nvSpPr>
        <p:spPr>
          <a:xfrm>
            <a:off x="619750" y="99850"/>
            <a:ext cx="6257400" cy="977100"/>
          </a:xfrm>
          <a:prstGeom prst="rect">
            <a:avLst/>
          </a:prstGeom>
          <a:noFill/>
          <a:ln>
            <a:noFill/>
          </a:ln>
        </p:spPr>
        <p:txBody>
          <a:bodyPr spcFirstLastPara="1" wrap="square" lIns="91425" tIns="45700" rIns="91425" bIns="45700" anchor="ctr" anchorCtr="0">
            <a:normAutofit fontScale="90000"/>
          </a:bodyPr>
          <a:lstStyle/>
          <a:p>
            <a:pPr marL="0" lvl="0" indent="0" algn="r" rtl="0">
              <a:lnSpc>
                <a:spcPct val="90000"/>
              </a:lnSpc>
              <a:spcBef>
                <a:spcPts val="0"/>
              </a:spcBef>
              <a:spcAft>
                <a:spcPts val="0"/>
              </a:spcAft>
              <a:buClr>
                <a:schemeClr val="lt1"/>
              </a:buClr>
              <a:buSzPct val="111111"/>
              <a:buFont typeface="Century Gothic"/>
              <a:buNone/>
            </a:pPr>
            <a:r>
              <a:rPr lang="en-GB" sz="3600">
                <a:latin typeface="Arial"/>
                <a:ea typeface="Arial"/>
                <a:cs typeface="Arial"/>
                <a:sym typeface="Arial"/>
              </a:rPr>
              <a:t>REFERENCE LIST</a:t>
            </a:r>
            <a:br>
              <a:rPr lang="en-GB"/>
            </a:br>
            <a:endParaRPr/>
          </a:p>
        </p:txBody>
      </p:sp>
      <p:sp>
        <p:nvSpPr>
          <p:cNvPr id="255" name="Google Shape;255;p14"/>
          <p:cNvSpPr txBox="1">
            <a:spLocks noGrp="1"/>
          </p:cNvSpPr>
          <p:nvPr>
            <p:ph type="body" idx="1"/>
          </p:nvPr>
        </p:nvSpPr>
        <p:spPr>
          <a:xfrm>
            <a:off x="441950" y="1442925"/>
            <a:ext cx="6257400" cy="5278200"/>
          </a:xfrm>
          <a:prstGeom prst="rect">
            <a:avLst/>
          </a:prstGeom>
          <a:noFill/>
          <a:ln>
            <a:noFill/>
          </a:ln>
        </p:spPr>
        <p:txBody>
          <a:bodyPr spcFirstLastPara="1" wrap="square" lIns="91425" tIns="45700" rIns="91425" bIns="45700" anchor="t" anchorCtr="0">
            <a:normAutofit fontScale="25000" lnSpcReduction="20000"/>
          </a:bodyPr>
          <a:lstStyle/>
          <a:p>
            <a:pPr marL="0" lvl="0" indent="0" algn="l" rtl="0">
              <a:lnSpc>
                <a:spcPct val="90000"/>
              </a:lnSpc>
              <a:spcBef>
                <a:spcPts val="0"/>
              </a:spcBef>
              <a:spcAft>
                <a:spcPts val="0"/>
              </a:spcAft>
              <a:buClr>
                <a:schemeClr val="lt1"/>
              </a:buClr>
              <a:buSzPct val="100000"/>
              <a:buNone/>
            </a:pPr>
            <a:endParaRPr/>
          </a:p>
          <a:p>
            <a:pPr marL="228600" lvl="0" indent="-251777" algn="l" rtl="0">
              <a:lnSpc>
                <a:spcPct val="90000"/>
              </a:lnSpc>
              <a:spcBef>
                <a:spcPts val="1000"/>
              </a:spcBef>
              <a:spcAft>
                <a:spcPts val="0"/>
              </a:spcAft>
              <a:buClr>
                <a:schemeClr val="lt1"/>
              </a:buClr>
              <a:buSzPct val="100000"/>
              <a:buChar char="•"/>
            </a:pPr>
            <a:r>
              <a:rPr lang="en-GB" sz="9600">
                <a:latin typeface="Arial"/>
                <a:ea typeface="Arial"/>
                <a:cs typeface="Arial"/>
                <a:sym typeface="Arial"/>
              </a:rPr>
              <a:t>Care Quality Commission (CQC). (2023) </a:t>
            </a:r>
            <a:r>
              <a:rPr lang="en-GB" sz="9600" i="1">
                <a:latin typeface="Arial"/>
                <a:ea typeface="Arial"/>
                <a:cs typeface="Arial"/>
                <a:sym typeface="Arial"/>
              </a:rPr>
              <a:t>Effective use of technology in care homes.</a:t>
            </a:r>
            <a:r>
              <a:rPr lang="en-GB" sz="9600">
                <a:latin typeface="Arial"/>
                <a:ea typeface="Arial"/>
                <a:cs typeface="Arial"/>
                <a:sym typeface="Arial"/>
              </a:rPr>
              <a:t> Available at: </a:t>
            </a:r>
            <a:r>
              <a:rPr lang="en-GB" sz="9600" u="sng">
                <a:solidFill>
                  <a:schemeClr val="hlink"/>
                </a:solidFill>
                <a:latin typeface="Arial"/>
                <a:ea typeface="Arial"/>
                <a:cs typeface="Arial"/>
                <a:sym typeface="Arial"/>
                <a:hlinkClick r:id="rId3"/>
              </a:rPr>
              <a:t>https://www.cqc.org.uk</a:t>
            </a:r>
            <a:r>
              <a:rPr lang="en-GB" sz="9600">
                <a:latin typeface="Arial"/>
                <a:ea typeface="Arial"/>
                <a:cs typeface="Arial"/>
                <a:sym typeface="Arial"/>
              </a:rPr>
              <a:t>(Accessed: 5 October 2025).</a:t>
            </a:r>
            <a:endParaRPr sz="9600">
              <a:latin typeface="Arial"/>
              <a:ea typeface="Arial"/>
              <a:cs typeface="Arial"/>
              <a:sym typeface="Arial"/>
            </a:endParaRPr>
          </a:p>
          <a:p>
            <a:pPr marL="228600" lvl="0" indent="-251777" algn="l" rtl="0">
              <a:lnSpc>
                <a:spcPct val="90000"/>
              </a:lnSpc>
              <a:spcBef>
                <a:spcPts val="1000"/>
              </a:spcBef>
              <a:spcAft>
                <a:spcPts val="0"/>
              </a:spcAft>
              <a:buClr>
                <a:schemeClr val="lt1"/>
              </a:buClr>
              <a:buSzPct val="100000"/>
              <a:buChar char="•"/>
            </a:pPr>
            <a:r>
              <a:rPr lang="en-GB" sz="9600">
                <a:latin typeface="Arial"/>
                <a:ea typeface="Arial"/>
                <a:cs typeface="Arial"/>
                <a:sym typeface="Arial"/>
              </a:rPr>
              <a:t>Microsoft. (2024) </a:t>
            </a:r>
            <a:r>
              <a:rPr lang="en-GB" sz="9600" i="1">
                <a:latin typeface="Arial"/>
                <a:ea typeface="Arial"/>
                <a:cs typeface="Arial"/>
                <a:sym typeface="Arial"/>
              </a:rPr>
              <a:t>Microsoft Word: Document creation and collaboration tools.</a:t>
            </a:r>
            <a:r>
              <a:rPr lang="en-GB" sz="9600">
                <a:latin typeface="Arial"/>
                <a:ea typeface="Arial"/>
                <a:cs typeface="Arial"/>
                <a:sym typeface="Arial"/>
              </a:rPr>
              <a:t> Available at: </a:t>
            </a:r>
            <a:r>
              <a:rPr lang="en-GB" sz="9600" u="sng">
                <a:solidFill>
                  <a:schemeClr val="hlink"/>
                </a:solidFill>
                <a:latin typeface="Arial"/>
                <a:ea typeface="Arial"/>
                <a:cs typeface="Arial"/>
                <a:sym typeface="Arial"/>
                <a:hlinkClick r:id="rId4"/>
              </a:rPr>
              <a:t>https://www.microsoft.com/microsoft-365/word</a:t>
            </a:r>
            <a:r>
              <a:rPr lang="en-GB" sz="9600">
                <a:latin typeface="Arial"/>
                <a:ea typeface="Arial"/>
                <a:cs typeface="Arial"/>
                <a:sym typeface="Arial"/>
              </a:rPr>
              <a:t> (Accessed: 5 October 2025).</a:t>
            </a:r>
            <a:endParaRPr sz="9600">
              <a:latin typeface="Arial"/>
              <a:ea typeface="Arial"/>
              <a:cs typeface="Arial"/>
              <a:sym typeface="Arial"/>
            </a:endParaRPr>
          </a:p>
          <a:p>
            <a:pPr marL="228600" lvl="0" indent="-251777" algn="l" rtl="0">
              <a:lnSpc>
                <a:spcPct val="90000"/>
              </a:lnSpc>
              <a:spcBef>
                <a:spcPts val="1000"/>
              </a:spcBef>
              <a:spcAft>
                <a:spcPts val="0"/>
              </a:spcAft>
              <a:buClr>
                <a:schemeClr val="lt1"/>
              </a:buClr>
              <a:buSzPct val="100000"/>
              <a:buChar char="•"/>
            </a:pPr>
            <a:r>
              <a:rPr lang="en-GB" sz="9600">
                <a:latin typeface="Arial"/>
                <a:ea typeface="Arial"/>
                <a:cs typeface="Arial"/>
                <a:sym typeface="Arial"/>
              </a:rPr>
              <a:t>NHS Digital. (2022) </a:t>
            </a:r>
            <a:r>
              <a:rPr lang="en-GB" sz="9600" i="1">
                <a:latin typeface="Arial"/>
                <a:ea typeface="Arial"/>
                <a:cs typeface="Arial"/>
                <a:sym typeface="Arial"/>
              </a:rPr>
              <a:t>Digital transformation in social care: A guide for providers.</a:t>
            </a:r>
            <a:r>
              <a:rPr lang="en-GB" sz="9600">
                <a:latin typeface="Arial"/>
                <a:ea typeface="Arial"/>
                <a:cs typeface="Arial"/>
                <a:sym typeface="Arial"/>
              </a:rPr>
              <a:t> Available at: </a:t>
            </a:r>
            <a:r>
              <a:rPr lang="en-GB" sz="9600" u="sng">
                <a:solidFill>
                  <a:schemeClr val="hlink"/>
                </a:solidFill>
                <a:latin typeface="Arial"/>
                <a:ea typeface="Arial"/>
                <a:cs typeface="Arial"/>
                <a:sym typeface="Arial"/>
                <a:hlinkClick r:id="rId5"/>
              </a:rPr>
              <a:t>https://digital.nhs.uk </a:t>
            </a:r>
            <a:r>
              <a:rPr lang="en-GB" sz="9600">
                <a:latin typeface="Arial"/>
                <a:ea typeface="Arial"/>
                <a:cs typeface="Arial"/>
                <a:sym typeface="Arial"/>
              </a:rPr>
              <a:t>(Accessed: 5 October 2025).</a:t>
            </a:r>
            <a:endParaRPr sz="9600">
              <a:latin typeface="Arial"/>
              <a:ea typeface="Arial"/>
              <a:cs typeface="Arial"/>
              <a:sym typeface="Arial"/>
            </a:endParaRPr>
          </a:p>
          <a:p>
            <a:pPr marL="228600" lvl="0" indent="-251777" algn="l" rtl="0">
              <a:lnSpc>
                <a:spcPct val="90000"/>
              </a:lnSpc>
              <a:spcBef>
                <a:spcPts val="1000"/>
              </a:spcBef>
              <a:spcAft>
                <a:spcPts val="0"/>
              </a:spcAft>
              <a:buClr>
                <a:schemeClr val="lt1"/>
              </a:buClr>
              <a:buSzPct val="100000"/>
              <a:buChar char="•"/>
            </a:pPr>
            <a:r>
              <a:rPr lang="en-GB" sz="9600">
                <a:latin typeface="Arial"/>
                <a:ea typeface="Arial"/>
                <a:cs typeface="Arial"/>
                <a:sym typeface="Arial"/>
              </a:rPr>
              <a:t>Skills for Care. (2023) </a:t>
            </a:r>
            <a:r>
              <a:rPr lang="en-GB" sz="9600" i="1">
                <a:latin typeface="Arial"/>
                <a:ea typeface="Arial"/>
                <a:cs typeface="Arial"/>
                <a:sym typeface="Arial"/>
              </a:rPr>
              <a:t>Digital working in adult social care.</a:t>
            </a:r>
            <a:r>
              <a:rPr lang="en-GB" sz="9600">
                <a:latin typeface="Arial"/>
                <a:ea typeface="Arial"/>
                <a:cs typeface="Arial"/>
                <a:sym typeface="Arial"/>
              </a:rPr>
              <a:t> Available at: </a:t>
            </a:r>
            <a:r>
              <a:rPr lang="en-GB" sz="9600" u="sng">
                <a:solidFill>
                  <a:schemeClr val="hlink"/>
                </a:solidFill>
                <a:latin typeface="Arial"/>
                <a:ea typeface="Arial"/>
                <a:cs typeface="Arial"/>
                <a:sym typeface="Arial"/>
                <a:hlinkClick r:id="rId6"/>
              </a:rPr>
              <a:t>https://www.skillsforcare.org.uk </a:t>
            </a:r>
            <a:r>
              <a:rPr lang="en-GB" sz="9600">
                <a:latin typeface="Arial"/>
                <a:ea typeface="Arial"/>
                <a:cs typeface="Arial"/>
                <a:sym typeface="Arial"/>
              </a:rPr>
              <a:t>(Accessed: 5 October 2025).</a:t>
            </a:r>
            <a:endParaRPr sz="9600">
              <a:latin typeface="Arial"/>
              <a:ea typeface="Arial"/>
              <a:cs typeface="Arial"/>
              <a:sym typeface="Arial"/>
            </a:endParaRPr>
          </a:p>
          <a:p>
            <a:pPr marL="228600" lvl="0" indent="-99377" algn="l" rtl="0">
              <a:lnSpc>
                <a:spcPct val="90000"/>
              </a:lnSpc>
              <a:spcBef>
                <a:spcPts val="1000"/>
              </a:spcBef>
              <a:spcAft>
                <a:spcPts val="0"/>
              </a:spcAft>
              <a:buClr>
                <a:schemeClr val="lt1"/>
              </a:buClr>
              <a:buSzPct val="100000"/>
              <a:buNone/>
            </a:pPr>
            <a:endParaRPr/>
          </a:p>
        </p:txBody>
      </p:sp>
      <p:sp>
        <p:nvSpPr>
          <p:cNvPr id="256" name="Google Shape;256;p14"/>
          <p:cNvSpPr txBox="1">
            <a:spLocks noGrp="1"/>
          </p:cNvSpPr>
          <p:nvPr>
            <p:ph type="ftr" idx="11"/>
          </p:nvPr>
        </p:nvSpPr>
        <p:spPr>
          <a:xfrm>
            <a:off x="685800" y="6355845"/>
            <a:ext cx="4421221" cy="36512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None/>
            </a:pPr>
            <a:br>
              <a:rPr lang="en-GB" sz="700"/>
            </a:br>
            <a:r>
              <a:rPr lang="en-GB" sz="700"/>
              <a:t>              </a:t>
            </a:r>
            <a:endParaRPr/>
          </a:p>
        </p:txBody>
      </p:sp>
      <p:sp>
        <p:nvSpPr>
          <p:cNvPr id="257" name="Google Shape;257;p14"/>
          <p:cNvSpPr/>
          <p:nvPr/>
        </p:nvSpPr>
        <p:spPr>
          <a:xfrm>
            <a:off x="7188740" y="0"/>
            <a:ext cx="5003254"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pic>
        <p:nvPicPr>
          <p:cNvPr id="258" name="Google Shape;258;p14" descr="Hand holding a pen shading number on a sheet"/>
          <p:cNvPicPr preferRelativeResize="0"/>
          <p:nvPr/>
        </p:nvPicPr>
        <p:blipFill rotWithShape="1">
          <a:blip r:embed="rId7">
            <a:alphaModFix/>
          </a:blip>
          <a:srcRect l="50575" r="3945" b="-1"/>
          <a:stretch/>
        </p:blipFill>
        <p:spPr>
          <a:xfrm>
            <a:off x="7519416" y="10"/>
            <a:ext cx="4672584" cy="6857989"/>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18BC72-7BC8-83AC-3DA4-764AFFD25AF3}"/>
              </a:ext>
            </a:extLst>
          </p:cNvPr>
          <p:cNvSpPr txBox="1"/>
          <p:nvPr/>
        </p:nvSpPr>
        <p:spPr>
          <a:xfrm>
            <a:off x="1219200" y="2472905"/>
            <a:ext cx="8683924" cy="426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2ED3625E-253D-0A25-B987-18C09A461593}"/>
              </a:ext>
            </a:extLst>
          </p:cNvPr>
          <p:cNvSpPr txBox="1"/>
          <p:nvPr/>
        </p:nvSpPr>
        <p:spPr>
          <a:xfrm>
            <a:off x="402566" y="2208362"/>
            <a:ext cx="11386868" cy="37256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Char char="•"/>
            </a:pPr>
            <a:r>
              <a:rPr lang="en-GB" sz="2400" i="1" cap="all">
                <a:solidFill>
                  <a:srgbClr val="FFFFFF"/>
                </a:solidFill>
              </a:rPr>
              <a:t>(NHS Digital, 2020) </a:t>
            </a:r>
            <a:endParaRPr lang="en-GB" sz="2400">
              <a:solidFill>
                <a:srgbClr val="FFFFFF"/>
              </a:solidFill>
            </a:endParaRPr>
          </a:p>
          <a:p>
            <a:pPr marL="285750" indent="-285750">
              <a:lnSpc>
                <a:spcPct val="90000"/>
              </a:lnSpc>
              <a:spcBef>
                <a:spcPts val="1000"/>
              </a:spcBef>
              <a:buChar char="•"/>
            </a:pPr>
            <a:r>
              <a:rPr lang="en-GB" sz="1200" cap="all">
                <a:solidFill>
                  <a:srgbClr val="FFFFFF"/>
                </a:solidFill>
                <a:latin typeface="Century Gothic"/>
                <a:hlinkClick r:id="rId2"/>
              </a:rPr>
              <a:t>https://digital.nhs.uk/data-and-information/publications/statistical/nhs-workforce-statistics/december-2020</a:t>
            </a:r>
            <a:r>
              <a:rPr lang="en-GB" sz="1200" cap="all">
                <a:solidFill>
                  <a:srgbClr val="FFFFFF"/>
                </a:solidFill>
                <a:latin typeface="Century Gothic"/>
              </a:rPr>
              <a:t>?</a:t>
            </a:r>
            <a:endParaRPr lang="en-GB" sz="1200">
              <a:solidFill>
                <a:srgbClr val="FFFFFF"/>
              </a:solidFill>
              <a:latin typeface="Century Gothic"/>
            </a:endParaRPr>
          </a:p>
          <a:p>
            <a:pPr marL="285750" indent="-285750">
              <a:lnSpc>
                <a:spcPct val="90000"/>
              </a:lnSpc>
              <a:spcBef>
                <a:spcPts val="1000"/>
              </a:spcBef>
              <a:buChar char="•"/>
            </a:pPr>
            <a:r>
              <a:rPr lang="en-GB" sz="2400" i="1">
                <a:solidFill>
                  <a:srgbClr val="FFFFFF"/>
                </a:solidFill>
              </a:rPr>
              <a:t>(Microsoft, 2023)</a:t>
            </a:r>
            <a:endParaRPr lang="en-US" sz="2400">
              <a:solidFill>
                <a:srgbClr val="FFFFFF"/>
              </a:solidFill>
            </a:endParaRPr>
          </a:p>
          <a:p>
            <a:pPr marL="285750" indent="-285750">
              <a:lnSpc>
                <a:spcPct val="90000"/>
              </a:lnSpc>
              <a:spcBef>
                <a:spcPts val="1000"/>
              </a:spcBef>
              <a:buChar char="•"/>
            </a:pPr>
            <a:r>
              <a:rPr lang="en-GB" sz="1200">
                <a:solidFill>
                  <a:srgbClr val="FFFFFF"/>
                </a:solidFill>
                <a:latin typeface="Century Gothic"/>
                <a:hlinkClick r:id="rId3"/>
              </a:rPr>
              <a:t>https://www.microsoft.com/investor/reports/ar23/index.html</a:t>
            </a:r>
            <a:r>
              <a:rPr lang="en-GB" sz="1200">
                <a:solidFill>
                  <a:srgbClr val="FFFFFF"/>
                </a:solidFill>
                <a:latin typeface="Century Gothic"/>
              </a:rPr>
              <a:t>?</a:t>
            </a:r>
          </a:p>
          <a:p>
            <a:pPr marL="285750" indent="-285750">
              <a:lnSpc>
                <a:spcPct val="90000"/>
              </a:lnSpc>
              <a:spcBef>
                <a:spcPts val="1000"/>
              </a:spcBef>
              <a:buChar char="•"/>
            </a:pPr>
            <a:r>
              <a:rPr lang="en-GB" sz="2400" i="1" cap="all">
                <a:solidFill>
                  <a:srgbClr val="FFFFFF"/>
                </a:solidFill>
              </a:rPr>
              <a:t>(Microsoft, 2023)</a:t>
            </a:r>
            <a:endParaRPr lang="en-GB" sz="2400">
              <a:solidFill>
                <a:srgbClr val="FFFFFF"/>
              </a:solidFill>
            </a:endParaRPr>
          </a:p>
          <a:p>
            <a:pPr marL="285750" indent="-285750">
              <a:lnSpc>
                <a:spcPct val="90000"/>
              </a:lnSpc>
              <a:spcBef>
                <a:spcPts val="1000"/>
              </a:spcBef>
              <a:buChar char="•"/>
            </a:pPr>
            <a:r>
              <a:rPr lang="en-GB" sz="1200" cap="all">
                <a:solidFill>
                  <a:srgbClr val="FFFFFF"/>
                </a:solidFill>
                <a:latin typeface="Century Gothic"/>
                <a:hlinkClick r:id="rId3"/>
              </a:rPr>
              <a:t>https://www.microsoft.com/investor/reports/ar23/index.html</a:t>
            </a:r>
            <a:r>
              <a:rPr lang="en-GB" sz="1200" cap="all">
                <a:solidFill>
                  <a:srgbClr val="FFFFFF"/>
                </a:solidFill>
                <a:latin typeface="Century Gothic"/>
              </a:rPr>
              <a:t>?</a:t>
            </a:r>
            <a:endParaRPr lang="en-GB" sz="1200">
              <a:solidFill>
                <a:srgbClr val="FFFFFF"/>
              </a:solidFill>
              <a:latin typeface="Century Gothic"/>
            </a:endParaRPr>
          </a:p>
          <a:p>
            <a:pPr marL="285750" indent="-285750">
              <a:lnSpc>
                <a:spcPct val="90000"/>
              </a:lnSpc>
              <a:spcBef>
                <a:spcPts val="1000"/>
              </a:spcBef>
              <a:buChar char="•"/>
            </a:pPr>
            <a:r>
              <a:rPr lang="en-GB" sz="2400" i="1" cap="all">
                <a:solidFill>
                  <a:srgbClr val="FFFFFF"/>
                </a:solidFill>
              </a:rPr>
              <a:t> (Health Education England, 2021)</a:t>
            </a:r>
            <a:endParaRPr lang="en-GB" sz="2400">
              <a:solidFill>
                <a:srgbClr val="FFFFFF"/>
              </a:solidFill>
            </a:endParaRPr>
          </a:p>
          <a:p>
            <a:pPr marL="285750" indent="-285750">
              <a:lnSpc>
                <a:spcPct val="90000"/>
              </a:lnSpc>
              <a:spcBef>
                <a:spcPts val="1000"/>
              </a:spcBef>
              <a:buChar char="•"/>
            </a:pPr>
            <a:r>
              <a:rPr lang="en-GB" sz="1200" cap="all">
                <a:solidFill>
                  <a:srgbClr val="FFFFFF"/>
                </a:solidFill>
                <a:latin typeface="Century Gothic"/>
                <a:hlinkClick r:id="rId4"/>
              </a:rPr>
              <a:t>https://www.gov.uk/government/publications/health-education-england-mandate-2021-to-2022</a:t>
            </a:r>
            <a:r>
              <a:rPr lang="en-GB" sz="1200" cap="all">
                <a:solidFill>
                  <a:srgbClr val="FFFFFF"/>
                </a:solidFill>
                <a:latin typeface="Century Gothic"/>
              </a:rPr>
              <a:t>?</a:t>
            </a:r>
            <a:endParaRPr lang="en-GB" sz="1200">
              <a:solidFill>
                <a:srgbClr val="FFFFFF"/>
              </a:solidFill>
              <a:latin typeface="Century Gothic"/>
            </a:endParaRPr>
          </a:p>
          <a:p>
            <a:pPr marL="285750" indent="-285750">
              <a:lnSpc>
                <a:spcPct val="90000"/>
              </a:lnSpc>
              <a:spcBef>
                <a:spcPts val="1000"/>
              </a:spcBef>
              <a:buChar char="•"/>
            </a:pPr>
            <a:r>
              <a:rPr lang="en-GB" sz="2400" i="1" cap="all">
                <a:solidFill>
                  <a:srgbClr val="FFFFFF"/>
                </a:solidFill>
              </a:rPr>
              <a:t>(ICO, 2023)</a:t>
            </a:r>
            <a:endParaRPr lang="en-GB" sz="2400">
              <a:solidFill>
                <a:srgbClr val="FFFFFF"/>
              </a:solidFill>
            </a:endParaRPr>
          </a:p>
          <a:p>
            <a:pPr marL="285750" indent="-285750" algn="l">
              <a:lnSpc>
                <a:spcPct val="90000"/>
              </a:lnSpc>
              <a:spcBef>
                <a:spcPts val="1000"/>
              </a:spcBef>
              <a:buChar char="•"/>
            </a:pPr>
            <a:r>
              <a:rPr lang="en-GB" sz="1100" cap="all">
                <a:solidFill>
                  <a:srgbClr val="FFFFFF"/>
                </a:solidFill>
                <a:latin typeface="Century Gothic"/>
                <a:hlinkClick r:id="rId5"/>
              </a:rPr>
              <a:t>https://ico.org.uk/</a:t>
            </a:r>
            <a:r>
              <a:rPr lang="en-GB" sz="1100" cap="all">
                <a:solidFill>
                  <a:srgbClr val="FFFFFF"/>
                </a:solidFill>
                <a:latin typeface="Century Gothic"/>
              </a:rPr>
              <a:t>?</a:t>
            </a:r>
            <a:endParaRPr lang="en-GB"/>
          </a:p>
        </p:txBody>
      </p:sp>
      <p:sp>
        <p:nvSpPr>
          <p:cNvPr id="5" name="TextBox 4">
            <a:extLst>
              <a:ext uri="{FF2B5EF4-FFF2-40B4-BE49-F238E27FC236}">
                <a16:creationId xmlns:a16="http://schemas.microsoft.com/office/drawing/2014/main" id="{49D5B427-7770-E8CE-8036-5D7CCF45E226}"/>
              </a:ext>
            </a:extLst>
          </p:cNvPr>
          <p:cNvSpPr txBox="1"/>
          <p:nvPr/>
        </p:nvSpPr>
        <p:spPr>
          <a:xfrm>
            <a:off x="725001" y="1298237"/>
            <a:ext cx="806282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a:solidFill>
                  <a:schemeClr val="bg1"/>
                </a:solidFill>
              </a:rPr>
              <a:t>Reference list</a:t>
            </a:r>
          </a:p>
        </p:txBody>
      </p:sp>
    </p:spTree>
    <p:extLst>
      <p:ext uri="{BB962C8B-B14F-4D97-AF65-F5344CB8AC3E}">
        <p14:creationId xmlns:p14="http://schemas.microsoft.com/office/powerpoint/2010/main" val="2490355626"/>
      </p:ext>
    </p:extLst>
  </p:cSld>
  <p:clrMapOvr>
    <a:masterClrMapping/>
  </p:clrMapOvr>
</p:sld>
</file>

<file path=ppt/theme/theme1.xml><?xml version="1.0" encoding="utf-8"?>
<a:theme xmlns:a="http://schemas.openxmlformats.org/drawingml/2006/main" name="Vapor Trail">
  <a:themeElements>
    <a:clrScheme name="Vapor Trail">
      <a:dk1>
        <a:srgbClr val="000000"/>
      </a:dk1>
      <a:lt1>
        <a:srgbClr val="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Vapor Trail">
  <a:themeElements>
    <a:clrScheme name="Vapor Trail">
      <a:dk1>
        <a:srgbClr val="000000"/>
      </a:dk1>
      <a:lt1>
        <a:srgbClr val="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21</Slides>
  <Notes>14</Notes>
  <HiddenSlides>0</HiddenSlides>
  <ScaleCrop>false</ScaleCrop>
  <HeadingPairs>
    <vt:vector size="4" baseType="variant">
      <vt:variant>
        <vt:lpstr>Theme</vt:lpstr>
      </vt:variant>
      <vt:variant>
        <vt:i4>2</vt:i4>
      </vt:variant>
      <vt:variant>
        <vt:lpstr>Slide Titles</vt:lpstr>
      </vt:variant>
      <vt:variant>
        <vt:i4>21</vt:i4>
      </vt:variant>
    </vt:vector>
  </HeadingPairs>
  <TitlesOfParts>
    <vt:vector size="23" baseType="lpstr">
      <vt:lpstr>Vapor Trail</vt:lpstr>
      <vt:lpstr>Vapor Trail</vt:lpstr>
      <vt:lpstr>LCHS4007 DIGITAL SKILLS &amp; RESEARCH METHODS  ASSESSMENT 1  GROUP MEMBERS: NAZMA(2515554), SHAZMA(2515556), GLORIA(2511523), ELIZABETH(2508597)  LECTURER: ANIKA TAHSIN AHMED  TITLE: ENHANCING EFFICIENCY WITH MICROSOFT 365 TOOLS AT SUNRISE RESIDENTIAL CARE HOME </vt:lpstr>
      <vt:lpstr>SUNRISE CARE HOME (NHS DIGITAL, 2020)</vt:lpstr>
      <vt:lpstr>MS TEAMS                                                 (Microsoft, 2023)  </vt:lpstr>
      <vt:lpstr>BENEFITS AND LIMITATIONS OF MS TEAMS </vt:lpstr>
      <vt:lpstr>PowerPoint Presentation</vt:lpstr>
      <vt:lpstr>DIGITAL SAFETY CHECKLIST FOR MT </vt:lpstr>
      <vt:lpstr>MICROSOFT WORD USAGE AT SUNRISE RESIDENTIAL CARE FACILITY </vt:lpstr>
      <vt:lpstr>BENEFITS OF WORD AT SUNRISE CARE HOME</vt:lpstr>
      <vt:lpstr>BENEFITS OF WORD AT SUNRISE - CONTINUED</vt:lpstr>
      <vt:lpstr>ADVANTAGES OF MICROSOFT WORD</vt:lpstr>
      <vt:lpstr>ADVANTAGES OF MS WORD - CONTINUED</vt:lpstr>
      <vt:lpstr>MS WORD IN ACTION</vt:lpstr>
      <vt:lpstr> The limitations of Microsoft Word</vt:lpstr>
      <vt:lpstr> The limitations of Microsoft Word -</vt:lpstr>
      <vt:lpstr> The limitations of Microsoft Word - </vt:lpstr>
      <vt:lpstr> The limitations of Microsoft Word -</vt:lpstr>
      <vt:lpstr> The limitations of Microsoft Word -</vt:lpstr>
      <vt:lpstr>IMPACT OF LIMITED DIGITAL SKILLS </vt:lpstr>
      <vt:lpstr>IMPACT OF LIMITED DIGITAL SKILLS - CONTINUED</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Elizabeth Nuworkpor</dc:creator>
  <cp:revision>3</cp:revision>
  <dcterms:created xsi:type="dcterms:W3CDTF">2025-09-24T19:37:24Z</dcterms:created>
  <dcterms:modified xsi:type="dcterms:W3CDTF">2025-10-05T22:14:02Z</dcterms:modified>
</cp:coreProperties>
</file>