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7" autoAdjust="0"/>
    <p:restoredTop sz="94660"/>
  </p:normalViewPr>
  <p:slideViewPr>
    <p:cSldViewPr snapToGrid="0">
      <p:cViewPr varScale="1">
        <p:scale>
          <a:sx n="116" d="100"/>
          <a:sy n="116" d="100"/>
        </p:scale>
        <p:origin x="80"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6274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1188917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560983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A16EF0-F2AD-4629-AB7E-24A31A84EBBC}"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3470124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A16EF0-F2AD-4629-AB7E-24A31A84EBBC}"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1119152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A16EF0-F2AD-4629-AB7E-24A31A84EBBC}"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1023819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A16EF0-F2AD-4629-AB7E-24A31A84EBBC}"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3695755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A16EF0-F2AD-4629-AB7E-24A31A84EBBC}"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134244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A16EF0-F2AD-4629-AB7E-24A31A84EBBC}"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4176789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9A16EF0-F2AD-4629-AB7E-24A31A84EBBC}"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2557913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2812008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9366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34170886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10728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1778624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83610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A16EF0-F2AD-4629-AB7E-24A31A84EBBC}"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04C64-07DC-4210-9691-DEF283E63BC0}" type="slidenum">
              <a:rPr lang="en-GB" smtClean="0"/>
              <a:t>‹#›</a:t>
            </a:fld>
            <a:endParaRPr lang="en-GB"/>
          </a:p>
        </p:txBody>
      </p:sp>
    </p:spTree>
    <p:extLst>
      <p:ext uri="{BB962C8B-B14F-4D97-AF65-F5344CB8AC3E}">
        <p14:creationId xmlns:p14="http://schemas.microsoft.com/office/powerpoint/2010/main" val="3667863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9A16EF0-F2AD-4629-AB7E-24A31A84EBBC}" type="datetimeFigureOut">
              <a:rPr lang="en-GB" smtClean="0"/>
              <a:t>12/02/2025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0404C64-07DC-4210-9691-DEF283E63BC0}" type="slidenum">
              <a:rPr lang="en-GB" smtClean="0"/>
              <a:t>‹#›</a:t>
            </a:fld>
            <a:endParaRPr lang="en-GB"/>
          </a:p>
        </p:txBody>
      </p:sp>
    </p:spTree>
    <p:extLst>
      <p:ext uri="{BB962C8B-B14F-4D97-AF65-F5344CB8AC3E}">
        <p14:creationId xmlns:p14="http://schemas.microsoft.com/office/powerpoint/2010/main" val="39908335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10842-4760-CE95-016F-6F35BC582CD5}"/>
              </a:ext>
            </a:extLst>
          </p:cNvPr>
          <p:cNvSpPr>
            <a:spLocks noGrp="1"/>
          </p:cNvSpPr>
          <p:nvPr>
            <p:ph type="ctrTitle"/>
          </p:nvPr>
        </p:nvSpPr>
        <p:spPr/>
        <p:txBody>
          <a:bodyPr/>
          <a:lstStyle/>
          <a:p>
            <a:r>
              <a:rPr lang="en-GB" dirty="0"/>
              <a:t>Cautions and Special Warnings</a:t>
            </a:r>
          </a:p>
        </p:txBody>
      </p:sp>
      <p:sp>
        <p:nvSpPr>
          <p:cNvPr id="3" name="Subtitle 2">
            <a:extLst>
              <a:ext uri="{FF2B5EF4-FFF2-40B4-BE49-F238E27FC236}">
                <a16:creationId xmlns:a16="http://schemas.microsoft.com/office/drawing/2014/main" id="{4F7C4408-1319-800D-96DB-8AA489E424C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66053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BF62D-0742-2169-B408-5047904E6A1F}"/>
              </a:ext>
            </a:extLst>
          </p:cNvPr>
          <p:cNvSpPr>
            <a:spLocks noGrp="1"/>
          </p:cNvSpPr>
          <p:nvPr>
            <p:ph type="title"/>
          </p:nvPr>
        </p:nvSpPr>
        <p:spPr>
          <a:xfrm>
            <a:off x="684212" y="38328"/>
            <a:ext cx="8534400" cy="1303157"/>
          </a:xfrm>
        </p:spPr>
        <p:txBody>
          <a:bodyPr/>
          <a:lstStyle/>
          <a:p>
            <a:r>
              <a:rPr lang="en-GB" dirty="0"/>
              <a:t>When questioned….</a:t>
            </a:r>
          </a:p>
        </p:txBody>
      </p:sp>
      <p:sp>
        <p:nvSpPr>
          <p:cNvPr id="3" name="Content Placeholder 2">
            <a:extLst>
              <a:ext uri="{FF2B5EF4-FFF2-40B4-BE49-F238E27FC236}">
                <a16:creationId xmlns:a16="http://schemas.microsoft.com/office/drawing/2014/main" id="{ED3740CB-66BD-C9C6-8226-077EDAB3493B}"/>
              </a:ext>
            </a:extLst>
          </p:cNvPr>
          <p:cNvSpPr>
            <a:spLocks noGrp="1"/>
          </p:cNvSpPr>
          <p:nvPr>
            <p:ph idx="1"/>
          </p:nvPr>
        </p:nvSpPr>
        <p:spPr>
          <a:xfrm>
            <a:off x="684212" y="2042342"/>
            <a:ext cx="8534400" cy="4139439"/>
          </a:xfrm>
        </p:spPr>
        <p:txBody>
          <a:bodyPr/>
          <a:lstStyle/>
          <a:p>
            <a:pPr marL="0" indent="0" eaLnBrk="1" hangingPunct="1">
              <a:buNone/>
              <a:defRPr/>
            </a:pPr>
            <a:r>
              <a:rPr lang="en-GB" sz="3600" kern="0" dirty="0">
                <a:solidFill>
                  <a:schemeClr val="tx1"/>
                </a:solidFill>
                <a:latin typeface="Arial"/>
              </a:rPr>
              <a:t>“You do not have to say anything. </a:t>
            </a:r>
          </a:p>
          <a:p>
            <a:pPr marL="0" indent="0" eaLnBrk="1" hangingPunct="1">
              <a:buNone/>
              <a:defRPr/>
            </a:pPr>
            <a:r>
              <a:rPr lang="en-GB" sz="3600" kern="0" dirty="0">
                <a:solidFill>
                  <a:schemeClr val="tx1"/>
                </a:solidFill>
                <a:latin typeface="Arial"/>
              </a:rPr>
              <a:t>But it may harm your defence if you do not mention </a:t>
            </a:r>
            <a:r>
              <a:rPr lang="en-GB" sz="3600" i="1" kern="0" dirty="0">
                <a:solidFill>
                  <a:schemeClr val="tx1"/>
                </a:solidFill>
                <a:latin typeface="Arial"/>
              </a:rPr>
              <a:t>when questioned </a:t>
            </a:r>
            <a:r>
              <a:rPr lang="en-GB" sz="3600" kern="0" dirty="0">
                <a:solidFill>
                  <a:schemeClr val="tx1"/>
                </a:solidFill>
                <a:latin typeface="Arial"/>
              </a:rPr>
              <a:t>something which you later rely on in court.  </a:t>
            </a:r>
          </a:p>
          <a:p>
            <a:pPr marL="0" indent="0" eaLnBrk="1" hangingPunct="1">
              <a:buNone/>
              <a:defRPr/>
            </a:pPr>
            <a:r>
              <a:rPr lang="en-GB" sz="3600" kern="0" dirty="0">
                <a:solidFill>
                  <a:schemeClr val="tx1"/>
                </a:solidFill>
                <a:latin typeface="Arial"/>
              </a:rPr>
              <a:t>Anything you do say may be given in evidence.”</a:t>
            </a:r>
          </a:p>
          <a:p>
            <a:endParaRPr lang="en-GB" dirty="0"/>
          </a:p>
        </p:txBody>
      </p:sp>
    </p:spTree>
    <p:extLst>
      <p:ext uri="{BB962C8B-B14F-4D97-AF65-F5344CB8AC3E}">
        <p14:creationId xmlns:p14="http://schemas.microsoft.com/office/powerpoint/2010/main" val="1255147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EF8252-48C5-95B3-0F3C-D426B5EDBFA0}"/>
              </a:ext>
            </a:extLst>
          </p:cNvPr>
          <p:cNvSpPr>
            <a:spLocks noGrp="1"/>
          </p:cNvSpPr>
          <p:nvPr>
            <p:ph idx="1"/>
          </p:nvPr>
        </p:nvSpPr>
        <p:spPr>
          <a:xfrm>
            <a:off x="684212" y="685800"/>
            <a:ext cx="8534400" cy="5200308"/>
          </a:xfrm>
        </p:spPr>
        <p:txBody>
          <a:bodyPr>
            <a:normAutofit/>
          </a:bodyPr>
          <a:lstStyle/>
          <a:p>
            <a:r>
              <a:rPr lang="en-GB" sz="3600" dirty="0">
                <a:solidFill>
                  <a:schemeClr val="tx1"/>
                </a:solidFill>
              </a:rPr>
              <a:t>This caution is to be used when an officer suspects that someone has committed an offence, they reasonably suspect that they are in the act of committing an offence or are about to commit an offence.</a:t>
            </a:r>
          </a:p>
        </p:txBody>
      </p:sp>
    </p:spTree>
    <p:extLst>
      <p:ext uri="{BB962C8B-B14F-4D97-AF65-F5344CB8AC3E}">
        <p14:creationId xmlns:p14="http://schemas.microsoft.com/office/powerpoint/2010/main" val="2946109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A03C-FCF9-D32D-A215-F55A9B70DE91}"/>
              </a:ext>
            </a:extLst>
          </p:cNvPr>
          <p:cNvSpPr>
            <a:spLocks noGrp="1"/>
          </p:cNvSpPr>
          <p:nvPr>
            <p:ph type="title"/>
          </p:nvPr>
        </p:nvSpPr>
        <p:spPr>
          <a:xfrm>
            <a:off x="684212" y="344954"/>
            <a:ext cx="8534400" cy="914399"/>
          </a:xfrm>
        </p:spPr>
        <p:txBody>
          <a:bodyPr/>
          <a:lstStyle/>
          <a:p>
            <a:r>
              <a:rPr lang="en-GB" dirty="0"/>
              <a:t>Now Caution….</a:t>
            </a:r>
          </a:p>
        </p:txBody>
      </p:sp>
      <p:sp>
        <p:nvSpPr>
          <p:cNvPr id="3" name="Content Placeholder 2">
            <a:extLst>
              <a:ext uri="{FF2B5EF4-FFF2-40B4-BE49-F238E27FC236}">
                <a16:creationId xmlns:a16="http://schemas.microsoft.com/office/drawing/2014/main" id="{BBBA654E-4B7A-8CE1-1A62-48F3BD5DC212}"/>
              </a:ext>
            </a:extLst>
          </p:cNvPr>
          <p:cNvSpPr>
            <a:spLocks noGrp="1"/>
          </p:cNvSpPr>
          <p:nvPr>
            <p:ph idx="1"/>
          </p:nvPr>
        </p:nvSpPr>
        <p:spPr>
          <a:xfrm>
            <a:off x="684212" y="1319583"/>
            <a:ext cx="8534400" cy="4769116"/>
          </a:xfrm>
        </p:spPr>
        <p:txBody>
          <a:bodyPr/>
          <a:lstStyle/>
          <a:p>
            <a:pPr marL="0" indent="0" eaLnBrk="1" hangingPunct="1">
              <a:lnSpc>
                <a:spcPct val="90000"/>
              </a:lnSpc>
              <a:buNone/>
              <a:defRPr/>
            </a:pPr>
            <a:r>
              <a:rPr lang="en-GB" sz="3600" kern="0" dirty="0">
                <a:solidFill>
                  <a:schemeClr val="tx1"/>
                </a:solidFill>
                <a:latin typeface="Arial"/>
              </a:rPr>
              <a:t>You do not have to say anything.  </a:t>
            </a:r>
          </a:p>
          <a:p>
            <a:pPr marL="0" indent="0" eaLnBrk="1" hangingPunct="1">
              <a:lnSpc>
                <a:spcPct val="90000"/>
              </a:lnSpc>
              <a:buNone/>
              <a:defRPr/>
            </a:pPr>
            <a:r>
              <a:rPr lang="en-GB" sz="3600" kern="0" dirty="0">
                <a:solidFill>
                  <a:schemeClr val="tx1"/>
                </a:solidFill>
                <a:latin typeface="Arial"/>
              </a:rPr>
              <a:t>But it may harm your defence if you do not mention now something which you later rely on in court.  </a:t>
            </a:r>
          </a:p>
          <a:p>
            <a:pPr marL="0" indent="0" eaLnBrk="1" hangingPunct="1">
              <a:lnSpc>
                <a:spcPct val="90000"/>
              </a:lnSpc>
              <a:buNone/>
              <a:defRPr/>
            </a:pPr>
            <a:r>
              <a:rPr lang="en-GB" sz="3600" kern="0" dirty="0">
                <a:solidFill>
                  <a:schemeClr val="tx1"/>
                </a:solidFill>
                <a:latin typeface="Arial"/>
              </a:rPr>
              <a:t>Anything you do say may be given in evidence.</a:t>
            </a:r>
          </a:p>
          <a:p>
            <a:endParaRPr lang="en-GB" dirty="0"/>
          </a:p>
        </p:txBody>
      </p:sp>
    </p:spTree>
    <p:extLst>
      <p:ext uri="{BB962C8B-B14F-4D97-AF65-F5344CB8AC3E}">
        <p14:creationId xmlns:p14="http://schemas.microsoft.com/office/powerpoint/2010/main" val="1217769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619B65-C4D2-588C-DDD5-F4B6882589F7}"/>
              </a:ext>
            </a:extLst>
          </p:cNvPr>
          <p:cNvSpPr>
            <a:spLocks noGrp="1"/>
          </p:cNvSpPr>
          <p:nvPr>
            <p:ph idx="1"/>
          </p:nvPr>
        </p:nvSpPr>
        <p:spPr/>
        <p:txBody>
          <a:bodyPr>
            <a:normAutofit/>
          </a:bodyPr>
          <a:lstStyle/>
          <a:p>
            <a:r>
              <a:rPr lang="en-GB" sz="3600" dirty="0">
                <a:solidFill>
                  <a:schemeClr val="tx1"/>
                </a:solidFill>
              </a:rPr>
              <a:t>This caution is given at point of charge or when reporting someone for summons.</a:t>
            </a:r>
          </a:p>
        </p:txBody>
      </p:sp>
    </p:spTree>
    <p:extLst>
      <p:ext uri="{BB962C8B-B14F-4D97-AF65-F5344CB8AC3E}">
        <p14:creationId xmlns:p14="http://schemas.microsoft.com/office/powerpoint/2010/main" val="2981351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669CD-74A1-68A9-632F-642FE6098816}"/>
              </a:ext>
            </a:extLst>
          </p:cNvPr>
          <p:cNvSpPr>
            <a:spLocks noGrp="1"/>
          </p:cNvSpPr>
          <p:nvPr>
            <p:ph type="title"/>
          </p:nvPr>
        </p:nvSpPr>
        <p:spPr>
          <a:xfrm>
            <a:off x="684212" y="355904"/>
            <a:ext cx="8534400" cy="1182697"/>
          </a:xfrm>
        </p:spPr>
        <p:txBody>
          <a:bodyPr/>
          <a:lstStyle/>
          <a:p>
            <a:r>
              <a:rPr lang="en-GB" dirty="0"/>
              <a:t>Caution after charge</a:t>
            </a:r>
          </a:p>
        </p:txBody>
      </p:sp>
      <p:sp>
        <p:nvSpPr>
          <p:cNvPr id="3" name="Content Placeholder 2">
            <a:extLst>
              <a:ext uri="{FF2B5EF4-FFF2-40B4-BE49-F238E27FC236}">
                <a16:creationId xmlns:a16="http://schemas.microsoft.com/office/drawing/2014/main" id="{9A962870-466C-8221-6F1B-F035223E115C}"/>
              </a:ext>
            </a:extLst>
          </p:cNvPr>
          <p:cNvSpPr>
            <a:spLocks noGrp="1"/>
          </p:cNvSpPr>
          <p:nvPr>
            <p:ph idx="1"/>
          </p:nvPr>
        </p:nvSpPr>
        <p:spPr>
          <a:xfrm>
            <a:off x="684212" y="1812374"/>
            <a:ext cx="8534400" cy="4462491"/>
          </a:xfrm>
        </p:spPr>
        <p:txBody>
          <a:bodyPr>
            <a:normAutofit/>
          </a:bodyPr>
          <a:lstStyle/>
          <a:p>
            <a:r>
              <a:rPr lang="en-GB" sz="3600" dirty="0">
                <a:solidFill>
                  <a:schemeClr val="tx1"/>
                </a:solidFill>
              </a:rPr>
              <a:t>You do not have to say anything but anything you say may be given in evidence.</a:t>
            </a:r>
          </a:p>
        </p:txBody>
      </p:sp>
    </p:spTree>
    <p:extLst>
      <p:ext uri="{BB962C8B-B14F-4D97-AF65-F5344CB8AC3E}">
        <p14:creationId xmlns:p14="http://schemas.microsoft.com/office/powerpoint/2010/main" val="363426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FA587-DC2B-EA72-5A97-0E68589E9397}"/>
              </a:ext>
            </a:extLst>
          </p:cNvPr>
          <p:cNvSpPr>
            <a:spLocks noGrp="1"/>
          </p:cNvSpPr>
          <p:nvPr>
            <p:ph type="title"/>
          </p:nvPr>
        </p:nvSpPr>
        <p:spPr>
          <a:xfrm>
            <a:off x="684212" y="355904"/>
            <a:ext cx="8534400" cy="1281255"/>
          </a:xfrm>
        </p:spPr>
        <p:txBody>
          <a:bodyPr/>
          <a:lstStyle/>
          <a:p>
            <a:r>
              <a:rPr lang="en-GB" dirty="0"/>
              <a:t>Special warnings</a:t>
            </a:r>
          </a:p>
        </p:txBody>
      </p:sp>
      <p:sp>
        <p:nvSpPr>
          <p:cNvPr id="3" name="Content Placeholder 2">
            <a:extLst>
              <a:ext uri="{FF2B5EF4-FFF2-40B4-BE49-F238E27FC236}">
                <a16:creationId xmlns:a16="http://schemas.microsoft.com/office/drawing/2014/main" id="{8DC91507-2D4E-E0E2-ADED-261B396BC93D}"/>
              </a:ext>
            </a:extLst>
          </p:cNvPr>
          <p:cNvSpPr>
            <a:spLocks noGrp="1"/>
          </p:cNvSpPr>
          <p:nvPr>
            <p:ph idx="1"/>
          </p:nvPr>
        </p:nvSpPr>
        <p:spPr>
          <a:xfrm>
            <a:off x="684212" y="1784997"/>
            <a:ext cx="8534400" cy="4511770"/>
          </a:xfrm>
        </p:spPr>
        <p:txBody>
          <a:bodyPr>
            <a:normAutofit fontScale="85000" lnSpcReduction="10000"/>
          </a:bodyPr>
          <a:lstStyle/>
          <a:p>
            <a:r>
              <a:rPr lang="en-GB" dirty="0">
                <a:solidFill>
                  <a:schemeClr val="tx1"/>
                </a:solidFill>
              </a:rPr>
              <a:t>May be given to a suspect either prior to or on arrest when they are either found in possession of items relating to the offence or are found at a location relating to the offence.</a:t>
            </a:r>
          </a:p>
          <a:p>
            <a:r>
              <a:rPr lang="en-GB" dirty="0">
                <a:solidFill>
                  <a:schemeClr val="tx1"/>
                </a:solidFill>
              </a:rPr>
              <a:t>The special warning may be given before arrest and before the caution.</a:t>
            </a:r>
          </a:p>
          <a:p>
            <a:r>
              <a:rPr lang="en-GB" dirty="0">
                <a:solidFill>
                  <a:schemeClr val="tx1"/>
                </a:solidFill>
              </a:rPr>
              <a:t>Any significant statements made, should be recorded, reported to the custody sergeant on arrival at the custody desk and also raised in interview.</a:t>
            </a:r>
          </a:p>
          <a:p>
            <a:endParaRPr lang="en-GB" dirty="0">
              <a:solidFill>
                <a:schemeClr val="tx1"/>
              </a:solidFill>
            </a:endParaRPr>
          </a:p>
          <a:p>
            <a:r>
              <a:rPr lang="en-GB" dirty="0">
                <a:solidFill>
                  <a:schemeClr val="tx1"/>
                </a:solidFill>
              </a:rPr>
              <a:t>For example, someone who is:</a:t>
            </a:r>
          </a:p>
          <a:p>
            <a:endParaRPr lang="en-GB" dirty="0">
              <a:solidFill>
                <a:schemeClr val="tx1"/>
              </a:solidFill>
            </a:endParaRPr>
          </a:p>
          <a:p>
            <a:r>
              <a:rPr lang="en-GB" dirty="0">
                <a:solidFill>
                  <a:schemeClr val="tx1"/>
                </a:solidFill>
              </a:rPr>
              <a:t>Found in possession of a Jemmy that has been used to break into a car.</a:t>
            </a:r>
          </a:p>
          <a:p>
            <a:endParaRPr lang="en-GB" dirty="0">
              <a:solidFill>
                <a:schemeClr val="tx1"/>
              </a:solidFill>
            </a:endParaRPr>
          </a:p>
          <a:p>
            <a:r>
              <a:rPr lang="en-GB" dirty="0">
                <a:solidFill>
                  <a:schemeClr val="tx1"/>
                </a:solidFill>
              </a:rPr>
              <a:t>Found inside on premises subject to a burglary.</a:t>
            </a:r>
          </a:p>
        </p:txBody>
      </p:sp>
    </p:spTree>
    <p:extLst>
      <p:ext uri="{BB962C8B-B14F-4D97-AF65-F5344CB8AC3E}">
        <p14:creationId xmlns:p14="http://schemas.microsoft.com/office/powerpoint/2010/main" val="3643723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4F1EFA-4EE4-2009-24E1-233FC2C3DA2C}"/>
              </a:ext>
            </a:extLst>
          </p:cNvPr>
          <p:cNvSpPr>
            <a:spLocks noGrp="1"/>
          </p:cNvSpPr>
          <p:nvPr>
            <p:ph idx="1"/>
          </p:nvPr>
        </p:nvSpPr>
        <p:spPr>
          <a:xfrm>
            <a:off x="684212" y="685800"/>
            <a:ext cx="8534400" cy="5359096"/>
          </a:xfrm>
        </p:spPr>
        <p:txBody>
          <a:bodyPr>
            <a:normAutofit fontScale="25000" lnSpcReduction="20000"/>
          </a:bodyPr>
          <a:lstStyle/>
          <a:p>
            <a:pPr algn="l" fontAlgn="base">
              <a:spcAft>
                <a:spcPts val="1125"/>
              </a:spcAft>
            </a:pPr>
            <a:r>
              <a:rPr lang="en-GB" sz="14400" b="0" i="0" dirty="0">
                <a:solidFill>
                  <a:schemeClr val="tx1"/>
                </a:solidFill>
                <a:effectLst/>
                <a:latin typeface="Gill Sans W01 Book"/>
              </a:rPr>
              <a:t>Section 36 </a:t>
            </a:r>
          </a:p>
          <a:p>
            <a:pPr fontAlgn="base">
              <a:spcAft>
                <a:spcPts val="1125"/>
              </a:spcAft>
            </a:pPr>
            <a:r>
              <a:rPr lang="en-GB" sz="14400" b="0" i="1" dirty="0">
                <a:solidFill>
                  <a:schemeClr val="tx1"/>
                </a:solidFill>
                <a:effectLst/>
                <a:latin typeface="Google Sans"/>
              </a:rPr>
              <a:t>Criminal Justice and Public Order Act 1994</a:t>
            </a:r>
            <a:endParaRPr lang="en-GB" sz="14400" i="1" dirty="0">
              <a:solidFill>
                <a:schemeClr val="tx1"/>
              </a:solidFill>
            </a:endParaRPr>
          </a:p>
          <a:p>
            <a:pPr algn="l" fontAlgn="base">
              <a:spcAft>
                <a:spcPts val="1125"/>
              </a:spcAft>
            </a:pPr>
            <a:endParaRPr lang="en-GB" sz="12800" b="0" i="0" dirty="0">
              <a:solidFill>
                <a:srgbClr val="6E6E6E"/>
              </a:solidFill>
              <a:effectLst/>
              <a:latin typeface="Gill Sans W01 Book"/>
            </a:endParaRPr>
          </a:p>
          <a:p>
            <a:pPr algn="l" fontAlgn="base">
              <a:spcAft>
                <a:spcPts val="1125"/>
              </a:spcAft>
            </a:pPr>
            <a:endParaRPr lang="en-GB" sz="12800" dirty="0">
              <a:solidFill>
                <a:srgbClr val="6E6E6E"/>
              </a:solidFill>
              <a:latin typeface="Gill Sans W01 Book"/>
            </a:endParaRPr>
          </a:p>
          <a:p>
            <a:pPr algn="l" fontAlgn="base">
              <a:spcAft>
                <a:spcPts val="1125"/>
              </a:spcAft>
            </a:pPr>
            <a:r>
              <a:rPr lang="en-GB" sz="12800" b="0" i="0" dirty="0">
                <a:solidFill>
                  <a:schemeClr val="tx1"/>
                </a:solidFill>
                <a:effectLst/>
                <a:latin typeface="Gill Sans W01 Book"/>
              </a:rPr>
              <a:t>Allows an inference to be drawn when a person fails or refuses to account for objects, substances or marks found:</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on his person; or</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in/on his clothing or footwear; or</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otherwise in his possession; or</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in any place at the time of his arrest</a:t>
            </a:r>
          </a:p>
          <a:p>
            <a:endParaRPr lang="en-GB" dirty="0"/>
          </a:p>
        </p:txBody>
      </p:sp>
    </p:spTree>
    <p:extLst>
      <p:ext uri="{BB962C8B-B14F-4D97-AF65-F5344CB8AC3E}">
        <p14:creationId xmlns:p14="http://schemas.microsoft.com/office/powerpoint/2010/main" val="2694594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28AD7C-8B1C-E261-6075-67D814C745D1}"/>
              </a:ext>
            </a:extLst>
          </p:cNvPr>
          <p:cNvSpPr>
            <a:spLocks noGrp="1"/>
          </p:cNvSpPr>
          <p:nvPr>
            <p:ph idx="1"/>
          </p:nvPr>
        </p:nvSpPr>
        <p:spPr>
          <a:xfrm>
            <a:off x="700638" y="669373"/>
            <a:ext cx="8534400" cy="3615267"/>
          </a:xfrm>
        </p:spPr>
        <p:txBody>
          <a:bodyPr>
            <a:normAutofit fontScale="77500" lnSpcReduction="20000"/>
          </a:bodyPr>
          <a:lstStyle/>
          <a:p>
            <a:r>
              <a:rPr lang="en-GB" sz="3600" b="0" i="1" dirty="0">
                <a:solidFill>
                  <a:schemeClr val="tx1"/>
                </a:solidFill>
                <a:effectLst/>
                <a:latin typeface="Google Sans"/>
              </a:rPr>
              <a:t>Section 37 </a:t>
            </a:r>
          </a:p>
          <a:p>
            <a:r>
              <a:rPr lang="en-GB" sz="3600" b="0" i="1" dirty="0">
                <a:solidFill>
                  <a:schemeClr val="tx1"/>
                </a:solidFill>
                <a:effectLst/>
                <a:latin typeface="Google Sans"/>
              </a:rPr>
              <a:t>Criminal Justice and Public Order Act 1994</a:t>
            </a:r>
            <a:endParaRPr lang="en-GB" sz="3600" i="1" dirty="0">
              <a:solidFill>
                <a:schemeClr val="tx1"/>
              </a:solidFill>
            </a:endParaRPr>
          </a:p>
          <a:p>
            <a:endParaRPr lang="en-GB" sz="3600" b="0" i="0" dirty="0">
              <a:solidFill>
                <a:schemeClr val="tx1"/>
              </a:solidFill>
              <a:effectLst/>
              <a:latin typeface="Google Sans"/>
            </a:endParaRPr>
          </a:p>
          <a:p>
            <a:endParaRPr lang="en-GB" sz="3600" b="0" i="0" dirty="0">
              <a:solidFill>
                <a:schemeClr val="tx1"/>
              </a:solidFill>
              <a:effectLst/>
              <a:latin typeface="Google Sans"/>
            </a:endParaRPr>
          </a:p>
          <a:p>
            <a:r>
              <a:rPr lang="en-GB" sz="3600" dirty="0">
                <a:solidFill>
                  <a:schemeClr val="tx1"/>
                </a:solidFill>
                <a:latin typeface="Google Sans"/>
              </a:rPr>
              <a:t>Allows</a:t>
            </a:r>
            <a:r>
              <a:rPr lang="en-GB" sz="3600" b="0" i="0" dirty="0">
                <a:solidFill>
                  <a:schemeClr val="tx1"/>
                </a:solidFill>
                <a:effectLst/>
                <a:latin typeface="Google Sans"/>
              </a:rPr>
              <a:t> inferences to be drawn from an arrested person's failure to account for his suspicious presence at a particular place around the time that an offence was committed. </a:t>
            </a:r>
          </a:p>
        </p:txBody>
      </p:sp>
    </p:spTree>
    <p:extLst>
      <p:ext uri="{BB962C8B-B14F-4D97-AF65-F5344CB8AC3E}">
        <p14:creationId xmlns:p14="http://schemas.microsoft.com/office/powerpoint/2010/main" val="315940689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370</Words>
  <Application>Microsoft Office PowerPoint</Application>
  <PresentationFormat>Widescreen</PresentationFormat>
  <Paragraphs>37</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Gill Sans W01 Book</vt:lpstr>
      <vt:lpstr>Google Sans</vt:lpstr>
      <vt:lpstr>Arial</vt:lpstr>
      <vt:lpstr>Century Gothic</vt:lpstr>
      <vt:lpstr>Wingdings 3</vt:lpstr>
      <vt:lpstr>Slice</vt:lpstr>
      <vt:lpstr>Cautions and Special Warnings</vt:lpstr>
      <vt:lpstr>When questioned….</vt:lpstr>
      <vt:lpstr>PowerPoint Presentation</vt:lpstr>
      <vt:lpstr>Now Caution….</vt:lpstr>
      <vt:lpstr>PowerPoint Presentation</vt:lpstr>
      <vt:lpstr>Caution after charge</vt:lpstr>
      <vt:lpstr>Special warnings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3</cp:revision>
  <dcterms:created xsi:type="dcterms:W3CDTF">2025-02-12T20:15:15Z</dcterms:created>
  <dcterms:modified xsi:type="dcterms:W3CDTF">2025-02-12T20:37:36Z</dcterms:modified>
</cp:coreProperties>
</file>