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72" r:id="rId3"/>
    <p:sldId id="270" r:id="rId4"/>
    <p:sldId id="271" r:id="rId5"/>
    <p:sldId id="291" r:id="rId6"/>
    <p:sldId id="273" r:id="rId7"/>
    <p:sldId id="274" r:id="rId8"/>
    <p:sldId id="275" r:id="rId9"/>
    <p:sldId id="276" r:id="rId10"/>
    <p:sldId id="290" r:id="rId11"/>
    <p:sldId id="277" r:id="rId12"/>
    <p:sldId id="278" r:id="rId13"/>
    <p:sldId id="279" r:id="rId14"/>
    <p:sldId id="280" r:id="rId15"/>
    <p:sldId id="281" r:id="rId16"/>
    <p:sldId id="289" r:id="rId17"/>
    <p:sldId id="282" r:id="rId18"/>
    <p:sldId id="283" r:id="rId19"/>
    <p:sldId id="288" r:id="rId20"/>
    <p:sldId id="284" r:id="rId21"/>
    <p:sldId id="285" r:id="rId22"/>
    <p:sldId id="286" r:id="rId23"/>
    <p:sldId id="287"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407" autoAdjust="0"/>
  </p:normalViewPr>
  <p:slideViewPr>
    <p:cSldViewPr>
      <p:cViewPr varScale="1">
        <p:scale>
          <a:sx n="71" d="100"/>
          <a:sy n="71" d="100"/>
        </p:scale>
        <p:origin x="-198"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8716888-2CFF-428B-9935-EFC77E97D3F3}" type="datetimeFigureOut">
              <a:rPr lang="en-US" smtClean="0"/>
              <a:t>2/7/2011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716888-2CFF-428B-9935-EFC77E97D3F3}" type="datetimeFigureOut">
              <a:rPr lang="en-US" smtClean="0"/>
              <a:t>2/7/2011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716888-2CFF-428B-9935-EFC77E97D3F3}" type="datetimeFigureOut">
              <a:rPr lang="en-US" smtClean="0"/>
              <a:t>2/7/2011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8716888-2CFF-428B-9935-EFC77E97D3F3}" type="datetimeFigureOut">
              <a:rPr lang="en-US" smtClean="0"/>
              <a:t>2/7/2011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842B67-2C5A-410E-98A6-D24D48C18BA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8716888-2CFF-428B-9935-EFC77E97D3F3}" type="datetimeFigureOut">
              <a:rPr lang="en-US" smtClean="0"/>
              <a:t>2/7/2011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842B67-2C5A-410E-98A6-D24D48C18BA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8716888-2CFF-428B-9935-EFC77E97D3F3}" type="datetimeFigureOut">
              <a:rPr lang="en-US" smtClean="0"/>
              <a:t>2/7/2011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842B67-2C5A-410E-98A6-D24D48C18BA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716888-2CFF-428B-9935-EFC77E97D3F3}" type="datetimeFigureOut">
              <a:rPr lang="en-US" smtClean="0"/>
              <a:t>2/7/2011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842B67-2C5A-410E-98A6-D24D48C18BA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716888-2CFF-428B-9935-EFC77E97D3F3}" type="datetimeFigureOut">
              <a:rPr lang="en-US" smtClean="0"/>
              <a:t>2/7/2011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842B67-2C5A-410E-98A6-D24D48C18BA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716888-2CFF-428B-9935-EFC77E97D3F3}" type="datetimeFigureOut">
              <a:rPr lang="en-US" smtClean="0"/>
              <a:t>2/7/2011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842B67-2C5A-410E-98A6-D24D48C18BA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716888-2CFF-428B-9935-EFC77E97D3F3}" type="datetimeFigureOut">
              <a:rPr lang="en-US" smtClean="0"/>
              <a:t>2/7/2011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716888-2CFF-428B-9935-EFC77E97D3F3}" type="datetimeFigureOut">
              <a:rPr lang="en-US" smtClean="0"/>
              <a:t>2/7/2011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716888-2CFF-428B-9935-EFC77E97D3F3}" type="datetimeFigureOut">
              <a:rPr lang="en-US" smtClean="0"/>
              <a:t>2/7/2011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842B67-2C5A-410E-98A6-D24D48C18BA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wmf"/><Relationship Id="rId4" Type="http://schemas.openxmlformats.org/officeDocument/2006/relationships/image" Target="../media/image5.wmf"/></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wmf"/></Relationships>
</file>

<file path=ppt/slides/_rels/slide15.xml.rels><?xml version="1.0" encoding="UTF-8" standalone="yes"?>
<Relationships xmlns="http://schemas.openxmlformats.org/package/2006/relationships"><Relationship Id="rId3" Type="http://schemas.openxmlformats.org/officeDocument/2006/relationships/image" Target="../media/image27.wmf"/><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wmf"/></Relationships>
</file>

<file path=ppt/slides/_rels/slide1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png"/></Relationships>
</file>

<file path=ppt/slides/_rels/slide2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816099"/>
            <a:ext cx="7772400" cy="1470025"/>
          </a:xfrm>
        </p:spPr>
        <p:txBody>
          <a:bodyPr>
            <a:normAutofit fontScale="90000"/>
          </a:bodyPr>
          <a:lstStyle/>
          <a:p>
            <a:r>
              <a:rPr lang="en-GB" dirty="0" smtClean="0"/>
              <a:t>Individual &amp; Organisational Behaviour &amp; Management... part 3</a:t>
            </a:r>
            <a:endParaRPr lang="en-GB" dirty="0"/>
          </a:p>
        </p:txBody>
      </p:sp>
      <p:sp>
        <p:nvSpPr>
          <p:cNvPr id="3" name="Subtitle 2"/>
          <p:cNvSpPr>
            <a:spLocks noGrp="1"/>
          </p:cNvSpPr>
          <p:nvPr>
            <p:ph type="subTitle" idx="1"/>
          </p:nvPr>
        </p:nvSpPr>
        <p:spPr>
          <a:xfrm>
            <a:off x="1214414" y="6000768"/>
            <a:ext cx="6400800" cy="515924"/>
          </a:xfrm>
        </p:spPr>
        <p:txBody>
          <a:bodyPr>
            <a:normAutofit/>
          </a:bodyPr>
          <a:lstStyle/>
          <a:p>
            <a:r>
              <a:rPr lang="en-GB" sz="1000" dirty="0" smtClean="0"/>
              <a:t>Based on Mullins chapter 1, 9ed.</a:t>
            </a:r>
          </a:p>
          <a:p>
            <a:r>
              <a:rPr lang="en-GB" sz="1000" dirty="0" smtClean="0"/>
              <a:t>the Nature of Organisational Behaviour</a:t>
            </a:r>
            <a:endParaRPr lang="en-GB" sz="1000" dirty="0"/>
          </a:p>
        </p:txBody>
      </p:sp>
      <p:pic>
        <p:nvPicPr>
          <p:cNvPr id="3074" name="Picture 2" descr="C:\Documents and Settings\sc-jw\Local Settings\Temporary Internet Files\Content.IE5\8TEF4D2F\MC900442094[1].wmf"/>
          <p:cNvPicPr>
            <a:picLocks noChangeAspect="1" noChangeArrowheads="1"/>
          </p:cNvPicPr>
          <p:nvPr/>
        </p:nvPicPr>
        <p:blipFill>
          <a:blip r:embed="rId2"/>
          <a:srcRect/>
          <a:stretch>
            <a:fillRect/>
          </a:stretch>
        </p:blipFill>
        <p:spPr bwMode="auto">
          <a:xfrm>
            <a:off x="3635896" y="285728"/>
            <a:ext cx="1851025" cy="1139825"/>
          </a:xfrm>
          <a:prstGeom prst="rect">
            <a:avLst/>
          </a:prstGeom>
          <a:noFill/>
        </p:spPr>
      </p:pic>
      <p:sp>
        <p:nvSpPr>
          <p:cNvPr id="5" name="TextBox 4"/>
          <p:cNvSpPr txBox="1"/>
          <p:nvPr/>
        </p:nvSpPr>
        <p:spPr>
          <a:xfrm>
            <a:off x="298652" y="5143512"/>
            <a:ext cx="8284576" cy="369332"/>
          </a:xfrm>
          <a:prstGeom prst="rect">
            <a:avLst/>
          </a:prstGeom>
          <a:noFill/>
        </p:spPr>
        <p:txBody>
          <a:bodyPr wrap="none" rtlCol="0">
            <a:spAutoFit/>
          </a:bodyPr>
          <a:lstStyle/>
          <a:p>
            <a:r>
              <a:rPr lang="en-GB" b="1" dirty="0" smtClean="0"/>
              <a:t>THE WORLD OF WORK, ORGANISATION MANAGEMENT &amp; BEHAVIOUR IS CHANGING.</a:t>
            </a:r>
            <a:endParaRPr lang="en-GB" b="1" dirty="0"/>
          </a:p>
        </p:txBody>
      </p:sp>
      <p:sp>
        <p:nvSpPr>
          <p:cNvPr id="6" name="TextBox 5"/>
          <p:cNvSpPr txBox="1"/>
          <p:nvPr/>
        </p:nvSpPr>
        <p:spPr>
          <a:xfrm>
            <a:off x="1643042" y="3669573"/>
            <a:ext cx="6500858" cy="830997"/>
          </a:xfrm>
          <a:prstGeom prst="rect">
            <a:avLst/>
          </a:prstGeom>
          <a:noFill/>
        </p:spPr>
        <p:txBody>
          <a:bodyPr wrap="square" rtlCol="0">
            <a:spAutoFit/>
          </a:bodyPr>
          <a:lstStyle/>
          <a:p>
            <a:pPr>
              <a:buFont typeface="Arial" pitchFamily="34" charset="0"/>
              <a:buChar char="•"/>
            </a:pPr>
            <a:r>
              <a:rPr lang="en-GB" sz="2400" b="1" dirty="0" smtClean="0"/>
              <a:t> </a:t>
            </a:r>
            <a:r>
              <a:rPr lang="en-GB" sz="2400" b="1" dirty="0" smtClean="0"/>
              <a:t>Management as an integrating activity towards organisational effectiveness.</a:t>
            </a:r>
            <a:endParaRPr lang="en-GB" sz="2400" b="1"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International and cultural influences </a:t>
            </a:r>
            <a:endParaRPr lang="en-GB" dirty="0"/>
          </a:p>
        </p:txBody>
      </p:sp>
      <p:pic>
        <p:nvPicPr>
          <p:cNvPr id="28674" name="Picture 2" descr="C:\Users\James Williams\AppData\Local\Microsoft\Windows\Temporary Internet Files\Content.IE5\0D2TLS6B\MP900382650[1].jpg"/>
          <p:cNvPicPr>
            <a:picLocks noChangeAspect="1" noChangeArrowheads="1"/>
          </p:cNvPicPr>
          <p:nvPr/>
        </p:nvPicPr>
        <p:blipFill>
          <a:blip r:embed="rId2"/>
          <a:srcRect/>
          <a:stretch>
            <a:fillRect/>
          </a:stretch>
        </p:blipFill>
        <p:spPr bwMode="auto">
          <a:xfrm>
            <a:off x="1214414" y="1428736"/>
            <a:ext cx="6400800" cy="4572000"/>
          </a:xfrm>
          <a:prstGeom prst="rect">
            <a:avLst/>
          </a:prstGeom>
          <a:noFill/>
        </p:spPr>
      </p:pic>
      <p:sp>
        <p:nvSpPr>
          <p:cNvPr id="5" name="TextBox 4"/>
          <p:cNvSpPr txBox="1"/>
          <p:nvPr/>
        </p:nvSpPr>
        <p:spPr>
          <a:xfrm>
            <a:off x="135068" y="6286520"/>
            <a:ext cx="6008568" cy="369332"/>
          </a:xfrm>
          <a:prstGeom prst="rect">
            <a:avLst/>
          </a:prstGeom>
          <a:noFill/>
        </p:spPr>
        <p:txBody>
          <a:bodyPr wrap="none" rtlCol="0">
            <a:spAutoFit/>
          </a:bodyPr>
          <a:lstStyle/>
          <a:p>
            <a:r>
              <a:rPr lang="en-GB" dirty="0" smtClean="0"/>
              <a:t>Box elements signify important points to highlight by the tutor.</a:t>
            </a:r>
            <a:endParaRPr lang="en-GB" dirty="0"/>
          </a:p>
        </p:txBody>
      </p:sp>
      <p:sp>
        <p:nvSpPr>
          <p:cNvPr id="6" name="Rectangle 5"/>
          <p:cNvSpPr/>
          <p:nvPr/>
        </p:nvSpPr>
        <p:spPr>
          <a:xfrm>
            <a:off x="71438" y="6286520"/>
            <a:ext cx="6215074" cy="42862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srcRect/>
          <a:stretch>
            <a:fillRect/>
          </a:stretch>
        </p:blipFill>
        <p:spPr bwMode="auto">
          <a:xfrm>
            <a:off x="-1" y="2143116"/>
            <a:ext cx="9144001" cy="1643074"/>
          </a:xfrm>
          <a:prstGeom prst="rect">
            <a:avLst/>
          </a:prstGeom>
          <a:noFill/>
          <a:ln w="9525">
            <a:noFill/>
            <a:miter lim="800000"/>
            <a:headEnd/>
            <a:tailEnd/>
          </a:ln>
          <a:effectLst/>
        </p:spPr>
      </p:pic>
      <p:pic>
        <p:nvPicPr>
          <p:cNvPr id="27652" name="Picture 4"/>
          <p:cNvPicPr>
            <a:picLocks noChangeAspect="1" noChangeArrowheads="1"/>
          </p:cNvPicPr>
          <p:nvPr/>
        </p:nvPicPr>
        <p:blipFill>
          <a:blip r:embed="rId3"/>
          <a:srcRect/>
          <a:stretch>
            <a:fillRect/>
          </a:stretch>
        </p:blipFill>
        <p:spPr bwMode="auto">
          <a:xfrm>
            <a:off x="-32" y="3786190"/>
            <a:ext cx="9111407" cy="857256"/>
          </a:xfrm>
          <a:prstGeom prst="rect">
            <a:avLst/>
          </a:prstGeom>
          <a:noFill/>
          <a:ln w="9525">
            <a:noFill/>
            <a:miter lim="800000"/>
            <a:headEnd/>
            <a:tailEnd/>
          </a:ln>
          <a:effectLst/>
        </p:spPr>
      </p:pic>
      <p:pic>
        <p:nvPicPr>
          <p:cNvPr id="27661" name="Picture 13" descr="C:\Users\James Williams\AppData\Local\Microsoft\Windows\Temporary Internet Files\Content.IE5\9GT2RYYQ\MC900071158[1].wmf"/>
          <p:cNvPicPr>
            <a:picLocks noChangeAspect="1" noChangeArrowheads="1"/>
          </p:cNvPicPr>
          <p:nvPr/>
        </p:nvPicPr>
        <p:blipFill>
          <a:blip r:embed="rId4"/>
          <a:srcRect/>
          <a:stretch>
            <a:fillRect/>
          </a:stretch>
        </p:blipFill>
        <p:spPr bwMode="auto">
          <a:xfrm>
            <a:off x="2285984" y="4857760"/>
            <a:ext cx="4498063" cy="1603972"/>
          </a:xfrm>
          <a:prstGeom prst="rect">
            <a:avLst/>
          </a:prstGeom>
          <a:noFill/>
        </p:spPr>
      </p:pic>
      <p:pic>
        <p:nvPicPr>
          <p:cNvPr id="27663" name="Picture 15" descr="C:\Users\James Williams\AppData\Local\Microsoft\Windows\Temporary Internet Files\Content.IE5\G26T3PNJ\MC900070928[1].wmf"/>
          <p:cNvPicPr>
            <a:picLocks noChangeAspect="1" noChangeArrowheads="1"/>
          </p:cNvPicPr>
          <p:nvPr/>
        </p:nvPicPr>
        <p:blipFill>
          <a:blip r:embed="rId5"/>
          <a:srcRect/>
          <a:stretch>
            <a:fillRect/>
          </a:stretch>
        </p:blipFill>
        <p:spPr bwMode="auto">
          <a:xfrm>
            <a:off x="3286116" y="142852"/>
            <a:ext cx="2516863" cy="2061172"/>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C:\Users\James Williams\AppData\Local\Microsoft\Windows\Temporary Internet Files\Content.IE5\HJ9Y1YBW\MP900433139[1].jpg"/>
          <p:cNvPicPr>
            <a:picLocks noChangeAspect="1" noChangeArrowheads="1"/>
          </p:cNvPicPr>
          <p:nvPr/>
        </p:nvPicPr>
        <p:blipFill>
          <a:blip r:embed="rId2"/>
          <a:srcRect/>
          <a:stretch>
            <a:fillRect/>
          </a:stretch>
        </p:blipFill>
        <p:spPr bwMode="auto">
          <a:xfrm>
            <a:off x="1571604" y="3298851"/>
            <a:ext cx="5900734" cy="2559041"/>
          </a:xfrm>
          <a:prstGeom prst="rect">
            <a:avLst/>
          </a:prstGeom>
          <a:noFill/>
        </p:spPr>
      </p:pic>
      <p:pic>
        <p:nvPicPr>
          <p:cNvPr id="5" name="Picture 3"/>
          <p:cNvPicPr>
            <a:picLocks noChangeAspect="1" noChangeArrowheads="1"/>
          </p:cNvPicPr>
          <p:nvPr/>
        </p:nvPicPr>
        <p:blipFill>
          <a:blip r:embed="rId3"/>
          <a:srcRect/>
          <a:stretch>
            <a:fillRect/>
          </a:stretch>
        </p:blipFill>
        <p:spPr bwMode="auto">
          <a:xfrm>
            <a:off x="1" y="1142984"/>
            <a:ext cx="9144000" cy="1714512"/>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Culture as understanding</a:t>
            </a:r>
            <a:endParaRPr lang="en-GB" dirty="0"/>
          </a:p>
        </p:txBody>
      </p:sp>
      <p:pic>
        <p:nvPicPr>
          <p:cNvPr id="47107" name="Picture 3"/>
          <p:cNvPicPr>
            <a:picLocks noChangeAspect="1" noChangeArrowheads="1"/>
          </p:cNvPicPr>
          <p:nvPr/>
        </p:nvPicPr>
        <p:blipFill>
          <a:blip r:embed="rId2"/>
          <a:srcRect/>
          <a:stretch>
            <a:fillRect/>
          </a:stretch>
        </p:blipFill>
        <p:spPr bwMode="auto">
          <a:xfrm>
            <a:off x="1" y="1428736"/>
            <a:ext cx="9144000" cy="3357586"/>
          </a:xfrm>
          <a:prstGeom prst="rect">
            <a:avLst/>
          </a:prstGeom>
          <a:noFill/>
          <a:ln w="9525">
            <a:noFill/>
            <a:miter lim="800000"/>
            <a:headEnd/>
            <a:tailEnd/>
          </a:ln>
          <a:effectLst/>
        </p:spPr>
      </p:pic>
      <p:pic>
        <p:nvPicPr>
          <p:cNvPr id="47110" name="Picture 6" descr="C:\Users\James Williams\AppData\Local\Microsoft\Windows\Temporary Internet Files\Content.IE5\HJ9Y1YBW\MC900447367[1].jpg"/>
          <p:cNvPicPr>
            <a:picLocks noChangeAspect="1" noChangeArrowheads="1"/>
          </p:cNvPicPr>
          <p:nvPr/>
        </p:nvPicPr>
        <p:blipFill>
          <a:blip r:embed="rId3" cstate="print"/>
          <a:srcRect/>
          <a:stretch>
            <a:fillRect/>
          </a:stretch>
        </p:blipFill>
        <p:spPr bwMode="auto">
          <a:xfrm>
            <a:off x="5929322" y="3786190"/>
            <a:ext cx="2218039" cy="2214578"/>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62"/>
            <a:ext cx="8229600" cy="1143000"/>
          </a:xfrm>
        </p:spPr>
        <p:txBody>
          <a:bodyPr>
            <a:normAutofit fontScale="90000"/>
          </a:bodyPr>
          <a:lstStyle/>
          <a:p>
            <a:r>
              <a:rPr lang="en-GB" dirty="0" smtClean="0"/>
              <a:t>Management as an Integrating activity</a:t>
            </a:r>
            <a:endParaRPr lang="en-GB" dirty="0"/>
          </a:p>
        </p:txBody>
      </p:sp>
      <p:pic>
        <p:nvPicPr>
          <p:cNvPr id="29698" name="Picture 2"/>
          <p:cNvPicPr>
            <a:picLocks noChangeAspect="1" noChangeArrowheads="1"/>
          </p:cNvPicPr>
          <p:nvPr/>
        </p:nvPicPr>
        <p:blipFill>
          <a:blip r:embed="rId2"/>
          <a:srcRect/>
          <a:stretch>
            <a:fillRect/>
          </a:stretch>
        </p:blipFill>
        <p:spPr bwMode="auto">
          <a:xfrm>
            <a:off x="142876" y="970681"/>
            <a:ext cx="8929718" cy="5887343"/>
          </a:xfrm>
          <a:prstGeom prst="rect">
            <a:avLst/>
          </a:prstGeom>
          <a:noFill/>
          <a:ln w="9525">
            <a:noFill/>
            <a:miter lim="800000"/>
            <a:headEnd/>
            <a:tailEnd/>
          </a:ln>
          <a:effectLst/>
        </p:spPr>
      </p:pic>
      <p:sp>
        <p:nvSpPr>
          <p:cNvPr id="5" name="Rectangle 4"/>
          <p:cNvSpPr/>
          <p:nvPr/>
        </p:nvSpPr>
        <p:spPr>
          <a:xfrm>
            <a:off x="0" y="1214422"/>
            <a:ext cx="9144000" cy="35719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0" y="2143116"/>
            <a:ext cx="9144000" cy="50006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57158" y="2786058"/>
            <a:ext cx="8786842" cy="2857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0" y="3786190"/>
            <a:ext cx="9144000" cy="2857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0" y="4071942"/>
            <a:ext cx="3929058" cy="21431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0" y="5715016"/>
            <a:ext cx="9144000" cy="11429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a:srcRect/>
          <a:stretch>
            <a:fillRect/>
          </a:stretch>
        </p:blipFill>
        <p:spPr bwMode="auto">
          <a:xfrm>
            <a:off x="447703" y="1043009"/>
            <a:ext cx="8124825" cy="5457825"/>
          </a:xfrm>
          <a:prstGeom prst="rect">
            <a:avLst/>
          </a:prstGeom>
          <a:noFill/>
          <a:ln w="9525">
            <a:noFill/>
            <a:miter lim="800000"/>
            <a:headEnd/>
            <a:tailEnd/>
          </a:ln>
          <a:effectLst/>
        </p:spPr>
      </p:pic>
      <p:sp>
        <p:nvSpPr>
          <p:cNvPr id="5" name="Rectangle 4"/>
          <p:cNvSpPr/>
          <p:nvPr/>
        </p:nvSpPr>
        <p:spPr>
          <a:xfrm>
            <a:off x="3643306" y="1071546"/>
            <a:ext cx="4000528" cy="428628"/>
          </a:xfrm>
          <a:prstGeom prst="rect">
            <a:avLst/>
          </a:prstGeom>
          <a:noFill/>
          <a:ln w="63500" cap="flat">
            <a:solidFill>
              <a:schemeClr val="accent1">
                <a:shade val="50000"/>
              </a:schemeClr>
            </a:solidFill>
            <a:round/>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71470" y="71414"/>
            <a:ext cx="9144000" cy="923330"/>
          </a:xfrm>
          <a:prstGeom prst="rect">
            <a:avLst/>
          </a:prstGeom>
          <a:noFill/>
        </p:spPr>
        <p:txBody>
          <a:bodyPr wrap="square" rtlCol="0">
            <a:spAutoFit/>
          </a:bodyPr>
          <a:lstStyle/>
          <a:p>
            <a:r>
              <a:rPr lang="en-GB" dirty="0" smtClean="0"/>
              <a:t>Note: Quite a busy diagram, just focus on the ‘key point’ which is that management aims to support individuals, of different generations cultures and groups,  policies, environment so that everything works together. Like the Japanese concept of (</a:t>
            </a:r>
            <a:r>
              <a:rPr lang="en-GB" dirty="0" err="1" smtClean="0"/>
              <a:t>wa</a:t>
            </a:r>
            <a:r>
              <a:rPr lang="en-GB" dirty="0" smtClean="0"/>
              <a:t>) harmony (film: ‘The Last Samurai).</a:t>
            </a:r>
            <a:endParaRPr lang="en-GB" dirty="0"/>
          </a:p>
        </p:txBody>
      </p:sp>
      <p:sp>
        <p:nvSpPr>
          <p:cNvPr id="9" name="Title 1"/>
          <p:cNvSpPr>
            <a:spLocks noGrp="1"/>
          </p:cNvSpPr>
          <p:nvPr>
            <p:ph type="title"/>
          </p:nvPr>
        </p:nvSpPr>
        <p:spPr>
          <a:xfrm>
            <a:off x="457200" y="6500834"/>
            <a:ext cx="8229600" cy="285752"/>
          </a:xfrm>
        </p:spPr>
        <p:txBody>
          <a:bodyPr>
            <a:noAutofit/>
          </a:bodyPr>
          <a:lstStyle/>
          <a:p>
            <a:r>
              <a:rPr lang="en-GB" sz="1200" dirty="0" smtClean="0"/>
              <a:t>Fig. 1.4 Management as the cornerstone of organisation effectiveness</a:t>
            </a:r>
            <a:endParaRPr lang="en-GB"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People – Organisation relationship</a:t>
            </a:r>
            <a:endParaRPr lang="en-GB" dirty="0"/>
          </a:p>
        </p:txBody>
      </p:sp>
      <p:pic>
        <p:nvPicPr>
          <p:cNvPr id="31746" name="Picture 2"/>
          <p:cNvPicPr>
            <a:picLocks noChangeAspect="1" noChangeArrowheads="1"/>
          </p:cNvPicPr>
          <p:nvPr/>
        </p:nvPicPr>
        <p:blipFill>
          <a:blip r:embed="rId2"/>
          <a:srcRect/>
          <a:stretch>
            <a:fillRect/>
          </a:stretch>
        </p:blipFill>
        <p:spPr bwMode="auto">
          <a:xfrm>
            <a:off x="24341" y="1571612"/>
            <a:ext cx="9048253" cy="2000264"/>
          </a:xfrm>
          <a:prstGeom prst="rect">
            <a:avLst/>
          </a:prstGeom>
          <a:noFill/>
          <a:ln w="9525">
            <a:noFill/>
            <a:miter lim="800000"/>
            <a:headEnd/>
            <a:tailEnd/>
          </a:ln>
          <a:effectLst/>
        </p:spPr>
      </p:pic>
      <p:pic>
        <p:nvPicPr>
          <p:cNvPr id="31747" name="Picture 3" descr="C:\Users\James Williams\AppData\Local\Microsoft\Windows\Temporary Internet Files\Content.IE5\G26T3PNJ\MC900442094[1].wmf"/>
          <p:cNvPicPr>
            <a:picLocks noChangeAspect="1" noChangeArrowheads="1"/>
          </p:cNvPicPr>
          <p:nvPr/>
        </p:nvPicPr>
        <p:blipFill>
          <a:blip r:embed="rId3"/>
          <a:srcRect/>
          <a:stretch>
            <a:fillRect/>
          </a:stretch>
        </p:blipFill>
        <p:spPr bwMode="auto">
          <a:xfrm>
            <a:off x="3071802" y="3500438"/>
            <a:ext cx="2436255" cy="1500198"/>
          </a:xfrm>
          <a:prstGeom prst="rect">
            <a:avLst/>
          </a:prstGeom>
          <a:noFill/>
        </p:spPr>
      </p:pic>
      <p:pic>
        <p:nvPicPr>
          <p:cNvPr id="31748" name="Picture 4"/>
          <p:cNvPicPr>
            <a:picLocks noChangeAspect="1" noChangeArrowheads="1"/>
          </p:cNvPicPr>
          <p:nvPr/>
        </p:nvPicPr>
        <p:blipFill>
          <a:blip r:embed="rId4"/>
          <a:srcRect/>
          <a:stretch>
            <a:fillRect/>
          </a:stretch>
        </p:blipFill>
        <p:spPr bwMode="auto">
          <a:xfrm>
            <a:off x="0" y="5143512"/>
            <a:ext cx="9108713" cy="1143008"/>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Providing the right balance</a:t>
            </a:r>
            <a:endParaRPr lang="en-GB" dirty="0"/>
          </a:p>
        </p:txBody>
      </p:sp>
      <p:pic>
        <p:nvPicPr>
          <p:cNvPr id="32770" name="Picture 2"/>
          <p:cNvPicPr>
            <a:picLocks noChangeAspect="1" noChangeArrowheads="1"/>
          </p:cNvPicPr>
          <p:nvPr/>
        </p:nvPicPr>
        <p:blipFill>
          <a:blip r:embed="rId2"/>
          <a:srcRect/>
          <a:stretch>
            <a:fillRect/>
          </a:stretch>
        </p:blipFill>
        <p:spPr bwMode="auto">
          <a:xfrm>
            <a:off x="0" y="1500174"/>
            <a:ext cx="9103917" cy="4286280"/>
          </a:xfrm>
          <a:prstGeom prst="rect">
            <a:avLst/>
          </a:prstGeom>
          <a:noFill/>
          <a:ln w="9525">
            <a:noFill/>
            <a:miter lim="800000"/>
            <a:headEnd/>
            <a:tailEnd/>
          </a:ln>
          <a:effectLst/>
        </p:spPr>
      </p:pic>
      <p:sp>
        <p:nvSpPr>
          <p:cNvPr id="5" name="Rectangle 4"/>
          <p:cNvSpPr/>
          <p:nvPr/>
        </p:nvSpPr>
        <p:spPr>
          <a:xfrm>
            <a:off x="0" y="3214686"/>
            <a:ext cx="9144000" cy="185738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60" name="Picture 4" descr="C:\Users\James Williams\AppData\Local\Microsoft\Windows\Temporary Internet Files\Content.IE5\0D2TLS6B\MP900442512[1].jpg"/>
          <p:cNvPicPr>
            <a:picLocks noChangeAspect="1" noChangeArrowheads="1"/>
          </p:cNvPicPr>
          <p:nvPr/>
        </p:nvPicPr>
        <p:blipFill>
          <a:blip r:embed="rId2"/>
          <a:srcRect/>
          <a:stretch>
            <a:fillRect/>
          </a:stretch>
        </p:blipFill>
        <p:spPr bwMode="auto">
          <a:xfrm>
            <a:off x="2292723" y="0"/>
            <a:ext cx="4558553" cy="68580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Psychological contract</a:t>
            </a:r>
            <a:endParaRPr lang="en-GB" dirty="0"/>
          </a:p>
        </p:txBody>
      </p:sp>
      <p:pic>
        <p:nvPicPr>
          <p:cNvPr id="33794" name="Picture 2"/>
          <p:cNvPicPr>
            <a:picLocks noGrp="1" noChangeAspect="1" noChangeArrowheads="1"/>
          </p:cNvPicPr>
          <p:nvPr>
            <p:ph idx="1"/>
          </p:nvPr>
        </p:nvPicPr>
        <p:blipFill>
          <a:blip r:embed="rId2"/>
          <a:srcRect/>
          <a:stretch>
            <a:fillRect/>
          </a:stretch>
        </p:blipFill>
        <p:spPr bwMode="auto">
          <a:xfrm>
            <a:off x="0" y="1285860"/>
            <a:ext cx="9132219" cy="2286016"/>
          </a:xfrm>
          <a:prstGeom prst="rect">
            <a:avLst/>
          </a:prstGeom>
          <a:noFill/>
          <a:ln w="9525">
            <a:noFill/>
            <a:miter lim="800000"/>
            <a:headEnd/>
            <a:tailEnd/>
          </a:ln>
          <a:effectLst/>
        </p:spPr>
      </p:pic>
      <p:pic>
        <p:nvPicPr>
          <p:cNvPr id="33799" name="Picture 7"/>
          <p:cNvPicPr>
            <a:picLocks noChangeAspect="1" noChangeArrowheads="1"/>
          </p:cNvPicPr>
          <p:nvPr/>
        </p:nvPicPr>
        <p:blipFill>
          <a:blip r:embed="rId3"/>
          <a:srcRect/>
          <a:stretch>
            <a:fillRect/>
          </a:stretch>
        </p:blipFill>
        <p:spPr bwMode="auto">
          <a:xfrm>
            <a:off x="-1" y="3571876"/>
            <a:ext cx="9018803" cy="857256"/>
          </a:xfrm>
          <a:prstGeom prst="rect">
            <a:avLst/>
          </a:prstGeom>
          <a:noFill/>
          <a:ln w="9525">
            <a:noFill/>
            <a:miter lim="800000"/>
            <a:headEnd/>
            <a:tailEnd/>
          </a:ln>
          <a:effectLst/>
        </p:spPr>
      </p:pic>
      <p:pic>
        <p:nvPicPr>
          <p:cNvPr id="33809" name="Picture 17" descr="C:\Users\James Williams\AppData\Local\Microsoft\Windows\Temporary Internet Files\Content.IE5\0D2TLS6B\MP900443874[1].jpg"/>
          <p:cNvPicPr>
            <a:picLocks noChangeAspect="1" noChangeArrowheads="1"/>
          </p:cNvPicPr>
          <p:nvPr/>
        </p:nvPicPr>
        <p:blipFill>
          <a:blip r:embed="rId4" cstate="print"/>
          <a:srcRect/>
          <a:stretch>
            <a:fillRect/>
          </a:stretch>
        </p:blipFill>
        <p:spPr bwMode="auto">
          <a:xfrm>
            <a:off x="3714744" y="4429132"/>
            <a:ext cx="1517328" cy="2266626"/>
          </a:xfrm>
          <a:prstGeom prst="rect">
            <a:avLst/>
          </a:prstGeom>
          <a:noFill/>
        </p:spPr>
      </p:pic>
      <p:sp>
        <p:nvSpPr>
          <p:cNvPr id="21" name="Rectangle 20"/>
          <p:cNvSpPr/>
          <p:nvPr/>
        </p:nvSpPr>
        <p:spPr>
          <a:xfrm>
            <a:off x="0" y="1857364"/>
            <a:ext cx="9144000" cy="2857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0" y="3571876"/>
            <a:ext cx="9144000" cy="85725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Activity: </a:t>
            </a:r>
            <a:r>
              <a:rPr lang="en-GB" dirty="0" smtClean="0"/>
              <a:t>Psychological contract list</a:t>
            </a:r>
            <a:endParaRPr lang="en-GB" dirty="0"/>
          </a:p>
        </p:txBody>
      </p:sp>
      <p:sp>
        <p:nvSpPr>
          <p:cNvPr id="3" name="Content Placeholder 2"/>
          <p:cNvSpPr>
            <a:spLocks noGrp="1"/>
          </p:cNvSpPr>
          <p:nvPr>
            <p:ph idx="1"/>
          </p:nvPr>
        </p:nvSpPr>
        <p:spPr/>
        <p:txBody>
          <a:bodyPr/>
          <a:lstStyle/>
          <a:p>
            <a:r>
              <a:rPr lang="en-GB" dirty="0" smtClean="0"/>
              <a:t>List ‘individuals’ expectations of an organisation / employment.</a:t>
            </a:r>
          </a:p>
          <a:p>
            <a:endParaRPr lang="en-GB" dirty="0"/>
          </a:p>
          <a:p>
            <a:r>
              <a:rPr lang="en-GB" dirty="0" smtClean="0"/>
              <a:t>List ‘organisations’ expectations of the individual. </a:t>
            </a:r>
            <a:endParaRPr lang="en-GB" dirty="0"/>
          </a:p>
        </p:txBody>
      </p:sp>
      <p:pic>
        <p:nvPicPr>
          <p:cNvPr id="34826" name="Picture 10" descr="C:\Users\James Williams\AppData\Local\Microsoft\Windows\Temporary Internet Files\Content.IE5\9GT2RYYQ\MC900441942[1].wmf"/>
          <p:cNvPicPr>
            <a:picLocks noChangeAspect="1" noChangeArrowheads="1"/>
          </p:cNvPicPr>
          <p:nvPr/>
        </p:nvPicPr>
        <p:blipFill>
          <a:blip r:embed="rId2"/>
          <a:srcRect/>
          <a:stretch>
            <a:fillRect/>
          </a:stretch>
        </p:blipFill>
        <p:spPr bwMode="auto">
          <a:xfrm>
            <a:off x="4214810" y="4071942"/>
            <a:ext cx="2215625" cy="222377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4290"/>
            <a:ext cx="9144000" cy="1143000"/>
          </a:xfrm>
        </p:spPr>
        <p:txBody>
          <a:bodyPr>
            <a:noAutofit/>
          </a:bodyPr>
          <a:lstStyle/>
          <a:p>
            <a:r>
              <a:rPr lang="en-GB" sz="3600" dirty="0" smtClean="0"/>
              <a:t>Example of individual &amp; organisational expectations</a:t>
            </a:r>
            <a:endParaRPr lang="en-GB" sz="3600" dirty="0"/>
          </a:p>
        </p:txBody>
      </p:sp>
      <p:pic>
        <p:nvPicPr>
          <p:cNvPr id="35843" name="Picture 3"/>
          <p:cNvPicPr>
            <a:picLocks noChangeAspect="1" noChangeArrowheads="1"/>
          </p:cNvPicPr>
          <p:nvPr/>
        </p:nvPicPr>
        <p:blipFill>
          <a:blip r:embed="rId2"/>
          <a:srcRect/>
          <a:stretch>
            <a:fillRect/>
          </a:stretch>
        </p:blipFill>
        <p:spPr bwMode="auto">
          <a:xfrm>
            <a:off x="928662" y="2643182"/>
            <a:ext cx="7911872" cy="3857652"/>
          </a:xfrm>
          <a:prstGeom prst="rect">
            <a:avLst/>
          </a:prstGeom>
          <a:noFill/>
          <a:ln w="9525">
            <a:noFill/>
            <a:miter lim="800000"/>
            <a:headEnd/>
            <a:tailEnd/>
          </a:ln>
          <a:effectLst/>
        </p:spPr>
      </p:pic>
      <p:sp>
        <p:nvSpPr>
          <p:cNvPr id="6" name="TextBox 5"/>
          <p:cNvSpPr txBox="1"/>
          <p:nvPr/>
        </p:nvSpPr>
        <p:spPr>
          <a:xfrm>
            <a:off x="0" y="-24"/>
            <a:ext cx="4632743" cy="276999"/>
          </a:xfrm>
          <a:prstGeom prst="rect">
            <a:avLst/>
          </a:prstGeom>
          <a:noFill/>
        </p:spPr>
        <p:txBody>
          <a:bodyPr wrap="none" rtlCol="0">
            <a:spAutoFit/>
          </a:bodyPr>
          <a:lstStyle/>
          <a:p>
            <a:r>
              <a:rPr lang="en-GB" sz="1200" dirty="0" smtClean="0"/>
              <a:t>Tutor note: Send to back and bring to front to showcase both diagrams.</a:t>
            </a:r>
            <a:endParaRPr lang="en-GB" sz="1200" dirty="0"/>
          </a:p>
        </p:txBody>
      </p:sp>
      <p:pic>
        <p:nvPicPr>
          <p:cNvPr id="35842" name="Picture 2"/>
          <p:cNvPicPr>
            <a:picLocks noChangeAspect="1" noChangeArrowheads="1"/>
          </p:cNvPicPr>
          <p:nvPr/>
        </p:nvPicPr>
        <p:blipFill>
          <a:blip r:embed="rId3"/>
          <a:srcRect/>
          <a:stretch>
            <a:fillRect/>
          </a:stretch>
        </p:blipFill>
        <p:spPr bwMode="auto">
          <a:xfrm>
            <a:off x="285720" y="1428736"/>
            <a:ext cx="7429552" cy="4442525"/>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a:bodyPr>
          <a:lstStyle/>
          <a:p>
            <a:r>
              <a:rPr lang="en-GB" dirty="0" smtClean="0"/>
              <a:t>Implications for Organisational strategy</a:t>
            </a:r>
            <a:endParaRPr lang="en-GB" dirty="0"/>
          </a:p>
        </p:txBody>
      </p:sp>
      <p:pic>
        <p:nvPicPr>
          <p:cNvPr id="36866" name="Picture 2"/>
          <p:cNvPicPr>
            <a:picLocks noChangeAspect="1" noChangeArrowheads="1"/>
          </p:cNvPicPr>
          <p:nvPr/>
        </p:nvPicPr>
        <p:blipFill>
          <a:blip r:embed="rId2"/>
          <a:srcRect/>
          <a:stretch>
            <a:fillRect/>
          </a:stretch>
        </p:blipFill>
        <p:spPr bwMode="auto">
          <a:xfrm>
            <a:off x="0" y="1461975"/>
            <a:ext cx="9144000" cy="3610099"/>
          </a:xfrm>
          <a:prstGeom prst="rect">
            <a:avLst/>
          </a:prstGeom>
          <a:noFill/>
          <a:ln w="9525">
            <a:noFill/>
            <a:miter lim="800000"/>
            <a:headEnd/>
            <a:tailEnd/>
          </a:ln>
          <a:effectLst/>
        </p:spPr>
      </p:pic>
      <p:pic>
        <p:nvPicPr>
          <p:cNvPr id="36867" name="Picture 3" descr="C:\Users\James Williams\AppData\Local\Microsoft\Windows\Temporary Internet Files\Content.IE5\G26T3PNJ\MC900441978[1].wmf"/>
          <p:cNvPicPr>
            <a:picLocks noChangeAspect="1" noChangeArrowheads="1"/>
          </p:cNvPicPr>
          <p:nvPr/>
        </p:nvPicPr>
        <p:blipFill>
          <a:blip r:embed="rId3"/>
          <a:srcRect/>
          <a:stretch>
            <a:fillRect/>
          </a:stretch>
        </p:blipFill>
        <p:spPr bwMode="auto">
          <a:xfrm>
            <a:off x="3643306" y="4786322"/>
            <a:ext cx="1806575" cy="1835150"/>
          </a:xfrm>
          <a:prstGeom prst="rect">
            <a:avLst/>
          </a:prstGeom>
          <a:noFill/>
        </p:spPr>
      </p:pic>
      <p:pic>
        <p:nvPicPr>
          <p:cNvPr id="36868" name="Picture 4" descr="C:\Users\James Williams\AppData\Local\Microsoft\Windows\Temporary Internet Files\Content.IE5\0D2TLS6B\MC900383642[1].wmf"/>
          <p:cNvPicPr>
            <a:picLocks noChangeAspect="1" noChangeArrowheads="1"/>
          </p:cNvPicPr>
          <p:nvPr/>
        </p:nvPicPr>
        <p:blipFill>
          <a:blip r:embed="rId4"/>
          <a:srcRect/>
          <a:stretch>
            <a:fillRect/>
          </a:stretch>
        </p:blipFill>
        <p:spPr bwMode="auto">
          <a:xfrm>
            <a:off x="4103370" y="3069641"/>
            <a:ext cx="937260" cy="718718"/>
          </a:xfrm>
          <a:prstGeom prst="rect">
            <a:avLst/>
          </a:prstGeom>
          <a:noFill/>
        </p:spPr>
      </p:pic>
      <p:pic>
        <p:nvPicPr>
          <p:cNvPr id="36869" name="Picture 5" descr="C:\Users\James Williams\AppData\Local\Microsoft\Windows\Temporary Internet Files\Content.IE5\0D2TLS6B\MC900383642[1].wmf"/>
          <p:cNvPicPr>
            <a:picLocks noChangeAspect="1" noChangeArrowheads="1"/>
          </p:cNvPicPr>
          <p:nvPr/>
        </p:nvPicPr>
        <p:blipFill>
          <a:blip r:embed="rId4"/>
          <a:srcRect/>
          <a:stretch>
            <a:fillRect/>
          </a:stretch>
        </p:blipFill>
        <p:spPr bwMode="auto">
          <a:xfrm>
            <a:off x="4071934" y="5357826"/>
            <a:ext cx="937260" cy="718718"/>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Process of Balancing</a:t>
            </a:r>
            <a:endParaRPr lang="en-GB" dirty="0"/>
          </a:p>
        </p:txBody>
      </p:sp>
      <p:pic>
        <p:nvPicPr>
          <p:cNvPr id="37891" name="Picture 3"/>
          <p:cNvPicPr>
            <a:picLocks noChangeAspect="1" noChangeArrowheads="1"/>
          </p:cNvPicPr>
          <p:nvPr/>
        </p:nvPicPr>
        <p:blipFill>
          <a:blip r:embed="rId2"/>
          <a:srcRect/>
          <a:stretch>
            <a:fillRect/>
          </a:stretch>
        </p:blipFill>
        <p:spPr bwMode="auto">
          <a:xfrm>
            <a:off x="0" y="1428736"/>
            <a:ext cx="9146643" cy="3286148"/>
          </a:xfrm>
          <a:prstGeom prst="rect">
            <a:avLst/>
          </a:prstGeom>
          <a:noFill/>
          <a:ln w="9525">
            <a:noFill/>
            <a:miter lim="800000"/>
            <a:headEnd/>
            <a:tailEnd/>
          </a:ln>
          <a:effectLst/>
        </p:spPr>
      </p:pic>
      <p:pic>
        <p:nvPicPr>
          <p:cNvPr id="37895" name="Picture 7" descr="C:\Users\James Williams\AppData\Local\Microsoft\Windows\Temporary Internet Files\Content.IE5\0D2TLS6B\MC900089907[1].wmf"/>
          <p:cNvPicPr>
            <a:picLocks noChangeAspect="1" noChangeArrowheads="1"/>
          </p:cNvPicPr>
          <p:nvPr/>
        </p:nvPicPr>
        <p:blipFill>
          <a:blip r:embed="rId3"/>
          <a:srcRect/>
          <a:stretch>
            <a:fillRect/>
          </a:stretch>
        </p:blipFill>
        <p:spPr bwMode="auto">
          <a:xfrm>
            <a:off x="285720" y="285728"/>
            <a:ext cx="1696016" cy="1342931"/>
          </a:xfrm>
          <a:prstGeom prst="rect">
            <a:avLst/>
          </a:prstGeom>
          <a:noFill/>
        </p:spPr>
      </p:pic>
      <p:pic>
        <p:nvPicPr>
          <p:cNvPr id="37899" name="Picture 11" descr="C:\Users\James Williams\AppData\Local\Microsoft\Windows\Temporary Internet Files\Content.IE5\0D2TLS6B\MC900055288[1].wmf"/>
          <p:cNvPicPr>
            <a:picLocks noChangeAspect="1" noChangeArrowheads="1"/>
          </p:cNvPicPr>
          <p:nvPr/>
        </p:nvPicPr>
        <p:blipFill>
          <a:blip r:embed="rId4"/>
          <a:srcRect/>
          <a:stretch>
            <a:fillRect/>
          </a:stretch>
        </p:blipFill>
        <p:spPr bwMode="auto">
          <a:xfrm>
            <a:off x="3428992" y="4714884"/>
            <a:ext cx="2341830" cy="1616044"/>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5" name="Picture 3" descr="C:\Users\James Williams\AppData\Local\Microsoft\Windows\Temporary Internet Files\Content.IE5\G26T3PNJ\MP900422710[1].jpg"/>
          <p:cNvPicPr>
            <a:picLocks noChangeAspect="1" noChangeArrowheads="1"/>
          </p:cNvPicPr>
          <p:nvPr/>
        </p:nvPicPr>
        <p:blipFill>
          <a:blip r:embed="rId2"/>
          <a:srcRect/>
          <a:stretch>
            <a:fillRect/>
          </a:stretch>
        </p:blipFill>
        <p:spPr bwMode="auto">
          <a:xfrm>
            <a:off x="0" y="382190"/>
            <a:ext cx="9144000" cy="6093619"/>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lstStyle/>
          <a:p>
            <a:r>
              <a:rPr lang="en-GB" dirty="0" smtClean="0"/>
              <a:t>Employer – Employee relationship</a:t>
            </a:r>
            <a:endParaRPr lang="en-GB" dirty="0"/>
          </a:p>
        </p:txBody>
      </p:sp>
      <p:pic>
        <p:nvPicPr>
          <p:cNvPr id="38915" name="Picture 3"/>
          <p:cNvPicPr>
            <a:picLocks noChangeAspect="1" noChangeArrowheads="1"/>
          </p:cNvPicPr>
          <p:nvPr/>
        </p:nvPicPr>
        <p:blipFill>
          <a:blip r:embed="rId2"/>
          <a:srcRect/>
          <a:stretch>
            <a:fillRect/>
          </a:stretch>
        </p:blipFill>
        <p:spPr bwMode="auto">
          <a:xfrm>
            <a:off x="33736" y="1285860"/>
            <a:ext cx="9038858" cy="4929222"/>
          </a:xfrm>
          <a:prstGeom prst="rect">
            <a:avLst/>
          </a:prstGeom>
          <a:noFill/>
          <a:ln w="9525">
            <a:noFill/>
            <a:miter lim="800000"/>
            <a:headEnd/>
            <a:tailEnd/>
          </a:ln>
          <a:effectLst/>
        </p:spPr>
      </p:pic>
      <p:sp>
        <p:nvSpPr>
          <p:cNvPr id="7" name="Rectangle 6"/>
          <p:cNvSpPr/>
          <p:nvPr/>
        </p:nvSpPr>
        <p:spPr>
          <a:xfrm>
            <a:off x="285720" y="2214554"/>
            <a:ext cx="8858280" cy="142876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85720" y="5357826"/>
            <a:ext cx="8858280" cy="85725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dirty="0" smtClean="0"/>
              <a:t>Changing nature of the </a:t>
            </a:r>
            <a:br>
              <a:rPr lang="en-GB" dirty="0" smtClean="0"/>
            </a:br>
            <a:r>
              <a:rPr lang="en-GB" dirty="0" smtClean="0"/>
              <a:t>Psychological contract </a:t>
            </a:r>
            <a:endParaRPr lang="en-GB" dirty="0"/>
          </a:p>
        </p:txBody>
      </p:sp>
      <p:pic>
        <p:nvPicPr>
          <p:cNvPr id="39938" name="Picture 2"/>
          <p:cNvPicPr>
            <a:picLocks noChangeAspect="1" noChangeArrowheads="1"/>
          </p:cNvPicPr>
          <p:nvPr/>
        </p:nvPicPr>
        <p:blipFill>
          <a:blip r:embed="rId2"/>
          <a:srcRect/>
          <a:stretch>
            <a:fillRect/>
          </a:stretch>
        </p:blipFill>
        <p:spPr bwMode="auto">
          <a:xfrm>
            <a:off x="0" y="1785926"/>
            <a:ext cx="9073362" cy="2286016"/>
          </a:xfrm>
          <a:prstGeom prst="rect">
            <a:avLst/>
          </a:prstGeom>
          <a:noFill/>
          <a:ln w="9525">
            <a:noFill/>
            <a:miter lim="800000"/>
            <a:headEnd/>
            <a:tailEnd/>
          </a:ln>
          <a:effectLst/>
        </p:spPr>
      </p:pic>
      <p:pic>
        <p:nvPicPr>
          <p:cNvPr id="39939" name="Picture 3" descr="C:\Users\James Williams\AppData\Local\Microsoft\Windows\Temporary Internet Files\Content.IE5\G26T3PNJ\MC900433817[1].png"/>
          <p:cNvPicPr>
            <a:picLocks noChangeAspect="1" noChangeArrowheads="1"/>
          </p:cNvPicPr>
          <p:nvPr/>
        </p:nvPicPr>
        <p:blipFill>
          <a:blip r:embed="rId3"/>
          <a:srcRect/>
          <a:stretch>
            <a:fillRect/>
          </a:stretch>
        </p:blipFill>
        <p:spPr bwMode="auto">
          <a:xfrm>
            <a:off x="3500430" y="4243634"/>
            <a:ext cx="1828572" cy="1828572"/>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C:\Users\James Williams\AppData\Local\Microsoft\Windows\Temporary Internet Files\Content.IE5\HJ9Y1YBW\MP900430467[1].jpg"/>
          <p:cNvPicPr>
            <a:picLocks noChangeAspect="1" noChangeArrowheads="1"/>
          </p:cNvPicPr>
          <p:nvPr/>
        </p:nvPicPr>
        <p:blipFill>
          <a:blip r:embed="rId2"/>
          <a:srcRect/>
          <a:stretch>
            <a:fillRect/>
          </a:stretch>
        </p:blipFill>
        <p:spPr bwMode="auto">
          <a:xfrm>
            <a:off x="1143000" y="0"/>
            <a:ext cx="6858000" cy="6858000"/>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fontScale="90000"/>
          </a:bodyPr>
          <a:lstStyle/>
          <a:p>
            <a:r>
              <a:rPr lang="en-GB" dirty="0" smtClean="0"/>
              <a:t>The Changing World of Work Organisations</a:t>
            </a:r>
            <a:endParaRPr lang="en-GB" dirty="0"/>
          </a:p>
        </p:txBody>
      </p:sp>
      <p:pic>
        <p:nvPicPr>
          <p:cNvPr id="40962" name="Picture 2"/>
          <p:cNvPicPr>
            <a:picLocks noChangeAspect="1" noChangeArrowheads="1"/>
          </p:cNvPicPr>
          <p:nvPr/>
        </p:nvPicPr>
        <p:blipFill>
          <a:blip r:embed="rId2"/>
          <a:srcRect/>
          <a:stretch>
            <a:fillRect/>
          </a:stretch>
        </p:blipFill>
        <p:spPr bwMode="auto">
          <a:xfrm>
            <a:off x="0" y="1312587"/>
            <a:ext cx="9144000" cy="1116281"/>
          </a:xfrm>
          <a:prstGeom prst="rect">
            <a:avLst/>
          </a:prstGeom>
          <a:noFill/>
          <a:ln w="9525">
            <a:noFill/>
            <a:miter lim="800000"/>
            <a:headEnd/>
            <a:tailEnd/>
          </a:ln>
          <a:effectLst/>
        </p:spPr>
      </p:pic>
      <p:pic>
        <p:nvPicPr>
          <p:cNvPr id="40963" name="Picture 3"/>
          <p:cNvPicPr>
            <a:picLocks noChangeAspect="1" noChangeArrowheads="1"/>
          </p:cNvPicPr>
          <p:nvPr/>
        </p:nvPicPr>
        <p:blipFill>
          <a:blip r:embed="rId3"/>
          <a:srcRect/>
          <a:stretch>
            <a:fillRect/>
          </a:stretch>
        </p:blipFill>
        <p:spPr bwMode="auto">
          <a:xfrm>
            <a:off x="0" y="2428868"/>
            <a:ext cx="9096930" cy="1143008"/>
          </a:xfrm>
          <a:prstGeom prst="rect">
            <a:avLst/>
          </a:prstGeom>
          <a:noFill/>
          <a:ln w="9525">
            <a:noFill/>
            <a:miter lim="800000"/>
            <a:headEnd/>
            <a:tailEnd/>
          </a:ln>
          <a:effectLst/>
        </p:spPr>
      </p:pic>
      <p:pic>
        <p:nvPicPr>
          <p:cNvPr id="40965" name="Picture 5"/>
          <p:cNvPicPr>
            <a:picLocks noChangeAspect="1" noChangeArrowheads="1"/>
          </p:cNvPicPr>
          <p:nvPr/>
        </p:nvPicPr>
        <p:blipFill>
          <a:blip r:embed="rId4"/>
          <a:srcRect/>
          <a:stretch>
            <a:fillRect/>
          </a:stretch>
        </p:blipFill>
        <p:spPr bwMode="auto">
          <a:xfrm>
            <a:off x="0" y="3571876"/>
            <a:ext cx="9144064" cy="2286016"/>
          </a:xfrm>
          <a:prstGeom prst="rect">
            <a:avLst/>
          </a:prstGeom>
          <a:noFill/>
          <a:ln w="9525">
            <a:noFill/>
            <a:miter lim="800000"/>
            <a:headEnd/>
            <a:tailEnd/>
          </a:ln>
          <a:effectLst/>
        </p:spPr>
      </p:pic>
      <p:sp>
        <p:nvSpPr>
          <p:cNvPr id="9" name="Rectangle 8"/>
          <p:cNvSpPr/>
          <p:nvPr/>
        </p:nvSpPr>
        <p:spPr>
          <a:xfrm>
            <a:off x="2786050" y="4071942"/>
            <a:ext cx="6357950" cy="35719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0" y="4429132"/>
            <a:ext cx="9144000" cy="2857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0" y="4714884"/>
            <a:ext cx="4286248" cy="2857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0" y="5997379"/>
            <a:ext cx="9144000" cy="646331"/>
          </a:xfrm>
          <a:prstGeom prst="rect">
            <a:avLst/>
          </a:prstGeom>
          <a:noFill/>
        </p:spPr>
        <p:txBody>
          <a:bodyPr wrap="square" rtlCol="0">
            <a:spAutoFit/>
          </a:bodyPr>
          <a:lstStyle/>
          <a:p>
            <a:r>
              <a:rPr lang="en-GB" dirty="0" smtClean="0"/>
              <a:t>As the number of Generation X in the workplace decline and the proportion of Generation Y increases this will have further impact on the world of work.</a:t>
            </a:r>
            <a:endParaRPr lang="en-GB" dirty="0"/>
          </a:p>
        </p:txBody>
      </p:sp>
      <p:sp>
        <p:nvSpPr>
          <p:cNvPr id="13" name="Rectangle 12"/>
          <p:cNvSpPr/>
          <p:nvPr/>
        </p:nvSpPr>
        <p:spPr>
          <a:xfrm>
            <a:off x="0" y="6000768"/>
            <a:ext cx="9144000" cy="64294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90" name="Picture 6" descr="C:\Users\James Williams\AppData\Local\Microsoft\Windows\Temporary Internet Files\Content.IE5\9GT2RYYQ\MP900430526[1].jpg"/>
          <p:cNvPicPr>
            <a:picLocks noChangeAspect="1" noChangeArrowheads="1"/>
          </p:cNvPicPr>
          <p:nvPr/>
        </p:nvPicPr>
        <p:blipFill>
          <a:blip r:embed="rId2" cstate="print"/>
          <a:srcRect/>
          <a:stretch>
            <a:fillRect/>
          </a:stretch>
        </p:blipFill>
        <p:spPr bwMode="auto">
          <a:xfrm>
            <a:off x="7572396" y="4715094"/>
            <a:ext cx="1571604" cy="2142906"/>
          </a:xfrm>
          <a:prstGeom prst="rect">
            <a:avLst/>
          </a:prstGeom>
          <a:noFill/>
        </p:spPr>
      </p:pic>
      <p:sp>
        <p:nvSpPr>
          <p:cNvPr id="2" name="Title 1"/>
          <p:cNvSpPr>
            <a:spLocks noGrp="1"/>
          </p:cNvSpPr>
          <p:nvPr>
            <p:ph type="title"/>
          </p:nvPr>
        </p:nvSpPr>
        <p:spPr>
          <a:xfrm>
            <a:off x="457200" y="71414"/>
            <a:ext cx="8229600" cy="1143000"/>
          </a:xfrm>
        </p:spPr>
        <p:txBody>
          <a:bodyPr/>
          <a:lstStyle/>
          <a:p>
            <a:r>
              <a:rPr lang="en-GB" dirty="0" smtClean="0"/>
              <a:t>New Approaches to Management</a:t>
            </a:r>
            <a:endParaRPr lang="en-GB" dirty="0"/>
          </a:p>
        </p:txBody>
      </p:sp>
      <p:pic>
        <p:nvPicPr>
          <p:cNvPr id="41986" name="Picture 2"/>
          <p:cNvPicPr>
            <a:picLocks noChangeAspect="1" noChangeArrowheads="1"/>
          </p:cNvPicPr>
          <p:nvPr/>
        </p:nvPicPr>
        <p:blipFill>
          <a:blip r:embed="rId3"/>
          <a:srcRect/>
          <a:stretch>
            <a:fillRect/>
          </a:stretch>
        </p:blipFill>
        <p:spPr bwMode="auto">
          <a:xfrm>
            <a:off x="0" y="1285860"/>
            <a:ext cx="9144000" cy="559594"/>
          </a:xfrm>
          <a:prstGeom prst="rect">
            <a:avLst/>
          </a:prstGeom>
          <a:noFill/>
          <a:ln w="9525">
            <a:noFill/>
            <a:miter lim="800000"/>
            <a:headEnd/>
            <a:tailEnd/>
          </a:ln>
          <a:effectLst/>
        </p:spPr>
      </p:pic>
      <p:pic>
        <p:nvPicPr>
          <p:cNvPr id="41987" name="Picture 3"/>
          <p:cNvPicPr>
            <a:picLocks noChangeAspect="1" noChangeArrowheads="1"/>
          </p:cNvPicPr>
          <p:nvPr/>
        </p:nvPicPr>
        <p:blipFill>
          <a:blip r:embed="rId4"/>
          <a:srcRect/>
          <a:stretch>
            <a:fillRect/>
          </a:stretch>
        </p:blipFill>
        <p:spPr bwMode="auto">
          <a:xfrm>
            <a:off x="1" y="1928803"/>
            <a:ext cx="9144000" cy="1143007"/>
          </a:xfrm>
          <a:prstGeom prst="rect">
            <a:avLst/>
          </a:prstGeom>
          <a:noFill/>
          <a:ln w="9525">
            <a:noFill/>
            <a:miter lim="800000"/>
            <a:headEnd/>
            <a:tailEnd/>
          </a:ln>
          <a:effectLst/>
        </p:spPr>
      </p:pic>
      <p:pic>
        <p:nvPicPr>
          <p:cNvPr id="41988" name="Picture 4"/>
          <p:cNvPicPr>
            <a:picLocks noChangeAspect="1" noChangeArrowheads="1"/>
          </p:cNvPicPr>
          <p:nvPr/>
        </p:nvPicPr>
        <p:blipFill>
          <a:blip r:embed="rId5"/>
          <a:srcRect/>
          <a:stretch>
            <a:fillRect/>
          </a:stretch>
        </p:blipFill>
        <p:spPr bwMode="auto">
          <a:xfrm>
            <a:off x="0" y="3243274"/>
            <a:ext cx="9135529" cy="2257428"/>
          </a:xfrm>
          <a:prstGeom prst="rect">
            <a:avLst/>
          </a:prstGeom>
          <a:noFill/>
          <a:ln w="9525">
            <a:noFill/>
            <a:miter lim="800000"/>
            <a:headEnd/>
            <a:tailEnd/>
          </a:ln>
          <a:effectLst/>
        </p:spPr>
      </p:pic>
      <p:sp>
        <p:nvSpPr>
          <p:cNvPr id="7" name="TextBox 6"/>
          <p:cNvSpPr txBox="1"/>
          <p:nvPr/>
        </p:nvSpPr>
        <p:spPr>
          <a:xfrm>
            <a:off x="3255664" y="5786454"/>
            <a:ext cx="2316468" cy="369332"/>
          </a:xfrm>
          <a:prstGeom prst="rect">
            <a:avLst/>
          </a:prstGeom>
          <a:noFill/>
        </p:spPr>
        <p:txBody>
          <a:bodyPr wrap="none" rtlCol="0">
            <a:spAutoFit/>
          </a:bodyPr>
          <a:lstStyle/>
          <a:p>
            <a:r>
              <a:rPr lang="en-GB" b="1" dirty="0" smtClean="0"/>
              <a:t>See Table 1.1 overleaf.</a:t>
            </a:r>
            <a:endParaRPr lang="en-GB" b="1"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3" name="Picture 3"/>
          <p:cNvPicPr>
            <a:picLocks noChangeAspect="1" noChangeArrowheads="1"/>
          </p:cNvPicPr>
          <p:nvPr/>
        </p:nvPicPr>
        <p:blipFill>
          <a:blip r:embed="rId2"/>
          <a:srcRect/>
          <a:stretch>
            <a:fillRect/>
          </a:stretch>
        </p:blipFill>
        <p:spPr bwMode="auto">
          <a:xfrm>
            <a:off x="0" y="214290"/>
            <a:ext cx="9144000" cy="5357850"/>
          </a:xfrm>
          <a:prstGeom prst="rect">
            <a:avLst/>
          </a:prstGeom>
          <a:noFill/>
          <a:ln w="9525">
            <a:noFill/>
            <a:miter lim="800000"/>
            <a:headEnd/>
            <a:tailEnd/>
          </a:ln>
          <a:effectLst/>
        </p:spPr>
      </p:pic>
      <p:sp>
        <p:nvSpPr>
          <p:cNvPr id="6" name="Text Box 2"/>
          <p:cNvSpPr txBox="1">
            <a:spLocks noChangeArrowheads="1"/>
          </p:cNvSpPr>
          <p:nvPr/>
        </p:nvSpPr>
        <p:spPr bwMode="auto">
          <a:xfrm>
            <a:off x="-32" y="5727016"/>
            <a:ext cx="8728075" cy="630942"/>
          </a:xfrm>
          <a:prstGeom prst="rect">
            <a:avLst/>
          </a:prstGeom>
          <a:noFill/>
          <a:ln w="9525">
            <a:noFill/>
            <a:miter lim="800000"/>
            <a:headEnd/>
            <a:tailEnd/>
          </a:ln>
          <a:effectLst/>
        </p:spPr>
        <p:txBody>
          <a:bodyPr>
            <a:spAutoFit/>
          </a:bodyPr>
          <a:lstStyle/>
          <a:p>
            <a:pPr eaLnBrk="0" hangingPunct="0">
              <a:spcBef>
                <a:spcPct val="50000"/>
              </a:spcBef>
            </a:pPr>
            <a:r>
              <a:rPr lang="en-GB" sz="1000" dirty="0">
                <a:latin typeface="Arial" pitchFamily="34" charset="0"/>
                <a:cs typeface="Arial" pitchFamily="34" charset="0"/>
              </a:rPr>
              <a:t>Table 1.1  Contrasting the paradigms</a:t>
            </a:r>
          </a:p>
          <a:p>
            <a:pPr eaLnBrk="0" hangingPunct="0">
              <a:spcBef>
                <a:spcPct val="50000"/>
              </a:spcBef>
            </a:pPr>
            <a:r>
              <a:rPr lang="en-GB" sz="1000" i="1" dirty="0">
                <a:latin typeface="Arial" pitchFamily="34" charset="0"/>
                <a:cs typeface="Arial" pitchFamily="34" charset="0"/>
              </a:rPr>
              <a:t>Source:</a:t>
            </a:r>
            <a:r>
              <a:rPr lang="en-GB" sz="1000" dirty="0">
                <a:latin typeface="Arial" pitchFamily="34" charset="0"/>
                <a:cs typeface="Arial" pitchFamily="34" charset="0"/>
              </a:rPr>
              <a:t> </a:t>
            </a:r>
            <a:r>
              <a:rPr lang="en-GB" sz="1000" dirty="0" err="1">
                <a:latin typeface="Arial" pitchFamily="34" charset="0"/>
                <a:cs typeface="Arial" pitchFamily="34" charset="0"/>
              </a:rPr>
              <a:t>Bouchikhi</a:t>
            </a:r>
            <a:r>
              <a:rPr lang="en-GB" sz="1000" dirty="0">
                <a:latin typeface="Arial" pitchFamily="34" charset="0"/>
                <a:cs typeface="Arial" pitchFamily="34" charset="0"/>
              </a:rPr>
              <a:t>, H. and Kimberly, J. R., ‘The Customized Workplace’, in </a:t>
            </a:r>
            <a:r>
              <a:rPr lang="en-GB" sz="1000" dirty="0" err="1">
                <a:latin typeface="Arial" pitchFamily="34" charset="0"/>
                <a:cs typeface="Arial" pitchFamily="34" charset="0"/>
              </a:rPr>
              <a:t>Chowdhury</a:t>
            </a:r>
            <a:r>
              <a:rPr lang="en-GB" sz="1000" dirty="0">
                <a:latin typeface="Arial" pitchFamily="34" charset="0"/>
                <a:cs typeface="Arial" pitchFamily="34" charset="0"/>
              </a:rPr>
              <a:t>, S. (ed.) </a:t>
            </a:r>
            <a:r>
              <a:rPr lang="en-GB" sz="1000" i="1" dirty="0">
                <a:latin typeface="Arial" pitchFamily="34" charset="0"/>
                <a:cs typeface="Arial" pitchFamily="34" charset="0"/>
              </a:rPr>
              <a:t>Management 21C</a:t>
            </a:r>
            <a:r>
              <a:rPr lang="en-GB" sz="1000" dirty="0">
                <a:latin typeface="Arial" pitchFamily="34" charset="0"/>
                <a:cs typeface="Arial" pitchFamily="34" charset="0"/>
              </a:rPr>
              <a:t>, Financial Times Prentice Hall (2000), p. 215. Reproduced with permission from Pearson Education Ltd.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C:\Users\James Williams\AppData\Local\Microsoft\Windows\Temporary Internet Files\Content.IE5\0D2TLS6B\MP900422861[1].jpg"/>
          <p:cNvPicPr>
            <a:picLocks noChangeAspect="1" noChangeArrowheads="1"/>
          </p:cNvPicPr>
          <p:nvPr/>
        </p:nvPicPr>
        <p:blipFill>
          <a:blip r:embed="rId2"/>
          <a:srcRect/>
          <a:stretch>
            <a:fillRect/>
          </a:stretch>
        </p:blipFill>
        <p:spPr bwMode="auto">
          <a:xfrm>
            <a:off x="2428860" y="0"/>
            <a:ext cx="4560838" cy="6858000"/>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415</TotalTime>
  <Words>303</Words>
  <Application>Microsoft Office PowerPoint</Application>
  <PresentationFormat>On-screen Show (4:3)</PresentationFormat>
  <Paragraphs>30</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Individual &amp; Organisational Behaviour &amp; Management... part 3</vt:lpstr>
      <vt:lpstr>International and cultural influences </vt:lpstr>
      <vt:lpstr>Slide 3</vt:lpstr>
      <vt:lpstr>Slide 4</vt:lpstr>
      <vt:lpstr>Culture as understanding</vt:lpstr>
      <vt:lpstr>Management as an Integrating activity</vt:lpstr>
      <vt:lpstr>Fig. 1.4 Management as the cornerstone of organisation effectiveness</vt:lpstr>
      <vt:lpstr>The People – Organisation relationship</vt:lpstr>
      <vt:lpstr>Providing the right balance</vt:lpstr>
      <vt:lpstr>Slide 10</vt:lpstr>
      <vt:lpstr>The Psychological contract</vt:lpstr>
      <vt:lpstr>Activity: Psychological contract list</vt:lpstr>
      <vt:lpstr>Example of individual &amp; organisational expectations</vt:lpstr>
      <vt:lpstr>Implications for Organisational strategy</vt:lpstr>
      <vt:lpstr>Process of Balancing</vt:lpstr>
      <vt:lpstr>Slide 16</vt:lpstr>
      <vt:lpstr>Employer – Employee relationship</vt:lpstr>
      <vt:lpstr>Changing nature of the  Psychological contract </vt:lpstr>
      <vt:lpstr>Slide 19</vt:lpstr>
      <vt:lpstr>The Changing World of Work Organisations</vt:lpstr>
      <vt:lpstr>New Approaches to Management</vt:lpstr>
      <vt:lpstr>Slide 22</vt:lpstr>
      <vt:lpstr>Slide 23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&amp; Individual Behaviour ... part 2.</dc:title>
  <dc:creator>James Williams</dc:creator>
  <cp:lastModifiedBy>James Williams</cp:lastModifiedBy>
  <cp:revision>104</cp:revision>
  <dcterms:created xsi:type="dcterms:W3CDTF">2011-02-07T10:26:10Z</dcterms:created>
  <dcterms:modified xsi:type="dcterms:W3CDTF">2011-02-07T17:21:15Z</dcterms:modified>
</cp:coreProperties>
</file>