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6" r:id="rId1"/>
  </p:sldMasterIdLst>
  <p:notesMasterIdLst>
    <p:notesMasterId r:id="rId11"/>
  </p:notesMasterIdLst>
  <p:sldIdLst>
    <p:sldId id="256" r:id="rId2"/>
    <p:sldId id="257" r:id="rId3"/>
    <p:sldId id="261" r:id="rId4"/>
    <p:sldId id="263" r:id="rId5"/>
    <p:sldId id="264" r:id="rId6"/>
    <p:sldId id="267" r:id="rId7"/>
    <p:sldId id="269" r:id="rId8"/>
    <p:sldId id="258" r:id="rId9"/>
    <p:sldId id="27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21"/>
    <p:restoredTop sz="94622"/>
  </p:normalViewPr>
  <p:slideViewPr>
    <p:cSldViewPr snapToGrid="0" snapToObjects="1">
      <p:cViewPr varScale="1">
        <p:scale>
          <a:sx n="115" d="100"/>
          <a:sy n="115" d="100"/>
        </p:scale>
        <p:origin x="24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870AF-4594-F44F-9244-7C4E5CF0D2FE}" type="datetimeFigureOut">
              <a:rPr lang="en-US" smtClean="0"/>
              <a:t>5/10/18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DDDA75-5ACC-B645-8C0A-0EBF36537E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720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Carried out</a:t>
            </a:r>
            <a:r>
              <a:rPr lang="en-US" baseline="0" dirty="0"/>
              <a:t> in the fifties, Asch’s line study is now recognized as a classic study in social psychology.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DDDA75-5ACC-B645-8C0A-0EBF36537E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198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DDDA75-5ACC-B645-8C0A-0EBF36537E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6893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DDDA75-5ACC-B645-8C0A-0EBF36537E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359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5/10/18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47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dirty="0"/>
              <a:t>Discuss the impact of social influence upon an individual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1708" y="4453462"/>
            <a:ext cx="9070848" cy="457201"/>
          </a:xfrm>
        </p:spPr>
        <p:txBody>
          <a:bodyPr/>
          <a:lstStyle/>
          <a:p>
            <a:r>
              <a:rPr lang="en-US" dirty="0"/>
              <a:t>Chelsea Axon (1300113) &amp; Rosie Fletcher (1701922)</a:t>
            </a:r>
          </a:p>
        </p:txBody>
      </p:sp>
    </p:spTree>
    <p:extLst>
      <p:ext uri="{BB962C8B-B14F-4D97-AF65-F5344CB8AC3E}">
        <p14:creationId xmlns:p14="http://schemas.microsoft.com/office/powerpoint/2010/main" val="3642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/>
              <a:t>What is Social Influence?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328394"/>
            <a:ext cx="10058400" cy="46923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US" sz="4000" dirty="0"/>
              <a:t>“Social influence is defined as change in a person's cognition, attitude, or behavior, which has its origin in another person or group.”</a:t>
            </a:r>
          </a:p>
          <a:p>
            <a:pPr marL="0" indent="0" algn="ctr">
              <a:buNone/>
            </a:pPr>
            <a:endParaRPr lang="en-US" sz="2800" dirty="0" smtClean="0"/>
          </a:p>
          <a:p>
            <a:pPr marL="0" indent="0" algn="ctr">
              <a:buNone/>
            </a:pPr>
            <a:r>
              <a:rPr lang="en-US" sz="2800" dirty="0" smtClean="0"/>
              <a:t>(</a:t>
            </a:r>
            <a:r>
              <a:rPr lang="en-US" sz="2800" dirty="0"/>
              <a:t>Raven, 1964)</a:t>
            </a:r>
          </a:p>
        </p:txBody>
      </p:sp>
    </p:spTree>
    <p:extLst>
      <p:ext uri="{BB962C8B-B14F-4D97-AF65-F5344CB8AC3E}">
        <p14:creationId xmlns:p14="http://schemas.microsoft.com/office/powerpoint/2010/main" val="182315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07648"/>
            <a:ext cx="10058400" cy="1371600"/>
          </a:xfrm>
        </p:spPr>
        <p:txBody>
          <a:bodyPr/>
          <a:lstStyle/>
          <a:p>
            <a:pPr algn="ctr"/>
            <a:r>
              <a:rPr lang="en-US" sz="6000" dirty="0"/>
              <a:t>Conformity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301118"/>
            <a:ext cx="10058400" cy="423515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/>
              <a:t>Asch </a:t>
            </a:r>
            <a:r>
              <a:rPr lang="mr-IN" sz="3200" dirty="0"/>
              <a:t>–</a:t>
            </a:r>
            <a:r>
              <a:rPr lang="en-US" sz="3200" dirty="0"/>
              <a:t> Line Study (1951-1956)</a:t>
            </a:r>
          </a:p>
          <a:p>
            <a:pPr marL="0" indent="0" algn="ctr">
              <a:buNone/>
            </a:pP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262" y="2682240"/>
            <a:ext cx="4356100" cy="3352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00155" y="2171186"/>
            <a:ext cx="567640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charset="2"/>
              <a:buChar char="v"/>
            </a:pPr>
            <a:r>
              <a:rPr lang="en-US" sz="2400" dirty="0"/>
              <a:t>An example of majority </a:t>
            </a:r>
            <a:r>
              <a:rPr lang="en-US" sz="2400" dirty="0" smtClean="0"/>
              <a:t>influence</a:t>
            </a:r>
          </a:p>
          <a:p>
            <a:pPr marL="342900" indent="-342900">
              <a:buFont typeface="Wingdings" charset="2"/>
              <a:buChar char="v"/>
            </a:pPr>
            <a:endParaRPr lang="en-US" sz="2400" dirty="0" smtClean="0"/>
          </a:p>
          <a:p>
            <a:pPr marL="342900" indent="-342900">
              <a:buFont typeface="Wingdings" charset="2"/>
              <a:buChar char="v"/>
            </a:pPr>
            <a:r>
              <a:rPr lang="en-US" sz="2400" dirty="0" smtClean="0"/>
              <a:t>Shown cards with three lines of various lengths</a:t>
            </a:r>
          </a:p>
          <a:p>
            <a:pPr marL="342900" indent="-342900">
              <a:buFont typeface="Wingdings" charset="2"/>
              <a:buChar char="v"/>
            </a:pPr>
            <a:endParaRPr lang="en-US" sz="2400" dirty="0"/>
          </a:p>
          <a:p>
            <a:pPr marL="342900" indent="-342900">
              <a:buFont typeface="Wingdings" charset="2"/>
              <a:buChar char="v"/>
            </a:pPr>
            <a:r>
              <a:rPr lang="en-US" sz="2400" dirty="0" smtClean="0"/>
              <a:t>Majority instructed to mislead the minority</a:t>
            </a:r>
          </a:p>
          <a:p>
            <a:pPr marL="342900" indent="-342900">
              <a:buFont typeface="Wingdings" charset="2"/>
              <a:buChar char="v"/>
            </a:pPr>
            <a:endParaRPr lang="en-US" sz="2400" dirty="0"/>
          </a:p>
          <a:p>
            <a:pPr marL="342900" indent="-342900">
              <a:buFont typeface="Wingdings" charset="2"/>
              <a:buChar char="v"/>
            </a:pPr>
            <a:r>
              <a:rPr lang="en-US" sz="2400" dirty="0" smtClean="0"/>
              <a:t>36.8% bowed to group pressures</a:t>
            </a:r>
          </a:p>
          <a:p>
            <a:pPr marL="342900" indent="-342900">
              <a:buFont typeface="Wingdings" charset="2"/>
              <a:buChar char="v"/>
            </a:pPr>
            <a:endParaRPr lang="en-US" sz="2400" dirty="0"/>
          </a:p>
          <a:p>
            <a:pPr algn="ctr"/>
            <a:r>
              <a:rPr lang="en-US" sz="2400" dirty="0" smtClean="0"/>
              <a:t>(Asch, 1955)</a:t>
            </a:r>
          </a:p>
          <a:p>
            <a:pPr marL="342900" indent="-342900">
              <a:buFont typeface="Wingdings" charset="2"/>
              <a:buChar char="v"/>
            </a:pPr>
            <a:endParaRPr lang="en-US" sz="2400" dirty="0"/>
          </a:p>
          <a:p>
            <a:pPr marL="342900" indent="-342900">
              <a:buFont typeface="Wingdings" charset="2"/>
              <a:buChar char="v"/>
            </a:pPr>
            <a:endParaRPr lang="en-US" sz="2400" dirty="0" smtClean="0"/>
          </a:p>
          <a:p>
            <a:pPr marL="342900" indent="-342900">
              <a:buFont typeface="Wingdings" charset="2"/>
              <a:buChar char="v"/>
            </a:pPr>
            <a:endParaRPr lang="en-US" sz="2400" dirty="0"/>
          </a:p>
          <a:p>
            <a:pPr marL="342900" indent="-342900">
              <a:buFont typeface="Wingdings" charset="2"/>
              <a:buChar char="v"/>
            </a:pPr>
            <a:endParaRPr lang="en-US" sz="2400" dirty="0" smtClean="0"/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6078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/>
              <a:t>Forms of social influence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59446" y="4368743"/>
            <a:ext cx="9070848" cy="626640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  <a:p>
            <a:r>
              <a:rPr lang="en-US" sz="2800" dirty="0"/>
              <a:t>Obedience</a:t>
            </a:r>
          </a:p>
        </p:txBody>
      </p:sp>
    </p:spTree>
    <p:extLst>
      <p:ext uri="{BB962C8B-B14F-4D97-AF65-F5344CB8AC3E}">
        <p14:creationId xmlns:p14="http://schemas.microsoft.com/office/powerpoint/2010/main" val="214377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43830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US" sz="6000" dirty="0"/>
              <a:t>Obedience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7647" y="2018371"/>
            <a:ext cx="6472052" cy="4638907"/>
          </a:xfrm>
        </p:spPr>
        <p:txBody>
          <a:bodyPr>
            <a:normAutofit lnSpcReduction="10000"/>
          </a:bodyPr>
          <a:lstStyle/>
          <a:p>
            <a:pPr>
              <a:buFont typeface="Wingdings" charset="2"/>
              <a:buChar char="v"/>
            </a:pPr>
            <a:r>
              <a:rPr lang="en-US" sz="2400" dirty="0" smtClean="0"/>
              <a:t> Are Germans more obedient to authority figures? </a:t>
            </a:r>
          </a:p>
          <a:p>
            <a:pPr>
              <a:buFont typeface="Wingdings" charset="2"/>
              <a:buChar char="v"/>
            </a:pPr>
            <a:endParaRPr lang="en-US" sz="2400" dirty="0"/>
          </a:p>
          <a:p>
            <a:pPr>
              <a:buFont typeface="Wingdings" charset="2"/>
              <a:buChar char="v"/>
            </a:pPr>
            <a:r>
              <a:rPr lang="en-US" sz="2400" dirty="0" smtClean="0"/>
              <a:t>Participants encouraged to administer an electric shock to another person (Mr. Wallace) by the experimenter. </a:t>
            </a:r>
          </a:p>
          <a:p>
            <a:pPr>
              <a:buFont typeface="Wingdings" charset="2"/>
              <a:buChar char="v"/>
            </a:pPr>
            <a:endParaRPr lang="en-US" sz="2400" dirty="0"/>
          </a:p>
          <a:p>
            <a:pPr>
              <a:buFont typeface="Wingdings" charset="2"/>
              <a:buChar char="v"/>
            </a:pPr>
            <a:r>
              <a:rPr lang="en-US" sz="2400" dirty="0" smtClean="0"/>
              <a:t>100% gave shocks of 300V, 65% gave shocks of 450V</a:t>
            </a:r>
            <a:endParaRPr lang="en-US" dirty="0"/>
          </a:p>
          <a:p>
            <a:pPr marL="0" indent="0" algn="ctr">
              <a:buNone/>
            </a:pPr>
            <a:endParaRPr lang="en-US" sz="2400" dirty="0" smtClean="0"/>
          </a:p>
          <a:p>
            <a:pPr marL="0" indent="0" algn="ctr">
              <a:buNone/>
            </a:pPr>
            <a:r>
              <a:rPr lang="en-US" sz="2400" dirty="0" smtClean="0"/>
              <a:t>(Milgram, 1963; 1965)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338146" y="1223042"/>
            <a:ext cx="9958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Milgram -Electric shock study (1963, 1965) </a:t>
            </a:r>
            <a:endParaRPr lang="en-US" sz="32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469" y="2232562"/>
            <a:ext cx="4198246" cy="394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4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9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US" sz="6000"/>
              <a:t>Compliance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3307" y="2036111"/>
            <a:ext cx="5809787" cy="3931920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en-US" sz="2400" dirty="0" smtClean="0"/>
              <a:t> Commonly used by sales professionals </a:t>
            </a:r>
          </a:p>
          <a:p>
            <a:pPr>
              <a:buFont typeface="Wingdings" charset="2"/>
              <a:buChar char="v"/>
            </a:pPr>
            <a:endParaRPr lang="en-US" sz="2400" dirty="0"/>
          </a:p>
          <a:p>
            <a:pPr>
              <a:buFont typeface="Wingdings" charset="2"/>
              <a:buChar char="v"/>
            </a:pPr>
            <a:r>
              <a:rPr lang="en-US" sz="2400" dirty="0" smtClean="0"/>
              <a:t> Presenting a request, sweetening the deal by reducing costs or increasing compliance benefits</a:t>
            </a:r>
          </a:p>
          <a:p>
            <a:pPr>
              <a:buFont typeface="Wingdings" charset="2"/>
              <a:buChar char="v"/>
            </a:pPr>
            <a:endParaRPr lang="en-US" sz="2400" dirty="0"/>
          </a:p>
          <a:p>
            <a:pPr marL="0" indent="0" algn="ctr">
              <a:buNone/>
            </a:pPr>
            <a:r>
              <a:rPr lang="en-US" sz="2400" dirty="0" smtClean="0"/>
              <a:t>(</a:t>
            </a:r>
            <a:r>
              <a:rPr lang="en-US" sz="2400" dirty="0" err="1" smtClean="0"/>
              <a:t>Cialdini</a:t>
            </a:r>
            <a:r>
              <a:rPr lang="en-US" sz="2400" dirty="0" smtClean="0"/>
              <a:t> &amp; Goldstein</a:t>
            </a:r>
            <a:r>
              <a:rPr lang="en-US" sz="2400" dirty="0" smtClean="0"/>
              <a:t>, 2004)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925444" y="1268806"/>
            <a:ext cx="8341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Burger </a:t>
            </a:r>
            <a:r>
              <a:rPr lang="mr-IN" sz="3200" dirty="0" smtClean="0"/>
              <a:t>–</a:t>
            </a:r>
            <a:r>
              <a:rPr lang="en-US" sz="3200" dirty="0" smtClean="0"/>
              <a:t> ‘That’s not all’ technique (1986)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143" y="2640405"/>
            <a:ext cx="4579434" cy="285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946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38833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US" sz="6000" dirty="0"/>
              <a:t>To Conclude</a:t>
            </a:r>
            <a:r>
              <a:rPr lang="mr-IN" sz="6000" dirty="0"/>
              <a:t>…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34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9999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US" sz="6000" dirty="0"/>
              <a:t>Reference List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471961"/>
            <a:ext cx="10058400" cy="508321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Asch, S. E. (1955). Opinions and social pressure. </a:t>
            </a:r>
            <a:r>
              <a:rPr lang="en-US" i="1" dirty="0"/>
              <a:t>Scientific American</a:t>
            </a:r>
            <a:r>
              <a:rPr lang="en-US" dirty="0"/>
              <a:t>, </a:t>
            </a:r>
            <a:r>
              <a:rPr lang="en-US" i="1" dirty="0"/>
              <a:t>193</a:t>
            </a:r>
            <a:r>
              <a:rPr lang="en-US" dirty="0"/>
              <a:t>(5), 31-35</a:t>
            </a:r>
            <a:r>
              <a:rPr lang="en-US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 err="1"/>
              <a:t>Chidester</a:t>
            </a:r>
            <a:r>
              <a:rPr lang="en-GB" dirty="0"/>
              <a:t>, D. (1991). </a:t>
            </a:r>
            <a:r>
              <a:rPr lang="en-GB" i="1" dirty="0"/>
              <a:t>Salvation and Suicide: An Interpretation of Jim Jones, the Peoples Temple, and Jonestown</a:t>
            </a:r>
            <a:r>
              <a:rPr lang="en-GB" dirty="0"/>
              <a:t>. Indiana University Press.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Cialdini</a:t>
            </a:r>
            <a:r>
              <a:rPr lang="en-US" dirty="0"/>
              <a:t>, R. B., &amp; Goldstein, N. J. (2004). Social influence: Compliance and conformity. </a:t>
            </a:r>
            <a:r>
              <a:rPr lang="en-US" i="1" dirty="0" err="1"/>
              <a:t>Annu</a:t>
            </a:r>
            <a:r>
              <a:rPr lang="en-US" i="1" dirty="0"/>
              <a:t>. Rev. Psychol.</a:t>
            </a:r>
            <a:r>
              <a:rPr lang="en-US" dirty="0"/>
              <a:t>, </a:t>
            </a:r>
            <a:r>
              <a:rPr lang="en-US" i="1" dirty="0"/>
              <a:t>55</a:t>
            </a:r>
            <a:r>
              <a:rPr lang="en-US" dirty="0"/>
              <a:t>, 591-621.</a:t>
            </a:r>
            <a:endParaRPr lang="en-US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Doliński</a:t>
            </a:r>
            <a:r>
              <a:rPr lang="en-US" dirty="0" smtClean="0"/>
              <a:t>. D., </a:t>
            </a:r>
            <a:r>
              <a:rPr lang="en-US" dirty="0" err="1" smtClean="0"/>
              <a:t>Grzyb</a:t>
            </a:r>
            <a:r>
              <a:rPr lang="en-US" dirty="0" smtClean="0"/>
              <a:t>. T., </a:t>
            </a:r>
            <a:r>
              <a:rPr lang="en-US" dirty="0" err="1" smtClean="0"/>
              <a:t>Folwarczny</a:t>
            </a:r>
            <a:r>
              <a:rPr lang="en-US" dirty="0" smtClean="0"/>
              <a:t>. M., </a:t>
            </a:r>
            <a:r>
              <a:rPr lang="en-US" dirty="0" err="1" smtClean="0"/>
              <a:t>Grzybała</a:t>
            </a:r>
            <a:r>
              <a:rPr lang="en-US" dirty="0" smtClean="0"/>
              <a:t>. P., </a:t>
            </a:r>
            <a:r>
              <a:rPr lang="en-US" dirty="0" err="1" smtClean="0"/>
              <a:t>Krzyszycha</a:t>
            </a:r>
            <a:r>
              <a:rPr lang="en-US" dirty="0" smtClean="0"/>
              <a:t>. K., </a:t>
            </a:r>
            <a:r>
              <a:rPr lang="en-US" dirty="0" err="1" smtClean="0"/>
              <a:t>Martynowska</a:t>
            </a:r>
            <a:r>
              <a:rPr lang="en-US" dirty="0" smtClean="0"/>
              <a:t>. K., </a:t>
            </a:r>
            <a:r>
              <a:rPr lang="en-US" dirty="0"/>
              <a:t>&amp; </a:t>
            </a:r>
            <a:r>
              <a:rPr lang="en-US" dirty="0" err="1"/>
              <a:t>Trojanowski</a:t>
            </a:r>
            <a:r>
              <a:rPr lang="en-US" dirty="0" smtClean="0"/>
              <a:t>. J. </a:t>
            </a:r>
            <a:r>
              <a:rPr lang="en-US" dirty="0"/>
              <a:t>(2017). Would You Deliver an Electric Shock in 2015? Obedience in the Experimental Paradigm Developed by Stanley Milgram in the 50 Years Following the Original Studies. </a:t>
            </a:r>
            <a:r>
              <a:rPr lang="en-US" i="1" dirty="0"/>
              <a:t>Social Psychological and Personality Science,</a:t>
            </a:r>
            <a:r>
              <a:rPr lang="en-US" dirty="0"/>
              <a:t> </a:t>
            </a:r>
            <a:r>
              <a:rPr lang="en-US" i="1" dirty="0"/>
              <a:t>8</a:t>
            </a:r>
            <a:r>
              <a:rPr lang="en-US" dirty="0"/>
              <a:t>(8), 927-933</a:t>
            </a:r>
            <a:r>
              <a:rPr lang="en-US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/>
              <a:t>Freedman, J. L. &amp; Fraser, S. C. (1966). Compliance without pressure: The foot-in-the-door technique. </a:t>
            </a:r>
            <a:r>
              <a:rPr lang="en-GB" i="1" dirty="0"/>
              <a:t>Journal of Personality and Social Psychology</a:t>
            </a:r>
            <a:r>
              <a:rPr lang="en-GB" dirty="0"/>
              <a:t>, 4, 195-202.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06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09699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US" sz="6000" dirty="0"/>
              <a:t>Reference List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781299"/>
            <a:ext cx="10058400" cy="470262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066800" y="1781299"/>
            <a:ext cx="100584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Larsen, K. S. (1974). Conformity in the Asch experiment. </a:t>
            </a:r>
            <a:r>
              <a:rPr lang="en-US" i="1" dirty="0"/>
              <a:t>The Journal of Social Psychology</a:t>
            </a:r>
            <a:r>
              <a:rPr lang="en-US" dirty="0"/>
              <a:t>, </a:t>
            </a:r>
            <a:r>
              <a:rPr lang="en-US" i="1" dirty="0"/>
              <a:t>94</a:t>
            </a:r>
            <a:r>
              <a:rPr lang="en-US" dirty="0"/>
              <a:t>(2), 303-304.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Pavlov</a:t>
            </a:r>
            <a:r>
              <a:rPr lang="en-US" dirty="0"/>
              <a:t>, I., Watson, J., Skinner, B. F., Thorndike, E., Bandura, A., Maslow, A., &amp; </a:t>
            </a:r>
            <a:r>
              <a:rPr lang="en-US" dirty="0" err="1"/>
              <a:t>Treisman</a:t>
            </a:r>
            <a:r>
              <a:rPr lang="en-US" dirty="0"/>
              <a:t>, A.(2007).  What is Conformity?.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Raven</a:t>
            </a:r>
            <a:r>
              <a:rPr lang="en-US" dirty="0"/>
              <a:t>, B. H. (1964). </a:t>
            </a:r>
            <a:r>
              <a:rPr lang="en-US" i="1" dirty="0"/>
              <a:t>Social influence and power</a:t>
            </a:r>
            <a:r>
              <a:rPr lang="en-US" dirty="0"/>
              <a:t>. California University Los Angeles.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32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34193</TotalTime>
  <Words>258</Words>
  <Application>Microsoft Macintosh PowerPoint</Application>
  <PresentationFormat>Widescreen</PresentationFormat>
  <Paragraphs>56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Century Gothic</vt:lpstr>
      <vt:lpstr>Garamond</vt:lpstr>
      <vt:lpstr>Mangal</vt:lpstr>
      <vt:lpstr>Wingdings</vt:lpstr>
      <vt:lpstr>Savon</vt:lpstr>
      <vt:lpstr>Discuss the impact of social influence upon an individual</vt:lpstr>
      <vt:lpstr>What is Social Influence?</vt:lpstr>
      <vt:lpstr>Conformity </vt:lpstr>
      <vt:lpstr>Forms of social influence</vt:lpstr>
      <vt:lpstr>Obedience</vt:lpstr>
      <vt:lpstr>Compliance</vt:lpstr>
      <vt:lpstr>To Conclude…</vt:lpstr>
      <vt:lpstr>Reference List </vt:lpstr>
      <vt:lpstr>Reference List </vt:lpstr>
    </vt:vector>
  </TitlesOfParts>
  <Company/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Discuss the impact of social influence upon an individual</dc:title>
  <dc:creator>Chelsea Axon (1300113)</dc:creator>
  <cp:lastModifiedBy>Chelsea Axon (1300113)</cp:lastModifiedBy>
  <cp:revision>44</cp:revision>
  <dcterms:created xsi:type="dcterms:W3CDTF">2018-02-28T10:27:20Z</dcterms:created>
  <dcterms:modified xsi:type="dcterms:W3CDTF">2018-05-14T22:44:19Z</dcterms:modified>
</cp:coreProperties>
</file>