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1" r:id="rId3"/>
    <p:sldId id="273" r:id="rId4"/>
    <p:sldId id="286" r:id="rId5"/>
    <p:sldId id="274" r:id="rId6"/>
    <p:sldId id="276" r:id="rId7"/>
    <p:sldId id="278" r:id="rId8"/>
    <p:sldId id="279" r:id="rId9"/>
    <p:sldId id="280" r:id="rId10"/>
    <p:sldId id="282" r:id="rId11"/>
    <p:sldId id="283"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82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7158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745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912550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559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986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49433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95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33575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5329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03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9417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24/12/2018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927914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32656"/>
            <a:ext cx="8229600" cy="1584176"/>
          </a:xfrm>
        </p:spPr>
        <p:txBody>
          <a:bodyPr>
            <a:normAutofit/>
          </a:bodyPr>
          <a:lstStyle/>
          <a:p>
            <a:r>
              <a:rPr lang="en-GB" dirty="0" smtClean="0">
                <a:solidFill>
                  <a:schemeClr val="bg1"/>
                </a:solidFill>
              </a:rPr>
              <a:t>Everyday </a:t>
            </a:r>
            <a:r>
              <a:rPr lang="en-GB" dirty="0">
                <a:solidFill>
                  <a:schemeClr val="bg1"/>
                </a:solidFill>
              </a:rPr>
              <a:t>Life in Ancient Rome</a:t>
            </a:r>
          </a:p>
        </p:txBody>
      </p:sp>
      <p:sp>
        <p:nvSpPr>
          <p:cNvPr id="3" name="Subtitle 2"/>
          <p:cNvSpPr>
            <a:spLocks noGrp="1"/>
          </p:cNvSpPr>
          <p:nvPr>
            <p:ph type="subTitle" idx="1"/>
          </p:nvPr>
        </p:nvSpPr>
        <p:spPr>
          <a:xfrm>
            <a:off x="1547664" y="6228928"/>
            <a:ext cx="6256784" cy="629072"/>
          </a:xfrm>
        </p:spPr>
        <p:txBody>
          <a:bodyPr>
            <a:normAutofit/>
          </a:bodyPr>
          <a:lstStyle/>
          <a:p>
            <a:r>
              <a:rPr lang="en-GB" b="1" dirty="0" smtClean="0">
                <a:solidFill>
                  <a:schemeClr val="bg1"/>
                </a:solidFill>
              </a:rPr>
              <a:t>HPAH4001</a:t>
            </a:r>
            <a:endParaRPr lang="en-GB" b="1" dirty="0">
              <a:solidFill>
                <a:schemeClr val="bg1"/>
              </a:solidFill>
            </a:endParaRPr>
          </a:p>
        </p:txBody>
      </p:sp>
      <p:sp>
        <p:nvSpPr>
          <p:cNvPr id="4" name="Subtitle 2"/>
          <p:cNvSpPr txBox="1">
            <a:spLocks/>
          </p:cNvSpPr>
          <p:nvPr/>
        </p:nvSpPr>
        <p:spPr>
          <a:xfrm>
            <a:off x="755576" y="1984648"/>
            <a:ext cx="8136904" cy="2088232"/>
          </a:xfrm>
          <a:prstGeom prst="rect">
            <a:avLst/>
          </a:prstGeom>
        </p:spPr>
        <p:txBody>
          <a:bodyPr vert="horz">
            <a:normAutofit fontScale="6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5800" dirty="0" smtClean="0">
                <a:solidFill>
                  <a:prstClr val="black"/>
                </a:solidFill>
              </a:rPr>
              <a:t>Session 3 – part 1</a:t>
            </a:r>
          </a:p>
          <a:p>
            <a:pPr algn="ctr">
              <a:spcBef>
                <a:spcPct val="20000"/>
              </a:spcBef>
              <a:buClr>
                <a:prstClr val="white">
                  <a:shade val="95000"/>
                </a:prstClr>
              </a:buClr>
              <a:buSzPct val="65000"/>
              <a:defRPr/>
            </a:pPr>
            <a:r>
              <a:rPr lang="en-GB" sz="5800" dirty="0" smtClean="0">
                <a:solidFill>
                  <a:prstClr val="black"/>
                </a:solidFill>
              </a:rPr>
              <a:t>Death and Burial</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20040" y="3959966"/>
            <a:ext cx="2839792" cy="2697803"/>
          </a:xfrm>
          <a:prstGeom prst="rect">
            <a:avLst/>
          </a:prstGeom>
        </p:spPr>
      </p:pic>
      <p:pic>
        <p:nvPicPr>
          <p:cNvPr id="7" name="Picture 6"/>
          <p:cNvPicPr>
            <a:picLocks noChangeAspect="1"/>
          </p:cNvPicPr>
          <p:nvPr/>
        </p:nvPicPr>
        <p:blipFill>
          <a:blip r:embed="rId3"/>
          <a:stretch>
            <a:fillRect/>
          </a:stretch>
        </p:blipFill>
        <p:spPr>
          <a:xfrm>
            <a:off x="3203848" y="3971718"/>
            <a:ext cx="3647578" cy="2223864"/>
          </a:xfrm>
          <a:prstGeom prst="rect">
            <a:avLst/>
          </a:prstGeom>
        </p:spPr>
      </p:pic>
      <p:pic>
        <p:nvPicPr>
          <p:cNvPr id="6" name="Picture 5"/>
          <p:cNvPicPr>
            <a:picLocks noChangeAspect="1"/>
          </p:cNvPicPr>
          <p:nvPr/>
        </p:nvPicPr>
        <p:blipFill>
          <a:blip r:embed="rId4"/>
          <a:stretch>
            <a:fillRect/>
          </a:stretch>
        </p:blipFill>
        <p:spPr>
          <a:xfrm>
            <a:off x="7164288" y="3926209"/>
            <a:ext cx="1737615" cy="2731560"/>
          </a:xfrm>
          <a:prstGeom prst="rect">
            <a:avLst/>
          </a:prstGeom>
        </p:spPr>
      </p:pic>
    </p:spTree>
    <p:extLst>
      <p:ext uri="{BB962C8B-B14F-4D97-AF65-F5344CB8AC3E}">
        <p14:creationId xmlns:p14="http://schemas.microsoft.com/office/powerpoint/2010/main" val="1938044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normAutofit/>
          </a:bodyPr>
          <a:lstStyle/>
          <a:p>
            <a:r>
              <a:rPr lang="en-GB" dirty="0" smtClean="0">
                <a:solidFill>
                  <a:schemeClr val="bg1"/>
                </a:solidFill>
              </a:rPr>
              <a:t>Understanding Death</a:t>
            </a:r>
            <a:endParaRPr lang="en-GB" dirty="0">
              <a:solidFill>
                <a:schemeClr val="bg1"/>
              </a:solidFill>
            </a:endParaRPr>
          </a:p>
        </p:txBody>
      </p:sp>
      <p:sp>
        <p:nvSpPr>
          <p:cNvPr id="3" name="Content Placeholder 2"/>
          <p:cNvSpPr>
            <a:spLocks noGrp="1"/>
          </p:cNvSpPr>
          <p:nvPr>
            <p:ph sz="quarter" idx="2"/>
          </p:nvPr>
        </p:nvSpPr>
        <p:spPr>
          <a:xfrm>
            <a:off x="68896" y="836712"/>
            <a:ext cx="8967600" cy="2592288"/>
          </a:xfrm>
        </p:spPr>
        <p:txBody>
          <a:bodyPr>
            <a:normAutofit fontScale="92500"/>
          </a:bodyPr>
          <a:lstStyle/>
          <a:p>
            <a:r>
              <a:rPr lang="en-GB" b="1" dirty="0" smtClean="0">
                <a:solidFill>
                  <a:schemeClr val="bg1"/>
                </a:solidFill>
              </a:rPr>
              <a:t>Literary descriptions:</a:t>
            </a:r>
            <a:r>
              <a:rPr lang="en-GB" dirty="0" smtClean="0">
                <a:solidFill>
                  <a:schemeClr val="bg1"/>
                </a:solidFill>
              </a:rPr>
              <a:t> incidental information about death e.g. Thucydides description of public burial, comic descriptions in Apuleius’ </a:t>
            </a:r>
            <a:r>
              <a:rPr lang="en-GB" i="1" dirty="0" smtClean="0">
                <a:solidFill>
                  <a:schemeClr val="bg1"/>
                </a:solidFill>
              </a:rPr>
              <a:t>The Golden Ass.</a:t>
            </a:r>
          </a:p>
          <a:p>
            <a:pPr>
              <a:buNone/>
            </a:pPr>
            <a:endParaRPr lang="en-GB" sz="600" dirty="0" smtClean="0">
              <a:solidFill>
                <a:schemeClr val="bg1"/>
              </a:solidFill>
            </a:endParaRPr>
          </a:p>
          <a:p>
            <a:pPr marL="0">
              <a:buNone/>
            </a:pPr>
            <a:r>
              <a:rPr lang="en-GB" dirty="0" err="1" smtClean="0">
                <a:solidFill>
                  <a:schemeClr val="bg1"/>
                </a:solidFill>
              </a:rPr>
              <a:t>Fabullus</a:t>
            </a:r>
            <a:r>
              <a:rPr lang="en-GB" dirty="0" smtClean="0">
                <a:solidFill>
                  <a:schemeClr val="bg1"/>
                </a:solidFill>
              </a:rPr>
              <a:t> dinning with unguents but without food </a:t>
            </a:r>
            <a:r>
              <a:rPr lang="en-GB" b="1" dirty="0" smtClean="0">
                <a:solidFill>
                  <a:schemeClr val="bg1"/>
                </a:solidFill>
              </a:rPr>
              <a:t>– Martial </a:t>
            </a:r>
            <a:r>
              <a:rPr lang="en-GB" b="1" i="1" dirty="0" smtClean="0">
                <a:solidFill>
                  <a:schemeClr val="bg1"/>
                </a:solidFill>
              </a:rPr>
              <a:t>Ep. </a:t>
            </a:r>
            <a:r>
              <a:rPr lang="en-GB" b="1" dirty="0" smtClean="0">
                <a:solidFill>
                  <a:schemeClr val="bg1"/>
                </a:solidFill>
              </a:rPr>
              <a:t>3.12. </a:t>
            </a:r>
          </a:p>
          <a:p>
            <a:pPr marL="0">
              <a:buNone/>
            </a:pPr>
            <a:endParaRPr lang="en-GB" sz="600" b="1" dirty="0" smtClean="0">
              <a:solidFill>
                <a:schemeClr val="bg1"/>
              </a:solidFill>
            </a:endParaRPr>
          </a:p>
          <a:p>
            <a:pPr marL="0">
              <a:buNone/>
            </a:pPr>
            <a:r>
              <a:rPr lang="en-GB" dirty="0" smtClean="0">
                <a:solidFill>
                  <a:schemeClr val="bg1"/>
                </a:solidFill>
              </a:rPr>
              <a:t>Jesus anointed in the house of Simon the leper</a:t>
            </a:r>
            <a:r>
              <a:rPr lang="en-GB" dirty="0">
                <a:solidFill>
                  <a:schemeClr val="bg1"/>
                </a:solidFill>
              </a:rPr>
              <a:t> </a:t>
            </a:r>
            <a:r>
              <a:rPr lang="en-GB" dirty="0" smtClean="0">
                <a:solidFill>
                  <a:schemeClr val="bg1"/>
                </a:solidFill>
              </a:rPr>
              <a:t>– </a:t>
            </a:r>
            <a:r>
              <a:rPr lang="en-GB" b="1" i="1" dirty="0" smtClean="0">
                <a:solidFill>
                  <a:schemeClr val="bg1"/>
                </a:solidFill>
              </a:rPr>
              <a:t>New Testament Matthew</a:t>
            </a:r>
            <a:r>
              <a:rPr lang="en-GB" b="1" dirty="0" smtClean="0">
                <a:solidFill>
                  <a:schemeClr val="bg1"/>
                </a:solidFill>
              </a:rPr>
              <a:t> 26.6-12</a:t>
            </a:r>
            <a:r>
              <a:rPr lang="en-GB" dirty="0" smtClean="0">
                <a:solidFill>
                  <a:schemeClr val="bg1"/>
                </a:solidFill>
              </a:rPr>
              <a:t>.</a:t>
            </a:r>
          </a:p>
          <a:p>
            <a:pPr>
              <a:buNone/>
            </a:pPr>
            <a:endParaRPr lang="en-GB" dirty="0">
              <a:solidFill>
                <a:schemeClr val="bg1"/>
              </a:solidFill>
            </a:endParaRPr>
          </a:p>
        </p:txBody>
      </p:sp>
      <p:sp>
        <p:nvSpPr>
          <p:cNvPr id="6" name="Content Placeholder 5"/>
          <p:cNvSpPr>
            <a:spLocks noGrp="1"/>
          </p:cNvSpPr>
          <p:nvPr>
            <p:ph sz="quarter" idx="4"/>
          </p:nvPr>
        </p:nvSpPr>
        <p:spPr>
          <a:xfrm>
            <a:off x="68896" y="3429000"/>
            <a:ext cx="9075104" cy="2027064"/>
          </a:xfrm>
        </p:spPr>
        <p:txBody>
          <a:bodyPr>
            <a:normAutofit/>
          </a:bodyPr>
          <a:lstStyle/>
          <a:p>
            <a:r>
              <a:rPr lang="en-GB" sz="2200" b="1" dirty="0" smtClean="0">
                <a:solidFill>
                  <a:schemeClr val="bg1"/>
                </a:solidFill>
              </a:rPr>
              <a:t>Epigraphic evidence: </a:t>
            </a:r>
            <a:r>
              <a:rPr lang="en-GB" sz="2200" dirty="0" smtClean="0">
                <a:solidFill>
                  <a:schemeClr val="bg1"/>
                </a:solidFill>
              </a:rPr>
              <a:t>Funerary </a:t>
            </a:r>
            <a:r>
              <a:rPr lang="en-GB" sz="2200" dirty="0">
                <a:solidFill>
                  <a:schemeClr val="bg1"/>
                </a:solidFill>
              </a:rPr>
              <a:t>inscriptions commemorating the dead, their achievements, </a:t>
            </a:r>
            <a:r>
              <a:rPr lang="en-GB" sz="2200" dirty="0" smtClean="0">
                <a:solidFill>
                  <a:schemeClr val="bg1"/>
                </a:solidFill>
              </a:rPr>
              <a:t>status</a:t>
            </a:r>
            <a:r>
              <a:rPr lang="en-GB" sz="2200" dirty="0">
                <a:solidFill>
                  <a:schemeClr val="bg1"/>
                </a:solidFill>
              </a:rPr>
              <a:t>, family relations and other demographic </a:t>
            </a:r>
            <a:r>
              <a:rPr lang="en-GB" sz="2200" dirty="0" smtClean="0">
                <a:solidFill>
                  <a:schemeClr val="bg1"/>
                </a:solidFill>
              </a:rPr>
              <a:t>information.</a:t>
            </a:r>
            <a:endParaRPr lang="en-GB" sz="2200" dirty="0">
              <a:solidFill>
                <a:schemeClr val="bg1"/>
              </a:solidFill>
            </a:endParaRPr>
          </a:p>
        </p:txBody>
      </p:sp>
      <p:sp>
        <p:nvSpPr>
          <p:cNvPr id="7" name="Content Placeholder 2"/>
          <p:cNvSpPr txBox="1">
            <a:spLocks/>
          </p:cNvSpPr>
          <p:nvPr/>
        </p:nvSpPr>
        <p:spPr>
          <a:xfrm>
            <a:off x="0" y="4581128"/>
            <a:ext cx="5580112" cy="2276872"/>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b="1" dirty="0" smtClean="0">
                <a:solidFill>
                  <a:schemeClr val="bg1"/>
                </a:solidFill>
              </a:rPr>
              <a:t>Tomb b – </a:t>
            </a:r>
            <a:r>
              <a:rPr lang="en-GB" b="1" dirty="0" err="1" smtClean="0">
                <a:solidFill>
                  <a:schemeClr val="bg1"/>
                </a:solidFill>
              </a:rPr>
              <a:t>Lucius</a:t>
            </a:r>
            <a:r>
              <a:rPr lang="en-GB" b="1" dirty="0" smtClean="0">
                <a:solidFill>
                  <a:schemeClr val="bg1"/>
                </a:solidFill>
              </a:rPr>
              <a:t> Cornelius Scipio (c. mid 3</a:t>
            </a:r>
            <a:r>
              <a:rPr lang="en-GB" b="1" baseline="30000" dirty="0" smtClean="0">
                <a:solidFill>
                  <a:schemeClr val="bg1"/>
                </a:solidFill>
              </a:rPr>
              <a:t>rd</a:t>
            </a:r>
            <a:r>
              <a:rPr lang="en-GB" b="1" dirty="0" smtClean="0">
                <a:solidFill>
                  <a:schemeClr val="bg1"/>
                </a:solidFill>
              </a:rPr>
              <a:t> C BC).</a:t>
            </a:r>
            <a:endParaRPr lang="en-GB" b="1" dirty="0">
              <a:solidFill>
                <a:schemeClr val="bg1"/>
              </a:solidFill>
            </a:endParaRPr>
          </a:p>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endParaRPr lang="en-GB" sz="500" dirty="0" smtClean="0">
              <a:solidFill>
                <a:schemeClr val="bg1"/>
              </a:solidFill>
            </a:endParaRPr>
          </a:p>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dirty="0" smtClean="0">
                <a:solidFill>
                  <a:schemeClr val="bg1"/>
                </a:solidFill>
              </a:rPr>
              <a:t>“Most in Rome agree, that he who lies within, even among the best, was a man preeminent. </a:t>
            </a:r>
            <a:r>
              <a:rPr lang="en-GB" dirty="0" err="1" smtClean="0">
                <a:solidFill>
                  <a:schemeClr val="bg1"/>
                </a:solidFill>
              </a:rPr>
              <a:t>Lucius</a:t>
            </a:r>
            <a:r>
              <a:rPr lang="en-GB" dirty="0" smtClean="0">
                <a:solidFill>
                  <a:schemeClr val="bg1"/>
                </a:solidFill>
              </a:rPr>
              <a:t> Scipio son of </a:t>
            </a:r>
            <a:r>
              <a:rPr lang="en-GB" dirty="0" err="1" smtClean="0">
                <a:solidFill>
                  <a:schemeClr val="bg1"/>
                </a:solidFill>
              </a:rPr>
              <a:t>Barbatus</a:t>
            </a:r>
            <a:r>
              <a:rPr lang="en-GB" dirty="0" smtClean="0">
                <a:solidFill>
                  <a:schemeClr val="bg1"/>
                </a:solidFill>
              </a:rPr>
              <a:t>. This man among you ranked consul, censor, </a:t>
            </a:r>
            <a:r>
              <a:rPr lang="en-GB" dirty="0" err="1" smtClean="0">
                <a:solidFill>
                  <a:schemeClr val="bg1"/>
                </a:solidFill>
              </a:rPr>
              <a:t>aedile</a:t>
            </a:r>
            <a:r>
              <a:rPr lang="en-GB" dirty="0" smtClean="0">
                <a:solidFill>
                  <a:schemeClr val="bg1"/>
                </a:solidFill>
              </a:rPr>
              <a:t>. He conquered Corsica and its city </a:t>
            </a:r>
            <a:r>
              <a:rPr lang="en-GB" dirty="0" err="1" smtClean="0">
                <a:solidFill>
                  <a:schemeClr val="bg1"/>
                </a:solidFill>
              </a:rPr>
              <a:t>Aleria</a:t>
            </a:r>
            <a:r>
              <a:rPr lang="en-GB" dirty="0" smtClean="0">
                <a:solidFill>
                  <a:schemeClr val="bg1"/>
                </a:solidFill>
              </a:rPr>
              <a:t>, and gave the gods of storms the temple they had earned.”</a:t>
            </a:r>
            <a:r>
              <a:rPr lang="en-GB" dirty="0">
                <a:solidFill>
                  <a:schemeClr val="bg1"/>
                </a:solidFill>
              </a:rPr>
              <a:t> </a:t>
            </a:r>
            <a:r>
              <a:rPr lang="en-GB" dirty="0" smtClean="0">
                <a:solidFill>
                  <a:schemeClr val="bg1"/>
                </a:solidFill>
              </a:rPr>
              <a:t>– </a:t>
            </a:r>
            <a:r>
              <a:rPr lang="en-GB" b="1" i="1" dirty="0" smtClean="0">
                <a:solidFill>
                  <a:schemeClr val="bg1"/>
                </a:solidFill>
              </a:rPr>
              <a:t>ILS </a:t>
            </a:r>
            <a:r>
              <a:rPr lang="en-GB" b="1" dirty="0" smtClean="0">
                <a:solidFill>
                  <a:schemeClr val="bg1"/>
                </a:solidFill>
              </a:rPr>
              <a:t>2-3</a:t>
            </a:r>
            <a:r>
              <a:rPr lang="en-GB" dirty="0" smtClean="0">
                <a:solidFill>
                  <a:schemeClr val="bg1"/>
                </a:solidFill>
              </a:rPr>
              <a:t>.</a:t>
            </a:r>
          </a:p>
        </p:txBody>
      </p:sp>
      <p:pic>
        <p:nvPicPr>
          <p:cNvPr id="9" name="Picture 8"/>
          <p:cNvPicPr>
            <a:picLocks noChangeAspect="1"/>
          </p:cNvPicPr>
          <p:nvPr/>
        </p:nvPicPr>
        <p:blipFill>
          <a:blip r:embed="rId2"/>
          <a:stretch>
            <a:fillRect/>
          </a:stretch>
        </p:blipFill>
        <p:spPr>
          <a:xfrm>
            <a:off x="5687777" y="4265712"/>
            <a:ext cx="3224244" cy="2310177"/>
          </a:xfrm>
          <a:prstGeom prst="rect">
            <a:avLst/>
          </a:prstGeom>
        </p:spPr>
      </p:pic>
      <p:sp>
        <p:nvSpPr>
          <p:cNvPr id="10" name="Content Placeholder 2"/>
          <p:cNvSpPr txBox="1">
            <a:spLocks/>
          </p:cNvSpPr>
          <p:nvPr/>
        </p:nvSpPr>
        <p:spPr>
          <a:xfrm>
            <a:off x="5265927" y="6511652"/>
            <a:ext cx="3878073" cy="346348"/>
          </a:xfrm>
          <a:prstGeom prst="rect">
            <a:avLst/>
          </a:prstGeom>
        </p:spPr>
        <p:txBody>
          <a:bodyPr vert="horz">
            <a:normAutofit fontScale="92500"/>
          </a:bodyPr>
          <a:lstStyle/>
          <a:p>
            <a:pPr marR="0" lvl="0" indent="-411480"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400" b="0" i="0" u="none" strike="noStrike" kern="1200" cap="none" spc="0" normalizeH="0" baseline="0" noProof="0" dirty="0" smtClean="0">
                <a:ln>
                  <a:noFill/>
                </a:ln>
                <a:solidFill>
                  <a:schemeClr val="bg1"/>
                </a:solidFill>
                <a:effectLst/>
                <a:uLnTx/>
                <a:uFillTx/>
                <a:latin typeface="+mn-lt"/>
                <a:ea typeface="+mn-ea"/>
                <a:cs typeface="+mn-cs"/>
              </a:rPr>
              <a:t>Tomb of the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Scipios</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 Via de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Porta</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San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Sebastiano</a:t>
            </a:r>
            <a:endParaRPr kumimoji="0" lang="en-GB" sz="1400"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Grp="1" noChangeAspect="1" noChangeArrowheads="1"/>
          </p:cNvPicPr>
          <p:nvPr>
            <p:ph sz="half" idx="1"/>
          </p:nvPr>
        </p:nvPicPr>
        <p:blipFill>
          <a:blip r:embed="rId2" cstate="print"/>
          <a:srcRect/>
          <a:stretch>
            <a:fillRect/>
          </a:stretch>
        </p:blipFill>
        <p:spPr bwMode="auto">
          <a:xfrm>
            <a:off x="251520" y="188640"/>
            <a:ext cx="3096344" cy="2936376"/>
          </a:xfrm>
          <a:prstGeom prst="rect">
            <a:avLst/>
          </a:prstGeom>
          <a:noFill/>
          <a:ln w="9525">
            <a:noFill/>
            <a:miter lim="800000"/>
            <a:headEnd/>
            <a:tailEnd/>
          </a:ln>
        </p:spPr>
      </p:pic>
      <p:pic>
        <p:nvPicPr>
          <p:cNvPr id="7" name="Content Placeholder 3" descr="sarcophagus. AD 255. Hercules.jpg"/>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5220072" y="252567"/>
            <a:ext cx="3168352" cy="3005799"/>
          </a:xfrm>
          <a:prstGeom prst="rect">
            <a:avLst/>
          </a:prstGeom>
        </p:spPr>
      </p:pic>
      <p:sp>
        <p:nvSpPr>
          <p:cNvPr id="8" name="Rectangle 7"/>
          <p:cNvSpPr/>
          <p:nvPr/>
        </p:nvSpPr>
        <p:spPr>
          <a:xfrm>
            <a:off x="5045863" y="3280684"/>
            <a:ext cx="3982872" cy="923330"/>
          </a:xfrm>
          <a:prstGeom prst="rect">
            <a:avLst/>
          </a:prstGeom>
        </p:spPr>
        <p:txBody>
          <a:bodyPr wrap="square">
            <a:spAutoFit/>
          </a:bodyPr>
          <a:lstStyle/>
          <a:p>
            <a:r>
              <a:rPr lang="en-GB" dirty="0" err="1" smtClean="0">
                <a:solidFill>
                  <a:schemeClr val="bg1"/>
                </a:solidFill>
              </a:rPr>
              <a:t>Ludovisi</a:t>
            </a:r>
            <a:r>
              <a:rPr lang="en-GB" dirty="0" smtClean="0">
                <a:solidFill>
                  <a:schemeClr val="bg1"/>
                </a:solidFill>
              </a:rPr>
              <a:t> sarcophagus, mid. 3</a:t>
            </a:r>
            <a:r>
              <a:rPr lang="en-GB" baseline="30000" dirty="0" smtClean="0">
                <a:solidFill>
                  <a:schemeClr val="bg1"/>
                </a:solidFill>
              </a:rPr>
              <a:t>rd</a:t>
            </a:r>
            <a:r>
              <a:rPr lang="en-GB" dirty="0" smtClean="0">
                <a:solidFill>
                  <a:schemeClr val="bg1"/>
                </a:solidFill>
              </a:rPr>
              <a:t> c. AD. Battle between Romans and Barbarians.</a:t>
            </a:r>
            <a:endParaRPr lang="en-GB" dirty="0">
              <a:solidFill>
                <a:schemeClr val="bg1"/>
              </a:solidFill>
            </a:endParaRPr>
          </a:p>
        </p:txBody>
      </p:sp>
      <p:sp>
        <p:nvSpPr>
          <p:cNvPr id="9" name="Rectangle 8"/>
          <p:cNvSpPr/>
          <p:nvPr/>
        </p:nvSpPr>
        <p:spPr>
          <a:xfrm>
            <a:off x="149319" y="3245311"/>
            <a:ext cx="3888432" cy="954107"/>
          </a:xfrm>
          <a:prstGeom prst="rect">
            <a:avLst/>
          </a:prstGeom>
        </p:spPr>
        <p:txBody>
          <a:bodyPr wrap="square">
            <a:spAutoFit/>
          </a:bodyPr>
          <a:lstStyle/>
          <a:p>
            <a:r>
              <a:rPr lang="en-GB" sz="1400" dirty="0" smtClean="0">
                <a:solidFill>
                  <a:schemeClr val="bg1"/>
                </a:solidFill>
              </a:rPr>
              <a:t>Left - CLODIUS TERTIUS MEDICUS</a:t>
            </a:r>
          </a:p>
          <a:p>
            <a:r>
              <a:rPr lang="en-GB" sz="1400" dirty="0" smtClean="0">
                <a:solidFill>
                  <a:schemeClr val="bg1"/>
                </a:solidFill>
              </a:rPr>
              <a:t>Centre - CLODIUS METRODORUS MEDICUS</a:t>
            </a:r>
          </a:p>
          <a:p>
            <a:r>
              <a:rPr lang="en-GB" sz="1400" dirty="0" smtClean="0">
                <a:solidFill>
                  <a:schemeClr val="bg1"/>
                </a:solidFill>
              </a:rPr>
              <a:t>Right - CLODIA HILARA</a:t>
            </a:r>
          </a:p>
          <a:p>
            <a:r>
              <a:rPr lang="en-GB" sz="1400" dirty="0" smtClean="0">
                <a:solidFill>
                  <a:schemeClr val="bg1"/>
                </a:solidFill>
              </a:rPr>
              <a:t>Late 1</a:t>
            </a:r>
            <a:r>
              <a:rPr lang="en-GB" sz="1400" baseline="30000" dirty="0" smtClean="0">
                <a:solidFill>
                  <a:schemeClr val="bg1"/>
                </a:solidFill>
              </a:rPr>
              <a:t>st</a:t>
            </a:r>
            <a:r>
              <a:rPr lang="en-GB" sz="1400" dirty="0" smtClean="0">
                <a:solidFill>
                  <a:schemeClr val="bg1"/>
                </a:solidFill>
              </a:rPr>
              <a:t> c. BC?</a:t>
            </a:r>
            <a:endParaRPr lang="en-GB" sz="1400" dirty="0">
              <a:solidFill>
                <a:schemeClr val="bg1"/>
              </a:solidFill>
            </a:endParaRPr>
          </a:p>
        </p:txBody>
      </p:sp>
      <p:sp>
        <p:nvSpPr>
          <p:cNvPr id="11" name="Content Placeholder 2"/>
          <p:cNvSpPr txBox="1">
            <a:spLocks/>
          </p:cNvSpPr>
          <p:nvPr/>
        </p:nvSpPr>
        <p:spPr>
          <a:xfrm>
            <a:off x="0" y="4319712"/>
            <a:ext cx="9058928" cy="2538287"/>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b="1" dirty="0" err="1" smtClean="0">
                <a:solidFill>
                  <a:schemeClr val="bg1"/>
                </a:solidFill>
              </a:rPr>
              <a:t>Palaeo</a:t>
            </a:r>
            <a:r>
              <a:rPr lang="en-GB" sz="2600" b="1" dirty="0" smtClean="0">
                <a:solidFill>
                  <a:schemeClr val="bg1"/>
                </a:solidFill>
              </a:rPr>
              <a:t>-Osteology</a:t>
            </a:r>
            <a:r>
              <a:rPr lang="en-GB" sz="2600" dirty="0" smtClean="0">
                <a:solidFill>
                  <a:schemeClr val="bg1"/>
                </a:solidFill>
              </a:rPr>
              <a:t> - dental, cranial and skeletal anomalies can give indications of stress and disease.</a:t>
            </a:r>
          </a:p>
          <a:p>
            <a:endParaRPr lang="en-GB" sz="1000" dirty="0">
              <a:solidFill>
                <a:schemeClr val="bg1"/>
              </a:solidFill>
            </a:endParaRPr>
          </a:p>
          <a:p>
            <a:r>
              <a:rPr lang="en-GB" sz="2600" dirty="0" smtClean="0">
                <a:solidFill>
                  <a:schemeClr val="bg1"/>
                </a:solidFill>
              </a:rPr>
              <a:t>DNA can be used to reveal evidence of pathogens.</a:t>
            </a:r>
          </a:p>
          <a:p>
            <a:endParaRPr lang="en-GB" sz="1000" dirty="0">
              <a:solidFill>
                <a:schemeClr val="bg1"/>
              </a:solidFill>
            </a:endParaRPr>
          </a:p>
          <a:p>
            <a:r>
              <a:rPr lang="en-GB" sz="2600" dirty="0" smtClean="0">
                <a:solidFill>
                  <a:schemeClr val="bg1"/>
                </a:solidFill>
              </a:rPr>
              <a:t>About 5,000 skeletons have been retrieved from Roman catacombs.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Grave Goods</a:t>
            </a:r>
            <a:endParaRPr lang="en-GB" dirty="0">
              <a:solidFill>
                <a:schemeClr val="bg1"/>
              </a:solidFill>
            </a:endParaRPr>
          </a:p>
        </p:txBody>
      </p:sp>
      <p:sp>
        <p:nvSpPr>
          <p:cNvPr id="3" name="Content Placeholder 2"/>
          <p:cNvSpPr>
            <a:spLocks noGrp="1"/>
          </p:cNvSpPr>
          <p:nvPr>
            <p:ph idx="1"/>
          </p:nvPr>
        </p:nvSpPr>
        <p:spPr>
          <a:xfrm>
            <a:off x="323528" y="1600200"/>
            <a:ext cx="8280920" cy="5141168"/>
          </a:xfrm>
        </p:spPr>
        <p:txBody>
          <a:bodyPr>
            <a:normAutofit/>
          </a:bodyPr>
          <a:lstStyle/>
          <a:p>
            <a:r>
              <a:rPr lang="en-GB" dirty="0" smtClean="0">
                <a:solidFill>
                  <a:schemeClr val="bg1"/>
                </a:solidFill>
              </a:rPr>
              <a:t>Difficulties of interpretation – what were these goods meant to represent? – goods required in the afterlife? – means of displaying a families wealth and power?</a:t>
            </a:r>
          </a:p>
          <a:p>
            <a:pPr marL="137160" indent="0">
              <a:buNone/>
            </a:pPr>
            <a:endParaRPr lang="en-GB" sz="1300" dirty="0" smtClean="0">
              <a:solidFill>
                <a:schemeClr val="bg1"/>
              </a:solidFill>
            </a:endParaRPr>
          </a:p>
          <a:p>
            <a:pPr marL="137160" indent="0">
              <a:buNone/>
            </a:pPr>
            <a:r>
              <a:rPr lang="en-GB" dirty="0" smtClean="0">
                <a:solidFill>
                  <a:schemeClr val="bg1"/>
                </a:solidFill>
              </a:rPr>
              <a:t>“</a:t>
            </a:r>
            <a:r>
              <a:rPr lang="en-GB" dirty="0">
                <a:solidFill>
                  <a:schemeClr val="bg1"/>
                </a:solidFill>
              </a:rPr>
              <a:t>But this is nothing: time after time men have been known to slaughter horses upon the tomb, and concubines and pages; to burn clothes and other finery, or bury it, in the idea that the deceased will find a profitable use for such things in the lower world</a:t>
            </a:r>
            <a:r>
              <a:rPr lang="en-GB" dirty="0" smtClean="0">
                <a:solidFill>
                  <a:schemeClr val="bg1"/>
                </a:solidFill>
              </a:rPr>
              <a:t>.” – </a:t>
            </a:r>
            <a:r>
              <a:rPr lang="en-GB" b="1" dirty="0" smtClean="0">
                <a:solidFill>
                  <a:schemeClr val="bg1"/>
                </a:solidFill>
              </a:rPr>
              <a:t>Lucian </a:t>
            </a:r>
            <a:r>
              <a:rPr lang="en-GB" b="1" i="1" dirty="0" smtClean="0">
                <a:solidFill>
                  <a:schemeClr val="bg1"/>
                </a:solidFill>
              </a:rPr>
              <a:t>On Mourning </a:t>
            </a:r>
            <a:r>
              <a:rPr lang="en-GB" b="1" dirty="0" smtClean="0">
                <a:solidFill>
                  <a:schemeClr val="bg1"/>
                </a:solidFill>
              </a:rPr>
              <a:t>15</a:t>
            </a:r>
            <a:r>
              <a:rPr lang="en-GB" dirty="0" smtClean="0">
                <a:solidFill>
                  <a:schemeClr val="bg1"/>
                </a:solidFill>
              </a:rPr>
              <a:t>.</a:t>
            </a:r>
          </a:p>
          <a:p>
            <a:pPr marL="137160" indent="0">
              <a:buNone/>
            </a:pPr>
            <a:endParaRPr lang="en-GB" sz="1300" dirty="0">
              <a:solidFill>
                <a:schemeClr val="bg1"/>
              </a:solidFill>
            </a:endParaRPr>
          </a:p>
        </p:txBody>
      </p:sp>
    </p:spTree>
    <p:extLst>
      <p:ext uri="{BB962C8B-B14F-4D97-AF65-F5344CB8AC3E}">
        <p14:creationId xmlns:p14="http://schemas.microsoft.com/office/powerpoint/2010/main" val="285319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Roman Funerary Rites</a:t>
            </a:r>
            <a:endParaRPr lang="en-GB" dirty="0">
              <a:solidFill>
                <a:schemeClr val="bg1"/>
              </a:solidFill>
            </a:endParaRPr>
          </a:p>
        </p:txBody>
      </p:sp>
      <p:sp>
        <p:nvSpPr>
          <p:cNvPr id="3" name="Content Placeholder 2"/>
          <p:cNvSpPr>
            <a:spLocks noGrp="1"/>
          </p:cNvSpPr>
          <p:nvPr>
            <p:ph sz="half" idx="1"/>
          </p:nvPr>
        </p:nvSpPr>
        <p:spPr>
          <a:xfrm>
            <a:off x="0" y="1340768"/>
            <a:ext cx="4495800" cy="5517232"/>
          </a:xfrm>
        </p:spPr>
        <p:txBody>
          <a:bodyPr>
            <a:normAutofit fontScale="77500" lnSpcReduction="20000"/>
          </a:bodyPr>
          <a:lstStyle/>
          <a:p>
            <a:r>
              <a:rPr lang="en-GB" sz="2800" dirty="0" smtClean="0">
                <a:solidFill>
                  <a:schemeClr val="bg1"/>
                </a:solidFill>
              </a:rPr>
              <a:t>Upon death of person have the </a:t>
            </a:r>
            <a:r>
              <a:rPr lang="en-GB" sz="2800" i="1" dirty="0" err="1" smtClean="0">
                <a:solidFill>
                  <a:schemeClr val="bg1"/>
                </a:solidFill>
              </a:rPr>
              <a:t>conclamatio</a:t>
            </a:r>
            <a:r>
              <a:rPr lang="en-GB" sz="2800" i="1" dirty="0" smtClean="0">
                <a:solidFill>
                  <a:schemeClr val="bg1"/>
                </a:solidFill>
              </a:rPr>
              <a:t> </a:t>
            </a:r>
            <a:r>
              <a:rPr lang="en-GB" sz="2800" dirty="0" smtClean="0">
                <a:solidFill>
                  <a:schemeClr val="bg1"/>
                </a:solidFill>
              </a:rPr>
              <a:t>– calling out of deceased name.</a:t>
            </a:r>
          </a:p>
          <a:p>
            <a:endParaRPr lang="en-GB" sz="500" dirty="0" smtClean="0">
              <a:solidFill>
                <a:schemeClr val="bg1"/>
              </a:solidFill>
            </a:endParaRPr>
          </a:p>
          <a:p>
            <a:r>
              <a:rPr lang="en-GB" sz="2800" dirty="0" smtClean="0">
                <a:solidFill>
                  <a:schemeClr val="bg1"/>
                </a:solidFill>
              </a:rPr>
              <a:t>Washing and anointing body.  </a:t>
            </a:r>
          </a:p>
          <a:p>
            <a:endParaRPr lang="en-GB" sz="500" dirty="0" smtClean="0">
              <a:solidFill>
                <a:schemeClr val="bg1"/>
              </a:solidFill>
            </a:endParaRPr>
          </a:p>
          <a:p>
            <a:r>
              <a:rPr lang="en-GB" sz="2800" dirty="0" smtClean="0">
                <a:solidFill>
                  <a:schemeClr val="bg1"/>
                </a:solidFill>
              </a:rPr>
              <a:t>Body dressed in best clothes (</a:t>
            </a:r>
            <a:r>
              <a:rPr lang="en-GB" sz="2800" i="1" dirty="0" smtClean="0">
                <a:solidFill>
                  <a:schemeClr val="bg1"/>
                </a:solidFill>
              </a:rPr>
              <a:t>toga</a:t>
            </a:r>
            <a:r>
              <a:rPr lang="en-GB" sz="2800" dirty="0" smtClean="0">
                <a:solidFill>
                  <a:schemeClr val="bg1"/>
                </a:solidFill>
              </a:rPr>
              <a:t> for citizens, </a:t>
            </a:r>
            <a:r>
              <a:rPr lang="en-GB" sz="2800" i="1" dirty="0" err="1" smtClean="0">
                <a:solidFill>
                  <a:schemeClr val="bg1"/>
                </a:solidFill>
              </a:rPr>
              <a:t>praetexta</a:t>
            </a:r>
            <a:r>
              <a:rPr lang="en-GB" sz="2800" i="1" dirty="0" smtClean="0">
                <a:solidFill>
                  <a:schemeClr val="bg1"/>
                </a:solidFill>
              </a:rPr>
              <a:t> </a:t>
            </a:r>
            <a:r>
              <a:rPr lang="en-GB" sz="2800" dirty="0" smtClean="0">
                <a:solidFill>
                  <a:schemeClr val="bg1"/>
                </a:solidFill>
              </a:rPr>
              <a:t>for magistrates) and lay on display on a funeral couch in the atrium.</a:t>
            </a:r>
          </a:p>
          <a:p>
            <a:endParaRPr lang="en-GB" sz="500" dirty="0" smtClean="0">
              <a:solidFill>
                <a:schemeClr val="bg1"/>
              </a:solidFill>
            </a:endParaRPr>
          </a:p>
          <a:p>
            <a:r>
              <a:rPr lang="en-GB" sz="2800" dirty="0" smtClean="0">
                <a:solidFill>
                  <a:schemeClr val="bg1"/>
                </a:solidFill>
              </a:rPr>
              <a:t>Coin was placed under the dead man’s tongue to pay Charon the ferry man? – At Olynthus only 66 of 644 graves had a coin in them, and in northern cemetery at Roman Corinth, none have been found.</a:t>
            </a:r>
            <a:endParaRPr lang="en-GB" sz="2800" dirty="0">
              <a:solidFill>
                <a:schemeClr val="bg1"/>
              </a:solidFill>
            </a:endParaRPr>
          </a:p>
        </p:txBody>
      </p:sp>
      <p:sp>
        <p:nvSpPr>
          <p:cNvPr id="4" name="Content Placeholder 3"/>
          <p:cNvSpPr>
            <a:spLocks noGrp="1"/>
          </p:cNvSpPr>
          <p:nvPr>
            <p:ph sz="half" idx="2"/>
          </p:nvPr>
        </p:nvSpPr>
        <p:spPr>
          <a:xfrm>
            <a:off x="4562714" y="1340768"/>
            <a:ext cx="4388296" cy="1008112"/>
          </a:xfrm>
        </p:spPr>
        <p:txBody>
          <a:bodyPr>
            <a:normAutofit fontScale="77500" lnSpcReduction="20000"/>
          </a:bodyPr>
          <a:lstStyle/>
          <a:p>
            <a:r>
              <a:rPr lang="en-GB" sz="2800" dirty="0">
                <a:solidFill>
                  <a:schemeClr val="bg1"/>
                </a:solidFill>
              </a:rPr>
              <a:t>The story of </a:t>
            </a:r>
            <a:r>
              <a:rPr lang="en-GB" sz="2800" dirty="0" err="1">
                <a:solidFill>
                  <a:schemeClr val="bg1"/>
                </a:solidFill>
              </a:rPr>
              <a:t>Thelyphron</a:t>
            </a:r>
            <a:r>
              <a:rPr lang="en-GB" sz="2800" dirty="0">
                <a:solidFill>
                  <a:schemeClr val="bg1"/>
                </a:solidFill>
              </a:rPr>
              <a:t> – </a:t>
            </a:r>
            <a:r>
              <a:rPr lang="en-GB" sz="2800" b="1" dirty="0">
                <a:solidFill>
                  <a:schemeClr val="bg1"/>
                </a:solidFill>
              </a:rPr>
              <a:t>Apuleius </a:t>
            </a:r>
            <a:r>
              <a:rPr lang="en-GB" sz="2800" b="1" i="1" dirty="0" smtClean="0">
                <a:solidFill>
                  <a:schemeClr val="bg1"/>
                </a:solidFill>
              </a:rPr>
              <a:t>Met. </a:t>
            </a:r>
            <a:r>
              <a:rPr lang="en-GB" sz="2800" b="1" dirty="0">
                <a:solidFill>
                  <a:schemeClr val="bg1"/>
                </a:solidFill>
              </a:rPr>
              <a:t>2.20-31</a:t>
            </a:r>
            <a:r>
              <a:rPr lang="en-GB" sz="2800" dirty="0">
                <a:solidFill>
                  <a:schemeClr val="bg1"/>
                </a:solidFill>
              </a:rPr>
              <a:t>.</a:t>
            </a:r>
          </a:p>
          <a:p>
            <a:endParaRPr lang="en-GB" dirty="0"/>
          </a:p>
        </p:txBody>
      </p:sp>
      <p:sp>
        <p:nvSpPr>
          <p:cNvPr id="5" name="Rectangle 4"/>
          <p:cNvSpPr/>
          <p:nvPr/>
        </p:nvSpPr>
        <p:spPr>
          <a:xfrm>
            <a:off x="4704634" y="2132856"/>
            <a:ext cx="4313290" cy="4493538"/>
          </a:xfrm>
          <a:prstGeom prst="rect">
            <a:avLst/>
          </a:prstGeom>
        </p:spPr>
        <p:txBody>
          <a:bodyPr wrap="square">
            <a:spAutoFit/>
          </a:bodyPr>
          <a:lstStyle/>
          <a:p>
            <a:r>
              <a:rPr lang="en-GB" sz="2200" dirty="0">
                <a:solidFill>
                  <a:schemeClr val="bg1"/>
                </a:solidFill>
              </a:rPr>
              <a:t>“But I really dread the dark and inescapable haunts of the magic arts. They say that even the dead aren’t safe in their graves, but that their remains are gathered from tombs and funeral pyres, and pieces are snipped from corpses in order to destroy the living; and that the very moment of the funeral preparations old hags of sorceresses will swoop down to snatch a body before its own people can bury it.” – (</a:t>
            </a:r>
            <a:r>
              <a:rPr lang="en-GB" sz="2200" b="1" dirty="0">
                <a:solidFill>
                  <a:schemeClr val="bg1"/>
                </a:solidFill>
              </a:rPr>
              <a:t>20</a:t>
            </a:r>
            <a:r>
              <a:rPr lang="en-GB" sz="2200" dirty="0">
                <a:solidFill>
                  <a:schemeClr val="bg1"/>
                </a:solidFill>
              </a:rPr>
              <a: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Funerary Processions</a:t>
            </a:r>
            <a:endParaRPr lang="en-GB" dirty="0">
              <a:solidFill>
                <a:schemeClr val="bg1"/>
              </a:solidFill>
            </a:endParaRPr>
          </a:p>
        </p:txBody>
      </p:sp>
      <p:sp>
        <p:nvSpPr>
          <p:cNvPr id="3" name="Content Placeholder 2"/>
          <p:cNvSpPr>
            <a:spLocks noGrp="1"/>
          </p:cNvSpPr>
          <p:nvPr>
            <p:ph idx="1"/>
          </p:nvPr>
        </p:nvSpPr>
        <p:spPr>
          <a:xfrm>
            <a:off x="107504" y="966488"/>
            <a:ext cx="8928992" cy="2448272"/>
          </a:xfrm>
        </p:spPr>
        <p:txBody>
          <a:bodyPr>
            <a:normAutofit fontScale="92500" lnSpcReduction="20000"/>
          </a:bodyPr>
          <a:lstStyle/>
          <a:p>
            <a:r>
              <a:rPr lang="en-GB" dirty="0" smtClean="0">
                <a:solidFill>
                  <a:schemeClr val="bg1"/>
                </a:solidFill>
              </a:rPr>
              <a:t>Funeral public acts, especially for the elite, where the families social and political status were on display. </a:t>
            </a:r>
          </a:p>
          <a:p>
            <a:pPr lvl="1"/>
            <a:r>
              <a:rPr lang="en-GB" dirty="0" smtClean="0">
                <a:solidFill>
                  <a:schemeClr val="bg1"/>
                </a:solidFill>
              </a:rPr>
              <a:t>“Let the neighbours praise the handsome funeral…” - </a:t>
            </a:r>
            <a:r>
              <a:rPr lang="en-GB" b="1" dirty="0" smtClean="0">
                <a:solidFill>
                  <a:schemeClr val="bg1"/>
                </a:solidFill>
              </a:rPr>
              <a:t>Horace </a:t>
            </a:r>
            <a:r>
              <a:rPr lang="en-GB" b="1" i="1" dirty="0" smtClean="0">
                <a:solidFill>
                  <a:schemeClr val="bg1"/>
                </a:solidFill>
              </a:rPr>
              <a:t>Sat. </a:t>
            </a:r>
            <a:r>
              <a:rPr lang="en-GB" b="1" dirty="0" smtClean="0">
                <a:solidFill>
                  <a:schemeClr val="bg1"/>
                </a:solidFill>
              </a:rPr>
              <a:t>2.5.106</a:t>
            </a:r>
            <a:r>
              <a:rPr lang="en-GB" dirty="0" smtClean="0">
                <a:solidFill>
                  <a:schemeClr val="bg1"/>
                </a:solidFill>
              </a:rPr>
              <a:t>.</a:t>
            </a:r>
          </a:p>
          <a:p>
            <a:pPr marL="0">
              <a:buNone/>
            </a:pPr>
            <a:endParaRPr lang="en-GB" sz="500" dirty="0" smtClean="0">
              <a:solidFill>
                <a:schemeClr val="bg1"/>
              </a:solidFill>
            </a:endParaRPr>
          </a:p>
          <a:p>
            <a:pPr marL="45720" indent="-457200"/>
            <a:r>
              <a:rPr lang="en-GB" dirty="0" smtClean="0">
                <a:solidFill>
                  <a:schemeClr val="bg1"/>
                </a:solidFill>
              </a:rPr>
              <a:t>Image of Sulla and </a:t>
            </a:r>
            <a:r>
              <a:rPr lang="en-GB" dirty="0" err="1" smtClean="0">
                <a:solidFill>
                  <a:schemeClr val="bg1"/>
                </a:solidFill>
              </a:rPr>
              <a:t>Lictor</a:t>
            </a:r>
            <a:r>
              <a:rPr lang="en-GB" dirty="0" smtClean="0">
                <a:solidFill>
                  <a:schemeClr val="bg1"/>
                </a:solidFill>
              </a:rPr>
              <a:t> – </a:t>
            </a:r>
            <a:r>
              <a:rPr lang="en-GB" b="1" dirty="0" smtClean="0">
                <a:solidFill>
                  <a:schemeClr val="bg1"/>
                </a:solidFill>
              </a:rPr>
              <a:t>Plutarch </a:t>
            </a:r>
            <a:r>
              <a:rPr lang="en-GB" b="1" i="1" dirty="0" smtClean="0">
                <a:solidFill>
                  <a:schemeClr val="bg1"/>
                </a:solidFill>
              </a:rPr>
              <a:t>Sulla </a:t>
            </a:r>
            <a:r>
              <a:rPr lang="en-GB" b="1" dirty="0" smtClean="0">
                <a:solidFill>
                  <a:schemeClr val="bg1"/>
                </a:solidFill>
              </a:rPr>
              <a:t>38.2</a:t>
            </a:r>
            <a:r>
              <a:rPr lang="en-GB" dirty="0" smtClean="0">
                <a:solidFill>
                  <a:schemeClr val="bg1"/>
                </a:solidFill>
              </a:rPr>
              <a:t>. </a:t>
            </a:r>
          </a:p>
          <a:p>
            <a:pPr marL="45720" indent="-457200"/>
            <a:endParaRPr lang="en-GB" sz="500" dirty="0">
              <a:solidFill>
                <a:schemeClr val="bg1"/>
              </a:solidFill>
            </a:endParaRPr>
          </a:p>
          <a:p>
            <a:pPr marL="45720" indent="-457200"/>
            <a:r>
              <a:rPr lang="en-GB" dirty="0">
                <a:solidFill>
                  <a:schemeClr val="bg1"/>
                </a:solidFill>
              </a:rPr>
              <a:t>Felix Arabia - burning of </a:t>
            </a:r>
            <a:r>
              <a:rPr lang="en-GB" dirty="0" smtClean="0">
                <a:solidFill>
                  <a:schemeClr val="bg1"/>
                </a:solidFill>
              </a:rPr>
              <a:t>incense– </a:t>
            </a:r>
            <a:r>
              <a:rPr lang="en-GB" b="1" dirty="0" smtClean="0">
                <a:solidFill>
                  <a:schemeClr val="bg1"/>
                </a:solidFill>
              </a:rPr>
              <a:t>Pliny </a:t>
            </a:r>
            <a:r>
              <a:rPr lang="en-GB" b="1" i="1" dirty="0">
                <a:solidFill>
                  <a:schemeClr val="bg1"/>
                </a:solidFill>
              </a:rPr>
              <a:t>NH</a:t>
            </a:r>
            <a:r>
              <a:rPr lang="en-GB" b="1" dirty="0">
                <a:solidFill>
                  <a:schemeClr val="bg1"/>
                </a:solidFill>
              </a:rPr>
              <a:t> 12.83-84</a:t>
            </a:r>
            <a:r>
              <a:rPr lang="en-GB" dirty="0">
                <a:solidFill>
                  <a:schemeClr val="bg1"/>
                </a:solidFill>
              </a:rPr>
              <a:t>.</a:t>
            </a:r>
            <a:r>
              <a:rPr lang="en-GB" b="1" dirty="0">
                <a:solidFill>
                  <a:schemeClr val="bg1"/>
                </a:solidFill>
              </a:rPr>
              <a:t> </a:t>
            </a:r>
          </a:p>
          <a:p>
            <a:pPr marL="45720" indent="-457200"/>
            <a:endParaRPr lang="en-GB" dirty="0" smtClean="0">
              <a:solidFill>
                <a:schemeClr val="bg1"/>
              </a:solidFill>
            </a:endParaRPr>
          </a:p>
          <a:p>
            <a:pPr marL="45720" indent="-457200"/>
            <a:endParaRPr lang="en-GB" dirty="0">
              <a:solidFill>
                <a:schemeClr val="bg1"/>
              </a:solidFill>
            </a:endParaRPr>
          </a:p>
          <a:p>
            <a:pPr marL="45720" indent="-457200"/>
            <a:endParaRPr lang="en-GB" dirty="0" smtClean="0">
              <a:solidFill>
                <a:schemeClr val="bg1"/>
              </a:solidFill>
            </a:endParaRPr>
          </a:p>
          <a:p>
            <a:pPr marL="45720" indent="-457200"/>
            <a:endParaRPr lang="en-GB" sz="500"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57200" y="3328511"/>
            <a:ext cx="8229600" cy="3151391"/>
          </a:xfrm>
          <a:prstGeom prst="rect">
            <a:avLst/>
          </a:prstGeom>
        </p:spPr>
      </p:pic>
      <p:sp>
        <p:nvSpPr>
          <p:cNvPr id="5" name="Content Placeholder 2"/>
          <p:cNvSpPr txBox="1">
            <a:spLocks/>
          </p:cNvSpPr>
          <p:nvPr/>
        </p:nvSpPr>
        <p:spPr>
          <a:xfrm>
            <a:off x="179512" y="6479902"/>
            <a:ext cx="8784976" cy="360040"/>
          </a:xfrm>
          <a:prstGeom prst="rect">
            <a:avLst/>
          </a:prstGeom>
        </p:spPr>
        <p:txBody>
          <a:bodyPr vert="horz">
            <a:normAutofit fontScale="92500"/>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Funerary procession – Relief from </a:t>
            </a:r>
            <a:r>
              <a:rPr kumimoji="0" lang="en-GB" b="0" i="0" u="none" strike="noStrike" kern="1200" cap="none" spc="0" normalizeH="0" baseline="0" noProof="0" dirty="0" err="1" smtClean="0">
                <a:ln>
                  <a:noFill/>
                </a:ln>
                <a:solidFill>
                  <a:schemeClr val="bg1"/>
                </a:solidFill>
                <a:effectLst/>
                <a:uLnTx/>
                <a:uFillTx/>
                <a:latin typeface="+mn-lt"/>
                <a:ea typeface="+mn-ea"/>
                <a:cs typeface="+mn-cs"/>
              </a:rPr>
              <a:t>Amiternum</a:t>
            </a:r>
            <a:r>
              <a:rPr kumimoji="0" lang="en-GB" b="0" i="0" u="none" strike="noStrike" kern="1200" cap="none" spc="0" normalizeH="0" baseline="0" noProof="0" dirty="0" smtClean="0">
                <a:ln>
                  <a:noFill/>
                </a:ln>
                <a:solidFill>
                  <a:schemeClr val="bg1"/>
                </a:solidFill>
                <a:effectLst/>
                <a:uLnTx/>
                <a:uFillTx/>
                <a:latin typeface="+mn-lt"/>
                <a:ea typeface="+mn-ea"/>
                <a:cs typeface="+mn-cs"/>
              </a:rPr>
              <a:t> (now</a:t>
            </a:r>
            <a:r>
              <a:rPr kumimoji="0" lang="en-GB" b="0" i="0" u="none" strike="noStrike" kern="1200" cap="none" spc="0" normalizeH="0" noProof="0" dirty="0" smtClean="0">
                <a:ln>
                  <a:noFill/>
                </a:ln>
                <a:solidFill>
                  <a:schemeClr val="bg1"/>
                </a:solidFill>
                <a:effectLst/>
                <a:uLnTx/>
                <a:uFillTx/>
                <a:latin typeface="+mn-lt"/>
                <a:ea typeface="+mn-ea"/>
                <a:cs typeface="+mn-cs"/>
              </a:rPr>
              <a:t> in </a:t>
            </a:r>
            <a:r>
              <a:rPr kumimoji="0" lang="en-GB" b="0" i="0" u="none" strike="noStrike" kern="1200" cap="none" spc="0" normalizeH="0" noProof="0" dirty="0" err="1" smtClean="0">
                <a:ln>
                  <a:noFill/>
                </a:ln>
                <a:solidFill>
                  <a:schemeClr val="bg1"/>
                </a:solidFill>
                <a:effectLst/>
                <a:uLnTx/>
                <a:uFillTx/>
                <a:latin typeface="+mn-lt"/>
                <a:ea typeface="+mn-ea"/>
                <a:cs typeface="+mn-cs"/>
              </a:rPr>
              <a:t>Museo</a:t>
            </a:r>
            <a:r>
              <a:rPr kumimoji="0" lang="en-GB" b="0" i="0" u="none" strike="noStrike" kern="1200" cap="none" spc="0" normalizeH="0" noProof="0" dirty="0" smtClean="0">
                <a:ln>
                  <a:noFill/>
                </a:ln>
                <a:solidFill>
                  <a:schemeClr val="bg1"/>
                </a:solidFill>
                <a:effectLst/>
                <a:uLnTx/>
                <a:uFillTx/>
                <a:latin typeface="+mn-lt"/>
                <a:ea typeface="+mn-ea"/>
                <a:cs typeface="+mn-cs"/>
              </a:rPr>
              <a:t> </a:t>
            </a:r>
            <a:r>
              <a:rPr kumimoji="0" lang="en-GB" b="0" i="0" u="none" strike="noStrike" kern="1200" cap="none" spc="0" normalizeH="0" noProof="0" dirty="0" err="1" smtClean="0">
                <a:ln>
                  <a:noFill/>
                </a:ln>
                <a:solidFill>
                  <a:schemeClr val="bg1"/>
                </a:solidFill>
                <a:effectLst/>
                <a:uLnTx/>
                <a:uFillTx/>
                <a:latin typeface="+mn-lt"/>
                <a:ea typeface="+mn-ea"/>
                <a:cs typeface="+mn-cs"/>
              </a:rPr>
              <a:t>Archeologico</a:t>
            </a:r>
            <a:r>
              <a:rPr kumimoji="0" lang="en-GB" b="0" i="0" u="none" strike="noStrike" kern="1200" cap="none" spc="0" normalizeH="0" noProof="0" dirty="0" smtClean="0">
                <a:ln>
                  <a:noFill/>
                </a:ln>
                <a:solidFill>
                  <a:schemeClr val="bg1"/>
                </a:solidFill>
                <a:effectLst/>
                <a:uLnTx/>
                <a:uFillTx/>
                <a:latin typeface="+mn-lt"/>
                <a:ea typeface="+mn-ea"/>
                <a:cs typeface="+mn-cs"/>
              </a:rPr>
              <a:t> </a:t>
            </a:r>
            <a:r>
              <a:rPr kumimoji="0" lang="en-GB" b="0" i="0" u="none" strike="noStrike" kern="1200" cap="none" spc="0" normalizeH="0" noProof="0" dirty="0" err="1" smtClean="0">
                <a:ln>
                  <a:noFill/>
                </a:ln>
                <a:solidFill>
                  <a:schemeClr val="bg1"/>
                </a:solidFill>
                <a:effectLst/>
                <a:uLnTx/>
                <a:uFillTx/>
                <a:latin typeface="+mn-lt"/>
                <a:ea typeface="+mn-ea"/>
                <a:cs typeface="+mn-cs"/>
              </a:rPr>
              <a:t>di</a:t>
            </a:r>
            <a:r>
              <a:rPr kumimoji="0" lang="en-GB" b="0" i="0" u="none" strike="noStrike" kern="1200" cap="none" spc="0" normalizeH="0" noProof="0" dirty="0" smtClean="0">
                <a:ln>
                  <a:noFill/>
                </a:ln>
                <a:solidFill>
                  <a:schemeClr val="bg1"/>
                </a:solidFill>
                <a:effectLst/>
                <a:uLnTx/>
                <a:uFillTx/>
                <a:latin typeface="+mn-lt"/>
                <a:ea typeface="+mn-ea"/>
                <a:cs typeface="+mn-cs"/>
              </a:rPr>
              <a:t> L’Aquila) </a:t>
            </a:r>
            <a:endParaRPr kumimoji="0" lang="en-GB"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Ancestral Masks</a:t>
            </a:r>
            <a:endParaRPr lang="en-GB" dirty="0">
              <a:solidFill>
                <a:schemeClr val="bg1"/>
              </a:solidFill>
            </a:endParaRPr>
          </a:p>
        </p:txBody>
      </p:sp>
      <p:sp>
        <p:nvSpPr>
          <p:cNvPr id="3" name="Content Placeholder 2"/>
          <p:cNvSpPr>
            <a:spLocks noGrp="1"/>
          </p:cNvSpPr>
          <p:nvPr>
            <p:ph idx="1"/>
          </p:nvPr>
        </p:nvSpPr>
        <p:spPr>
          <a:xfrm>
            <a:off x="107504" y="1340768"/>
            <a:ext cx="5544616" cy="5517232"/>
          </a:xfrm>
        </p:spPr>
        <p:txBody>
          <a:bodyPr>
            <a:noAutofit/>
          </a:bodyPr>
          <a:lstStyle/>
          <a:p>
            <a:pPr marL="0">
              <a:buNone/>
            </a:pPr>
            <a:r>
              <a:rPr lang="en-GB" sz="2200" dirty="0" smtClean="0">
                <a:solidFill>
                  <a:schemeClr val="bg1"/>
                </a:solidFill>
              </a:rPr>
              <a:t>“But on the contrary, in the days of our ancestors, it was these that were to be seen in their halls, and not statues made by foreign artists, or works in bronze or marble: portraits modelled in wax were arranged, each in its separate niche, to be always in readiness to accompany the funeral processions of the family; occasions on which every member of the family that had ever existed was always present. The pedigree, too, of the individual was traced in lines upon each of these coloured portraits. Their </a:t>
            </a:r>
            <a:r>
              <a:rPr lang="en-GB" sz="2200" dirty="0" err="1" smtClean="0">
                <a:solidFill>
                  <a:schemeClr val="bg1"/>
                </a:solidFill>
              </a:rPr>
              <a:t>muniment</a:t>
            </a:r>
            <a:r>
              <a:rPr lang="en-GB" sz="2200" dirty="0" smtClean="0">
                <a:solidFill>
                  <a:schemeClr val="bg1"/>
                </a:solidFill>
              </a:rPr>
              <a:t>-rooms, too, were filled with archives and memoirs, stating what each had done when holding the magistracy.” – </a:t>
            </a:r>
            <a:r>
              <a:rPr lang="en-GB" sz="2200" b="1" dirty="0" smtClean="0">
                <a:solidFill>
                  <a:schemeClr val="bg1"/>
                </a:solidFill>
              </a:rPr>
              <a:t>Pliny </a:t>
            </a:r>
            <a:r>
              <a:rPr lang="en-GB" sz="2200" b="1" i="1" dirty="0" smtClean="0">
                <a:solidFill>
                  <a:schemeClr val="bg1"/>
                </a:solidFill>
              </a:rPr>
              <a:t>NH </a:t>
            </a:r>
            <a:r>
              <a:rPr lang="en-GB" sz="2200" b="1" dirty="0" smtClean="0">
                <a:solidFill>
                  <a:schemeClr val="bg1"/>
                </a:solidFill>
              </a:rPr>
              <a:t>35.4-6.</a:t>
            </a:r>
            <a:endParaRPr lang="en-GB" sz="2200" b="1" dirty="0">
              <a:solidFill>
                <a:schemeClr val="bg1"/>
              </a:solidFill>
            </a:endParaRPr>
          </a:p>
        </p:txBody>
      </p:sp>
      <p:pic>
        <p:nvPicPr>
          <p:cNvPr id="4" name="Picture 4"/>
          <p:cNvPicPr>
            <a:picLocks noChangeAspect="1" noChangeArrowheads="1"/>
          </p:cNvPicPr>
          <p:nvPr/>
        </p:nvPicPr>
        <p:blipFill>
          <a:blip r:embed="rId2" cstate="print"/>
          <a:srcRect l="23625" t="3319" r="23235" b="11423"/>
          <a:stretch>
            <a:fillRect/>
          </a:stretch>
        </p:blipFill>
        <p:spPr bwMode="auto">
          <a:xfrm>
            <a:off x="5796136" y="1556792"/>
            <a:ext cx="3134742" cy="4608512"/>
          </a:xfrm>
          <a:prstGeom prst="rect">
            <a:avLst/>
          </a:prstGeom>
          <a:noFill/>
          <a:ln w="9525">
            <a:noFill/>
            <a:miter lim="800000"/>
            <a:headEnd/>
            <a:tailEnd/>
          </a:ln>
          <a:effectLst/>
        </p:spPr>
      </p:pic>
      <p:sp>
        <p:nvSpPr>
          <p:cNvPr id="5" name="Content Placeholder 2"/>
          <p:cNvSpPr txBox="1">
            <a:spLocks/>
          </p:cNvSpPr>
          <p:nvPr/>
        </p:nvSpPr>
        <p:spPr>
          <a:xfrm>
            <a:off x="5508104" y="6381328"/>
            <a:ext cx="3635896" cy="360040"/>
          </a:xfrm>
          <a:prstGeom prst="rect">
            <a:avLst/>
          </a:prstGeom>
        </p:spPr>
        <p:txBody>
          <a:bodyPr vert="horz">
            <a:normAutofit fontScale="70000" lnSpcReduction="20000"/>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err="1" smtClean="0">
                <a:ln>
                  <a:noFill/>
                </a:ln>
                <a:solidFill>
                  <a:schemeClr val="bg1"/>
                </a:solidFill>
                <a:effectLst/>
                <a:uLnTx/>
                <a:uFillTx/>
                <a:latin typeface="+mn-lt"/>
                <a:ea typeface="+mn-ea"/>
                <a:cs typeface="+mn-cs"/>
              </a:rPr>
              <a:t>Montemartini</a:t>
            </a:r>
            <a:r>
              <a:rPr kumimoji="0" lang="en-GB" b="0" i="0" u="none" strike="noStrike" kern="1200" cap="none" spc="0" normalizeH="0" baseline="0" noProof="0" dirty="0" smtClean="0">
                <a:ln>
                  <a:noFill/>
                </a:ln>
                <a:solidFill>
                  <a:schemeClr val="bg1"/>
                </a:solidFill>
                <a:effectLst/>
                <a:uLnTx/>
                <a:uFillTx/>
                <a:latin typeface="+mn-lt"/>
                <a:ea typeface="+mn-ea"/>
                <a:cs typeface="+mn-cs"/>
              </a:rPr>
              <a:t> Museum, Rome – 1</a:t>
            </a:r>
            <a:r>
              <a:rPr kumimoji="0" lang="en-GB" b="0" i="0" u="none" strike="noStrike" kern="1200" cap="none" spc="0" normalizeH="0" baseline="30000" noProof="0" dirty="0" smtClean="0">
                <a:ln>
                  <a:noFill/>
                </a:ln>
                <a:solidFill>
                  <a:schemeClr val="bg1"/>
                </a:solidFill>
                <a:effectLst/>
                <a:uLnTx/>
                <a:uFillTx/>
                <a:latin typeface="+mn-lt"/>
                <a:ea typeface="+mn-ea"/>
                <a:cs typeface="+mn-cs"/>
              </a:rPr>
              <a:t>st</a:t>
            </a:r>
            <a:r>
              <a:rPr kumimoji="0" lang="en-GB" b="0" i="0" u="none" strike="noStrike" kern="1200" cap="none" spc="0" normalizeH="0" baseline="0" noProof="0" dirty="0" smtClean="0">
                <a:ln>
                  <a:noFill/>
                </a:ln>
                <a:solidFill>
                  <a:schemeClr val="bg1"/>
                </a:solidFill>
                <a:effectLst/>
                <a:uLnTx/>
                <a:uFillTx/>
                <a:latin typeface="+mn-lt"/>
                <a:ea typeface="+mn-ea"/>
                <a:cs typeface="+mn-cs"/>
              </a:rPr>
              <a:t> C BC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Lampooning the Deceased</a:t>
            </a:r>
            <a:endParaRPr lang="en-GB" dirty="0">
              <a:solidFill>
                <a:schemeClr val="bg1"/>
              </a:solidFill>
            </a:endParaRPr>
          </a:p>
        </p:txBody>
      </p:sp>
      <p:sp>
        <p:nvSpPr>
          <p:cNvPr id="3" name="Content Placeholder 2"/>
          <p:cNvSpPr>
            <a:spLocks noGrp="1"/>
          </p:cNvSpPr>
          <p:nvPr>
            <p:ph idx="1"/>
          </p:nvPr>
        </p:nvSpPr>
        <p:spPr>
          <a:xfrm>
            <a:off x="251520" y="1600200"/>
            <a:ext cx="8640960" cy="4997152"/>
          </a:xfrm>
        </p:spPr>
        <p:txBody>
          <a:bodyPr>
            <a:normAutofit lnSpcReduction="10000"/>
          </a:bodyPr>
          <a:lstStyle/>
          <a:p>
            <a:r>
              <a:rPr lang="en-GB" dirty="0" smtClean="0">
                <a:solidFill>
                  <a:schemeClr val="bg1"/>
                </a:solidFill>
              </a:rPr>
              <a:t>Actors and buffoons (</a:t>
            </a:r>
            <a:r>
              <a:rPr lang="en-GB" i="1" dirty="0" err="1" smtClean="0">
                <a:solidFill>
                  <a:schemeClr val="bg1"/>
                </a:solidFill>
              </a:rPr>
              <a:t>scurrae</a:t>
            </a:r>
            <a:r>
              <a:rPr lang="en-GB" dirty="0" smtClean="0">
                <a:solidFill>
                  <a:schemeClr val="bg1"/>
                </a:solidFill>
              </a:rPr>
              <a:t>, </a:t>
            </a:r>
            <a:r>
              <a:rPr lang="en-GB" i="1" dirty="0" err="1" smtClean="0">
                <a:solidFill>
                  <a:schemeClr val="bg1"/>
                </a:solidFill>
              </a:rPr>
              <a:t>histriones</a:t>
            </a:r>
            <a:r>
              <a:rPr lang="en-GB" dirty="0" smtClean="0">
                <a:solidFill>
                  <a:schemeClr val="bg1"/>
                </a:solidFill>
              </a:rPr>
              <a:t>) hired to play the role (sometimes mockingly) of the deceased. – </a:t>
            </a:r>
            <a:r>
              <a:rPr lang="en-GB" dirty="0" err="1" smtClean="0">
                <a:solidFill>
                  <a:schemeClr val="bg1"/>
                </a:solidFill>
              </a:rPr>
              <a:t>Fescennine</a:t>
            </a:r>
            <a:r>
              <a:rPr lang="en-GB" dirty="0" smtClean="0">
                <a:solidFill>
                  <a:schemeClr val="bg1"/>
                </a:solidFill>
              </a:rPr>
              <a:t> origins?</a:t>
            </a:r>
          </a:p>
          <a:p>
            <a:pPr>
              <a:buNone/>
            </a:pPr>
            <a:endParaRPr lang="en-GB" sz="1100" dirty="0" smtClean="0">
              <a:solidFill>
                <a:schemeClr val="bg1"/>
              </a:solidFill>
            </a:endParaRPr>
          </a:p>
          <a:p>
            <a:pPr marL="0">
              <a:buNone/>
            </a:pPr>
            <a:r>
              <a:rPr lang="en-GB" dirty="0" smtClean="0">
                <a:solidFill>
                  <a:schemeClr val="bg1"/>
                </a:solidFill>
              </a:rPr>
              <a:t>“And when he [Vespasian] died the famous comedian </a:t>
            </a:r>
            <a:r>
              <a:rPr lang="en-GB" dirty="0" err="1" smtClean="0">
                <a:solidFill>
                  <a:schemeClr val="bg1"/>
                </a:solidFill>
              </a:rPr>
              <a:t>Favor</a:t>
            </a:r>
            <a:r>
              <a:rPr lang="en-GB" dirty="0" smtClean="0">
                <a:solidFill>
                  <a:schemeClr val="bg1"/>
                </a:solidFill>
              </a:rPr>
              <a:t>, who had been chosen to wear his funeral mask in the procession and give the customary imitations of his gestures and words, shouted to the stewards, ‘Hey! How much will all this cost?’ ‘Ten million sesterces,’ they replied. ‘Then I’ll take a hundred thousand down, and you can just chuck me into the Tiber.’ – </a:t>
            </a:r>
            <a:r>
              <a:rPr lang="en-GB" b="1" dirty="0" smtClean="0">
                <a:solidFill>
                  <a:schemeClr val="bg1"/>
                </a:solidFill>
              </a:rPr>
              <a:t>Suetonius</a:t>
            </a:r>
            <a:r>
              <a:rPr lang="en-GB" dirty="0" smtClean="0">
                <a:solidFill>
                  <a:schemeClr val="bg1"/>
                </a:solidFill>
              </a:rPr>
              <a:t> </a:t>
            </a:r>
            <a:r>
              <a:rPr lang="en-GB" b="1" i="1" dirty="0" err="1" smtClean="0">
                <a:solidFill>
                  <a:schemeClr val="bg1"/>
                </a:solidFill>
              </a:rPr>
              <a:t>Divus</a:t>
            </a:r>
            <a:r>
              <a:rPr lang="en-GB" b="1" i="1" dirty="0" smtClean="0">
                <a:solidFill>
                  <a:schemeClr val="bg1"/>
                </a:solidFill>
              </a:rPr>
              <a:t> Vespasian </a:t>
            </a:r>
            <a:r>
              <a:rPr lang="en-GB" b="1" dirty="0" smtClean="0">
                <a:solidFill>
                  <a:schemeClr val="bg1"/>
                </a:solidFill>
              </a:rPr>
              <a:t>19</a:t>
            </a:r>
            <a:r>
              <a:rPr lang="en-GB" dirty="0" smtClean="0">
                <a:solidFill>
                  <a:schemeClr val="bg1"/>
                </a:solidFill>
              </a:rPr>
              <a: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Burial Outside the </a:t>
            </a:r>
            <a:r>
              <a:rPr lang="en-GB" i="1" dirty="0" err="1" smtClean="0">
                <a:solidFill>
                  <a:schemeClr val="bg1"/>
                </a:solidFill>
              </a:rPr>
              <a:t>Pomerium</a:t>
            </a:r>
            <a:endParaRPr lang="en-GB" i="1" dirty="0">
              <a:solidFill>
                <a:schemeClr val="bg1"/>
              </a:solidFill>
            </a:endParaRPr>
          </a:p>
        </p:txBody>
      </p:sp>
      <p:sp>
        <p:nvSpPr>
          <p:cNvPr id="3" name="Content Placeholder 2"/>
          <p:cNvSpPr>
            <a:spLocks noGrp="1"/>
          </p:cNvSpPr>
          <p:nvPr>
            <p:ph idx="1"/>
          </p:nvPr>
        </p:nvSpPr>
        <p:spPr>
          <a:xfrm>
            <a:off x="107504" y="1169308"/>
            <a:ext cx="5832647" cy="5688692"/>
          </a:xfrm>
        </p:spPr>
        <p:txBody>
          <a:bodyPr>
            <a:normAutofit/>
          </a:bodyPr>
          <a:lstStyle/>
          <a:p>
            <a:pPr marL="0">
              <a:buNone/>
            </a:pPr>
            <a:r>
              <a:rPr lang="en-GB" sz="2400" dirty="0" smtClean="0">
                <a:solidFill>
                  <a:schemeClr val="bg1"/>
                </a:solidFill>
              </a:rPr>
              <a:t>“ ‘A dead person’, the law in the Twelve Tables reads, ‘shall neither be buried nor cremated inside the city.’ This, I suppose, on account of the dangers of fire. Still, since the law includes, as a separate phrase ‘not cremated,’ it means the word buried must extend to the law to inhumation as well.” – </a:t>
            </a:r>
            <a:r>
              <a:rPr lang="en-GB" sz="2400" b="1" dirty="0" smtClean="0">
                <a:solidFill>
                  <a:schemeClr val="bg1"/>
                </a:solidFill>
              </a:rPr>
              <a:t>Cicero </a:t>
            </a:r>
            <a:r>
              <a:rPr lang="en-GB" sz="2400" b="1" i="1" dirty="0" smtClean="0">
                <a:solidFill>
                  <a:schemeClr val="bg1"/>
                </a:solidFill>
              </a:rPr>
              <a:t>On Laws </a:t>
            </a:r>
            <a:r>
              <a:rPr lang="en-GB" sz="2400" b="1" dirty="0" smtClean="0">
                <a:solidFill>
                  <a:schemeClr val="bg1"/>
                </a:solidFill>
              </a:rPr>
              <a:t>2.58</a:t>
            </a:r>
            <a:r>
              <a:rPr lang="en-GB" sz="2400" dirty="0" smtClean="0">
                <a:solidFill>
                  <a:schemeClr val="bg1"/>
                </a:solidFill>
              </a:rPr>
              <a:t>.</a:t>
            </a:r>
          </a:p>
          <a:p>
            <a:endParaRPr lang="en-GB" sz="400" dirty="0" smtClean="0">
              <a:solidFill>
                <a:schemeClr val="bg1"/>
              </a:solidFill>
            </a:endParaRPr>
          </a:p>
          <a:p>
            <a:r>
              <a:rPr lang="en-GB" sz="2200" dirty="0" smtClean="0">
                <a:solidFill>
                  <a:schemeClr val="bg1"/>
                </a:solidFill>
              </a:rPr>
              <a:t>Some exceptions – e.g. </a:t>
            </a:r>
            <a:r>
              <a:rPr lang="en-GB" sz="2200" dirty="0" err="1" smtClean="0">
                <a:solidFill>
                  <a:schemeClr val="bg1"/>
                </a:solidFill>
              </a:rPr>
              <a:t>Fabricus</a:t>
            </a:r>
            <a:r>
              <a:rPr lang="en-GB" sz="2200" dirty="0" smtClean="0">
                <a:solidFill>
                  <a:schemeClr val="bg1"/>
                </a:solidFill>
              </a:rPr>
              <a:t> </a:t>
            </a:r>
            <a:r>
              <a:rPr lang="en-GB" sz="2200" dirty="0" err="1" smtClean="0">
                <a:solidFill>
                  <a:schemeClr val="bg1"/>
                </a:solidFill>
              </a:rPr>
              <a:t>Luscinus</a:t>
            </a:r>
            <a:r>
              <a:rPr lang="en-GB" sz="2200" dirty="0" smtClean="0">
                <a:solidFill>
                  <a:schemeClr val="bg1"/>
                </a:solidFill>
              </a:rPr>
              <a:t>, Trajan.</a:t>
            </a:r>
          </a:p>
          <a:p>
            <a:endParaRPr lang="en-GB" sz="400" dirty="0">
              <a:solidFill>
                <a:schemeClr val="bg1"/>
              </a:solidFill>
            </a:endParaRPr>
          </a:p>
          <a:p>
            <a:r>
              <a:rPr lang="en-GB" sz="2200" dirty="0">
                <a:solidFill>
                  <a:schemeClr val="bg1"/>
                </a:solidFill>
              </a:rPr>
              <a:t>Tombs of wealthy and elite often located on main roads leading out of the city – areas around the Via </a:t>
            </a:r>
            <a:r>
              <a:rPr lang="en-GB" sz="2200" dirty="0" err="1">
                <a:solidFill>
                  <a:schemeClr val="bg1"/>
                </a:solidFill>
              </a:rPr>
              <a:t>Appia</a:t>
            </a:r>
            <a:r>
              <a:rPr lang="en-GB" sz="2200" dirty="0">
                <a:solidFill>
                  <a:schemeClr val="bg1"/>
                </a:solidFill>
              </a:rPr>
              <a:t> and Via Latina.</a:t>
            </a:r>
          </a:p>
          <a:p>
            <a:endParaRPr lang="en-GB" sz="2200" dirty="0">
              <a:solidFill>
                <a:schemeClr val="bg1"/>
              </a:solidFill>
            </a:endParaRPr>
          </a:p>
        </p:txBody>
      </p:sp>
      <p:pic>
        <p:nvPicPr>
          <p:cNvPr id="4" name="Picture 5" descr="via-appia-antic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1198946"/>
            <a:ext cx="2884820" cy="170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ViaApp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3031148"/>
            <a:ext cx="2952327" cy="1749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5546358" y="2604922"/>
            <a:ext cx="3816424" cy="504056"/>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1" i="0" u="none" strike="noStrike" kern="1200" cap="none" spc="0" normalizeH="0" baseline="0" noProof="0" dirty="0" smtClean="0">
                <a:ln>
                  <a:noFill/>
                </a:ln>
                <a:solidFill>
                  <a:srgbClr val="FFFF00"/>
                </a:solidFill>
                <a:effectLst/>
                <a:uLnTx/>
                <a:uFillTx/>
                <a:latin typeface="+mn-lt"/>
                <a:ea typeface="+mn-ea"/>
                <a:cs typeface="+mn-cs"/>
              </a:rPr>
              <a:t>Via </a:t>
            </a:r>
            <a:r>
              <a:rPr kumimoji="0" lang="en-GB" b="1" i="0" u="none" strike="noStrike" kern="1200" cap="none" spc="0" normalizeH="0" baseline="0" noProof="0" dirty="0" err="1" smtClean="0">
                <a:ln>
                  <a:noFill/>
                </a:ln>
                <a:solidFill>
                  <a:srgbClr val="FFFF00"/>
                </a:solidFill>
                <a:effectLst/>
                <a:uLnTx/>
                <a:uFillTx/>
                <a:latin typeface="+mn-lt"/>
                <a:ea typeface="+mn-ea"/>
                <a:cs typeface="+mn-cs"/>
              </a:rPr>
              <a:t>Appia</a:t>
            </a:r>
            <a:endParaRPr kumimoji="0" lang="en-GB" b="1" i="0" u="none" strike="noStrike" kern="1200" cap="none" spc="0" normalizeH="0" baseline="0" noProof="0" dirty="0" smtClean="0">
              <a:ln>
                <a:noFill/>
              </a:ln>
              <a:solidFill>
                <a:srgbClr val="FFFF00"/>
              </a:solidFill>
              <a:effectLst/>
              <a:uLnTx/>
              <a:uFillTx/>
              <a:latin typeface="+mn-lt"/>
              <a:ea typeface="+mn-ea"/>
              <a:cs typeface="+mn-cs"/>
            </a:endParaRPr>
          </a:p>
        </p:txBody>
      </p:sp>
      <p:pic>
        <p:nvPicPr>
          <p:cNvPr id="7" name="Picture 6"/>
          <p:cNvPicPr>
            <a:picLocks noChangeAspect="1"/>
          </p:cNvPicPr>
          <p:nvPr/>
        </p:nvPicPr>
        <p:blipFill>
          <a:blip r:embed="rId4"/>
          <a:stretch>
            <a:fillRect/>
          </a:stretch>
        </p:blipFill>
        <p:spPr>
          <a:xfrm>
            <a:off x="7307314" y="4893305"/>
            <a:ext cx="1589666" cy="1649492"/>
          </a:xfrm>
          <a:prstGeom prst="rect">
            <a:avLst/>
          </a:prstGeom>
        </p:spPr>
      </p:pic>
      <p:sp>
        <p:nvSpPr>
          <p:cNvPr id="8" name="Content Placeholder 2"/>
          <p:cNvSpPr txBox="1">
            <a:spLocks/>
          </p:cNvSpPr>
          <p:nvPr/>
        </p:nvSpPr>
        <p:spPr>
          <a:xfrm>
            <a:off x="5204022" y="6533964"/>
            <a:ext cx="3960440" cy="648072"/>
          </a:xfrm>
          <a:prstGeom prst="rect">
            <a:avLst/>
          </a:prstGeom>
        </p:spPr>
        <p:txBody>
          <a:bodyPr vert="horz">
            <a:normAutofit/>
          </a:bodyPr>
          <a:lstStyle/>
          <a:p>
            <a:pPr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600" b="0" i="0" u="none" strike="noStrike" kern="1200" cap="none" spc="0" normalizeH="0" baseline="0" noProof="0" dirty="0" smtClean="0">
                <a:ln>
                  <a:noFill/>
                </a:ln>
                <a:solidFill>
                  <a:schemeClr val="bg1"/>
                </a:solidFill>
                <a:effectLst/>
                <a:uLnTx/>
                <a:uFillTx/>
                <a:latin typeface="+mn-lt"/>
                <a:ea typeface="+mn-ea"/>
                <a:cs typeface="+mn-cs"/>
              </a:rPr>
              <a:t>Augustus’ mausoleum, Campus </a:t>
            </a:r>
            <a:r>
              <a:rPr kumimoji="0" lang="en-GB" sz="1600" b="0" i="0" u="none" strike="noStrike" kern="1200" cap="none" spc="0" normalizeH="0" baseline="0" noProof="0" dirty="0" err="1" smtClean="0">
                <a:ln>
                  <a:noFill/>
                </a:ln>
                <a:solidFill>
                  <a:schemeClr val="bg1"/>
                </a:solidFill>
                <a:effectLst/>
                <a:uLnTx/>
                <a:uFillTx/>
                <a:latin typeface="+mn-lt"/>
                <a:ea typeface="+mn-ea"/>
                <a:cs typeface="+mn-cs"/>
              </a:rPr>
              <a:t>Martius</a:t>
            </a:r>
            <a:endParaRPr kumimoji="0" lang="en-GB" sz="1600" b="0" i="0" u="none" strike="noStrike" kern="1200" cap="none" spc="0" normalizeH="0" baseline="0" noProof="0" dirty="0">
              <a:ln>
                <a:noFill/>
              </a:ln>
              <a:solidFill>
                <a:schemeClr val="bg1"/>
              </a:solidFill>
              <a:effectLst/>
              <a:uLnTx/>
              <a:uFillTx/>
              <a:latin typeface="+mn-lt"/>
              <a:ea typeface="+mn-ea"/>
              <a:cs typeface="+mn-cs"/>
            </a:endParaRPr>
          </a:p>
        </p:txBody>
      </p:sp>
      <p:pic>
        <p:nvPicPr>
          <p:cNvPr id="9" name="Picture 8"/>
          <p:cNvPicPr>
            <a:picLocks noChangeAspect="1"/>
          </p:cNvPicPr>
          <p:nvPr/>
        </p:nvPicPr>
        <p:blipFill>
          <a:blip r:embed="rId5"/>
          <a:stretch>
            <a:fillRect/>
          </a:stretch>
        </p:blipFill>
        <p:spPr>
          <a:xfrm>
            <a:off x="5940151" y="4903354"/>
            <a:ext cx="1249218" cy="1601625"/>
          </a:xfrm>
          <a:prstGeom prst="rect">
            <a:avLst/>
          </a:prstGeom>
        </p:spPr>
      </p:pic>
      <p:sp>
        <p:nvSpPr>
          <p:cNvPr id="10" name="AutoShape 4"/>
          <p:cNvSpPr>
            <a:spLocks noChangeArrowheads="1"/>
          </p:cNvSpPr>
          <p:nvPr/>
        </p:nvSpPr>
        <p:spPr bwMode="auto">
          <a:xfrm rot="19796296">
            <a:off x="6343794" y="5038769"/>
            <a:ext cx="279558" cy="7235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260"/>
            <a:ext cx="8229600" cy="829452"/>
          </a:xfrm>
        </p:spPr>
        <p:txBody>
          <a:bodyPr/>
          <a:lstStyle/>
          <a:p>
            <a:r>
              <a:rPr lang="en-GB" dirty="0" smtClean="0">
                <a:solidFill>
                  <a:schemeClr val="bg1"/>
                </a:solidFill>
              </a:rPr>
              <a:t>Tombs</a:t>
            </a:r>
            <a:endParaRPr lang="en-GB" dirty="0">
              <a:solidFill>
                <a:schemeClr val="bg1"/>
              </a:solidFill>
            </a:endParaRPr>
          </a:p>
        </p:txBody>
      </p:sp>
      <p:sp>
        <p:nvSpPr>
          <p:cNvPr id="3" name="Content Placeholder 2"/>
          <p:cNvSpPr>
            <a:spLocks noGrp="1"/>
          </p:cNvSpPr>
          <p:nvPr>
            <p:ph idx="1"/>
          </p:nvPr>
        </p:nvSpPr>
        <p:spPr>
          <a:xfrm>
            <a:off x="34836" y="867269"/>
            <a:ext cx="6285099" cy="3569843"/>
          </a:xfrm>
        </p:spPr>
        <p:txBody>
          <a:bodyPr>
            <a:normAutofit fontScale="85000" lnSpcReduction="20000"/>
          </a:bodyPr>
          <a:lstStyle/>
          <a:p>
            <a:endParaRPr lang="en-GB" sz="600" dirty="0" smtClean="0">
              <a:solidFill>
                <a:schemeClr val="bg1"/>
              </a:solidFill>
            </a:endParaRPr>
          </a:p>
          <a:p>
            <a:r>
              <a:rPr lang="en-GB" dirty="0" smtClean="0">
                <a:solidFill>
                  <a:schemeClr val="bg1"/>
                </a:solidFill>
              </a:rPr>
              <a:t>Tombs of wealthy became more elaborate  externally by late republic, though become more modest during early Principate (and conversely more elaborate internally).</a:t>
            </a:r>
          </a:p>
          <a:p>
            <a:endParaRPr lang="en-GB" sz="600" dirty="0" smtClean="0">
              <a:solidFill>
                <a:schemeClr val="bg1"/>
              </a:solidFill>
            </a:endParaRPr>
          </a:p>
          <a:p>
            <a:r>
              <a:rPr lang="en-GB" dirty="0" smtClean="0">
                <a:solidFill>
                  <a:schemeClr val="bg1"/>
                </a:solidFill>
              </a:rPr>
              <a:t>The very poor and those lacking families, might be buried in mass graves, like those near Esquiline.</a:t>
            </a:r>
          </a:p>
          <a:p>
            <a:endParaRPr lang="en-GB" sz="600" dirty="0" smtClean="0">
              <a:solidFill>
                <a:schemeClr val="bg1"/>
              </a:solidFill>
            </a:endParaRPr>
          </a:p>
          <a:p>
            <a:r>
              <a:rPr lang="en-GB" dirty="0" smtClean="0">
                <a:solidFill>
                  <a:schemeClr val="bg1"/>
                </a:solidFill>
              </a:rPr>
              <a:t>The less poor might be buried in graves marked by tiles or amphorae.</a:t>
            </a:r>
            <a:endParaRPr lang="en-GB" dirty="0">
              <a:solidFill>
                <a:schemeClr val="bg1"/>
              </a:solidFill>
            </a:endParaRPr>
          </a:p>
        </p:txBody>
      </p:sp>
      <p:pic>
        <p:nvPicPr>
          <p:cNvPr id="4" name="Picture 3" descr="pyramid_cestius01.jpg"/>
          <p:cNvPicPr>
            <a:picLocks noChangeAspect="1"/>
          </p:cNvPicPr>
          <p:nvPr/>
        </p:nvPicPr>
        <p:blipFill>
          <a:blip r:embed="rId2" cstate="print"/>
          <a:stretch>
            <a:fillRect/>
          </a:stretch>
        </p:blipFill>
        <p:spPr>
          <a:xfrm>
            <a:off x="6319936" y="836713"/>
            <a:ext cx="2428528" cy="2952328"/>
          </a:xfrm>
          <a:prstGeom prst="rect">
            <a:avLst/>
          </a:prstGeom>
        </p:spPr>
      </p:pic>
      <p:sp>
        <p:nvSpPr>
          <p:cNvPr id="5" name="Content Placeholder 2"/>
          <p:cNvSpPr txBox="1">
            <a:spLocks/>
          </p:cNvSpPr>
          <p:nvPr/>
        </p:nvSpPr>
        <p:spPr>
          <a:xfrm>
            <a:off x="6319936" y="3861048"/>
            <a:ext cx="3040088" cy="576064"/>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400" b="0" i="0" u="none" strike="noStrike" kern="1200" cap="none" spc="0" normalizeH="0" baseline="0" noProof="0" dirty="0" smtClean="0">
                <a:ln>
                  <a:noFill/>
                </a:ln>
                <a:solidFill>
                  <a:schemeClr val="bg1"/>
                </a:solidFill>
                <a:effectLst/>
                <a:uLnTx/>
                <a:uFillTx/>
                <a:latin typeface="+mn-lt"/>
                <a:ea typeface="+mn-ea"/>
                <a:cs typeface="+mn-cs"/>
              </a:rPr>
              <a:t>Pyramid of Cestius – c. 18-12 BC</a:t>
            </a:r>
            <a:r>
              <a:rPr kumimoji="0" lang="en-GB" sz="1400" b="0" i="0" u="none" strike="noStrike" kern="1200" cap="none" spc="0" normalizeH="0" noProof="0" dirty="0" smtClean="0">
                <a:ln>
                  <a:noFill/>
                </a:ln>
                <a:solidFill>
                  <a:schemeClr val="bg1"/>
                </a:solidFill>
                <a:effectLst/>
                <a:uLnTx/>
                <a:uFillTx/>
                <a:latin typeface="+mn-lt"/>
                <a:ea typeface="+mn-ea"/>
                <a:cs typeface="+mn-cs"/>
              </a:rPr>
              <a:t> – Via </a:t>
            </a:r>
            <a:r>
              <a:rPr kumimoji="0" lang="en-GB" sz="1400" b="0" i="0" u="none" strike="noStrike" kern="1200" cap="none" spc="0" normalizeH="0" noProof="0" dirty="0" err="1" smtClean="0">
                <a:ln>
                  <a:noFill/>
                </a:ln>
                <a:solidFill>
                  <a:schemeClr val="bg1"/>
                </a:solidFill>
                <a:effectLst/>
                <a:uLnTx/>
                <a:uFillTx/>
                <a:latin typeface="+mn-lt"/>
                <a:ea typeface="+mn-ea"/>
                <a:cs typeface="+mn-cs"/>
              </a:rPr>
              <a:t>Ostiensis</a:t>
            </a:r>
            <a:r>
              <a:rPr kumimoji="0" lang="en-GB" sz="1400" b="0" i="0" u="none" strike="noStrike" kern="1200" cap="none" spc="0" normalizeH="0" noProof="0" dirty="0" smtClean="0">
                <a:ln>
                  <a:noFill/>
                </a:ln>
                <a:solidFill>
                  <a:schemeClr val="bg1"/>
                </a:solidFill>
                <a:effectLst/>
                <a:uLnTx/>
                <a:uFillTx/>
                <a:latin typeface="+mn-lt"/>
                <a:ea typeface="+mn-ea"/>
                <a:cs typeface="+mn-cs"/>
              </a:rPr>
              <a:t>.</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a:t>
            </a:r>
          </a:p>
        </p:txBody>
      </p:sp>
      <p:pic>
        <p:nvPicPr>
          <p:cNvPr id="6" name="Picture 5"/>
          <p:cNvPicPr>
            <a:picLocks noChangeAspect="1"/>
          </p:cNvPicPr>
          <p:nvPr/>
        </p:nvPicPr>
        <p:blipFill>
          <a:blip r:embed="rId3"/>
          <a:stretch>
            <a:fillRect/>
          </a:stretch>
        </p:blipFill>
        <p:spPr>
          <a:xfrm>
            <a:off x="155610" y="4425908"/>
            <a:ext cx="1485415" cy="2326399"/>
          </a:xfrm>
          <a:prstGeom prst="rect">
            <a:avLst/>
          </a:prstGeom>
        </p:spPr>
      </p:pic>
      <p:sp>
        <p:nvSpPr>
          <p:cNvPr id="7" name="Content Placeholder 2"/>
          <p:cNvSpPr txBox="1">
            <a:spLocks/>
          </p:cNvSpPr>
          <p:nvPr/>
        </p:nvSpPr>
        <p:spPr>
          <a:xfrm>
            <a:off x="1641025" y="4599856"/>
            <a:ext cx="1274791" cy="1061392"/>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Tomb of </a:t>
            </a:r>
            <a:r>
              <a:rPr kumimoji="0" lang="en-GB" b="0" i="0" u="none" strike="noStrike" kern="1200" cap="none" spc="0" normalizeH="0" baseline="0" noProof="0" dirty="0" err="1" smtClean="0">
                <a:ln>
                  <a:noFill/>
                </a:ln>
                <a:solidFill>
                  <a:schemeClr val="bg1"/>
                </a:solidFill>
                <a:effectLst/>
                <a:uLnTx/>
                <a:uFillTx/>
                <a:latin typeface="+mn-lt"/>
                <a:ea typeface="+mn-ea"/>
                <a:cs typeface="+mn-cs"/>
              </a:rPr>
              <a:t>Eurysaces</a:t>
            </a:r>
            <a:r>
              <a:rPr kumimoji="0" lang="en-GB" b="0" i="0" u="none" strike="noStrike" kern="1200" cap="none" spc="0" normalizeH="0" baseline="0" noProof="0" dirty="0" smtClean="0">
                <a:ln>
                  <a:noFill/>
                </a:ln>
                <a:solidFill>
                  <a:schemeClr val="bg1"/>
                </a:solidFill>
                <a:effectLst/>
                <a:uLnTx/>
                <a:uFillTx/>
                <a:latin typeface="+mn-lt"/>
                <a:ea typeface="+mn-ea"/>
                <a:cs typeface="+mn-cs"/>
              </a:rPr>
              <a:t>, c.30 BC. </a:t>
            </a:r>
          </a:p>
        </p:txBody>
      </p:sp>
      <p:pic>
        <p:nvPicPr>
          <p:cNvPr id="8" name="Picture 7"/>
          <p:cNvPicPr>
            <a:picLocks noChangeAspect="1"/>
          </p:cNvPicPr>
          <p:nvPr/>
        </p:nvPicPr>
        <p:blipFill>
          <a:blip r:embed="rId4"/>
          <a:stretch>
            <a:fillRect/>
          </a:stretch>
        </p:blipFill>
        <p:spPr>
          <a:xfrm>
            <a:off x="2915816" y="4534851"/>
            <a:ext cx="1368152" cy="2217456"/>
          </a:xfrm>
          <a:prstGeom prst="rect">
            <a:avLst/>
          </a:prstGeom>
        </p:spPr>
      </p:pic>
      <p:sp>
        <p:nvSpPr>
          <p:cNvPr id="9" name="Content Placeholder 2"/>
          <p:cNvSpPr txBox="1">
            <a:spLocks/>
          </p:cNvSpPr>
          <p:nvPr/>
        </p:nvSpPr>
        <p:spPr>
          <a:xfrm>
            <a:off x="4295796" y="4534849"/>
            <a:ext cx="1356323" cy="2217457"/>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rPr>
              <a:t>Tomb of</a:t>
            </a:r>
            <a:r>
              <a:rPr kumimoji="0" lang="en-GB" b="0" i="0" u="none" strike="noStrike" kern="1200" cap="none" spc="0" normalizeH="0" noProof="0" dirty="0" smtClean="0">
                <a:ln>
                  <a:noFill/>
                </a:ln>
                <a:solidFill>
                  <a:schemeClr val="bg1"/>
                </a:solidFill>
                <a:effectLst/>
                <a:uLnTx/>
                <a:uFillTx/>
              </a:rPr>
              <a:t> P. </a:t>
            </a:r>
            <a:r>
              <a:rPr kumimoji="0" lang="en-GB" b="0" i="0" u="none" strike="noStrike" kern="1200" cap="none" spc="0" normalizeH="0" noProof="0" dirty="0" err="1" smtClean="0">
                <a:ln>
                  <a:noFill/>
                </a:ln>
                <a:solidFill>
                  <a:schemeClr val="bg1"/>
                </a:solidFill>
                <a:effectLst/>
                <a:uLnTx/>
                <a:uFillTx/>
              </a:rPr>
              <a:t>Aelius</a:t>
            </a:r>
            <a:r>
              <a:rPr lang="en-GB" dirty="0">
                <a:solidFill>
                  <a:schemeClr val="bg1"/>
                </a:solidFill>
              </a:rPr>
              <a:t> </a:t>
            </a:r>
            <a:r>
              <a:rPr lang="en-GB" dirty="0" err="1" smtClean="0">
                <a:solidFill>
                  <a:schemeClr val="bg1"/>
                </a:solidFill>
              </a:rPr>
              <a:t>Gutta</a:t>
            </a:r>
            <a:r>
              <a:rPr lang="en-GB" dirty="0" smtClean="0">
                <a:solidFill>
                  <a:schemeClr val="bg1"/>
                </a:solidFill>
              </a:rPr>
              <a:t> </a:t>
            </a:r>
            <a:r>
              <a:rPr lang="en-GB" dirty="0" err="1" smtClean="0">
                <a:solidFill>
                  <a:schemeClr val="bg1"/>
                </a:solidFill>
              </a:rPr>
              <a:t>Calpurnius</a:t>
            </a:r>
            <a:r>
              <a:rPr kumimoji="0" lang="en-GB" b="0" i="0" u="none" strike="noStrike" kern="1200" cap="none" spc="0" normalizeH="0" baseline="0" noProof="0" dirty="0" smtClean="0">
                <a:ln>
                  <a:noFill/>
                </a:ln>
                <a:solidFill>
                  <a:schemeClr val="bg1"/>
                </a:solidFill>
                <a:effectLst/>
                <a:uLnTx/>
                <a:uFillTx/>
              </a:rPr>
              <a:t> c. 2</a:t>
            </a:r>
            <a:r>
              <a:rPr kumimoji="0" lang="en-GB" b="0" i="0" u="none" strike="noStrike" kern="1200" cap="none" spc="0" normalizeH="0" baseline="30000" noProof="0" dirty="0" smtClean="0">
                <a:ln>
                  <a:noFill/>
                </a:ln>
                <a:solidFill>
                  <a:schemeClr val="bg1"/>
                </a:solidFill>
                <a:effectLst/>
                <a:uLnTx/>
                <a:uFillTx/>
              </a:rPr>
              <a:t>nd</a:t>
            </a:r>
            <a:r>
              <a:rPr kumimoji="0" lang="en-GB" b="0" i="0" u="none" strike="noStrike" kern="1200" cap="none" spc="0" normalizeH="0" baseline="0" noProof="0" dirty="0" smtClean="0">
                <a:ln>
                  <a:noFill/>
                </a:ln>
                <a:solidFill>
                  <a:schemeClr val="bg1"/>
                </a:solidFill>
                <a:effectLst/>
                <a:uLnTx/>
                <a:uFillTx/>
              </a:rPr>
              <a:t> c AD</a:t>
            </a:r>
          </a:p>
        </p:txBody>
      </p:sp>
      <p:pic>
        <p:nvPicPr>
          <p:cNvPr id="10" name="Picture 9"/>
          <p:cNvPicPr>
            <a:picLocks noChangeAspect="1"/>
          </p:cNvPicPr>
          <p:nvPr/>
        </p:nvPicPr>
        <p:blipFill>
          <a:blip r:embed="rId5"/>
          <a:stretch>
            <a:fillRect/>
          </a:stretch>
        </p:blipFill>
        <p:spPr>
          <a:xfrm>
            <a:off x="6017712" y="4509119"/>
            <a:ext cx="1445162" cy="2243188"/>
          </a:xfrm>
          <a:prstGeom prst="rect">
            <a:avLst/>
          </a:prstGeom>
        </p:spPr>
      </p:pic>
      <p:sp>
        <p:nvSpPr>
          <p:cNvPr id="11" name="Content Placeholder 2"/>
          <p:cNvSpPr txBox="1">
            <a:spLocks/>
          </p:cNvSpPr>
          <p:nvPr/>
        </p:nvSpPr>
        <p:spPr>
          <a:xfrm>
            <a:off x="7468121" y="4555098"/>
            <a:ext cx="1568375" cy="2269215"/>
          </a:xfrm>
          <a:prstGeom prst="rect">
            <a:avLst/>
          </a:prstGeom>
        </p:spPr>
        <p:txBody>
          <a:bodyPr vert="horz">
            <a:normAutofit/>
          </a:bodyPr>
          <a:lstStyle/>
          <a:p>
            <a:pPr lvl="0" indent="-411480">
              <a:spcBef>
                <a:spcPct val="20000"/>
              </a:spcBef>
              <a:buClr>
                <a:schemeClr val="tx1">
                  <a:shade val="95000"/>
                </a:schemeClr>
              </a:buClr>
              <a:buSzPct val="65000"/>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Terracotta</a:t>
            </a:r>
            <a:r>
              <a:rPr kumimoji="0" lang="en-GB" b="0" i="0" u="none" strike="noStrike" kern="1200" cap="none" spc="0" normalizeH="0" noProof="0" dirty="0" smtClean="0">
                <a:ln>
                  <a:noFill/>
                </a:ln>
                <a:solidFill>
                  <a:schemeClr val="bg1"/>
                </a:solidFill>
                <a:effectLst/>
                <a:uLnTx/>
                <a:uFillTx/>
                <a:latin typeface="+mn-lt"/>
                <a:ea typeface="+mn-ea"/>
                <a:cs typeface="+mn-cs"/>
              </a:rPr>
              <a:t> images from tomb of </a:t>
            </a:r>
            <a:r>
              <a:rPr lang="en-GB" dirty="0" err="1" smtClean="0">
                <a:solidFill>
                  <a:schemeClr val="bg1"/>
                </a:solidFill>
              </a:rPr>
              <a:t>Verrius</a:t>
            </a:r>
            <a:r>
              <a:rPr lang="en-GB" dirty="0" smtClean="0">
                <a:solidFill>
                  <a:schemeClr val="bg1"/>
                </a:solidFill>
              </a:rPr>
              <a:t> </a:t>
            </a:r>
            <a:r>
              <a:rPr lang="en-GB" dirty="0" err="1">
                <a:solidFill>
                  <a:schemeClr val="bg1"/>
                </a:solidFill>
              </a:rPr>
              <a:t>Euhelpistus</a:t>
            </a:r>
            <a:endParaRPr kumimoji="0" lang="en-GB" i="0" u="none" strike="noStrike" kern="1200" cap="none" spc="0" normalizeH="0" baseline="0" noProof="0" dirty="0" smtClean="0">
              <a:ln>
                <a:noFill/>
              </a:ln>
              <a:solidFill>
                <a:schemeClr val="bg1"/>
              </a:solidFill>
              <a:effectLst/>
              <a:uLnTx/>
              <a:uFillTx/>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Cremation and Inhumation</a:t>
            </a:r>
            <a:endParaRPr lang="en-GB" dirty="0">
              <a:solidFill>
                <a:schemeClr val="bg1"/>
              </a:solidFill>
            </a:endParaRPr>
          </a:p>
        </p:txBody>
      </p:sp>
      <p:pic>
        <p:nvPicPr>
          <p:cNvPr id="17410" name="Picture 2"/>
          <p:cNvPicPr>
            <a:picLocks noGrp="1" noChangeAspect="1" noChangeArrowheads="1"/>
          </p:cNvPicPr>
          <p:nvPr>
            <p:ph idx="1"/>
          </p:nvPr>
        </p:nvPicPr>
        <p:blipFill>
          <a:blip r:embed="rId2" cstate="print"/>
          <a:srcRect/>
          <a:stretch>
            <a:fillRect/>
          </a:stretch>
        </p:blipFill>
        <p:spPr bwMode="auto">
          <a:xfrm>
            <a:off x="179512" y="3933056"/>
            <a:ext cx="4028734" cy="2455010"/>
          </a:xfrm>
          <a:prstGeom prst="rect">
            <a:avLst/>
          </a:prstGeom>
          <a:noFill/>
          <a:ln w="9525">
            <a:noFill/>
            <a:miter lim="800000"/>
            <a:headEnd/>
            <a:tailEnd/>
          </a:ln>
        </p:spPr>
      </p:pic>
      <p:sp>
        <p:nvSpPr>
          <p:cNvPr id="6" name="Content Placeholder 2"/>
          <p:cNvSpPr txBox="1">
            <a:spLocks/>
          </p:cNvSpPr>
          <p:nvPr/>
        </p:nvSpPr>
        <p:spPr>
          <a:xfrm>
            <a:off x="-108520" y="6461839"/>
            <a:ext cx="5004048" cy="504056"/>
          </a:xfrm>
          <a:prstGeom prst="rect">
            <a:avLst/>
          </a:prstGeom>
        </p:spPr>
        <p:txBody>
          <a:bodyPr vert="horz">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Ostia – Columbarium with niches for urns. </a:t>
            </a:r>
          </a:p>
        </p:txBody>
      </p:sp>
      <p:sp>
        <p:nvSpPr>
          <p:cNvPr id="7" name="Content Placeholder 2"/>
          <p:cNvSpPr txBox="1">
            <a:spLocks/>
          </p:cNvSpPr>
          <p:nvPr/>
        </p:nvSpPr>
        <p:spPr>
          <a:xfrm>
            <a:off x="107504" y="1340767"/>
            <a:ext cx="4100742" cy="2518515"/>
          </a:xfrm>
          <a:prstGeom prst="rect">
            <a:avLst/>
          </a:prstGeom>
        </p:spPr>
        <p:txBody>
          <a:bodyPr vert="horz">
            <a:normAutofit lnSpcReduction="10000"/>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600" dirty="0" smtClean="0">
                <a:solidFill>
                  <a:schemeClr val="bg1"/>
                </a:solidFill>
              </a:rPr>
              <a:t>“Cremation was not practised among the early Romans; bodies were laid in the earth. But when they became aware that the bodies of those who fell in far-off wars were being dug up, they instituted cremation. And yet many families continued with the old ritual of burial, such as the </a:t>
            </a:r>
            <a:r>
              <a:rPr lang="en-GB" sz="1600" dirty="0" err="1" smtClean="0">
                <a:solidFill>
                  <a:schemeClr val="bg1"/>
                </a:solidFill>
              </a:rPr>
              <a:t>Cornelii</a:t>
            </a:r>
            <a:r>
              <a:rPr lang="en-GB" sz="1600" dirty="0" smtClean="0">
                <a:solidFill>
                  <a:schemeClr val="bg1"/>
                </a:solidFill>
              </a:rPr>
              <a:t>, none of whom, it is reported, were cremated before the dictator Cornelius Sulla.” – </a:t>
            </a:r>
            <a:r>
              <a:rPr lang="en-GB" sz="1600" b="1" dirty="0" smtClean="0">
                <a:solidFill>
                  <a:schemeClr val="bg1"/>
                </a:solidFill>
              </a:rPr>
              <a:t>Pliny </a:t>
            </a:r>
            <a:r>
              <a:rPr lang="en-GB" sz="1600" b="1" i="1" dirty="0" smtClean="0">
                <a:solidFill>
                  <a:schemeClr val="bg1"/>
                </a:solidFill>
              </a:rPr>
              <a:t>NH </a:t>
            </a:r>
            <a:r>
              <a:rPr lang="en-GB" sz="1600" b="1" dirty="0" smtClean="0">
                <a:solidFill>
                  <a:schemeClr val="bg1"/>
                </a:solidFill>
              </a:rPr>
              <a:t>7.187.</a:t>
            </a:r>
            <a:endParaRPr lang="en-GB" sz="1600" b="1" dirty="0">
              <a:solidFill>
                <a:schemeClr val="bg1"/>
              </a:solidFill>
            </a:endParaRPr>
          </a:p>
        </p:txBody>
      </p:sp>
      <p:pic>
        <p:nvPicPr>
          <p:cNvPr id="8" name="Content Placeholder 9" descr="cinerary urn.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5035" y="4706833"/>
            <a:ext cx="1865901"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p:cNvSpPr txBox="1">
            <a:spLocks/>
          </p:cNvSpPr>
          <p:nvPr/>
        </p:nvSpPr>
        <p:spPr>
          <a:xfrm>
            <a:off x="4283968" y="1461666"/>
            <a:ext cx="4752528" cy="2687414"/>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Burial becomes increasingly popular from 3</a:t>
            </a:r>
            <a:r>
              <a:rPr lang="en-GB" baseline="30000" dirty="0" smtClean="0">
                <a:solidFill>
                  <a:schemeClr val="bg1"/>
                </a:solidFill>
              </a:rPr>
              <a:t>rd</a:t>
            </a:r>
            <a:r>
              <a:rPr lang="en-GB" dirty="0" smtClean="0">
                <a:solidFill>
                  <a:schemeClr val="bg1"/>
                </a:solidFill>
              </a:rPr>
              <a:t> c AD. </a:t>
            </a:r>
          </a:p>
          <a:p>
            <a:endParaRPr lang="en-GB" sz="900" dirty="0" smtClean="0">
              <a:solidFill>
                <a:schemeClr val="bg1"/>
              </a:solidFill>
            </a:endParaRPr>
          </a:p>
          <a:p>
            <a:r>
              <a:rPr lang="en-GB" dirty="0" smtClean="0">
                <a:solidFill>
                  <a:schemeClr val="bg1"/>
                </a:solidFill>
              </a:rPr>
              <a:t>Catacombs </a:t>
            </a:r>
            <a:r>
              <a:rPr lang="en-GB" dirty="0">
                <a:solidFill>
                  <a:schemeClr val="bg1"/>
                </a:solidFill>
              </a:rPr>
              <a:t>extend for thousands of kilometres beneath Rome</a:t>
            </a:r>
            <a:r>
              <a:rPr lang="en-GB" dirty="0" smtClean="0">
                <a:solidFill>
                  <a:schemeClr val="bg1"/>
                </a:solidFill>
              </a:rPr>
              <a:t>: </a:t>
            </a:r>
            <a:r>
              <a:rPr lang="en-GB" dirty="0">
                <a:solidFill>
                  <a:schemeClr val="bg1"/>
                </a:solidFill>
              </a:rPr>
              <a:t>thousands of inscriptions and also skeletal remains</a:t>
            </a:r>
          </a:p>
          <a:p>
            <a:endParaRPr lang="en-GB" sz="900" dirty="0">
              <a:solidFill>
                <a:schemeClr val="bg1"/>
              </a:solidFill>
            </a:endParaRPr>
          </a:p>
          <a:p>
            <a:r>
              <a:rPr lang="en-GB" dirty="0">
                <a:solidFill>
                  <a:schemeClr val="bg1"/>
                </a:solidFill>
              </a:rPr>
              <a:t>Inscriptions provide details on age, gender, professions and time of death.</a:t>
            </a:r>
          </a:p>
          <a:p>
            <a:endParaRPr lang="en-GB" dirty="0">
              <a:solidFill>
                <a:schemeClr val="bg1"/>
              </a:solidFill>
            </a:endParaRPr>
          </a:p>
        </p:txBody>
      </p:sp>
      <p:pic>
        <p:nvPicPr>
          <p:cNvPr id="3" name="Picture 2"/>
          <p:cNvPicPr>
            <a:picLocks noChangeAspect="1"/>
          </p:cNvPicPr>
          <p:nvPr/>
        </p:nvPicPr>
        <p:blipFill>
          <a:blip r:embed="rId4"/>
          <a:stretch>
            <a:fillRect/>
          </a:stretch>
        </p:blipFill>
        <p:spPr>
          <a:xfrm>
            <a:off x="5618130" y="4193108"/>
            <a:ext cx="2468350" cy="2268732"/>
          </a:xfrm>
          <a:prstGeom prst="rect">
            <a:avLst/>
          </a:prstGeom>
        </p:spPr>
      </p:pic>
      <p:sp>
        <p:nvSpPr>
          <p:cNvPr id="10" name="Content Placeholder 2"/>
          <p:cNvSpPr txBox="1">
            <a:spLocks/>
          </p:cNvSpPr>
          <p:nvPr/>
        </p:nvSpPr>
        <p:spPr>
          <a:xfrm>
            <a:off x="5026728" y="6461839"/>
            <a:ext cx="3636912" cy="396161"/>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Catacombs </a:t>
            </a:r>
            <a:r>
              <a:rPr kumimoji="0" lang="en-GB" b="0" i="0" u="none" strike="noStrike" kern="1200" cap="none" spc="0" normalizeH="0" noProof="0" dirty="0" smtClean="0">
                <a:ln>
                  <a:noFill/>
                </a:ln>
                <a:solidFill>
                  <a:schemeClr val="bg1"/>
                </a:solidFill>
                <a:effectLst/>
                <a:uLnTx/>
                <a:uFillTx/>
                <a:latin typeface="+mn-lt"/>
                <a:ea typeface="+mn-ea"/>
                <a:cs typeface="+mn-cs"/>
              </a:rPr>
              <a:t> - Rome</a:t>
            </a:r>
            <a:endParaRPr kumimoji="0" lang="en-GB"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484784"/>
            <a:ext cx="8856984" cy="5373216"/>
          </a:xfrm>
        </p:spPr>
        <p:txBody>
          <a:bodyPr>
            <a:normAutofit/>
          </a:bodyPr>
          <a:lstStyle/>
          <a:p>
            <a:r>
              <a:rPr lang="en-GB" dirty="0" err="1" smtClean="0">
                <a:solidFill>
                  <a:schemeClr val="bg1"/>
                </a:solidFill>
              </a:rPr>
              <a:t>Kosak</a:t>
            </a:r>
            <a:r>
              <a:rPr lang="en-GB" dirty="0" smtClean="0">
                <a:solidFill>
                  <a:schemeClr val="bg1"/>
                </a:solidFill>
              </a:rPr>
              <a:t>, J. C. 2000: </a:t>
            </a:r>
            <a:r>
              <a:rPr lang="en-GB" i="1" dirty="0" smtClean="0">
                <a:solidFill>
                  <a:schemeClr val="bg1"/>
                </a:solidFill>
              </a:rPr>
              <a:t>‘</a:t>
            </a:r>
            <a:r>
              <a:rPr lang="en-GB" dirty="0" smtClean="0">
                <a:solidFill>
                  <a:schemeClr val="bg1"/>
                </a:solidFill>
              </a:rPr>
              <a:t>Polis </a:t>
            </a:r>
            <a:r>
              <a:rPr lang="en-GB" dirty="0" err="1" smtClean="0">
                <a:solidFill>
                  <a:schemeClr val="bg1"/>
                </a:solidFill>
              </a:rPr>
              <a:t>Nosousa</a:t>
            </a:r>
            <a:r>
              <a:rPr lang="en-GB" i="1" dirty="0" smtClean="0">
                <a:solidFill>
                  <a:schemeClr val="bg1"/>
                </a:solidFill>
              </a:rPr>
              <a:t>’,</a:t>
            </a:r>
            <a:r>
              <a:rPr lang="en-GB" dirty="0" smtClean="0">
                <a:solidFill>
                  <a:schemeClr val="bg1"/>
                </a:solidFill>
              </a:rPr>
              <a:t> in Hope, M. V., and Marshall, E. (eds.), </a:t>
            </a:r>
            <a:r>
              <a:rPr lang="en-GB" i="1" dirty="0" smtClean="0">
                <a:solidFill>
                  <a:schemeClr val="bg1"/>
                </a:solidFill>
              </a:rPr>
              <a:t>Death and Disease in the Ancient City</a:t>
            </a:r>
            <a:r>
              <a:rPr lang="en-GB" dirty="0" smtClean="0">
                <a:solidFill>
                  <a:schemeClr val="bg1"/>
                </a:solidFill>
              </a:rPr>
              <a:t> (London: Routledge): 35-54. </a:t>
            </a:r>
          </a:p>
          <a:p>
            <a:endParaRPr lang="en-GB" sz="1000" dirty="0" smtClean="0">
              <a:solidFill>
                <a:schemeClr val="bg1"/>
              </a:solidFill>
            </a:endParaRPr>
          </a:p>
          <a:p>
            <a:r>
              <a:rPr lang="en-GB" dirty="0" smtClean="0">
                <a:solidFill>
                  <a:schemeClr val="bg1"/>
                </a:solidFill>
              </a:rPr>
              <a:t>Patterson, J. R. 2008: ‘Living and Dying in the City of Rome: houses and tombs’, in </a:t>
            </a:r>
            <a:r>
              <a:rPr lang="en-GB" dirty="0" err="1" smtClean="0">
                <a:solidFill>
                  <a:schemeClr val="bg1"/>
                </a:solidFill>
              </a:rPr>
              <a:t>Coulston</a:t>
            </a:r>
            <a:r>
              <a:rPr lang="en-GB" dirty="0" smtClean="0">
                <a:solidFill>
                  <a:schemeClr val="bg1"/>
                </a:solidFill>
              </a:rPr>
              <a:t>, J., and Dodge, H. (eds.), </a:t>
            </a:r>
            <a:r>
              <a:rPr lang="en-GB" i="1" dirty="0" smtClean="0">
                <a:solidFill>
                  <a:schemeClr val="bg1"/>
                </a:solidFill>
              </a:rPr>
              <a:t>Ancient Rome: The Archaeology of the Eternal City </a:t>
            </a:r>
            <a:r>
              <a:rPr lang="en-GB" dirty="0" smtClean="0">
                <a:solidFill>
                  <a:schemeClr val="bg1"/>
                </a:solidFill>
              </a:rPr>
              <a:t>(Oxford: Oxford University School of Archaeology): 259-289.</a:t>
            </a:r>
          </a:p>
          <a:p>
            <a:endParaRPr lang="en-GB" sz="1000" dirty="0" smtClean="0">
              <a:solidFill>
                <a:schemeClr val="bg1"/>
              </a:solidFill>
            </a:endParaRPr>
          </a:p>
          <a:p>
            <a:r>
              <a:rPr lang="en-GB" dirty="0" smtClean="0">
                <a:solidFill>
                  <a:schemeClr val="bg1"/>
                </a:solidFill>
              </a:rPr>
              <a:t>Morris, I. 1992: </a:t>
            </a:r>
            <a:r>
              <a:rPr lang="en-GB" i="1" dirty="0" smtClean="0">
                <a:solidFill>
                  <a:schemeClr val="bg1"/>
                </a:solidFill>
              </a:rPr>
              <a:t>Death-Ritual and Social Structure in Classical Antiquity</a:t>
            </a:r>
            <a:r>
              <a:rPr lang="en-GB" dirty="0" smtClean="0">
                <a:solidFill>
                  <a:schemeClr val="bg1"/>
                </a:solidFill>
              </a:rPr>
              <a:t>. Cambridge: Cambridge University Press.</a:t>
            </a:r>
          </a:p>
          <a:p>
            <a:endParaRPr lang="en-GB" sz="1200" dirty="0">
              <a:solidFill>
                <a:schemeClr val="bg1"/>
              </a:solidFill>
            </a:endParaRPr>
          </a:p>
        </p:txBody>
      </p:sp>
    </p:spTree>
    <p:extLst>
      <p:ext uri="{BB962C8B-B14F-4D97-AF65-F5344CB8AC3E}">
        <p14:creationId xmlns:p14="http://schemas.microsoft.com/office/powerpoint/2010/main" val="15467745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530</TotalTime>
  <Words>1316</Words>
  <Application>Microsoft Office PowerPoint</Application>
  <PresentationFormat>On-screen Show (4:3)</PresentationFormat>
  <Paragraphs>94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Book Antiqua</vt:lpstr>
      <vt:lpstr>Lucida Sans</vt:lpstr>
      <vt:lpstr>Wingdings</vt:lpstr>
      <vt:lpstr>Wingdings 2</vt:lpstr>
      <vt:lpstr>Wingdings 3</vt:lpstr>
      <vt:lpstr>Apex</vt:lpstr>
      <vt:lpstr>Everyday Life in Ancient Rome</vt:lpstr>
      <vt:lpstr>Understanding Death</vt:lpstr>
      <vt:lpstr>PowerPoint Presentation</vt:lpstr>
      <vt:lpstr>Grave Goods</vt:lpstr>
      <vt:lpstr>Roman Funerary Rites</vt:lpstr>
      <vt:lpstr>Funerary Processions</vt:lpstr>
      <vt:lpstr>Ancestral Masks</vt:lpstr>
      <vt:lpstr>Lampooning the Deceased</vt:lpstr>
      <vt:lpstr>Burial Outside the Pomerium</vt:lpstr>
      <vt:lpstr>Tombs</vt:lpstr>
      <vt:lpstr>Cremation and Inhumation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Matthew Cobb</cp:lastModifiedBy>
  <cp:revision>103</cp:revision>
  <dcterms:created xsi:type="dcterms:W3CDTF">2014-01-13T09:42:42Z</dcterms:created>
  <dcterms:modified xsi:type="dcterms:W3CDTF">2018-12-24T09:38:31Z</dcterms:modified>
</cp:coreProperties>
</file>