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0" r:id="rId4"/>
    <p:sldMasterId id="2147483660" r:id="rId5"/>
    <p:sldMasterId id="2147483793" r:id="rId6"/>
    <p:sldMasterId id="2147483802" r:id="rId7"/>
    <p:sldMasterId id="2147483648" r:id="rId8"/>
  </p:sldMasterIdLst>
  <p:notesMasterIdLst>
    <p:notesMasterId r:id="rId26"/>
  </p:notesMasterIdLst>
  <p:handoutMasterIdLst>
    <p:handoutMasterId r:id="rId27"/>
  </p:handoutMasterIdLst>
  <p:sldIdLst>
    <p:sldId id="256" r:id="rId9"/>
    <p:sldId id="322" r:id="rId10"/>
    <p:sldId id="283" r:id="rId11"/>
    <p:sldId id="323" r:id="rId12"/>
    <p:sldId id="342" r:id="rId13"/>
    <p:sldId id="338" r:id="rId14"/>
    <p:sldId id="349" r:id="rId15"/>
    <p:sldId id="404" r:id="rId16"/>
    <p:sldId id="348" r:id="rId17"/>
    <p:sldId id="347" r:id="rId18"/>
    <p:sldId id="346" r:id="rId19"/>
    <p:sldId id="343" r:id="rId20"/>
    <p:sldId id="339" r:id="rId21"/>
    <p:sldId id="335" r:id="rId22"/>
    <p:sldId id="337" r:id="rId23"/>
    <p:sldId id="334" r:id="rId24"/>
    <p:sldId id="328"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37FEA6-6AD2-46CB-80A1-B8A6D913E5EC}" v="780" dt="2023-02-08T12:18:24.533"/>
    <p1510:client id="{D6AC787C-5885-4810-FBDD-C3579CF6EF40}" v="437" dt="2023-02-24T16:30:08.5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312"/>
    <p:restoredTop sz="72126" autoAdjust="0"/>
  </p:normalViewPr>
  <p:slideViewPr>
    <p:cSldViewPr>
      <p:cViewPr varScale="1">
        <p:scale>
          <a:sx n="58" d="100"/>
          <a:sy n="58" d="100"/>
        </p:scale>
        <p:origin x="1862" y="5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12/05/2023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5/12/2023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you may be aware the survey window for students in UK Higher education is now open. All eligible students have been sent instructions on how to access and complete the UK Engagement Survey (UKES).</a:t>
            </a:r>
            <a:endParaRPr lang="en-US"/>
          </a:p>
          <a:p>
            <a:r>
              <a:rPr lang="en-GB" b="1"/>
              <a:t>We would be grateful if you could create a slide for weeks 6/7  giving 15 minutes to complete the survey.</a:t>
            </a:r>
            <a:endParaRPr lang="en-GB"/>
          </a:p>
          <a:p>
            <a:r>
              <a:rPr lang="en-GB"/>
              <a:t>The students would also be able to scan the QR code</a:t>
            </a:r>
          </a:p>
          <a:p>
            <a:r>
              <a:rPr lang="en-GB">
                <a:cs typeface="Calibri"/>
              </a:rPr>
              <a:t> </a:t>
            </a:r>
            <a:endParaRPr lang="en-GB" dirty="0">
              <a:cs typeface="Calibri"/>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905949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4234392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Watch the video and ask the students to take notes of the points made by the Healthcare professionals about why reflective practice develops them as professionals. </a:t>
            </a:r>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1674133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assigning one skill to each pair at random – what can they remember learning from the session –can the recall/think of  a situation when these skills might be used. </a:t>
            </a:r>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886012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the pairs to feedback what they have learnt on their chosen key skill.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45335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has hyperlink to video </a:t>
            </a:r>
            <a:r>
              <a:rPr lang="en-GB" dirty="0">
                <a:hlinkClick r:id="rId3"/>
              </a:rPr>
              <a:t>https://www.youtube.com/watch?v=QoI67VeE3ds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8</a:t>
            </a:fld>
            <a:endParaRPr lang="en-US"/>
          </a:p>
        </p:txBody>
      </p:sp>
    </p:spTree>
    <p:extLst>
      <p:ext uri="{BB962C8B-B14F-4D97-AF65-F5344CB8AC3E}">
        <p14:creationId xmlns:p14="http://schemas.microsoft.com/office/powerpoint/2010/main" val="958999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these three models will be explored in turn and then the Gibbs Reflective cycle will be introduced. </a:t>
            </a:r>
          </a:p>
        </p:txBody>
      </p:sp>
      <p:sp>
        <p:nvSpPr>
          <p:cNvPr id="4" name="Slide Number Placeholder 3"/>
          <p:cNvSpPr>
            <a:spLocks noGrp="1"/>
          </p:cNvSpPr>
          <p:nvPr>
            <p:ph type="sldNum" sz="quarter" idx="5"/>
          </p:nvPr>
        </p:nvSpPr>
        <p:spPr/>
        <p:txBody>
          <a:bodyPr/>
          <a:lstStyle/>
          <a:p>
            <a:fld id="{6936E1E2-17D2-5E4C-B96D-EEDAC0EF77DB}" type="slidenum">
              <a:rPr lang="en-US" smtClean="0"/>
              <a:pPr/>
              <a:t>9</a:t>
            </a:fld>
            <a:endParaRPr lang="en-US"/>
          </a:p>
        </p:txBody>
      </p:sp>
    </p:spTree>
    <p:extLst>
      <p:ext uri="{BB962C8B-B14F-4D97-AF65-F5344CB8AC3E}">
        <p14:creationId xmlns:p14="http://schemas.microsoft.com/office/powerpoint/2010/main" val="457529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Experience – This can be anything that has happened recently that you feel has some significance. It could also be somethings from the past that has come to your attention more recently. </a:t>
            </a:r>
          </a:p>
          <a:p>
            <a:endParaRPr lang="en-GB" dirty="0"/>
          </a:p>
          <a:p>
            <a:r>
              <a:rPr lang="en-GB" dirty="0"/>
              <a:t>Reflection – this takes place afterwards and the reflective processes are how we learn from the experience. Reflection can also involve thinking about how we might respond in the future, and as we progress it can also happen during an experience. </a:t>
            </a:r>
          </a:p>
          <a:p>
            <a:endParaRPr lang="en-GB" dirty="0"/>
          </a:p>
          <a:p>
            <a:r>
              <a:rPr lang="en-GB" dirty="0"/>
              <a:t>Action – this follows the learning and is concerned with the action we than take after the experience, as our new perspectives then feed into the next experience. </a:t>
            </a:r>
          </a:p>
          <a:p>
            <a:endParaRPr lang="en-GB" dirty="0"/>
          </a:p>
          <a:p>
            <a:r>
              <a:rPr lang="en-GB" dirty="0" err="1"/>
              <a:t>Bassot</a:t>
            </a:r>
            <a:r>
              <a:rPr lang="en-GB" dirty="0"/>
              <a:t> (2020, p30)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10</a:t>
            </a:fld>
            <a:endParaRPr lang="en-US"/>
          </a:p>
        </p:txBody>
      </p:sp>
    </p:spTree>
    <p:extLst>
      <p:ext uri="{BB962C8B-B14F-4D97-AF65-F5344CB8AC3E}">
        <p14:creationId xmlns:p14="http://schemas.microsoft.com/office/powerpoint/2010/main" val="35539299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Step 1 encourages you to write a description of an event that has happened in your professional practice. </a:t>
            </a:r>
          </a:p>
          <a:p>
            <a:endParaRPr lang="en-GB" dirty="0"/>
          </a:p>
          <a:p>
            <a:r>
              <a:rPr lang="en-GB" dirty="0"/>
              <a:t>So what? Step 2 involves carrying out an analysis of the event by reflecting on selected aspects of it. </a:t>
            </a:r>
          </a:p>
          <a:p>
            <a:endParaRPr lang="en-GB" dirty="0"/>
          </a:p>
          <a:p>
            <a:r>
              <a:rPr lang="en-GB" dirty="0"/>
              <a:t>Now what? Step 3 asks you to devise a number of proposed actions following the experience and in the light of what you have learned. </a:t>
            </a:r>
          </a:p>
          <a:p>
            <a:endParaRPr lang="en-GB" dirty="0"/>
          </a:p>
          <a:p>
            <a:r>
              <a:rPr lang="en-GB" dirty="0"/>
              <a:t>The ERA and Driscoll models are simple and easy to use but can lack depth for more complex experiences.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11</a:t>
            </a:fld>
            <a:endParaRPr lang="en-US"/>
          </a:p>
        </p:txBody>
      </p:sp>
    </p:spTree>
    <p:extLst>
      <p:ext uri="{BB962C8B-B14F-4D97-AF65-F5344CB8AC3E}">
        <p14:creationId xmlns:p14="http://schemas.microsoft.com/office/powerpoint/2010/main" val="40569550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Gibbs 1988, p9 – “It is from the feelings and thoughts emerging from this reflection that generalisations or concepts can be generated. And it is generalisations or concepts that allow new situations to be tackled effectively.”</a:t>
            </a:r>
          </a:p>
          <a:p>
            <a:endParaRPr lang="en-GB" dirty="0"/>
          </a:p>
          <a:p>
            <a:r>
              <a:rPr lang="en-GB" dirty="0"/>
              <a:t>He also emphasises the importance of being able to generalise, to transfer knowledge and insights gained from one situation to another. As a result, this framework is frequently used in developing practitioner courses in healthcare and business.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12</a:t>
            </a:fld>
            <a:endParaRPr lang="en-US"/>
          </a:p>
        </p:txBody>
      </p:sp>
    </p:spTree>
    <p:extLst>
      <p:ext uri="{BB962C8B-B14F-4D97-AF65-F5344CB8AC3E}">
        <p14:creationId xmlns:p14="http://schemas.microsoft.com/office/powerpoint/2010/main" val="12846424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 students about the importance of self awareness and the SWOT tool - </a:t>
            </a:r>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2616392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spcBef>
                <a:spcPct val="20000"/>
              </a:spcBef>
            </a:pPr>
            <a:r>
              <a:rPr lang="en-GB" dirty="0"/>
              <a:t>A – Actions</a:t>
            </a:r>
            <a:endParaRPr lang="en-US" dirty="0"/>
          </a:p>
          <a:p>
            <a:pPr marL="342900" indent="-342900">
              <a:lnSpc>
                <a:spcPct val="80000"/>
              </a:lnSpc>
              <a:spcBef>
                <a:spcPct val="20000"/>
              </a:spcBef>
            </a:pPr>
            <a:r>
              <a:rPr lang="en-GB" dirty="0"/>
              <a:t>    ‘What actions will you take?’ </a:t>
            </a:r>
          </a:p>
          <a:p>
            <a:pPr marL="342900" indent="-342900">
              <a:lnSpc>
                <a:spcPct val="80000"/>
              </a:lnSpc>
              <a:spcBef>
                <a:spcPct val="20000"/>
              </a:spcBef>
            </a:pPr>
            <a:endParaRPr lang="en-GB" dirty="0">
              <a:cs typeface="Calibri"/>
            </a:endParaRPr>
          </a:p>
          <a:p>
            <a:r>
              <a:rPr lang="en-GB" b="1" dirty="0"/>
              <a:t>Actions:</a:t>
            </a:r>
            <a:endParaRPr lang="en-GB" dirty="0"/>
          </a:p>
          <a:p>
            <a:r>
              <a:rPr lang="en-GB" dirty="0"/>
              <a:t>What actions are you going to take?</a:t>
            </a:r>
            <a:endParaRPr lang="en-GB" dirty="0">
              <a:cs typeface="Calibri"/>
            </a:endParaRPr>
          </a:p>
          <a:p>
            <a:r>
              <a:rPr lang="en-GB" dirty="0"/>
              <a:t>What will you do to move yourself forward?</a:t>
            </a:r>
            <a:endParaRPr lang="en-GB" dirty="0">
              <a:cs typeface="Calibri"/>
            </a:endParaRPr>
          </a:p>
          <a:p>
            <a:r>
              <a:rPr lang="en-GB" dirty="0"/>
              <a:t>What specific actions are you willing to take? When will you take them?</a:t>
            </a:r>
            <a:endParaRPr lang="en-GB" dirty="0">
              <a:cs typeface="Calibri"/>
            </a:endParaRPr>
          </a:p>
          <a:p>
            <a:r>
              <a:rPr lang="en-GB" dirty="0"/>
              <a:t>What support will you need? Where will you find that support?</a:t>
            </a:r>
            <a:endParaRPr lang="en-GB" dirty="0">
              <a:cs typeface="Calibri"/>
            </a:endParaRPr>
          </a:p>
          <a:p>
            <a:r>
              <a:rPr lang="en-GB" dirty="0"/>
              <a:t>How will you maintain your motivation?</a:t>
            </a:r>
            <a:endParaRPr lang="en-GB" dirty="0">
              <a:cs typeface="Calibri"/>
            </a:endParaRPr>
          </a:p>
          <a:p>
            <a:r>
              <a:rPr lang="en-GB" dirty="0"/>
              <a:t>What actions will you take in the next 24 hours to move forward?</a:t>
            </a:r>
            <a:endParaRPr lang="en-GB" dirty="0">
              <a:cs typeface="Calibri"/>
            </a:endParaRPr>
          </a:p>
          <a:p>
            <a:r>
              <a:rPr lang="en-GB" dirty="0"/>
              <a:t>On a scale of 1 to 10, how committed are you to take this action?</a:t>
            </a:r>
            <a:endParaRPr lang="en-GB" dirty="0">
              <a:cs typeface="Calibri"/>
            </a:endParaRPr>
          </a:p>
          <a:p>
            <a:r>
              <a:rPr lang="en-GB" dirty="0"/>
              <a:t>What’s stopping it from being 9 or 10?</a:t>
            </a:r>
            <a:endParaRPr lang="en-GB" dirty="0">
              <a:cs typeface="Calibri"/>
            </a:endParaRPr>
          </a:p>
          <a:p>
            <a:endParaRPr lang="en-GB" dirty="0">
              <a:cs typeface="Calibri"/>
            </a:endParaRPr>
          </a:p>
          <a:p>
            <a:r>
              <a:rPr lang="en-GB" dirty="0"/>
              <a:t>The Actions step is particularly important, as not taking action is a primary reason why outcomes are not achieved. Many researchers have found that self-efﬁcacy (belief in being able to do what is needed to perform a given task/behave in a required way) has a powerful effect on both the level of difﬁculty of actions chosen and commitment to achieving them (Locke and Latham, 2012). Edwin Locke and Gary Latham’s Goal Setting Theory demonstrates that agreed actions need to be specific, achievable and stretching, whilst able to be embarked on immediately, and there also needs to be the right support in place (e.g., management agreement, training courses, mentoring). If an action plan is too far from your current knowledge, skills or situation, then they may become discouraged and demotivated. Moreover, when designing actions, a crucial aspect is you have the responsibility for carrying these out. </a:t>
            </a:r>
            <a:endParaRPr lang="en-GB" dirty="0">
              <a:cs typeface="Calibri"/>
            </a:endParaRPr>
          </a:p>
          <a:p>
            <a:endParaRPr lang="en-GB" dirty="0">
              <a:cs typeface="Calibri"/>
            </a:endParaRPr>
          </a:p>
          <a:p>
            <a:pPr marL="342900" indent="-342900">
              <a:lnSpc>
                <a:spcPct val="80000"/>
              </a:lnSpc>
              <a:spcBef>
                <a:spcPct val="20000"/>
              </a:spcBef>
            </a:pPr>
            <a:endParaRPr lang="en-GB" dirty="0">
              <a:cs typeface="Calibri"/>
            </a:endParaRPr>
          </a:p>
        </p:txBody>
      </p:sp>
      <p:sp>
        <p:nvSpPr>
          <p:cNvPr id="4" name="Slide Number Placeholder 3"/>
          <p:cNvSpPr>
            <a:spLocks noGrp="1"/>
          </p:cNvSpPr>
          <p:nvPr>
            <p:ph type="sldNum" sz="quarter" idx="5"/>
          </p:nvPr>
        </p:nvSpPr>
        <p:spPr/>
        <p:txBody>
          <a:bodyPr/>
          <a:lstStyle/>
          <a:p>
            <a:pPr>
              <a:defRPr/>
            </a:pPr>
            <a:fld id="{3888E14F-1D2A-4591-8656-1C3C99294D71}" type="slidenum">
              <a:rPr lang="en-GB" altLang="en-US"/>
              <a:pPr>
                <a:defRPr/>
              </a:pPr>
              <a:t>14</a:t>
            </a:fld>
            <a:endParaRPr lang="en-GB" altLang="en-US"/>
          </a:p>
        </p:txBody>
      </p:sp>
    </p:spTree>
    <p:extLst>
      <p:ext uri="{BB962C8B-B14F-4D97-AF65-F5344CB8AC3E}">
        <p14:creationId xmlns:p14="http://schemas.microsoft.com/office/powerpoint/2010/main" val="37020214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6825ECC5-4411-5539-5828-9179C71DF7C8}"/>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4FA14814-A53C-0F1B-D3B3-21BE20681A8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For either purpose, goal setting can be done using a choice of acronyms, SMART, MMM or RAW</a:t>
            </a:r>
          </a:p>
          <a:p>
            <a:endParaRPr lang="en-GB" altLang="en-US" dirty="0"/>
          </a:p>
        </p:txBody>
      </p:sp>
      <p:sp>
        <p:nvSpPr>
          <p:cNvPr id="20484" name="Slide Number Placeholder 3">
            <a:extLst>
              <a:ext uri="{FF2B5EF4-FFF2-40B4-BE49-F238E27FC236}">
                <a16:creationId xmlns:a16="http://schemas.microsoft.com/office/drawing/2014/main" id="{590E9C48-B902-8891-130D-D4ED4335F81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C009BC0-1199-408E-B5A8-D9B9F734CEC5}" type="slidenum">
              <a:rPr lang="en-GB" altLang="en-US" smtClean="0"/>
              <a:pPr/>
              <a:t>15</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30012240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12/05/2023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12/05/2023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12/05/2023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12/05/2023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12/05/2023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5EA765-7C15-BCE3-59EE-CBD8E4CA4EEB}"/>
              </a:ext>
            </a:extLst>
          </p:cNvPr>
          <p:cNvSpPr>
            <a:spLocks noGrp="1"/>
          </p:cNvSpPr>
          <p:nvPr>
            <p:ph type="dt" sz="half" idx="10"/>
          </p:nvPr>
        </p:nvSpPr>
        <p:spPr>
          <a:xfrm>
            <a:off x="395288" y="6524625"/>
            <a:ext cx="971550" cy="219075"/>
          </a:xfrm>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28D186E6-F01B-27D1-946F-C93969F79F4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AA9363F-1243-FCE5-6F49-4ED08DC81DF1}"/>
              </a:ext>
            </a:extLst>
          </p:cNvPr>
          <p:cNvSpPr>
            <a:spLocks noGrp="1"/>
          </p:cNvSpPr>
          <p:nvPr>
            <p:ph type="sldNum" sz="quarter" idx="12"/>
          </p:nvPr>
        </p:nvSpPr>
        <p:spPr/>
        <p:txBody>
          <a:bodyPr/>
          <a:lstStyle>
            <a:lvl1pPr>
              <a:defRPr/>
            </a:lvl1pPr>
          </a:lstStyle>
          <a:p>
            <a:pPr>
              <a:defRPr/>
            </a:pPr>
            <a:fld id="{97ED380D-8808-458F-A8BF-23632166B61F}" type="slidenum">
              <a:rPr lang="en-GB" altLang="en-US"/>
              <a:pPr>
                <a:defRPr/>
              </a:pPr>
              <a:t>‹#›</a:t>
            </a:fld>
            <a:endParaRPr lang="en-GB" altLang="en-US"/>
          </a:p>
        </p:txBody>
      </p:sp>
    </p:spTree>
    <p:extLst>
      <p:ext uri="{BB962C8B-B14F-4D97-AF65-F5344CB8AC3E}">
        <p14:creationId xmlns:p14="http://schemas.microsoft.com/office/powerpoint/2010/main" val="20154397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CEECD2-32D1-9991-2791-94389C18259E}"/>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C1E4433E-A676-60D2-6C89-D56A8E2220E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8715397-4892-C021-A597-245A9ADF0EA9}"/>
              </a:ext>
            </a:extLst>
          </p:cNvPr>
          <p:cNvSpPr>
            <a:spLocks noGrp="1"/>
          </p:cNvSpPr>
          <p:nvPr>
            <p:ph type="sldNum" sz="quarter" idx="12"/>
          </p:nvPr>
        </p:nvSpPr>
        <p:spPr/>
        <p:txBody>
          <a:bodyPr/>
          <a:lstStyle>
            <a:lvl1pPr>
              <a:defRPr/>
            </a:lvl1pPr>
          </a:lstStyle>
          <a:p>
            <a:pPr>
              <a:defRPr/>
            </a:pPr>
            <a:fld id="{67E31B90-6E75-452E-BA79-584E4046AC30}" type="slidenum">
              <a:rPr lang="en-GB" altLang="en-US"/>
              <a:pPr>
                <a:defRPr/>
              </a:pPr>
              <a:t>‹#›</a:t>
            </a:fld>
            <a:endParaRPr lang="en-GB" altLang="en-US"/>
          </a:p>
        </p:txBody>
      </p:sp>
    </p:spTree>
    <p:extLst>
      <p:ext uri="{BB962C8B-B14F-4D97-AF65-F5344CB8AC3E}">
        <p14:creationId xmlns:p14="http://schemas.microsoft.com/office/powerpoint/2010/main" val="1524006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32A5937-0875-73F6-83DF-94C5A80D4393}"/>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662B868C-2A8D-8014-3427-24D18CBBC484}"/>
              </a:ext>
            </a:extLst>
          </p:cNvPr>
          <p:cNvSpPr>
            <a:spLocks noGrp="1"/>
          </p:cNvSpPr>
          <p:nvPr>
            <p:ph type="sldNum" sz="quarter" idx="11"/>
          </p:nvPr>
        </p:nvSpPr>
        <p:spPr/>
        <p:txBody>
          <a:bodyPr/>
          <a:lstStyle>
            <a:lvl1pPr>
              <a:defRPr/>
            </a:lvl1pPr>
          </a:lstStyle>
          <a:p>
            <a:pPr>
              <a:defRPr/>
            </a:pPr>
            <a:fld id="{9B914F11-4BFD-49B7-AF46-1CA6E08F2663}" type="slidenum">
              <a:rPr lang="en-GB" altLang="en-US"/>
              <a:pPr>
                <a:defRPr/>
              </a:pPr>
              <a:t>‹#›</a:t>
            </a:fld>
            <a:endParaRPr lang="en-GB" altLang="en-US"/>
          </a:p>
        </p:txBody>
      </p:sp>
    </p:spTree>
    <p:extLst>
      <p:ext uri="{BB962C8B-B14F-4D97-AF65-F5344CB8AC3E}">
        <p14:creationId xmlns:p14="http://schemas.microsoft.com/office/powerpoint/2010/main" val="42693046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13AB16C-9C52-669D-B97B-5D4290E04860}"/>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5C10E79F-0114-0983-E85F-0D05DE1484FE}"/>
              </a:ext>
            </a:extLst>
          </p:cNvPr>
          <p:cNvSpPr>
            <a:spLocks noGrp="1"/>
          </p:cNvSpPr>
          <p:nvPr>
            <p:ph type="sldNum" sz="quarter" idx="11"/>
          </p:nvPr>
        </p:nvSpPr>
        <p:spPr/>
        <p:txBody>
          <a:bodyPr/>
          <a:lstStyle>
            <a:lvl1pPr>
              <a:defRPr/>
            </a:lvl1pPr>
          </a:lstStyle>
          <a:p>
            <a:pPr>
              <a:defRPr/>
            </a:pPr>
            <a:fld id="{6961342F-9C46-4BFC-AE72-2F9D0D8920FB}" type="slidenum">
              <a:rPr lang="en-GB" altLang="en-US"/>
              <a:pPr>
                <a:defRPr/>
              </a:pPr>
              <a:t>‹#›</a:t>
            </a:fld>
            <a:endParaRPr lang="en-GB" altLang="en-US"/>
          </a:p>
        </p:txBody>
      </p:sp>
    </p:spTree>
    <p:extLst>
      <p:ext uri="{BB962C8B-B14F-4D97-AF65-F5344CB8AC3E}">
        <p14:creationId xmlns:p14="http://schemas.microsoft.com/office/powerpoint/2010/main" val="12045001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8EF2C66-817E-87AF-1BFA-4D6DC406D529}"/>
              </a:ext>
            </a:extLst>
          </p:cNvPr>
          <p:cNvSpPr>
            <a:spLocks noGrp="1"/>
          </p:cNvSpPr>
          <p:nvPr>
            <p:ph type="dt" sz="half" idx="10"/>
          </p:nvPr>
        </p:nvSpPr>
        <p:spPr/>
        <p:txBody>
          <a:bodyPr/>
          <a:lstStyle>
            <a:lvl1pPr>
              <a:defRPr/>
            </a:lvl1pPr>
          </a:lstStyle>
          <a:p>
            <a:pPr>
              <a:defRPr/>
            </a:pPr>
            <a:endParaRPr lang="en-GB" altLang="en-US"/>
          </a:p>
        </p:txBody>
      </p:sp>
      <p:sp>
        <p:nvSpPr>
          <p:cNvPr id="8" name="Slide Number Placeholder 5">
            <a:extLst>
              <a:ext uri="{FF2B5EF4-FFF2-40B4-BE49-F238E27FC236}">
                <a16:creationId xmlns:a16="http://schemas.microsoft.com/office/drawing/2014/main" id="{ED348DF6-D612-A861-E43F-67AF46CBCBCC}"/>
              </a:ext>
            </a:extLst>
          </p:cNvPr>
          <p:cNvSpPr>
            <a:spLocks noGrp="1"/>
          </p:cNvSpPr>
          <p:nvPr>
            <p:ph type="sldNum" sz="quarter" idx="11"/>
          </p:nvPr>
        </p:nvSpPr>
        <p:spPr/>
        <p:txBody>
          <a:bodyPr/>
          <a:lstStyle>
            <a:lvl1pPr>
              <a:defRPr/>
            </a:lvl1pPr>
          </a:lstStyle>
          <a:p>
            <a:pPr>
              <a:defRPr/>
            </a:pPr>
            <a:fld id="{5F6AA741-C6A2-42BE-A4C8-2FE9A3B25904}" type="slidenum">
              <a:rPr lang="en-GB" altLang="en-US"/>
              <a:pPr>
                <a:defRPr/>
              </a:pPr>
              <a:t>‹#›</a:t>
            </a:fld>
            <a:endParaRPr lang="en-GB" altLang="en-US"/>
          </a:p>
        </p:txBody>
      </p:sp>
    </p:spTree>
    <p:extLst>
      <p:ext uri="{BB962C8B-B14F-4D97-AF65-F5344CB8AC3E}">
        <p14:creationId xmlns:p14="http://schemas.microsoft.com/office/powerpoint/2010/main" val="16695314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F53CB5F-8254-27BE-E4D2-78D1F1C903CC}"/>
              </a:ext>
            </a:extLst>
          </p:cNvPr>
          <p:cNvSpPr>
            <a:spLocks noGrp="1"/>
          </p:cNvSpPr>
          <p:nvPr>
            <p:ph type="dt" sz="half" idx="10"/>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952A6267-C6A7-C7D9-93D2-CDDD56FE89D9}"/>
              </a:ext>
            </a:extLst>
          </p:cNvPr>
          <p:cNvSpPr>
            <a:spLocks noGrp="1"/>
          </p:cNvSpPr>
          <p:nvPr>
            <p:ph type="sldNum" sz="quarter" idx="11"/>
          </p:nvPr>
        </p:nvSpPr>
        <p:spPr/>
        <p:txBody>
          <a:bodyPr/>
          <a:lstStyle>
            <a:lvl1pPr>
              <a:defRPr/>
            </a:lvl1pPr>
          </a:lstStyle>
          <a:p>
            <a:pPr>
              <a:defRPr/>
            </a:pPr>
            <a:fld id="{6853B768-7101-44AD-9200-E6AC1CD618AA}" type="slidenum">
              <a:rPr lang="en-GB" altLang="en-US"/>
              <a:pPr>
                <a:defRPr/>
              </a:pPr>
              <a:t>‹#›</a:t>
            </a:fld>
            <a:endParaRPr lang="en-GB" altLang="en-US"/>
          </a:p>
        </p:txBody>
      </p:sp>
    </p:spTree>
    <p:extLst>
      <p:ext uri="{BB962C8B-B14F-4D97-AF65-F5344CB8AC3E}">
        <p14:creationId xmlns:p14="http://schemas.microsoft.com/office/powerpoint/2010/main" val="15294829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6F93166-65CD-825D-F305-FDDA62FE1178}"/>
              </a:ext>
            </a:extLst>
          </p:cNvPr>
          <p:cNvSpPr>
            <a:spLocks noGrp="1"/>
          </p:cNvSpPr>
          <p:nvPr>
            <p:ph type="dt" sz="half" idx="10"/>
          </p:nvPr>
        </p:nvSpPr>
        <p:spPr/>
        <p:txBody>
          <a:bodyPr/>
          <a:lstStyle>
            <a:lvl1pPr>
              <a:defRPr/>
            </a:lvl1pPr>
          </a:lstStyle>
          <a:p>
            <a:pPr>
              <a:defRPr/>
            </a:pPr>
            <a:endParaRPr lang="en-GB" altLang="en-US"/>
          </a:p>
        </p:txBody>
      </p:sp>
      <p:sp>
        <p:nvSpPr>
          <p:cNvPr id="3" name="Slide Number Placeholder 5">
            <a:extLst>
              <a:ext uri="{FF2B5EF4-FFF2-40B4-BE49-F238E27FC236}">
                <a16:creationId xmlns:a16="http://schemas.microsoft.com/office/drawing/2014/main" id="{75FA4736-7D00-94FC-CF6B-0D839CEC7E31}"/>
              </a:ext>
            </a:extLst>
          </p:cNvPr>
          <p:cNvSpPr>
            <a:spLocks noGrp="1"/>
          </p:cNvSpPr>
          <p:nvPr>
            <p:ph type="sldNum" sz="quarter" idx="11"/>
          </p:nvPr>
        </p:nvSpPr>
        <p:spPr/>
        <p:txBody>
          <a:bodyPr/>
          <a:lstStyle>
            <a:lvl1pPr>
              <a:defRPr/>
            </a:lvl1pPr>
          </a:lstStyle>
          <a:p>
            <a:pPr>
              <a:defRPr/>
            </a:pPr>
            <a:fld id="{7830696A-F479-4535-9AB3-B06DD43C6E95}" type="slidenum">
              <a:rPr lang="en-GB" altLang="en-US"/>
              <a:pPr>
                <a:defRPr/>
              </a:pPr>
              <a:t>‹#›</a:t>
            </a:fld>
            <a:endParaRPr lang="en-GB" altLang="en-US"/>
          </a:p>
        </p:txBody>
      </p:sp>
    </p:spTree>
    <p:extLst>
      <p:ext uri="{BB962C8B-B14F-4D97-AF65-F5344CB8AC3E}">
        <p14:creationId xmlns:p14="http://schemas.microsoft.com/office/powerpoint/2010/main" val="33253510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99D8B7D-1BE4-13E0-7849-D65FBB71B20F}"/>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E56ABABF-6301-66EE-2066-6BB63ABC6362}"/>
              </a:ext>
            </a:extLst>
          </p:cNvPr>
          <p:cNvSpPr>
            <a:spLocks noGrp="1"/>
          </p:cNvSpPr>
          <p:nvPr>
            <p:ph type="sldNum" sz="quarter" idx="11"/>
          </p:nvPr>
        </p:nvSpPr>
        <p:spPr/>
        <p:txBody>
          <a:bodyPr/>
          <a:lstStyle>
            <a:lvl1pPr>
              <a:defRPr/>
            </a:lvl1pPr>
          </a:lstStyle>
          <a:p>
            <a:pPr>
              <a:defRPr/>
            </a:pPr>
            <a:fld id="{CCE96285-DF75-4EDA-8823-EBCFB53EF937}" type="slidenum">
              <a:rPr lang="en-GB" altLang="en-US"/>
              <a:pPr>
                <a:defRPr/>
              </a:pPr>
              <a:t>‹#›</a:t>
            </a:fld>
            <a:endParaRPr lang="en-GB" altLang="en-US"/>
          </a:p>
        </p:txBody>
      </p:sp>
    </p:spTree>
    <p:extLst>
      <p:ext uri="{BB962C8B-B14F-4D97-AF65-F5344CB8AC3E}">
        <p14:creationId xmlns:p14="http://schemas.microsoft.com/office/powerpoint/2010/main" val="23993869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1069BFF-B756-2007-1E94-40D2E601CC11}"/>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24F1B315-991D-AC06-8D3A-BE32BFF39E39}"/>
              </a:ext>
            </a:extLst>
          </p:cNvPr>
          <p:cNvSpPr>
            <a:spLocks noGrp="1"/>
          </p:cNvSpPr>
          <p:nvPr>
            <p:ph type="sldNum" sz="quarter" idx="11"/>
          </p:nvPr>
        </p:nvSpPr>
        <p:spPr/>
        <p:txBody>
          <a:bodyPr/>
          <a:lstStyle>
            <a:lvl1pPr>
              <a:defRPr/>
            </a:lvl1pPr>
          </a:lstStyle>
          <a:p>
            <a:pPr>
              <a:defRPr/>
            </a:pPr>
            <a:fld id="{38F693E9-C675-43EF-9103-5007B398E30D}" type="slidenum">
              <a:rPr lang="en-GB" altLang="en-US"/>
              <a:pPr>
                <a:defRPr/>
              </a:pPr>
              <a:t>‹#›</a:t>
            </a:fld>
            <a:endParaRPr lang="en-GB" altLang="en-US"/>
          </a:p>
        </p:txBody>
      </p:sp>
    </p:spTree>
    <p:extLst>
      <p:ext uri="{BB962C8B-B14F-4D97-AF65-F5344CB8AC3E}">
        <p14:creationId xmlns:p14="http://schemas.microsoft.com/office/powerpoint/2010/main" val="32648941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59FB9B-28BD-B94F-4AB5-8F8D49B16A00}"/>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72EC7FD0-0D9B-A6AF-0EB3-C1AF16E51ABA}"/>
              </a:ext>
            </a:extLst>
          </p:cNvPr>
          <p:cNvSpPr>
            <a:spLocks noGrp="1"/>
          </p:cNvSpPr>
          <p:nvPr>
            <p:ph type="sldNum" sz="quarter" idx="11"/>
          </p:nvPr>
        </p:nvSpPr>
        <p:spPr/>
        <p:txBody>
          <a:bodyPr/>
          <a:lstStyle>
            <a:lvl1pPr>
              <a:defRPr/>
            </a:lvl1pPr>
          </a:lstStyle>
          <a:p>
            <a:pPr>
              <a:defRPr/>
            </a:pPr>
            <a:fld id="{E9EC7B43-875A-4F6E-A9BE-E5B6B6599ECB}" type="slidenum">
              <a:rPr lang="en-GB" altLang="en-US"/>
              <a:pPr>
                <a:defRPr/>
              </a:pPr>
              <a:t>‹#›</a:t>
            </a:fld>
            <a:endParaRPr lang="en-GB" altLang="en-US"/>
          </a:p>
        </p:txBody>
      </p:sp>
    </p:spTree>
    <p:extLst>
      <p:ext uri="{BB962C8B-B14F-4D97-AF65-F5344CB8AC3E}">
        <p14:creationId xmlns:p14="http://schemas.microsoft.com/office/powerpoint/2010/main" val="26496669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A13BA8-3C2B-F962-74F4-E9C42D4DE23A}"/>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E964768E-7110-45ED-2C71-C9FB1EE245BD}"/>
              </a:ext>
            </a:extLst>
          </p:cNvPr>
          <p:cNvSpPr>
            <a:spLocks noGrp="1"/>
          </p:cNvSpPr>
          <p:nvPr>
            <p:ph type="sldNum" sz="quarter" idx="11"/>
          </p:nvPr>
        </p:nvSpPr>
        <p:spPr/>
        <p:txBody>
          <a:bodyPr/>
          <a:lstStyle>
            <a:lvl1pPr>
              <a:defRPr/>
            </a:lvl1pPr>
          </a:lstStyle>
          <a:p>
            <a:pPr>
              <a:defRPr/>
            </a:pPr>
            <a:fld id="{F514DA70-1FF3-4C19-81E7-6059E49F849D}" type="slidenum">
              <a:rPr lang="en-GB" altLang="en-US"/>
              <a:pPr>
                <a:defRPr/>
              </a:pPr>
              <a:t>‹#›</a:t>
            </a:fld>
            <a:endParaRPr lang="en-GB" altLang="en-US"/>
          </a:p>
        </p:txBody>
      </p:sp>
    </p:spTree>
    <p:extLst>
      <p:ext uri="{BB962C8B-B14F-4D97-AF65-F5344CB8AC3E}">
        <p14:creationId xmlns:p14="http://schemas.microsoft.com/office/powerpoint/2010/main" val="277072317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30B192-87BB-F930-8DAE-DD27E2A20E67}"/>
              </a:ext>
            </a:extLst>
          </p:cNvPr>
          <p:cNvSpPr>
            <a:spLocks noGrp="1"/>
          </p:cNvSpPr>
          <p:nvPr>
            <p:ph type="dt" sz="half" idx="10"/>
          </p:nvPr>
        </p:nvSpPr>
        <p:spPr/>
        <p:txBody>
          <a:bodyPr/>
          <a:lstStyle>
            <a:lvl1pPr>
              <a:defRPr/>
            </a:lvl1pPr>
          </a:lstStyle>
          <a:p>
            <a:pPr>
              <a:defRPr/>
            </a:pPr>
            <a:fld id="{9E43252D-FBF4-4494-A92F-2A2ED0EF726B}" type="datetime1">
              <a:rPr lang="en-GB"/>
              <a:pPr>
                <a:defRPr/>
              </a:pPr>
              <a:t>12/05/2023</a:t>
            </a:fld>
            <a:endParaRPr lang="en-GB"/>
          </a:p>
        </p:txBody>
      </p:sp>
      <p:sp>
        <p:nvSpPr>
          <p:cNvPr id="5" name="Footer Placeholder 4">
            <a:extLst>
              <a:ext uri="{FF2B5EF4-FFF2-40B4-BE49-F238E27FC236}">
                <a16:creationId xmlns:a16="http://schemas.microsoft.com/office/drawing/2014/main" id="{53A3B7EB-38AD-E0E3-3333-6A7D6F0DD9C0}"/>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0F0F364D-C37A-C1F4-736E-2D235A404152}"/>
              </a:ext>
            </a:extLst>
          </p:cNvPr>
          <p:cNvSpPr>
            <a:spLocks noGrp="1"/>
          </p:cNvSpPr>
          <p:nvPr>
            <p:ph type="sldNum" sz="quarter" idx="12"/>
          </p:nvPr>
        </p:nvSpPr>
        <p:spPr/>
        <p:txBody>
          <a:bodyPr/>
          <a:lstStyle>
            <a:lvl1pPr>
              <a:defRPr/>
            </a:lvl1pPr>
          </a:lstStyle>
          <a:p>
            <a:pPr>
              <a:defRPr/>
            </a:pPr>
            <a:fld id="{87F0BCBF-6C5D-45D2-A58B-5FD9E0CB6E30}" type="slidenum">
              <a:rPr lang="en-GB" altLang="en-US"/>
              <a:pPr>
                <a:defRPr/>
              </a:pPr>
              <a:t>‹#›</a:t>
            </a:fld>
            <a:endParaRPr lang="en-GB" altLang="en-US"/>
          </a:p>
        </p:txBody>
      </p:sp>
    </p:spTree>
    <p:extLst>
      <p:ext uri="{BB962C8B-B14F-4D97-AF65-F5344CB8AC3E}">
        <p14:creationId xmlns:p14="http://schemas.microsoft.com/office/powerpoint/2010/main" val="32876182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9E16FB-600C-5643-0108-A15935E151C1}"/>
              </a:ext>
            </a:extLst>
          </p:cNvPr>
          <p:cNvSpPr>
            <a:spLocks noGrp="1"/>
          </p:cNvSpPr>
          <p:nvPr>
            <p:ph type="dt" sz="half" idx="10"/>
          </p:nvPr>
        </p:nvSpPr>
        <p:spPr/>
        <p:txBody>
          <a:bodyPr/>
          <a:lstStyle>
            <a:lvl1pPr>
              <a:defRPr/>
            </a:lvl1pPr>
          </a:lstStyle>
          <a:p>
            <a:pPr>
              <a:defRPr/>
            </a:pPr>
            <a:fld id="{FE458429-470A-4BB9-9148-C9576F77A0DE}" type="datetime1">
              <a:rPr lang="en-GB"/>
              <a:pPr>
                <a:defRPr/>
              </a:pPr>
              <a:t>12/05/2023</a:t>
            </a:fld>
            <a:endParaRPr lang="en-GB"/>
          </a:p>
        </p:txBody>
      </p:sp>
      <p:sp>
        <p:nvSpPr>
          <p:cNvPr id="5" name="Footer Placeholder 4">
            <a:extLst>
              <a:ext uri="{FF2B5EF4-FFF2-40B4-BE49-F238E27FC236}">
                <a16:creationId xmlns:a16="http://schemas.microsoft.com/office/drawing/2014/main" id="{DB7932C0-FD89-A09C-7715-B2AC5F71143F}"/>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59154086-68AE-9BA3-F656-B2CF411C107A}"/>
              </a:ext>
            </a:extLst>
          </p:cNvPr>
          <p:cNvSpPr>
            <a:spLocks noGrp="1"/>
          </p:cNvSpPr>
          <p:nvPr>
            <p:ph type="sldNum" sz="quarter" idx="12"/>
          </p:nvPr>
        </p:nvSpPr>
        <p:spPr/>
        <p:txBody>
          <a:bodyPr/>
          <a:lstStyle>
            <a:lvl1pPr>
              <a:defRPr/>
            </a:lvl1pPr>
          </a:lstStyle>
          <a:p>
            <a:pPr>
              <a:defRPr/>
            </a:pPr>
            <a:fld id="{122E95F6-390E-4D80-8D35-B1AA60363EDA}" type="slidenum">
              <a:rPr lang="en-GB" altLang="en-US"/>
              <a:pPr>
                <a:defRPr/>
              </a:pPr>
              <a:t>‹#›</a:t>
            </a:fld>
            <a:endParaRPr lang="en-GB" altLang="en-US"/>
          </a:p>
        </p:txBody>
      </p:sp>
    </p:spTree>
    <p:extLst>
      <p:ext uri="{BB962C8B-B14F-4D97-AF65-F5344CB8AC3E}">
        <p14:creationId xmlns:p14="http://schemas.microsoft.com/office/powerpoint/2010/main" val="9950170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AE2C8CB8-7A2B-DB5A-7104-71FF49974501}"/>
              </a:ext>
            </a:extLst>
          </p:cNvPr>
          <p:cNvSpPr>
            <a:spLocks noGrp="1"/>
          </p:cNvSpPr>
          <p:nvPr>
            <p:ph type="dt" sz="half" idx="10"/>
          </p:nvPr>
        </p:nvSpPr>
        <p:spPr/>
        <p:txBody>
          <a:bodyPr/>
          <a:lstStyle>
            <a:lvl1pPr>
              <a:defRPr/>
            </a:lvl1pPr>
          </a:lstStyle>
          <a:p>
            <a:pPr>
              <a:defRPr/>
            </a:pPr>
            <a:fld id="{18910978-E4D2-4E06-8049-1793E6B8B831}" type="datetime1">
              <a:rPr lang="en-GB"/>
              <a:pPr>
                <a:defRPr/>
              </a:pPr>
              <a:t>12/05/2023</a:t>
            </a:fld>
            <a:endParaRPr lang="en-GB"/>
          </a:p>
        </p:txBody>
      </p:sp>
      <p:sp>
        <p:nvSpPr>
          <p:cNvPr id="5" name="Footer Placeholder 4">
            <a:extLst>
              <a:ext uri="{FF2B5EF4-FFF2-40B4-BE49-F238E27FC236}">
                <a16:creationId xmlns:a16="http://schemas.microsoft.com/office/drawing/2014/main" id="{2975B97E-71D0-D50A-A09A-B273215FE253}"/>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9E2AB160-E3D2-7D64-398F-CBB5E4F9ED7F}"/>
              </a:ext>
            </a:extLst>
          </p:cNvPr>
          <p:cNvSpPr>
            <a:spLocks noGrp="1"/>
          </p:cNvSpPr>
          <p:nvPr>
            <p:ph type="sldNum" sz="quarter" idx="12"/>
          </p:nvPr>
        </p:nvSpPr>
        <p:spPr/>
        <p:txBody>
          <a:bodyPr/>
          <a:lstStyle>
            <a:lvl1pPr>
              <a:defRPr/>
            </a:lvl1pPr>
          </a:lstStyle>
          <a:p>
            <a:pPr>
              <a:defRPr/>
            </a:pPr>
            <a:fld id="{2EA727A8-4E68-4373-B2F3-216A17D70F96}" type="slidenum">
              <a:rPr lang="en-GB" altLang="en-US"/>
              <a:pPr>
                <a:defRPr/>
              </a:pPr>
              <a:t>‹#›</a:t>
            </a:fld>
            <a:endParaRPr lang="en-GB" altLang="en-US"/>
          </a:p>
        </p:txBody>
      </p:sp>
    </p:spTree>
    <p:extLst>
      <p:ext uri="{BB962C8B-B14F-4D97-AF65-F5344CB8AC3E}">
        <p14:creationId xmlns:p14="http://schemas.microsoft.com/office/powerpoint/2010/main" val="41637588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101C875-5741-297A-FA63-B6683516BEE4}"/>
              </a:ext>
            </a:extLst>
          </p:cNvPr>
          <p:cNvSpPr>
            <a:spLocks noGrp="1"/>
          </p:cNvSpPr>
          <p:nvPr>
            <p:ph type="dt" sz="half" idx="10"/>
          </p:nvPr>
        </p:nvSpPr>
        <p:spPr/>
        <p:txBody>
          <a:bodyPr/>
          <a:lstStyle>
            <a:lvl1pPr>
              <a:defRPr/>
            </a:lvl1pPr>
          </a:lstStyle>
          <a:p>
            <a:pPr>
              <a:defRPr/>
            </a:pPr>
            <a:fld id="{F711BBB8-BB49-4AEF-A6FA-16C22582A36D}" type="datetime1">
              <a:rPr lang="en-GB"/>
              <a:pPr>
                <a:defRPr/>
              </a:pPr>
              <a:t>12/05/2023</a:t>
            </a:fld>
            <a:endParaRPr lang="en-GB"/>
          </a:p>
        </p:txBody>
      </p:sp>
      <p:sp>
        <p:nvSpPr>
          <p:cNvPr id="6" name="Footer Placeholder 4">
            <a:extLst>
              <a:ext uri="{FF2B5EF4-FFF2-40B4-BE49-F238E27FC236}">
                <a16:creationId xmlns:a16="http://schemas.microsoft.com/office/drawing/2014/main" id="{51E3FDAB-39F4-6E6F-2B31-BC5CF0EB6DDD}"/>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9F699D31-2161-8BA7-82A9-BBBA4ADDBD1D}"/>
              </a:ext>
            </a:extLst>
          </p:cNvPr>
          <p:cNvSpPr>
            <a:spLocks noGrp="1"/>
          </p:cNvSpPr>
          <p:nvPr>
            <p:ph type="sldNum" sz="quarter" idx="12"/>
          </p:nvPr>
        </p:nvSpPr>
        <p:spPr/>
        <p:txBody>
          <a:bodyPr/>
          <a:lstStyle>
            <a:lvl1pPr>
              <a:defRPr/>
            </a:lvl1pPr>
          </a:lstStyle>
          <a:p>
            <a:pPr>
              <a:defRPr/>
            </a:pPr>
            <a:fld id="{F442A2BA-A2A1-4E39-98D5-55F560B5C78E}" type="slidenum">
              <a:rPr lang="en-GB" altLang="en-US"/>
              <a:pPr>
                <a:defRPr/>
              </a:pPr>
              <a:t>‹#›</a:t>
            </a:fld>
            <a:endParaRPr lang="en-GB" altLang="en-US"/>
          </a:p>
        </p:txBody>
      </p:sp>
    </p:spTree>
    <p:extLst>
      <p:ext uri="{BB962C8B-B14F-4D97-AF65-F5344CB8AC3E}">
        <p14:creationId xmlns:p14="http://schemas.microsoft.com/office/powerpoint/2010/main" val="18346727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125BEEF-CF6A-4F10-7665-73DD8210B352}"/>
              </a:ext>
            </a:extLst>
          </p:cNvPr>
          <p:cNvSpPr>
            <a:spLocks noGrp="1"/>
          </p:cNvSpPr>
          <p:nvPr>
            <p:ph type="dt" sz="half" idx="10"/>
          </p:nvPr>
        </p:nvSpPr>
        <p:spPr/>
        <p:txBody>
          <a:bodyPr/>
          <a:lstStyle>
            <a:lvl1pPr>
              <a:defRPr/>
            </a:lvl1pPr>
          </a:lstStyle>
          <a:p>
            <a:pPr>
              <a:defRPr/>
            </a:pPr>
            <a:fld id="{16CEA7D6-393B-487F-8F15-15AF7A9AB819}" type="datetime1">
              <a:rPr lang="en-GB"/>
              <a:pPr>
                <a:defRPr/>
              </a:pPr>
              <a:t>12/05/2023</a:t>
            </a:fld>
            <a:endParaRPr lang="en-GB"/>
          </a:p>
        </p:txBody>
      </p:sp>
      <p:sp>
        <p:nvSpPr>
          <p:cNvPr id="8" name="Footer Placeholder 4">
            <a:extLst>
              <a:ext uri="{FF2B5EF4-FFF2-40B4-BE49-F238E27FC236}">
                <a16:creationId xmlns:a16="http://schemas.microsoft.com/office/drawing/2014/main" id="{754F1186-3F6F-CEB5-4A44-C443B99C111D}"/>
              </a:ext>
            </a:extLst>
          </p:cNvPr>
          <p:cNvSpPr>
            <a:spLocks noGrp="1"/>
          </p:cNvSpPr>
          <p:nvPr>
            <p:ph type="ftr" sz="quarter" idx="11"/>
          </p:nvPr>
        </p:nvSpPr>
        <p:spPr/>
        <p:txBody>
          <a:bodyPr/>
          <a:lstStyle>
            <a:lvl1pPr>
              <a:defRPr/>
            </a:lvl1pPr>
          </a:lstStyle>
          <a:p>
            <a:pPr>
              <a:defRPr/>
            </a:pPr>
            <a:endParaRPr lang="en-GB" altLang="en-US"/>
          </a:p>
        </p:txBody>
      </p:sp>
      <p:sp>
        <p:nvSpPr>
          <p:cNvPr id="9" name="Slide Number Placeholder 5">
            <a:extLst>
              <a:ext uri="{FF2B5EF4-FFF2-40B4-BE49-F238E27FC236}">
                <a16:creationId xmlns:a16="http://schemas.microsoft.com/office/drawing/2014/main" id="{96B2BDCB-E97F-22A5-54D1-A2ED852D50B2}"/>
              </a:ext>
            </a:extLst>
          </p:cNvPr>
          <p:cNvSpPr>
            <a:spLocks noGrp="1"/>
          </p:cNvSpPr>
          <p:nvPr>
            <p:ph type="sldNum" sz="quarter" idx="12"/>
          </p:nvPr>
        </p:nvSpPr>
        <p:spPr/>
        <p:txBody>
          <a:bodyPr/>
          <a:lstStyle>
            <a:lvl1pPr>
              <a:defRPr/>
            </a:lvl1pPr>
          </a:lstStyle>
          <a:p>
            <a:pPr>
              <a:defRPr/>
            </a:pPr>
            <a:fld id="{B8443137-8AAD-435A-8AD7-98F1C23D0C55}" type="slidenum">
              <a:rPr lang="en-GB" altLang="en-US"/>
              <a:pPr>
                <a:defRPr/>
              </a:pPr>
              <a:t>‹#›</a:t>
            </a:fld>
            <a:endParaRPr lang="en-GB" altLang="en-US"/>
          </a:p>
        </p:txBody>
      </p:sp>
    </p:spTree>
    <p:extLst>
      <p:ext uri="{BB962C8B-B14F-4D97-AF65-F5344CB8AC3E}">
        <p14:creationId xmlns:p14="http://schemas.microsoft.com/office/powerpoint/2010/main" val="22555759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E5C55C2-352A-7A0C-C984-E51297D72780}"/>
              </a:ext>
            </a:extLst>
          </p:cNvPr>
          <p:cNvSpPr>
            <a:spLocks noGrp="1"/>
          </p:cNvSpPr>
          <p:nvPr>
            <p:ph type="dt" sz="half" idx="10"/>
          </p:nvPr>
        </p:nvSpPr>
        <p:spPr/>
        <p:txBody>
          <a:bodyPr/>
          <a:lstStyle>
            <a:lvl1pPr>
              <a:defRPr/>
            </a:lvl1pPr>
          </a:lstStyle>
          <a:p>
            <a:pPr>
              <a:defRPr/>
            </a:pPr>
            <a:fld id="{FBC9847F-C13F-4AD0-A0C8-77A345551180}" type="datetime1">
              <a:rPr lang="en-GB"/>
              <a:pPr>
                <a:defRPr/>
              </a:pPr>
              <a:t>12/05/2023</a:t>
            </a:fld>
            <a:endParaRPr lang="en-GB"/>
          </a:p>
        </p:txBody>
      </p:sp>
      <p:sp>
        <p:nvSpPr>
          <p:cNvPr id="4" name="Footer Placeholder 4">
            <a:extLst>
              <a:ext uri="{FF2B5EF4-FFF2-40B4-BE49-F238E27FC236}">
                <a16:creationId xmlns:a16="http://schemas.microsoft.com/office/drawing/2014/main" id="{FF25563D-9801-CB6D-826E-A7CE8FBBA310}"/>
              </a:ext>
            </a:extLst>
          </p:cNvPr>
          <p:cNvSpPr>
            <a:spLocks noGrp="1"/>
          </p:cNvSpPr>
          <p:nvPr>
            <p:ph type="ftr" sz="quarter" idx="11"/>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5B401175-4D45-1A88-B87E-999491F9EF65}"/>
              </a:ext>
            </a:extLst>
          </p:cNvPr>
          <p:cNvSpPr>
            <a:spLocks noGrp="1"/>
          </p:cNvSpPr>
          <p:nvPr>
            <p:ph type="sldNum" sz="quarter" idx="12"/>
          </p:nvPr>
        </p:nvSpPr>
        <p:spPr/>
        <p:txBody>
          <a:bodyPr/>
          <a:lstStyle>
            <a:lvl1pPr>
              <a:defRPr/>
            </a:lvl1pPr>
          </a:lstStyle>
          <a:p>
            <a:pPr>
              <a:defRPr/>
            </a:pPr>
            <a:fld id="{82D30DC6-775E-4478-B93C-87B283197B30}" type="slidenum">
              <a:rPr lang="en-GB" altLang="en-US"/>
              <a:pPr>
                <a:defRPr/>
              </a:pPr>
              <a:t>‹#›</a:t>
            </a:fld>
            <a:endParaRPr lang="en-GB" altLang="en-US"/>
          </a:p>
        </p:txBody>
      </p:sp>
    </p:spTree>
    <p:extLst>
      <p:ext uri="{BB962C8B-B14F-4D97-AF65-F5344CB8AC3E}">
        <p14:creationId xmlns:p14="http://schemas.microsoft.com/office/powerpoint/2010/main" val="25975278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7E43828-9786-863D-DAF9-BA2AEE361613}"/>
              </a:ext>
            </a:extLst>
          </p:cNvPr>
          <p:cNvSpPr>
            <a:spLocks noGrp="1"/>
          </p:cNvSpPr>
          <p:nvPr>
            <p:ph type="dt" sz="half" idx="10"/>
          </p:nvPr>
        </p:nvSpPr>
        <p:spPr/>
        <p:txBody>
          <a:bodyPr/>
          <a:lstStyle>
            <a:lvl1pPr>
              <a:defRPr/>
            </a:lvl1pPr>
          </a:lstStyle>
          <a:p>
            <a:pPr>
              <a:defRPr/>
            </a:pPr>
            <a:fld id="{5FA4733E-A0F5-4BC3-B25B-DA9C2BD01BB6}" type="datetime1">
              <a:rPr lang="en-GB"/>
              <a:pPr>
                <a:defRPr/>
              </a:pPr>
              <a:t>12/05/2023</a:t>
            </a:fld>
            <a:endParaRPr lang="en-GB"/>
          </a:p>
        </p:txBody>
      </p:sp>
      <p:sp>
        <p:nvSpPr>
          <p:cNvPr id="3" name="Footer Placeholder 4">
            <a:extLst>
              <a:ext uri="{FF2B5EF4-FFF2-40B4-BE49-F238E27FC236}">
                <a16:creationId xmlns:a16="http://schemas.microsoft.com/office/drawing/2014/main" id="{5166D4CA-6C5D-9E06-1CE7-CCA65DE9B148}"/>
              </a:ext>
            </a:extLst>
          </p:cNvPr>
          <p:cNvSpPr>
            <a:spLocks noGrp="1"/>
          </p:cNvSpPr>
          <p:nvPr>
            <p:ph type="ftr" sz="quarter" idx="11"/>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6DD64039-4D2A-6550-3EF6-5D5B31CCFC46}"/>
              </a:ext>
            </a:extLst>
          </p:cNvPr>
          <p:cNvSpPr>
            <a:spLocks noGrp="1"/>
          </p:cNvSpPr>
          <p:nvPr>
            <p:ph type="sldNum" sz="quarter" idx="12"/>
          </p:nvPr>
        </p:nvSpPr>
        <p:spPr/>
        <p:txBody>
          <a:bodyPr/>
          <a:lstStyle>
            <a:lvl1pPr>
              <a:defRPr/>
            </a:lvl1pPr>
          </a:lstStyle>
          <a:p>
            <a:pPr>
              <a:defRPr/>
            </a:pPr>
            <a:fld id="{252A54D5-157F-42F4-846B-5073372F1A5F}" type="slidenum">
              <a:rPr lang="en-GB" altLang="en-US"/>
              <a:pPr>
                <a:defRPr/>
              </a:pPr>
              <a:t>‹#›</a:t>
            </a:fld>
            <a:endParaRPr lang="en-GB" altLang="en-US"/>
          </a:p>
        </p:txBody>
      </p:sp>
    </p:spTree>
    <p:extLst>
      <p:ext uri="{BB962C8B-B14F-4D97-AF65-F5344CB8AC3E}">
        <p14:creationId xmlns:p14="http://schemas.microsoft.com/office/powerpoint/2010/main" val="2380913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FDB9AFED-3724-A59C-9B12-52E3B0219030}"/>
              </a:ext>
            </a:extLst>
          </p:cNvPr>
          <p:cNvSpPr>
            <a:spLocks noGrp="1"/>
          </p:cNvSpPr>
          <p:nvPr>
            <p:ph type="dt" sz="half" idx="10"/>
          </p:nvPr>
        </p:nvSpPr>
        <p:spPr/>
        <p:txBody>
          <a:bodyPr/>
          <a:lstStyle>
            <a:lvl1pPr>
              <a:defRPr/>
            </a:lvl1pPr>
          </a:lstStyle>
          <a:p>
            <a:pPr>
              <a:defRPr/>
            </a:pPr>
            <a:fld id="{E9AB69BE-7A78-4E3F-9CA1-CFB297830C2D}" type="datetime1">
              <a:rPr lang="en-GB"/>
              <a:pPr>
                <a:defRPr/>
              </a:pPr>
              <a:t>12/05/2023</a:t>
            </a:fld>
            <a:endParaRPr lang="en-GB"/>
          </a:p>
        </p:txBody>
      </p:sp>
      <p:sp>
        <p:nvSpPr>
          <p:cNvPr id="6" name="Footer Placeholder 4">
            <a:extLst>
              <a:ext uri="{FF2B5EF4-FFF2-40B4-BE49-F238E27FC236}">
                <a16:creationId xmlns:a16="http://schemas.microsoft.com/office/drawing/2014/main" id="{C8CA8427-82B8-3CB9-ADB7-2FB409EAEE88}"/>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5C62DAA9-75C1-4CCE-B3F4-DE660E6686D7}"/>
              </a:ext>
            </a:extLst>
          </p:cNvPr>
          <p:cNvSpPr>
            <a:spLocks noGrp="1"/>
          </p:cNvSpPr>
          <p:nvPr>
            <p:ph type="sldNum" sz="quarter" idx="12"/>
          </p:nvPr>
        </p:nvSpPr>
        <p:spPr/>
        <p:txBody>
          <a:bodyPr/>
          <a:lstStyle>
            <a:lvl1pPr>
              <a:defRPr/>
            </a:lvl1pPr>
          </a:lstStyle>
          <a:p>
            <a:pPr>
              <a:defRPr/>
            </a:pPr>
            <a:fld id="{F0720622-B00F-437D-B1E0-B2CA90C5922F}" type="slidenum">
              <a:rPr lang="en-GB" altLang="en-US"/>
              <a:pPr>
                <a:defRPr/>
              </a:pPr>
              <a:t>‹#›</a:t>
            </a:fld>
            <a:endParaRPr lang="en-GB" altLang="en-US"/>
          </a:p>
        </p:txBody>
      </p:sp>
    </p:spTree>
    <p:extLst>
      <p:ext uri="{BB962C8B-B14F-4D97-AF65-F5344CB8AC3E}">
        <p14:creationId xmlns:p14="http://schemas.microsoft.com/office/powerpoint/2010/main" val="30835084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69E0B02A-17A0-A250-EC59-1B24D5965AFE}"/>
              </a:ext>
            </a:extLst>
          </p:cNvPr>
          <p:cNvSpPr>
            <a:spLocks noGrp="1"/>
          </p:cNvSpPr>
          <p:nvPr>
            <p:ph type="dt" sz="half" idx="10"/>
          </p:nvPr>
        </p:nvSpPr>
        <p:spPr/>
        <p:txBody>
          <a:bodyPr/>
          <a:lstStyle>
            <a:lvl1pPr>
              <a:defRPr/>
            </a:lvl1pPr>
          </a:lstStyle>
          <a:p>
            <a:pPr>
              <a:defRPr/>
            </a:pPr>
            <a:fld id="{897C7EEC-8388-4250-B1E9-7C4A452CE058}" type="datetime1">
              <a:rPr lang="en-GB"/>
              <a:pPr>
                <a:defRPr/>
              </a:pPr>
              <a:t>12/05/2023</a:t>
            </a:fld>
            <a:endParaRPr lang="en-GB"/>
          </a:p>
        </p:txBody>
      </p:sp>
      <p:sp>
        <p:nvSpPr>
          <p:cNvPr id="6" name="Footer Placeholder 4">
            <a:extLst>
              <a:ext uri="{FF2B5EF4-FFF2-40B4-BE49-F238E27FC236}">
                <a16:creationId xmlns:a16="http://schemas.microsoft.com/office/drawing/2014/main" id="{FE01A760-BD4E-6F18-6A2E-2852D6C43F29}"/>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9BB66977-2C5F-B2FD-821E-A666586762B6}"/>
              </a:ext>
            </a:extLst>
          </p:cNvPr>
          <p:cNvSpPr>
            <a:spLocks noGrp="1"/>
          </p:cNvSpPr>
          <p:nvPr>
            <p:ph type="sldNum" sz="quarter" idx="12"/>
          </p:nvPr>
        </p:nvSpPr>
        <p:spPr/>
        <p:txBody>
          <a:bodyPr/>
          <a:lstStyle>
            <a:lvl1pPr>
              <a:defRPr/>
            </a:lvl1pPr>
          </a:lstStyle>
          <a:p>
            <a:pPr>
              <a:defRPr/>
            </a:pPr>
            <a:fld id="{6A5A44E9-F23A-4CD9-8FE3-A82870E218B6}" type="slidenum">
              <a:rPr lang="en-GB" altLang="en-US"/>
              <a:pPr>
                <a:defRPr/>
              </a:pPr>
              <a:t>‹#›</a:t>
            </a:fld>
            <a:endParaRPr lang="en-GB" altLang="en-US"/>
          </a:p>
        </p:txBody>
      </p:sp>
    </p:spTree>
    <p:extLst>
      <p:ext uri="{BB962C8B-B14F-4D97-AF65-F5344CB8AC3E}">
        <p14:creationId xmlns:p14="http://schemas.microsoft.com/office/powerpoint/2010/main" val="499782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BCCE37-AB4A-833A-9EF3-8D9397FABE58}"/>
              </a:ext>
            </a:extLst>
          </p:cNvPr>
          <p:cNvSpPr>
            <a:spLocks noGrp="1"/>
          </p:cNvSpPr>
          <p:nvPr>
            <p:ph type="dt" sz="half" idx="10"/>
          </p:nvPr>
        </p:nvSpPr>
        <p:spPr/>
        <p:txBody>
          <a:bodyPr/>
          <a:lstStyle>
            <a:lvl1pPr>
              <a:defRPr/>
            </a:lvl1pPr>
          </a:lstStyle>
          <a:p>
            <a:pPr>
              <a:defRPr/>
            </a:pPr>
            <a:fld id="{1655F694-BFAD-4670-B8AB-467E1DDEB0D8}" type="datetime1">
              <a:rPr lang="en-GB"/>
              <a:pPr>
                <a:defRPr/>
              </a:pPr>
              <a:t>12/05/2023</a:t>
            </a:fld>
            <a:endParaRPr lang="en-GB"/>
          </a:p>
        </p:txBody>
      </p:sp>
      <p:sp>
        <p:nvSpPr>
          <p:cNvPr id="5" name="Footer Placeholder 4">
            <a:extLst>
              <a:ext uri="{FF2B5EF4-FFF2-40B4-BE49-F238E27FC236}">
                <a16:creationId xmlns:a16="http://schemas.microsoft.com/office/drawing/2014/main" id="{9371FB6E-35B2-384E-F3E6-74665CFDF325}"/>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7C915EE5-669A-BDAE-6501-5B9ACFA38F30}"/>
              </a:ext>
            </a:extLst>
          </p:cNvPr>
          <p:cNvSpPr>
            <a:spLocks noGrp="1"/>
          </p:cNvSpPr>
          <p:nvPr>
            <p:ph type="sldNum" sz="quarter" idx="12"/>
          </p:nvPr>
        </p:nvSpPr>
        <p:spPr/>
        <p:txBody>
          <a:bodyPr/>
          <a:lstStyle>
            <a:lvl1pPr>
              <a:defRPr/>
            </a:lvl1pPr>
          </a:lstStyle>
          <a:p>
            <a:pPr>
              <a:defRPr/>
            </a:pPr>
            <a:fld id="{5B1F5F6B-16EA-4D8C-8C9B-FF9A035A8B53}" type="slidenum">
              <a:rPr lang="en-GB" altLang="en-US"/>
              <a:pPr>
                <a:defRPr/>
              </a:pPr>
              <a:t>‹#›</a:t>
            </a:fld>
            <a:endParaRPr lang="en-GB" altLang="en-US"/>
          </a:p>
        </p:txBody>
      </p:sp>
    </p:spTree>
    <p:extLst>
      <p:ext uri="{BB962C8B-B14F-4D97-AF65-F5344CB8AC3E}">
        <p14:creationId xmlns:p14="http://schemas.microsoft.com/office/powerpoint/2010/main" val="30958735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9E04E2-7366-7A8F-5931-E762D71A2E8E}"/>
              </a:ext>
            </a:extLst>
          </p:cNvPr>
          <p:cNvSpPr>
            <a:spLocks noGrp="1"/>
          </p:cNvSpPr>
          <p:nvPr>
            <p:ph type="dt" sz="half" idx="10"/>
          </p:nvPr>
        </p:nvSpPr>
        <p:spPr/>
        <p:txBody>
          <a:bodyPr/>
          <a:lstStyle>
            <a:lvl1pPr>
              <a:defRPr/>
            </a:lvl1pPr>
          </a:lstStyle>
          <a:p>
            <a:pPr>
              <a:defRPr/>
            </a:pPr>
            <a:fld id="{2AB0B408-38AF-4BDD-BBF3-A638B9DD01D5}" type="datetime1">
              <a:rPr lang="en-GB"/>
              <a:pPr>
                <a:defRPr/>
              </a:pPr>
              <a:t>12/05/2023</a:t>
            </a:fld>
            <a:endParaRPr lang="en-GB"/>
          </a:p>
        </p:txBody>
      </p:sp>
      <p:sp>
        <p:nvSpPr>
          <p:cNvPr id="5" name="Footer Placeholder 4">
            <a:extLst>
              <a:ext uri="{FF2B5EF4-FFF2-40B4-BE49-F238E27FC236}">
                <a16:creationId xmlns:a16="http://schemas.microsoft.com/office/drawing/2014/main" id="{433AD9BD-0F8A-2D2D-DF49-DBB9524D2071}"/>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B72FD276-5957-5AF4-3230-639D8E832C02}"/>
              </a:ext>
            </a:extLst>
          </p:cNvPr>
          <p:cNvSpPr>
            <a:spLocks noGrp="1"/>
          </p:cNvSpPr>
          <p:nvPr>
            <p:ph type="sldNum" sz="quarter" idx="12"/>
          </p:nvPr>
        </p:nvSpPr>
        <p:spPr/>
        <p:txBody>
          <a:bodyPr/>
          <a:lstStyle>
            <a:lvl1pPr>
              <a:defRPr/>
            </a:lvl1pPr>
          </a:lstStyle>
          <a:p>
            <a:pPr>
              <a:defRPr/>
            </a:pPr>
            <a:fld id="{298ABA52-23FB-4759-AFB2-C1D51CBB3BD7}" type="slidenum">
              <a:rPr lang="en-GB" altLang="en-US"/>
              <a:pPr>
                <a:defRPr/>
              </a:pPr>
              <a:t>‹#›</a:t>
            </a:fld>
            <a:endParaRPr lang="en-GB" altLang="en-US"/>
          </a:p>
        </p:txBody>
      </p:sp>
    </p:spTree>
    <p:extLst>
      <p:ext uri="{BB962C8B-B14F-4D97-AF65-F5344CB8AC3E}">
        <p14:creationId xmlns:p14="http://schemas.microsoft.com/office/powerpoint/2010/main" val="16761521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B60FC-D655-4937-AF3D-879C8F2D741D}"/>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20BC1235-D47D-4EC1-B577-46C92ED56054}"/>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F230C0-E956-4A49-9785-5B3BF03E4A13}"/>
              </a:ext>
            </a:extLst>
          </p:cNvPr>
          <p:cNvSpPr>
            <a:spLocks noGrp="1"/>
          </p:cNvSpPr>
          <p:nvPr>
            <p:ph type="dt" sz="half" idx="10"/>
          </p:nvPr>
        </p:nvSpPr>
        <p:spPr/>
        <p:txBody>
          <a:bodyPr/>
          <a:lstStyle/>
          <a:p>
            <a:fld id="{63E93AED-366A-47EB-BA81-09260B6DA33A}" type="datetimeFigureOut">
              <a:rPr lang="en-GB" smtClean="0"/>
              <a:t>12/05/2023</a:t>
            </a:fld>
            <a:endParaRPr lang="en-GB"/>
          </a:p>
        </p:txBody>
      </p:sp>
      <p:sp>
        <p:nvSpPr>
          <p:cNvPr id="5" name="Footer Placeholder 4">
            <a:extLst>
              <a:ext uri="{FF2B5EF4-FFF2-40B4-BE49-F238E27FC236}">
                <a16:creationId xmlns:a16="http://schemas.microsoft.com/office/drawing/2014/main" id="{216D25F8-23CA-474E-9F6B-BBA4B361AA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3AF7FA-6286-4789-A6C1-535FD6787287}"/>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316975205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10E44-1AF7-42F0-AFBA-F706EB93DD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2C0776-4EA5-4770-BC06-A6928C97405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ADEC94-71E3-464A-B3F6-C764D39A37D4}"/>
              </a:ext>
            </a:extLst>
          </p:cNvPr>
          <p:cNvSpPr>
            <a:spLocks noGrp="1"/>
          </p:cNvSpPr>
          <p:nvPr>
            <p:ph type="dt" sz="half" idx="10"/>
          </p:nvPr>
        </p:nvSpPr>
        <p:spPr/>
        <p:txBody>
          <a:bodyPr/>
          <a:lstStyle/>
          <a:p>
            <a:fld id="{63E93AED-366A-47EB-BA81-09260B6DA33A}" type="datetimeFigureOut">
              <a:rPr lang="en-GB" smtClean="0"/>
              <a:t>12/05/2023</a:t>
            </a:fld>
            <a:endParaRPr lang="en-GB"/>
          </a:p>
        </p:txBody>
      </p:sp>
      <p:sp>
        <p:nvSpPr>
          <p:cNvPr id="5" name="Footer Placeholder 4">
            <a:extLst>
              <a:ext uri="{FF2B5EF4-FFF2-40B4-BE49-F238E27FC236}">
                <a16:creationId xmlns:a16="http://schemas.microsoft.com/office/drawing/2014/main" id="{0EFF0046-708E-442A-8C7A-DF42739029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229A78-C383-4761-930F-F5243A5D2E1A}"/>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421692579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82543-C96A-4736-947E-41349653E378}"/>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1332C2-7DE3-476F-A134-B730C6169086}"/>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262F4E-B243-4C31-A396-7F775DE47E55}"/>
              </a:ext>
            </a:extLst>
          </p:cNvPr>
          <p:cNvSpPr>
            <a:spLocks noGrp="1"/>
          </p:cNvSpPr>
          <p:nvPr>
            <p:ph type="dt" sz="half" idx="10"/>
          </p:nvPr>
        </p:nvSpPr>
        <p:spPr/>
        <p:txBody>
          <a:bodyPr/>
          <a:lstStyle/>
          <a:p>
            <a:fld id="{63E93AED-366A-47EB-BA81-09260B6DA33A}" type="datetimeFigureOut">
              <a:rPr lang="en-GB" smtClean="0"/>
              <a:t>12/05/2023</a:t>
            </a:fld>
            <a:endParaRPr lang="en-GB"/>
          </a:p>
        </p:txBody>
      </p:sp>
      <p:sp>
        <p:nvSpPr>
          <p:cNvPr id="5" name="Footer Placeholder 4">
            <a:extLst>
              <a:ext uri="{FF2B5EF4-FFF2-40B4-BE49-F238E27FC236}">
                <a16:creationId xmlns:a16="http://schemas.microsoft.com/office/drawing/2014/main" id="{0CE2EE87-E754-4928-A436-2638B8B4CD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2DA806-3A7A-4D91-ACF2-BC4D10B50EDD}"/>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24724874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FB601-4FEC-4578-B32E-A775B8749C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A95EDB-9AFA-41C3-AE54-B3B5BCE9875E}"/>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C8C614A-D57F-44CB-837F-79635FF978D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2F5A19-1D37-4BFA-941C-175FE8CD38EB}"/>
              </a:ext>
            </a:extLst>
          </p:cNvPr>
          <p:cNvSpPr>
            <a:spLocks noGrp="1"/>
          </p:cNvSpPr>
          <p:nvPr>
            <p:ph type="dt" sz="half" idx="10"/>
          </p:nvPr>
        </p:nvSpPr>
        <p:spPr/>
        <p:txBody>
          <a:bodyPr/>
          <a:lstStyle/>
          <a:p>
            <a:fld id="{63E93AED-366A-47EB-BA81-09260B6DA33A}" type="datetimeFigureOut">
              <a:rPr lang="en-GB" smtClean="0"/>
              <a:t>12/05/2023</a:t>
            </a:fld>
            <a:endParaRPr lang="en-GB"/>
          </a:p>
        </p:txBody>
      </p:sp>
      <p:sp>
        <p:nvSpPr>
          <p:cNvPr id="6" name="Footer Placeholder 5">
            <a:extLst>
              <a:ext uri="{FF2B5EF4-FFF2-40B4-BE49-F238E27FC236}">
                <a16:creationId xmlns:a16="http://schemas.microsoft.com/office/drawing/2014/main" id="{6C730544-9625-4D9B-992B-D08FC596D5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CC9953-412C-409A-ACB0-FEA5DE88FF99}"/>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16315192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4054A-1410-4D93-87EB-0D7FFD5DAC58}"/>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B53531-64E6-463B-A4D5-E611828F44BA}"/>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2D63ABAD-87E4-429B-A245-6CAA80BF5532}"/>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394CED0-820A-42AC-859A-D358A2CA90F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D3D23510-36BE-4B9E-ADDA-0688E3F6DE86}"/>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8149E2-AF29-4461-988A-6ABD934EF1AA}"/>
              </a:ext>
            </a:extLst>
          </p:cNvPr>
          <p:cNvSpPr>
            <a:spLocks noGrp="1"/>
          </p:cNvSpPr>
          <p:nvPr>
            <p:ph type="dt" sz="half" idx="10"/>
          </p:nvPr>
        </p:nvSpPr>
        <p:spPr/>
        <p:txBody>
          <a:bodyPr/>
          <a:lstStyle/>
          <a:p>
            <a:fld id="{63E93AED-366A-47EB-BA81-09260B6DA33A}" type="datetimeFigureOut">
              <a:rPr lang="en-GB" smtClean="0"/>
              <a:t>12/05/2023</a:t>
            </a:fld>
            <a:endParaRPr lang="en-GB"/>
          </a:p>
        </p:txBody>
      </p:sp>
      <p:sp>
        <p:nvSpPr>
          <p:cNvPr id="8" name="Footer Placeholder 7">
            <a:extLst>
              <a:ext uri="{FF2B5EF4-FFF2-40B4-BE49-F238E27FC236}">
                <a16:creationId xmlns:a16="http://schemas.microsoft.com/office/drawing/2014/main" id="{CD2C5091-FABC-475D-B856-182938612E9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489E73-AED8-4816-9806-D69A2599FF80}"/>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19487271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FFAE2-EC7D-46B2-BC8D-0224460D20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A3FE6C-A300-4D40-8643-CCE3AA3472B6}"/>
              </a:ext>
            </a:extLst>
          </p:cNvPr>
          <p:cNvSpPr>
            <a:spLocks noGrp="1"/>
          </p:cNvSpPr>
          <p:nvPr>
            <p:ph type="dt" sz="half" idx="10"/>
          </p:nvPr>
        </p:nvSpPr>
        <p:spPr/>
        <p:txBody>
          <a:bodyPr/>
          <a:lstStyle/>
          <a:p>
            <a:fld id="{63E93AED-366A-47EB-BA81-09260B6DA33A}" type="datetimeFigureOut">
              <a:rPr lang="en-GB" smtClean="0"/>
              <a:t>12/05/2023</a:t>
            </a:fld>
            <a:endParaRPr lang="en-GB"/>
          </a:p>
        </p:txBody>
      </p:sp>
      <p:sp>
        <p:nvSpPr>
          <p:cNvPr id="4" name="Footer Placeholder 3">
            <a:extLst>
              <a:ext uri="{FF2B5EF4-FFF2-40B4-BE49-F238E27FC236}">
                <a16:creationId xmlns:a16="http://schemas.microsoft.com/office/drawing/2014/main" id="{64C59883-D67B-48E0-90DD-B9688C9184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56C2D04-008C-49DD-A8AE-54066A533B8B}"/>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27942639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B305E4-75C4-4746-8EBB-FA47A28030C7}"/>
              </a:ext>
            </a:extLst>
          </p:cNvPr>
          <p:cNvSpPr>
            <a:spLocks noGrp="1"/>
          </p:cNvSpPr>
          <p:nvPr>
            <p:ph type="dt" sz="half" idx="10"/>
          </p:nvPr>
        </p:nvSpPr>
        <p:spPr/>
        <p:txBody>
          <a:bodyPr/>
          <a:lstStyle/>
          <a:p>
            <a:fld id="{63E93AED-366A-47EB-BA81-09260B6DA33A}" type="datetimeFigureOut">
              <a:rPr lang="en-GB" smtClean="0"/>
              <a:t>12/05/2023</a:t>
            </a:fld>
            <a:endParaRPr lang="en-GB"/>
          </a:p>
        </p:txBody>
      </p:sp>
      <p:sp>
        <p:nvSpPr>
          <p:cNvPr id="3" name="Footer Placeholder 2">
            <a:extLst>
              <a:ext uri="{FF2B5EF4-FFF2-40B4-BE49-F238E27FC236}">
                <a16:creationId xmlns:a16="http://schemas.microsoft.com/office/drawing/2014/main" id="{497888D3-9AF9-4524-86CC-C39C85B4DC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EA2110C-5B16-4F51-B00C-E98C5B99B432}"/>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22991169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FF75A-AB1A-4017-94B2-59EC446268CA}"/>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37A045-3178-4D5B-A50E-77C8AE65CEB8}"/>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97A655-1D1D-479D-80BC-59FE5B1696E6}"/>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4593C39-1FEC-4F73-92C7-048EFCB158B1}"/>
              </a:ext>
            </a:extLst>
          </p:cNvPr>
          <p:cNvSpPr>
            <a:spLocks noGrp="1"/>
          </p:cNvSpPr>
          <p:nvPr>
            <p:ph type="dt" sz="half" idx="10"/>
          </p:nvPr>
        </p:nvSpPr>
        <p:spPr/>
        <p:txBody>
          <a:bodyPr/>
          <a:lstStyle/>
          <a:p>
            <a:fld id="{63E93AED-366A-47EB-BA81-09260B6DA33A}" type="datetimeFigureOut">
              <a:rPr lang="en-GB" smtClean="0"/>
              <a:t>12/05/2023</a:t>
            </a:fld>
            <a:endParaRPr lang="en-GB"/>
          </a:p>
        </p:txBody>
      </p:sp>
      <p:sp>
        <p:nvSpPr>
          <p:cNvPr id="6" name="Footer Placeholder 5">
            <a:extLst>
              <a:ext uri="{FF2B5EF4-FFF2-40B4-BE49-F238E27FC236}">
                <a16:creationId xmlns:a16="http://schemas.microsoft.com/office/drawing/2014/main" id="{931D04DA-304F-45EF-A633-AEA426CC07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7FF9B8-B242-452B-BFDA-C98634774127}"/>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23087845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2367D-FBB3-41FA-AF2F-2F7B67C8F679}"/>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809CD1-5A04-41CB-B25F-AE3BBACE8860}"/>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FD138D71-FA46-45E2-B6DD-11F764C0FE1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81C77FD-FCCE-40A6-9931-4DE397C97BC2}"/>
              </a:ext>
            </a:extLst>
          </p:cNvPr>
          <p:cNvSpPr>
            <a:spLocks noGrp="1"/>
          </p:cNvSpPr>
          <p:nvPr>
            <p:ph type="dt" sz="half" idx="10"/>
          </p:nvPr>
        </p:nvSpPr>
        <p:spPr/>
        <p:txBody>
          <a:bodyPr/>
          <a:lstStyle/>
          <a:p>
            <a:fld id="{63E93AED-366A-47EB-BA81-09260B6DA33A}" type="datetimeFigureOut">
              <a:rPr lang="en-GB" smtClean="0"/>
              <a:t>12/05/2023</a:t>
            </a:fld>
            <a:endParaRPr lang="en-GB"/>
          </a:p>
        </p:txBody>
      </p:sp>
      <p:sp>
        <p:nvSpPr>
          <p:cNvPr id="6" name="Footer Placeholder 5">
            <a:extLst>
              <a:ext uri="{FF2B5EF4-FFF2-40B4-BE49-F238E27FC236}">
                <a16:creationId xmlns:a16="http://schemas.microsoft.com/office/drawing/2014/main" id="{0E3D5CFF-7BE6-4CFA-99C4-C51BBF19B0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0C627F-9F72-4C30-A957-165E34232757}"/>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334742025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1AF9B-ABD1-4812-B636-F65D461551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485B7A-2935-4E3E-ABF3-9FAA6B435E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7EF0E1-90D6-484A-99DB-728DA765AF3B}"/>
              </a:ext>
            </a:extLst>
          </p:cNvPr>
          <p:cNvSpPr>
            <a:spLocks noGrp="1"/>
          </p:cNvSpPr>
          <p:nvPr>
            <p:ph type="dt" sz="half" idx="10"/>
          </p:nvPr>
        </p:nvSpPr>
        <p:spPr/>
        <p:txBody>
          <a:bodyPr/>
          <a:lstStyle/>
          <a:p>
            <a:fld id="{63E93AED-366A-47EB-BA81-09260B6DA33A}" type="datetimeFigureOut">
              <a:rPr lang="en-GB" smtClean="0"/>
              <a:t>12/05/2023</a:t>
            </a:fld>
            <a:endParaRPr lang="en-GB"/>
          </a:p>
        </p:txBody>
      </p:sp>
      <p:sp>
        <p:nvSpPr>
          <p:cNvPr id="5" name="Footer Placeholder 4">
            <a:extLst>
              <a:ext uri="{FF2B5EF4-FFF2-40B4-BE49-F238E27FC236}">
                <a16:creationId xmlns:a16="http://schemas.microsoft.com/office/drawing/2014/main" id="{F42BA31A-A1BD-4F73-A3B9-097ABF63BE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887A02-FC69-4F84-8DCB-C2873013750A}"/>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386430666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F812C7-82E2-4017-B956-0E4F874A85CC}"/>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B483C5-946D-4F0C-B5CB-324C1822CD7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BA2274-E21B-432E-8EB4-6F4403FEB0E9}"/>
              </a:ext>
            </a:extLst>
          </p:cNvPr>
          <p:cNvSpPr>
            <a:spLocks noGrp="1"/>
          </p:cNvSpPr>
          <p:nvPr>
            <p:ph type="dt" sz="half" idx="10"/>
          </p:nvPr>
        </p:nvSpPr>
        <p:spPr/>
        <p:txBody>
          <a:bodyPr/>
          <a:lstStyle/>
          <a:p>
            <a:fld id="{63E93AED-366A-47EB-BA81-09260B6DA33A}" type="datetimeFigureOut">
              <a:rPr lang="en-GB" smtClean="0"/>
              <a:t>12/05/2023</a:t>
            </a:fld>
            <a:endParaRPr lang="en-GB"/>
          </a:p>
        </p:txBody>
      </p:sp>
      <p:sp>
        <p:nvSpPr>
          <p:cNvPr id="5" name="Footer Placeholder 4">
            <a:extLst>
              <a:ext uri="{FF2B5EF4-FFF2-40B4-BE49-F238E27FC236}">
                <a16:creationId xmlns:a16="http://schemas.microsoft.com/office/drawing/2014/main" id="{9F3E1DEB-3361-4BF1-A6B9-B2C1F3423A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03B6C9-7213-45C4-9FCA-4725DD558FD6}"/>
              </a:ext>
            </a:extLst>
          </p:cNvPr>
          <p:cNvSpPr>
            <a:spLocks noGrp="1"/>
          </p:cNvSpPr>
          <p:nvPr>
            <p:ph type="sldNum" sz="quarter" idx="12"/>
          </p:nvPr>
        </p:nvSpPr>
        <p:spPr/>
        <p:txBody>
          <a:bodyPr/>
          <a:lstStyle/>
          <a:p>
            <a:fld id="{E40D1EFA-FEE9-4CD6-9E2E-DD84C624AC82}" type="slidenum">
              <a:rPr lang="en-GB" smtClean="0"/>
              <a:t>‹#›</a:t>
            </a:fld>
            <a:endParaRPr lang="en-GB"/>
          </a:p>
        </p:txBody>
      </p:sp>
    </p:spTree>
    <p:extLst>
      <p:ext uri="{BB962C8B-B14F-4D97-AF65-F5344CB8AC3E}">
        <p14:creationId xmlns:p14="http://schemas.microsoft.com/office/powerpoint/2010/main" val="22766482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12/05/2023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12/05/2023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12/05/2023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12/05/2023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12/05/2023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12/05/2023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12/05/2023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12/05/2023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12/05/2023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3.jpe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12/05/2023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89"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60B0BAF-485B-BCF3-E516-1941035902E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42E63BF8-7529-1963-3C85-A8BC8687E4C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64C15A1-EDFA-03A1-5443-FBC68ABD27D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CF230E9-2907-2D8C-1986-CB13CA64F7C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0675A1A-B28B-4BC4-BDFC-BC802022323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7" r:id="rId1"/>
    <p:sldLayoutId id="2147483788"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a:extLst>
              <a:ext uri="{FF2B5EF4-FFF2-40B4-BE49-F238E27FC236}">
                <a16:creationId xmlns:a16="http://schemas.microsoft.com/office/drawing/2014/main" id="{8E3CA2FA-0FF1-6CC5-1301-92FF1E9712A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a:extLst>
              <a:ext uri="{FF2B5EF4-FFF2-40B4-BE49-F238E27FC236}">
                <a16:creationId xmlns:a16="http://schemas.microsoft.com/office/drawing/2014/main" id="{5EE5D2C2-5E0C-42B3-C9F7-70E0382E1DC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C81ED727-BBFA-FC8E-59D9-9CC199460FB2}"/>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8800B497-1553-4BE2-A7D0-90A982D41253}" type="datetime1">
              <a:rPr lang="en-GB"/>
              <a:pPr>
                <a:defRPr/>
              </a:pPr>
              <a:t>12/05/2023</a:t>
            </a:fld>
            <a:endParaRPr lang="en-GB"/>
          </a:p>
        </p:txBody>
      </p:sp>
      <p:sp>
        <p:nvSpPr>
          <p:cNvPr id="8" name="Footer Placeholder 4">
            <a:extLst>
              <a:ext uri="{FF2B5EF4-FFF2-40B4-BE49-F238E27FC236}">
                <a16:creationId xmlns:a16="http://schemas.microsoft.com/office/drawing/2014/main" id="{DC363D33-F4DC-8972-1F9B-807C33E7684B}"/>
              </a:ext>
            </a:extLst>
          </p:cNvPr>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a:extLst>
              <a:ext uri="{FF2B5EF4-FFF2-40B4-BE49-F238E27FC236}">
                <a16:creationId xmlns:a16="http://schemas.microsoft.com/office/drawing/2014/main" id="{4C95C36B-937D-B739-9089-B27D1343578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A1DF8109-91CF-4950-8F9F-D47B5622D63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075AC4-96C3-47C2-B82D-09C6DC41065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8D53B-C4FB-4ACD-9FF7-B0323C713F5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DEC49F-D1A1-4405-BCCC-1D403EA43AB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3E93AED-366A-47EB-BA81-09260B6DA33A}" type="datetimeFigureOut">
              <a:rPr lang="en-GB" smtClean="0"/>
              <a:t>12/05/2023</a:t>
            </a:fld>
            <a:endParaRPr lang="en-GB"/>
          </a:p>
        </p:txBody>
      </p:sp>
      <p:sp>
        <p:nvSpPr>
          <p:cNvPr id="5" name="Footer Placeholder 4">
            <a:extLst>
              <a:ext uri="{FF2B5EF4-FFF2-40B4-BE49-F238E27FC236}">
                <a16:creationId xmlns:a16="http://schemas.microsoft.com/office/drawing/2014/main" id="{DD2B02ED-BE34-48C3-9910-1E86DC87605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C63B37F-D15C-4CBE-AD62-3A5D14FBF0A4}"/>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40D1EFA-FEE9-4CD6-9E2E-DD84C624AC82}" type="slidenum">
              <a:rPr lang="en-GB" smtClean="0"/>
              <a:t>‹#›</a:t>
            </a:fld>
            <a:endParaRPr lang="en-GB"/>
          </a:p>
        </p:txBody>
      </p:sp>
    </p:spTree>
    <p:extLst>
      <p:ext uri="{BB962C8B-B14F-4D97-AF65-F5344CB8AC3E}">
        <p14:creationId xmlns:p14="http://schemas.microsoft.com/office/powerpoint/2010/main" val="4065698977"/>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12/05/2023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video" Target="https://www.youtube.com/embed/bEKU3aTCnWI?feature=oembed" TargetMode="External"/><Relationship Id="rId5" Type="http://schemas.openxmlformats.org/officeDocument/2006/relationships/image" Target="../media/image9.jpe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cqc.org.uk/publication/state-care-202122/concer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38188" y="1916832"/>
            <a:ext cx="6979361" cy="3024336"/>
          </a:xfrm>
          <a:solidFill>
            <a:schemeClr val="bg1"/>
          </a:solidFill>
        </p:spPr>
        <p:txBody>
          <a:bodyPr>
            <a:normAutofit fontScale="90000"/>
          </a:bodyPr>
          <a:lstStyle/>
          <a:p>
            <a:r>
              <a:rPr lang="en-GB" altLang="en-US" sz="2400" dirty="0"/>
              <a:t>LCHS4005  </a:t>
            </a:r>
            <a:br>
              <a:rPr lang="en-GB" altLang="en-US" sz="2400" dirty="0"/>
            </a:br>
            <a:r>
              <a:rPr lang="en-GB" altLang="en-US" sz="2400" dirty="0"/>
              <a:t>Professional Development in Health and Social Care</a:t>
            </a:r>
            <a:br>
              <a:rPr lang="en-GB" altLang="en-US" sz="2400" dirty="0"/>
            </a:br>
            <a:br>
              <a:rPr lang="en-GB" altLang="en-US" dirty="0"/>
            </a:br>
            <a:r>
              <a:rPr lang="en-GB" altLang="en-US"/>
              <a:t>Week 7a</a:t>
            </a:r>
            <a:r>
              <a:rPr lang="en-GB"/>
              <a:t> </a:t>
            </a:r>
            <a:br>
              <a:rPr lang="en-GB" sz="3200" b="1" dirty="0"/>
            </a:br>
            <a:r>
              <a:rPr lang="en-GB" sz="3200" b="1" dirty="0"/>
              <a:t>Key Skill – Reflection and Goal Setting</a:t>
            </a:r>
            <a:endParaRPr lang="en-GB" altLang="en-US"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B6E17-1EFB-4F0B-9D1A-4C2CE86609DD}"/>
              </a:ext>
            </a:extLst>
          </p:cNvPr>
          <p:cNvSpPr>
            <a:spLocks noGrp="1"/>
          </p:cNvSpPr>
          <p:nvPr>
            <p:ph type="title"/>
          </p:nvPr>
        </p:nvSpPr>
        <p:spPr/>
        <p:txBody>
          <a:bodyPr>
            <a:normAutofit/>
          </a:bodyPr>
          <a:lstStyle/>
          <a:p>
            <a:r>
              <a:rPr lang="en-GB" dirty="0"/>
              <a:t>UK Student Survey </a:t>
            </a:r>
          </a:p>
        </p:txBody>
      </p:sp>
      <p:pic>
        <p:nvPicPr>
          <p:cNvPr id="3" name="Picture 4">
            <a:extLst>
              <a:ext uri="{FF2B5EF4-FFF2-40B4-BE49-F238E27FC236}">
                <a16:creationId xmlns:a16="http://schemas.microsoft.com/office/drawing/2014/main" id="{A0043901-5A0C-88C7-BD32-05DAD4C1D9CE}"/>
              </a:ext>
            </a:extLst>
          </p:cNvPr>
          <p:cNvPicPr>
            <a:picLocks noChangeAspect="1"/>
          </p:cNvPicPr>
          <p:nvPr/>
        </p:nvPicPr>
        <p:blipFill rotWithShape="1">
          <a:blip r:embed="rId3"/>
          <a:srcRect t="6075" r="172" b="-467"/>
          <a:stretch/>
        </p:blipFill>
        <p:spPr>
          <a:xfrm>
            <a:off x="155342" y="1390120"/>
            <a:ext cx="6600276" cy="2303681"/>
          </a:xfrm>
          <a:prstGeom prst="rect">
            <a:avLst/>
          </a:prstGeom>
        </p:spPr>
      </p:pic>
      <p:pic>
        <p:nvPicPr>
          <p:cNvPr id="5" name="Picture 5" descr="A picture containing text&#10;&#10;Description automatically generated">
            <a:extLst>
              <a:ext uri="{FF2B5EF4-FFF2-40B4-BE49-F238E27FC236}">
                <a16:creationId xmlns:a16="http://schemas.microsoft.com/office/drawing/2014/main" id="{A3A53D8E-D72B-6DA6-2CF4-BBA9555AA5B3}"/>
              </a:ext>
            </a:extLst>
          </p:cNvPr>
          <p:cNvPicPr>
            <a:picLocks noChangeAspect="1"/>
          </p:cNvPicPr>
          <p:nvPr/>
        </p:nvPicPr>
        <p:blipFill>
          <a:blip r:embed="rId4"/>
          <a:stretch>
            <a:fillRect/>
          </a:stretch>
        </p:blipFill>
        <p:spPr>
          <a:xfrm>
            <a:off x="3871195" y="3742354"/>
            <a:ext cx="5055678" cy="1906427"/>
          </a:xfrm>
          <a:prstGeom prst="rect">
            <a:avLst/>
          </a:prstGeom>
        </p:spPr>
      </p:pic>
    </p:spTree>
    <p:extLst>
      <p:ext uri="{BB962C8B-B14F-4D97-AF65-F5344CB8AC3E}">
        <p14:creationId xmlns:p14="http://schemas.microsoft.com/office/powerpoint/2010/main" val="267368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cap="all" dirty="0">
                <a:blipFill>
                  <a:blip r:embed="rId3">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dirty="0"/>
              <a:t>We will;</a:t>
            </a:r>
          </a:p>
          <a:p>
            <a:r>
              <a:rPr lang="en-GB" dirty="0">
                <a:ea typeface="+mn-lt"/>
                <a:cs typeface="+mn-lt"/>
              </a:rPr>
              <a:t>Review the purpose of reflection in HSC</a:t>
            </a:r>
          </a:p>
          <a:p>
            <a:r>
              <a:rPr lang="en-GB" dirty="0">
                <a:ea typeface="+mn-lt"/>
                <a:cs typeface="+mn-lt"/>
              </a:rPr>
              <a:t>Reflect on key skills discussed so far on course. </a:t>
            </a:r>
          </a:p>
          <a:p>
            <a:r>
              <a:rPr lang="en-GB" dirty="0">
                <a:ea typeface="+mn-lt"/>
                <a:cs typeface="+mn-lt"/>
              </a:rPr>
              <a:t>Identify main areas of strength and development. </a:t>
            </a:r>
          </a:p>
          <a:p>
            <a:r>
              <a:rPr lang="en-GB" dirty="0">
                <a:ea typeface="+mn-lt"/>
                <a:cs typeface="+mn-lt"/>
              </a:rPr>
              <a:t>Set goals and develop a PDP</a:t>
            </a:r>
          </a:p>
          <a:p>
            <a:pPr marL="0" indent="0">
              <a:buNone/>
            </a:pPr>
            <a:r>
              <a:rPr lang="en-GB" sz="5200" dirty="0"/>
              <a:t>.</a:t>
            </a:r>
            <a:r>
              <a:rPr lang="en-GB" dirty="0"/>
              <a:t>  Revise Presentation skills </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5494E-DCEA-4D59-AD6E-59AB62D8473F}"/>
              </a:ext>
            </a:extLst>
          </p:cNvPr>
          <p:cNvSpPr>
            <a:spLocks noGrp="1"/>
          </p:cNvSpPr>
          <p:nvPr>
            <p:ph type="title"/>
          </p:nvPr>
        </p:nvSpPr>
        <p:spPr>
          <a:xfrm>
            <a:off x="-36491" y="102920"/>
            <a:ext cx="5889939" cy="1143000"/>
          </a:xfrm>
        </p:spPr>
        <p:txBody>
          <a:bodyPr anchor="ctr">
            <a:normAutofit/>
          </a:bodyPr>
          <a:lstStyle/>
          <a:p>
            <a:r>
              <a:rPr lang="en-GB" dirty="0"/>
              <a:t>What is reflection?</a:t>
            </a:r>
          </a:p>
        </p:txBody>
      </p:sp>
      <p:pic>
        <p:nvPicPr>
          <p:cNvPr id="4" name="Picture 4" descr="A picture containing water, sky&#10;&#10;Description automatically generated">
            <a:extLst>
              <a:ext uri="{FF2B5EF4-FFF2-40B4-BE49-F238E27FC236}">
                <a16:creationId xmlns:a16="http://schemas.microsoft.com/office/drawing/2014/main" id="{ACC0F549-055B-8D59-251B-D495C5805563}"/>
              </a:ext>
            </a:extLst>
          </p:cNvPr>
          <p:cNvPicPr>
            <a:picLocks noChangeAspect="1"/>
          </p:cNvPicPr>
          <p:nvPr/>
        </p:nvPicPr>
        <p:blipFill rotWithShape="1">
          <a:blip r:embed="rId4"/>
          <a:srcRect l="13472" r="22747" b="3"/>
          <a:stretch/>
        </p:blipFill>
        <p:spPr>
          <a:xfrm>
            <a:off x="6966396" y="215721"/>
            <a:ext cx="2053108" cy="2035746"/>
          </a:xfrm>
          <a:prstGeom prst="rect">
            <a:avLst/>
          </a:prstGeom>
          <a:noFill/>
        </p:spPr>
      </p:pic>
      <p:pic>
        <p:nvPicPr>
          <p:cNvPr id="8" name="Online Media 7" title="The Personal Impact of Reflective Practice">
            <a:hlinkClick r:id="" action="ppaction://media"/>
            <a:extLst>
              <a:ext uri="{FF2B5EF4-FFF2-40B4-BE49-F238E27FC236}">
                <a16:creationId xmlns:a16="http://schemas.microsoft.com/office/drawing/2014/main" id="{9A391464-CAC2-B8C8-4491-250DD23D0717}"/>
              </a:ext>
            </a:extLst>
          </p:cNvPr>
          <p:cNvPicPr>
            <a:picLocks noGrp="1" noRot="1" noChangeAspect="1"/>
          </p:cNvPicPr>
          <p:nvPr>
            <p:ph sz="half" idx="1"/>
            <a:videoFile r:link="rId1"/>
          </p:nvPr>
        </p:nvPicPr>
        <p:blipFill>
          <a:blip r:embed="rId5"/>
          <a:stretch>
            <a:fillRect/>
          </a:stretch>
        </p:blipFill>
        <p:spPr>
          <a:xfrm>
            <a:off x="457200" y="1447208"/>
            <a:ext cx="6013360" cy="4059259"/>
          </a:xfrm>
        </p:spPr>
      </p:pic>
      <p:sp>
        <p:nvSpPr>
          <p:cNvPr id="9" name="TextBox 8">
            <a:extLst>
              <a:ext uri="{FF2B5EF4-FFF2-40B4-BE49-F238E27FC236}">
                <a16:creationId xmlns:a16="http://schemas.microsoft.com/office/drawing/2014/main" id="{D5C54830-98E8-C0B8-2D05-A070414BE944}"/>
              </a:ext>
            </a:extLst>
          </p:cNvPr>
          <p:cNvSpPr txBox="1"/>
          <p:nvPr/>
        </p:nvSpPr>
        <p:spPr>
          <a:xfrm>
            <a:off x="7029718" y="3241183"/>
            <a:ext cx="1921098"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Nova"/>
              </a:rPr>
              <a:t>Make notes on the points made by the healthcare professionals</a:t>
            </a:r>
          </a:p>
        </p:txBody>
      </p:sp>
    </p:spTree>
    <p:extLst>
      <p:ext uri="{BB962C8B-B14F-4D97-AF65-F5344CB8AC3E}">
        <p14:creationId xmlns:p14="http://schemas.microsoft.com/office/powerpoint/2010/main" val="4181885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74638"/>
            <a:ext cx="8229600" cy="885423"/>
          </a:xfrm>
        </p:spPr>
        <p:txBody>
          <a:bodyPr/>
          <a:lstStyle/>
          <a:p>
            <a:r>
              <a:rPr lang="en-GB" dirty="0"/>
              <a:t>Importance of reflection</a:t>
            </a:r>
          </a:p>
        </p:txBody>
      </p:sp>
      <p:sp>
        <p:nvSpPr>
          <p:cNvPr id="22" name="Freeform 21"/>
          <p:cNvSpPr/>
          <p:nvPr/>
        </p:nvSpPr>
        <p:spPr>
          <a:xfrm>
            <a:off x="2880561" y="2800095"/>
            <a:ext cx="3382876" cy="3296899"/>
          </a:xfrm>
          <a:custGeom>
            <a:avLst/>
            <a:gdLst>
              <a:gd name="connsiteX0" fmla="*/ 0 w 3382876"/>
              <a:gd name="connsiteY0" fmla="*/ 1648450 h 3296899"/>
              <a:gd name="connsiteX1" fmla="*/ 1691438 w 3382876"/>
              <a:gd name="connsiteY1" fmla="*/ 0 h 3296899"/>
              <a:gd name="connsiteX2" fmla="*/ 3382876 w 3382876"/>
              <a:gd name="connsiteY2" fmla="*/ 1648450 h 3296899"/>
              <a:gd name="connsiteX3" fmla="*/ 1691438 w 3382876"/>
              <a:gd name="connsiteY3" fmla="*/ 3296900 h 3296899"/>
              <a:gd name="connsiteX4" fmla="*/ 0 w 3382876"/>
              <a:gd name="connsiteY4" fmla="*/ 1648450 h 3296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2876" h="3296899">
                <a:moveTo>
                  <a:pt x="0" y="1648450"/>
                </a:moveTo>
                <a:cubicBezTo>
                  <a:pt x="0" y="738036"/>
                  <a:pt x="757283" y="0"/>
                  <a:pt x="1691438" y="0"/>
                </a:cubicBezTo>
                <a:cubicBezTo>
                  <a:pt x="2625593" y="0"/>
                  <a:pt x="3382876" y="738036"/>
                  <a:pt x="3382876" y="1648450"/>
                </a:cubicBezTo>
                <a:cubicBezTo>
                  <a:pt x="3382876" y="2558864"/>
                  <a:pt x="2625593" y="3296900"/>
                  <a:pt x="1691438" y="3296900"/>
                </a:cubicBezTo>
                <a:cubicBezTo>
                  <a:pt x="757283" y="3296900"/>
                  <a:pt x="0" y="2558864"/>
                  <a:pt x="0" y="1648450"/>
                </a:cubicBezTo>
                <a:close/>
              </a:path>
            </a:pathLst>
          </a:custGeom>
          <a:blipFill rotWithShape="0">
            <a:blip r:embed="rId2" cstate="print"/>
            <a:stretch>
              <a:fillRect/>
            </a:stretch>
          </a:blip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513191" tIns="500600" rIns="513191" bIns="500600" numCol="1" spcCol="1270" anchor="ctr" anchorCtr="0">
            <a:noAutofit/>
          </a:bodyPr>
          <a:lstStyle/>
          <a:p>
            <a:pPr lvl="0" algn="ctr" defTabSz="1244600">
              <a:lnSpc>
                <a:spcPct val="90000"/>
              </a:lnSpc>
              <a:spcBef>
                <a:spcPct val="0"/>
              </a:spcBef>
              <a:spcAft>
                <a:spcPct val="35000"/>
              </a:spcAft>
            </a:pPr>
            <a:r>
              <a:rPr lang="en-US" sz="2800" b="1" kern="1200" dirty="0">
                <a:solidFill>
                  <a:srgbClr val="92D050"/>
                </a:solidFill>
              </a:rPr>
              <a:t>Professional</a:t>
            </a:r>
          </a:p>
        </p:txBody>
      </p:sp>
      <p:grpSp>
        <p:nvGrpSpPr>
          <p:cNvPr id="37" name="Group 36"/>
          <p:cNvGrpSpPr/>
          <p:nvPr/>
        </p:nvGrpSpPr>
        <p:grpSpPr>
          <a:xfrm>
            <a:off x="424887" y="3793128"/>
            <a:ext cx="2368813" cy="1396220"/>
            <a:chOff x="424887" y="3793128"/>
            <a:chExt cx="2368813" cy="1396220"/>
          </a:xfrm>
        </p:grpSpPr>
        <p:sp>
          <p:nvSpPr>
            <p:cNvPr id="23" name="Left Arrow 22"/>
            <p:cNvSpPr/>
            <p:nvPr/>
          </p:nvSpPr>
          <p:spPr>
            <a:xfrm rot="10755180">
              <a:off x="1297461" y="4219693"/>
              <a:ext cx="1496239"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hueOff val="0"/>
                <a:satOff val="0"/>
                <a:lumOff val="0"/>
                <a:alphaOff val="0"/>
              </a:schemeClr>
            </a:fontRef>
          </p:style>
        </p:sp>
        <p:sp>
          <p:nvSpPr>
            <p:cNvPr id="24" name="Freeform 23"/>
            <p:cNvSpPr/>
            <p:nvPr/>
          </p:nvSpPr>
          <p:spPr>
            <a:xfrm>
              <a:off x="424887" y="3793128"/>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US" sz="2400" kern="1200" dirty="0"/>
                <a:t>knowledge</a:t>
              </a:r>
            </a:p>
          </p:txBody>
        </p:sp>
      </p:grpSp>
      <p:grpSp>
        <p:nvGrpSpPr>
          <p:cNvPr id="36" name="Group 35"/>
          <p:cNvGrpSpPr/>
          <p:nvPr/>
        </p:nvGrpSpPr>
        <p:grpSpPr>
          <a:xfrm>
            <a:off x="1192632" y="1566631"/>
            <a:ext cx="2241824" cy="1472658"/>
            <a:chOff x="1192632" y="1566631"/>
            <a:chExt cx="2241824" cy="1472658"/>
          </a:xfrm>
        </p:grpSpPr>
        <p:sp>
          <p:nvSpPr>
            <p:cNvPr id="25" name="Left Arrow 24"/>
            <p:cNvSpPr/>
            <p:nvPr/>
          </p:nvSpPr>
          <p:spPr>
            <a:xfrm rot="13263696">
              <a:off x="1873244" y="2515707"/>
              <a:ext cx="1561212"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1116192"/>
                <a:satOff val="6725"/>
                <a:lumOff val="539"/>
                <a:alphaOff val="0"/>
              </a:schemeClr>
            </a:fillRef>
            <a:effectRef idx="0">
              <a:schemeClr val="accent4">
                <a:hueOff val="-1116192"/>
                <a:satOff val="6725"/>
                <a:lumOff val="539"/>
                <a:alphaOff val="0"/>
              </a:schemeClr>
            </a:effectRef>
            <a:fontRef idx="minor">
              <a:schemeClr val="lt1">
                <a:hueOff val="0"/>
                <a:satOff val="0"/>
                <a:lumOff val="0"/>
                <a:alphaOff val="0"/>
              </a:schemeClr>
            </a:fontRef>
          </p:style>
        </p:sp>
        <p:sp>
          <p:nvSpPr>
            <p:cNvPr id="26" name="Freeform 25"/>
            <p:cNvSpPr/>
            <p:nvPr/>
          </p:nvSpPr>
          <p:spPr>
            <a:xfrm>
              <a:off x="1192632" y="1566631"/>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1116192"/>
                <a:satOff val="6725"/>
                <a:lumOff val="539"/>
                <a:alphaOff val="0"/>
              </a:schemeClr>
            </a:fillRef>
            <a:effectRef idx="0">
              <a:schemeClr val="accent4">
                <a:hueOff val="-1116192"/>
                <a:satOff val="6725"/>
                <a:lumOff val="539"/>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GB" sz="2400" b="0" i="0" u="none" kern="1200" dirty="0"/>
                <a:t>skill</a:t>
              </a:r>
              <a:endParaRPr lang="en-US" sz="2400" kern="1200" dirty="0"/>
            </a:p>
          </p:txBody>
        </p:sp>
      </p:grpSp>
      <p:grpSp>
        <p:nvGrpSpPr>
          <p:cNvPr id="35" name="Group 34"/>
          <p:cNvGrpSpPr/>
          <p:nvPr/>
        </p:nvGrpSpPr>
        <p:grpSpPr>
          <a:xfrm>
            <a:off x="3699362" y="1053900"/>
            <a:ext cx="1745275" cy="1734536"/>
            <a:chOff x="3699362" y="1053900"/>
            <a:chExt cx="1745275" cy="1734536"/>
          </a:xfrm>
        </p:grpSpPr>
        <p:sp>
          <p:nvSpPr>
            <p:cNvPr id="27" name="Left Arrow 26"/>
            <p:cNvSpPr/>
            <p:nvPr/>
          </p:nvSpPr>
          <p:spPr>
            <a:xfrm rot="16200000">
              <a:off x="4076779" y="2031425"/>
              <a:ext cx="990440"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hueOff val="0"/>
                <a:satOff val="0"/>
                <a:lumOff val="0"/>
                <a:alphaOff val="0"/>
              </a:schemeClr>
            </a:fontRef>
          </p:style>
        </p:sp>
        <p:sp>
          <p:nvSpPr>
            <p:cNvPr id="28" name="Freeform 27"/>
            <p:cNvSpPr/>
            <p:nvPr/>
          </p:nvSpPr>
          <p:spPr>
            <a:xfrm>
              <a:off x="3699362" y="1053900"/>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GB" sz="2400" b="0" i="0" u="none" kern="1200" dirty="0"/>
                <a:t>Experience</a:t>
              </a:r>
              <a:endParaRPr lang="en-US" sz="2400" kern="1200" dirty="0"/>
            </a:p>
          </p:txBody>
        </p:sp>
      </p:grpSp>
      <p:grpSp>
        <p:nvGrpSpPr>
          <p:cNvPr id="34" name="Group 33"/>
          <p:cNvGrpSpPr/>
          <p:nvPr/>
        </p:nvGrpSpPr>
        <p:grpSpPr>
          <a:xfrm>
            <a:off x="5724447" y="1566631"/>
            <a:ext cx="2634844" cy="1478801"/>
            <a:chOff x="5724447" y="1566631"/>
            <a:chExt cx="2634844" cy="1478801"/>
          </a:xfrm>
        </p:grpSpPr>
        <p:sp>
          <p:nvSpPr>
            <p:cNvPr id="29" name="Left Arrow 28"/>
            <p:cNvSpPr/>
            <p:nvPr/>
          </p:nvSpPr>
          <p:spPr>
            <a:xfrm rot="19172376">
              <a:off x="5724447" y="2521850"/>
              <a:ext cx="1599267"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3348577"/>
                <a:satOff val="20174"/>
                <a:lumOff val="1617"/>
                <a:alphaOff val="0"/>
              </a:schemeClr>
            </a:fillRef>
            <a:effectRef idx="0">
              <a:schemeClr val="accent4">
                <a:hueOff val="-3348577"/>
                <a:satOff val="20174"/>
                <a:lumOff val="1617"/>
                <a:alphaOff val="0"/>
              </a:schemeClr>
            </a:effectRef>
            <a:fontRef idx="minor">
              <a:schemeClr val="lt1">
                <a:hueOff val="0"/>
                <a:satOff val="0"/>
                <a:lumOff val="0"/>
                <a:alphaOff val="0"/>
              </a:schemeClr>
            </a:fontRef>
          </p:style>
        </p:sp>
        <p:sp>
          <p:nvSpPr>
            <p:cNvPr id="30" name="Freeform 29"/>
            <p:cNvSpPr/>
            <p:nvPr/>
          </p:nvSpPr>
          <p:spPr>
            <a:xfrm>
              <a:off x="6345707" y="1566631"/>
              <a:ext cx="2013584"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3348577"/>
                <a:satOff val="20174"/>
                <a:lumOff val="1617"/>
                <a:alphaOff val="0"/>
              </a:schemeClr>
            </a:fillRef>
            <a:effectRef idx="0">
              <a:schemeClr val="accent4">
                <a:hueOff val="-3348577"/>
                <a:satOff val="20174"/>
                <a:lumOff val="1617"/>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US" sz="2400" dirty="0"/>
                <a:t>Development</a:t>
              </a:r>
              <a:endParaRPr lang="en-US" sz="2400" kern="1200" dirty="0"/>
            </a:p>
          </p:txBody>
        </p:sp>
      </p:grpSp>
      <p:grpSp>
        <p:nvGrpSpPr>
          <p:cNvPr id="33" name="Group 32"/>
          <p:cNvGrpSpPr/>
          <p:nvPr/>
        </p:nvGrpSpPr>
        <p:grpSpPr>
          <a:xfrm>
            <a:off x="6344880" y="3716363"/>
            <a:ext cx="2274448" cy="1396220"/>
            <a:chOff x="6344880" y="3716363"/>
            <a:chExt cx="2274448" cy="1396220"/>
          </a:xfrm>
        </p:grpSpPr>
        <p:sp>
          <p:nvSpPr>
            <p:cNvPr id="31" name="Left Arrow 30"/>
            <p:cNvSpPr/>
            <p:nvPr/>
          </p:nvSpPr>
          <p:spPr>
            <a:xfrm rot="21563107">
              <a:off x="6344880" y="4160204"/>
              <a:ext cx="1401851" cy="523582"/>
            </a:xfrm>
            <a:prstGeom prst="leftArrow">
              <a:avLst>
                <a:gd name="adj1" fmla="val 60000"/>
                <a:gd name="adj2" fmla="val 50000"/>
              </a:avLst>
            </a:prstGeom>
            <a:solidFill>
              <a:srgbClr val="FF0000"/>
            </a:solidFill>
          </p:spPr>
          <p:style>
            <a:lnRef idx="0">
              <a:schemeClr val="lt1">
                <a:hueOff val="0"/>
                <a:satOff val="0"/>
                <a:lumOff val="0"/>
                <a:alphaOff val="0"/>
              </a:schemeClr>
            </a:lnRef>
            <a:fillRef idx="1">
              <a:scrgbClr r="0" g="0" b="0"/>
            </a:fillRef>
            <a:effectRef idx="0">
              <a:schemeClr val="accent4">
                <a:hueOff val="-4464770"/>
                <a:satOff val="26899"/>
                <a:lumOff val="2156"/>
                <a:alphaOff val="0"/>
              </a:schemeClr>
            </a:effectRef>
            <a:fontRef idx="minor">
              <a:schemeClr val="lt1">
                <a:hueOff val="0"/>
                <a:satOff val="0"/>
                <a:lumOff val="0"/>
                <a:alphaOff val="0"/>
              </a:schemeClr>
            </a:fontRef>
          </p:style>
        </p:sp>
        <p:sp>
          <p:nvSpPr>
            <p:cNvPr id="32" name="Freeform 31"/>
            <p:cNvSpPr/>
            <p:nvPr/>
          </p:nvSpPr>
          <p:spPr>
            <a:xfrm>
              <a:off x="6874053" y="3716363"/>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a:solidFill>
              <a:srgbClr val="FF0000"/>
            </a:solidFill>
          </p:spPr>
          <p:style>
            <a:lnRef idx="2">
              <a:schemeClr val="lt1">
                <a:hueOff val="0"/>
                <a:satOff val="0"/>
                <a:lumOff val="0"/>
                <a:alphaOff val="0"/>
              </a:schemeClr>
            </a:lnRef>
            <a:fillRef idx="1">
              <a:scrgbClr r="0" g="0" b="0"/>
            </a:fillRef>
            <a:effectRef idx="0">
              <a:schemeClr val="accent4">
                <a:hueOff val="-4464770"/>
                <a:satOff val="26899"/>
                <a:lumOff val="2156"/>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US" sz="2400" kern="1200" dirty="0"/>
                <a:t>Ability to reflect</a:t>
              </a:r>
            </a:p>
          </p:txBody>
        </p:sp>
      </p:grpSp>
      <p:sp>
        <p:nvSpPr>
          <p:cNvPr id="38" name="Oval 37"/>
          <p:cNvSpPr/>
          <p:nvPr/>
        </p:nvSpPr>
        <p:spPr>
          <a:xfrm>
            <a:off x="6012160" y="3269867"/>
            <a:ext cx="3024336" cy="2304256"/>
          </a:xfrm>
          <a:prstGeom prst="ellipse">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10814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additive="base">
                                        <p:cTn id="7" dur="500" fill="hold"/>
                                        <p:tgtEl>
                                          <p:spTgt spid="37"/>
                                        </p:tgtEl>
                                        <p:attrNameLst>
                                          <p:attrName>ppt_x</p:attrName>
                                        </p:attrNameLst>
                                      </p:cBhvr>
                                      <p:tavLst>
                                        <p:tav tm="0">
                                          <p:val>
                                            <p:strVal val="0-#ppt_w/2"/>
                                          </p:val>
                                        </p:tav>
                                        <p:tav tm="100000">
                                          <p:val>
                                            <p:strVal val="#ppt_x"/>
                                          </p:val>
                                        </p:tav>
                                      </p:tavLst>
                                    </p:anim>
                                    <p:anim calcmode="lin" valueType="num">
                                      <p:cBhvr additive="base">
                                        <p:cTn id="8" dur="500" fill="hold"/>
                                        <p:tgtEl>
                                          <p:spTgt spid="3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nodeType="clickEffect">
                                  <p:stCondLst>
                                    <p:cond delay="0"/>
                                  </p:stCondLst>
                                  <p:childTnLst>
                                    <p:set>
                                      <p:cBhvr>
                                        <p:cTn id="12" dur="1" fill="hold">
                                          <p:stCondLst>
                                            <p:cond delay="0"/>
                                          </p:stCondLst>
                                        </p:cTn>
                                        <p:tgtEl>
                                          <p:spTgt spid="36"/>
                                        </p:tgtEl>
                                        <p:attrNameLst>
                                          <p:attrName>style.visibility</p:attrName>
                                        </p:attrNameLst>
                                      </p:cBhvr>
                                      <p:to>
                                        <p:strVal val="visible"/>
                                      </p:to>
                                    </p:set>
                                    <p:anim calcmode="lin" valueType="num">
                                      <p:cBhvr additive="base">
                                        <p:cTn id="13" dur="500" fill="hold"/>
                                        <p:tgtEl>
                                          <p:spTgt spid="36"/>
                                        </p:tgtEl>
                                        <p:attrNameLst>
                                          <p:attrName>ppt_x</p:attrName>
                                        </p:attrNameLst>
                                      </p:cBhvr>
                                      <p:tavLst>
                                        <p:tav tm="0">
                                          <p:val>
                                            <p:strVal val="0-#ppt_w/2"/>
                                          </p:val>
                                        </p:tav>
                                        <p:tav tm="100000">
                                          <p:val>
                                            <p:strVal val="#ppt_x"/>
                                          </p:val>
                                        </p:tav>
                                      </p:tavLst>
                                    </p:anim>
                                    <p:anim calcmode="lin" valueType="num">
                                      <p:cBhvr additive="base">
                                        <p:cTn id="14" dur="500" fill="hold"/>
                                        <p:tgtEl>
                                          <p:spTgt spid="36"/>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nodeType="clickEffect">
                                  <p:stCondLst>
                                    <p:cond delay="0"/>
                                  </p:stCondLst>
                                  <p:childTnLst>
                                    <p:set>
                                      <p:cBhvr>
                                        <p:cTn id="18" dur="1" fill="hold">
                                          <p:stCondLst>
                                            <p:cond delay="0"/>
                                          </p:stCondLst>
                                        </p:cTn>
                                        <p:tgtEl>
                                          <p:spTgt spid="35"/>
                                        </p:tgtEl>
                                        <p:attrNameLst>
                                          <p:attrName>style.visibility</p:attrName>
                                        </p:attrNameLst>
                                      </p:cBhvr>
                                      <p:to>
                                        <p:strVal val="visible"/>
                                      </p:to>
                                    </p:set>
                                    <p:anim calcmode="lin" valueType="num">
                                      <p:cBhvr additive="base">
                                        <p:cTn id="19" dur="500" fill="hold"/>
                                        <p:tgtEl>
                                          <p:spTgt spid="35"/>
                                        </p:tgtEl>
                                        <p:attrNameLst>
                                          <p:attrName>ppt_x</p:attrName>
                                        </p:attrNameLst>
                                      </p:cBhvr>
                                      <p:tavLst>
                                        <p:tav tm="0">
                                          <p:val>
                                            <p:strVal val="#ppt_x"/>
                                          </p:val>
                                        </p:tav>
                                        <p:tav tm="100000">
                                          <p:val>
                                            <p:strVal val="#ppt_x"/>
                                          </p:val>
                                        </p:tav>
                                      </p:tavLst>
                                    </p:anim>
                                    <p:anim calcmode="lin" valueType="num">
                                      <p:cBhvr additive="base">
                                        <p:cTn id="20" dur="500" fill="hold"/>
                                        <p:tgtEl>
                                          <p:spTgt spid="35"/>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3" fill="hold" nodeType="clickEffect">
                                  <p:stCondLst>
                                    <p:cond delay="0"/>
                                  </p:stCondLst>
                                  <p:childTnLst>
                                    <p:set>
                                      <p:cBhvr>
                                        <p:cTn id="24" dur="1" fill="hold">
                                          <p:stCondLst>
                                            <p:cond delay="0"/>
                                          </p:stCondLst>
                                        </p:cTn>
                                        <p:tgtEl>
                                          <p:spTgt spid="34"/>
                                        </p:tgtEl>
                                        <p:attrNameLst>
                                          <p:attrName>style.visibility</p:attrName>
                                        </p:attrNameLst>
                                      </p:cBhvr>
                                      <p:to>
                                        <p:strVal val="visible"/>
                                      </p:to>
                                    </p:set>
                                    <p:anim calcmode="lin" valueType="num">
                                      <p:cBhvr additive="base">
                                        <p:cTn id="25" dur="500" fill="hold"/>
                                        <p:tgtEl>
                                          <p:spTgt spid="34"/>
                                        </p:tgtEl>
                                        <p:attrNameLst>
                                          <p:attrName>ppt_x</p:attrName>
                                        </p:attrNameLst>
                                      </p:cBhvr>
                                      <p:tavLst>
                                        <p:tav tm="0">
                                          <p:val>
                                            <p:strVal val="1+#ppt_w/2"/>
                                          </p:val>
                                        </p:tav>
                                        <p:tav tm="100000">
                                          <p:val>
                                            <p:strVal val="#ppt_x"/>
                                          </p:val>
                                        </p:tav>
                                      </p:tavLst>
                                    </p:anim>
                                    <p:anim calcmode="lin" valueType="num">
                                      <p:cBhvr additive="base">
                                        <p:cTn id="26" dur="500" fill="hold"/>
                                        <p:tgtEl>
                                          <p:spTgt spid="34"/>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33"/>
                                        </p:tgtEl>
                                        <p:attrNameLst>
                                          <p:attrName>style.visibility</p:attrName>
                                        </p:attrNameLst>
                                      </p:cBhvr>
                                      <p:to>
                                        <p:strVal val="visible"/>
                                      </p:to>
                                    </p:set>
                                    <p:anim calcmode="lin" valueType="num">
                                      <p:cBhvr additive="base">
                                        <p:cTn id="31" dur="500" fill="hold"/>
                                        <p:tgtEl>
                                          <p:spTgt spid="33"/>
                                        </p:tgtEl>
                                        <p:attrNameLst>
                                          <p:attrName>ppt_x</p:attrName>
                                        </p:attrNameLst>
                                      </p:cBhvr>
                                      <p:tavLst>
                                        <p:tav tm="0">
                                          <p:val>
                                            <p:strVal val="1+#ppt_w/2"/>
                                          </p:val>
                                        </p:tav>
                                        <p:tav tm="100000">
                                          <p:val>
                                            <p:strVal val="#ppt_x"/>
                                          </p:val>
                                        </p:tav>
                                      </p:tavLst>
                                    </p:anim>
                                    <p:anim calcmode="lin" valueType="num">
                                      <p:cBhvr additive="base">
                                        <p:cTn id="32" dur="500" fill="hold"/>
                                        <p:tgtEl>
                                          <p:spTgt spid="33"/>
                                        </p:tgtEl>
                                        <p:attrNameLst>
                                          <p:attrName>ppt_y</p:attrName>
                                        </p:attrNameLst>
                                      </p:cBhvr>
                                      <p:tavLst>
                                        <p:tav tm="0">
                                          <p:val>
                                            <p:strVal val="#ppt_y"/>
                                          </p:val>
                                        </p:tav>
                                        <p:tav tm="100000">
                                          <p:val>
                                            <p:strVal val="#ppt_y"/>
                                          </p:val>
                                        </p:tav>
                                      </p:tavLst>
                                    </p:anim>
                                  </p:childTnLst>
                                </p:cTn>
                              </p:par>
                            </p:childTnLst>
                          </p:cTn>
                        </p:par>
                        <p:par>
                          <p:cTn id="33" fill="hold">
                            <p:stCondLst>
                              <p:cond delay="500"/>
                            </p:stCondLst>
                            <p:childTnLst>
                              <p:par>
                                <p:cTn id="34" presetID="21" presetClass="entr" presetSubtype="1" fill="hold" grpId="0" nodeType="afterEffect">
                                  <p:stCondLst>
                                    <p:cond delay="0"/>
                                  </p:stCondLst>
                                  <p:childTnLst>
                                    <p:set>
                                      <p:cBhvr>
                                        <p:cTn id="35" dur="1" fill="hold">
                                          <p:stCondLst>
                                            <p:cond delay="0"/>
                                          </p:stCondLst>
                                        </p:cTn>
                                        <p:tgtEl>
                                          <p:spTgt spid="38"/>
                                        </p:tgtEl>
                                        <p:attrNameLst>
                                          <p:attrName>style.visibility</p:attrName>
                                        </p:attrNameLst>
                                      </p:cBhvr>
                                      <p:to>
                                        <p:strVal val="visible"/>
                                      </p:to>
                                    </p:set>
                                    <p:animEffect transition="in" filter="wheel(1)">
                                      <p:cBhvr>
                                        <p:cTn id="36" dur="20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AF203-5AD4-9923-3C1F-90CD3D91EDD8}"/>
              </a:ext>
            </a:extLst>
          </p:cNvPr>
          <p:cNvSpPr>
            <a:spLocks noGrp="1"/>
          </p:cNvSpPr>
          <p:nvPr>
            <p:ph type="title"/>
          </p:nvPr>
        </p:nvSpPr>
        <p:spPr/>
        <p:txBody>
          <a:bodyPr/>
          <a:lstStyle/>
          <a:p>
            <a:r>
              <a:rPr lang="en-GB" dirty="0">
                <a:ea typeface="+mj-lt"/>
                <a:cs typeface="+mj-lt"/>
              </a:rPr>
              <a:t>Reflect on key skills discussed so far on course. </a:t>
            </a:r>
            <a:endParaRPr lang="en-US" dirty="0"/>
          </a:p>
        </p:txBody>
      </p:sp>
      <p:sp>
        <p:nvSpPr>
          <p:cNvPr id="7" name="Content Placeholder 4">
            <a:extLst>
              <a:ext uri="{FF2B5EF4-FFF2-40B4-BE49-F238E27FC236}">
                <a16:creationId xmlns:a16="http://schemas.microsoft.com/office/drawing/2014/main" id="{F2821965-D458-F4B9-A026-5EAAC6720582}"/>
              </a:ext>
            </a:extLst>
          </p:cNvPr>
          <p:cNvSpPr txBox="1">
            <a:spLocks/>
          </p:cNvSpPr>
          <p:nvPr/>
        </p:nvSpPr>
        <p:spPr bwMode="auto">
          <a:xfrm>
            <a:off x="5459401" y="1681869"/>
            <a:ext cx="3454335" cy="15956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rtlCol="0" anchor="t" anchorCtr="0" compatLnSpc="1">
            <a:prstTxWarp prst="textNoShape">
              <a:avLst/>
            </a:prstTxWarp>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50000"/>
              </a:lnSpc>
              <a:buFont typeface="Arial" panose="020B0604020202020204" pitchFamily="34" charset="0"/>
              <a:buNone/>
            </a:pPr>
            <a:r>
              <a:rPr lang="en-GB" sz="1600" dirty="0">
                <a:latin typeface="Arial"/>
                <a:cs typeface="Arial"/>
              </a:rPr>
              <a:t>During the past few weeks we have explored four key skills, today we will reflect on these and identify goals for the future. </a:t>
            </a:r>
            <a:endParaRPr lang="en-GB" sz="160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dirty="0"/>
          </a:p>
        </p:txBody>
      </p:sp>
      <p:sp>
        <p:nvSpPr>
          <p:cNvPr id="9" name="Freeform: Shape 7">
            <a:extLst>
              <a:ext uri="{FF2B5EF4-FFF2-40B4-BE49-F238E27FC236}">
                <a16:creationId xmlns:a16="http://schemas.microsoft.com/office/drawing/2014/main" id="{30AB5621-2619-024B-218D-8D13DF42C0F9}"/>
              </a:ext>
            </a:extLst>
          </p:cNvPr>
          <p:cNvSpPr/>
          <p:nvPr/>
        </p:nvSpPr>
        <p:spPr>
          <a:xfrm>
            <a:off x="3641972" y="3038683"/>
            <a:ext cx="1863067" cy="2034850"/>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61390" tIns="291908" rIns="261390" bIns="291908" numCol="1" spcCol="1270" anchor="ctr" anchorCtr="0">
            <a:noAutofit/>
          </a:bodyPr>
          <a:lstStyle/>
          <a:p>
            <a:pPr algn="ctr" defTabSz="666750">
              <a:lnSpc>
                <a:spcPct val="90000"/>
              </a:lnSpc>
              <a:spcBef>
                <a:spcPct val="0"/>
              </a:spcBef>
              <a:spcAft>
                <a:spcPct val="35000"/>
              </a:spcAft>
            </a:pPr>
            <a:r>
              <a:rPr lang="en-GB" sz="1500" b="1" dirty="0">
                <a:solidFill>
                  <a:schemeClr val="tx1"/>
                </a:solidFill>
                <a:latin typeface="Arial"/>
                <a:cs typeface="Arial"/>
              </a:rPr>
              <a:t>Team work</a:t>
            </a:r>
            <a:endParaRPr lang="en-GB" sz="1500" b="1">
              <a:solidFill>
                <a:schemeClr val="tx1"/>
              </a:solidFill>
              <a:latin typeface="Arial"/>
              <a:cs typeface="Arial"/>
            </a:endParaRPr>
          </a:p>
        </p:txBody>
      </p:sp>
      <p:sp>
        <p:nvSpPr>
          <p:cNvPr id="11" name="Freeform: Shape 10">
            <a:extLst>
              <a:ext uri="{FF2B5EF4-FFF2-40B4-BE49-F238E27FC236}">
                <a16:creationId xmlns:a16="http://schemas.microsoft.com/office/drawing/2014/main" id="{3F1FB801-6FC7-B445-2B72-15EA17ACA083}"/>
              </a:ext>
            </a:extLst>
          </p:cNvPr>
          <p:cNvSpPr/>
          <p:nvPr/>
        </p:nvSpPr>
        <p:spPr>
          <a:xfrm>
            <a:off x="1433033" y="3082472"/>
            <a:ext cx="1874143" cy="1850953"/>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261390" tIns="291908" rIns="261390" bIns="291908" numCol="1" spcCol="1270" anchor="ctr" anchorCtr="0">
            <a:noAutofit/>
          </a:bodyPr>
          <a:lstStyle/>
          <a:p>
            <a:pPr algn="ctr" defTabSz="666750">
              <a:lnSpc>
                <a:spcPct val="90000"/>
              </a:lnSpc>
              <a:spcBef>
                <a:spcPct val="0"/>
              </a:spcBef>
              <a:spcAft>
                <a:spcPct val="35000"/>
              </a:spcAft>
            </a:pPr>
            <a:r>
              <a:rPr lang="en-GB" sz="1500" b="1" dirty="0">
                <a:solidFill>
                  <a:schemeClr val="tx1"/>
                </a:solidFill>
                <a:latin typeface="Arial"/>
                <a:cs typeface="Arial"/>
              </a:rPr>
              <a:t>Problem solving</a:t>
            </a:r>
          </a:p>
        </p:txBody>
      </p:sp>
      <p:grpSp>
        <p:nvGrpSpPr>
          <p:cNvPr id="15" name="Group 14">
            <a:extLst>
              <a:ext uri="{FF2B5EF4-FFF2-40B4-BE49-F238E27FC236}">
                <a16:creationId xmlns:a16="http://schemas.microsoft.com/office/drawing/2014/main" id="{47916B44-3CB9-3824-2B65-D58E779CDF72}"/>
              </a:ext>
            </a:extLst>
          </p:cNvPr>
          <p:cNvGrpSpPr/>
          <p:nvPr/>
        </p:nvGrpSpPr>
        <p:grpSpPr>
          <a:xfrm>
            <a:off x="482873" y="1404024"/>
            <a:ext cx="1903202" cy="1817710"/>
            <a:chOff x="709631" y="663965"/>
            <a:chExt cx="2151237" cy="2008628"/>
          </a:xfrm>
        </p:grpSpPr>
        <p:sp>
          <p:nvSpPr>
            <p:cNvPr id="13" name="Freeform: Shape 9">
              <a:extLst>
                <a:ext uri="{FF2B5EF4-FFF2-40B4-BE49-F238E27FC236}">
                  <a16:creationId xmlns:a16="http://schemas.microsoft.com/office/drawing/2014/main" id="{3B2ED9E0-C1C0-7689-A307-1F30A408A8C5}"/>
                </a:ext>
              </a:extLst>
            </p:cNvPr>
            <p:cNvSpPr/>
            <p:nvPr/>
          </p:nvSpPr>
          <p:spPr>
            <a:xfrm>
              <a:off x="735129" y="663965"/>
              <a:ext cx="2055838" cy="200862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04240" tIns="234758" rIns="204240" bIns="234758" numCol="1" spcCol="1270" anchor="ctr" anchorCtr="0">
              <a:noAutofit/>
            </a:bodyPr>
            <a:lstStyle/>
            <a:p>
              <a:pPr algn="ctr" defTabSz="1200150">
                <a:lnSpc>
                  <a:spcPct val="90000"/>
                </a:lnSpc>
                <a:spcBef>
                  <a:spcPct val="0"/>
                </a:spcBef>
                <a:spcAft>
                  <a:spcPct val="35000"/>
                </a:spcAft>
              </a:pPr>
              <a:endParaRPr lang="en-GB" sz="2700"/>
            </a:p>
          </p:txBody>
        </p:sp>
        <p:sp>
          <p:nvSpPr>
            <p:cNvPr id="14" name="Freeform: Shape 11">
              <a:extLst>
                <a:ext uri="{FF2B5EF4-FFF2-40B4-BE49-F238E27FC236}">
                  <a16:creationId xmlns:a16="http://schemas.microsoft.com/office/drawing/2014/main" id="{62A236F5-2324-63E6-A64B-95CB7E1DBEE7}"/>
                </a:ext>
              </a:extLst>
            </p:cNvPr>
            <p:cNvSpPr/>
            <p:nvPr/>
          </p:nvSpPr>
          <p:spPr>
            <a:xfrm>
              <a:off x="709631" y="936598"/>
              <a:ext cx="2151237" cy="1325563"/>
            </a:xfrm>
            <a:custGeom>
              <a:avLst/>
              <a:gdLst>
                <a:gd name="connsiteX0" fmla="*/ 0 w 2169318"/>
                <a:gd name="connsiteY0" fmla="*/ 0 h 1205177"/>
                <a:gd name="connsiteX1" fmla="*/ 2169318 w 2169318"/>
                <a:gd name="connsiteY1" fmla="*/ 0 h 1205177"/>
                <a:gd name="connsiteX2" fmla="*/ 2169318 w 2169318"/>
                <a:gd name="connsiteY2" fmla="*/ 1205177 h 1205177"/>
                <a:gd name="connsiteX3" fmla="*/ 0 w 2169318"/>
                <a:gd name="connsiteY3" fmla="*/ 1205177 h 1205177"/>
                <a:gd name="connsiteX4" fmla="*/ 0 w 2169318"/>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9318" h="1205177">
                  <a:moveTo>
                    <a:pt x="0" y="0"/>
                  </a:moveTo>
                  <a:lnTo>
                    <a:pt x="2169318" y="0"/>
                  </a:lnTo>
                  <a:lnTo>
                    <a:pt x="2169318"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57150" tIns="57150" rIns="57150" bIns="57150" numCol="1" spcCol="1270" anchor="ctr" anchorCtr="0">
              <a:noAutofit/>
            </a:bodyPr>
            <a:lstStyle/>
            <a:p>
              <a:pPr algn="ctr" defTabSz="666750">
                <a:lnSpc>
                  <a:spcPct val="90000"/>
                </a:lnSpc>
                <a:spcBef>
                  <a:spcPct val="0"/>
                </a:spcBef>
                <a:spcAft>
                  <a:spcPct val="35000"/>
                </a:spcAft>
              </a:pPr>
              <a:r>
                <a:rPr lang="en-GB" sz="1500" b="1" dirty="0">
                  <a:latin typeface="Arial" panose="020B0604020202020204" pitchFamily="34" charset="0"/>
                  <a:cs typeface="Arial" panose="020B0604020202020204" pitchFamily="34" charset="0"/>
                </a:rPr>
                <a:t>Effective communication</a:t>
              </a:r>
            </a:p>
          </p:txBody>
        </p:sp>
      </p:grpSp>
      <p:grpSp>
        <p:nvGrpSpPr>
          <p:cNvPr id="19" name="Group 18">
            <a:extLst>
              <a:ext uri="{FF2B5EF4-FFF2-40B4-BE49-F238E27FC236}">
                <a16:creationId xmlns:a16="http://schemas.microsoft.com/office/drawing/2014/main" id="{B9002932-1EE5-76DD-B2F4-E6609F6BB814}"/>
              </a:ext>
            </a:extLst>
          </p:cNvPr>
          <p:cNvGrpSpPr/>
          <p:nvPr/>
        </p:nvGrpSpPr>
        <p:grpSpPr>
          <a:xfrm>
            <a:off x="2564148" y="1404023"/>
            <a:ext cx="1838807" cy="1874722"/>
            <a:chOff x="3739205" y="2451526"/>
            <a:chExt cx="1747506" cy="2008628"/>
          </a:xfrm>
        </p:grpSpPr>
        <p:sp>
          <p:nvSpPr>
            <p:cNvPr id="17" name="Freeform: Shape 12">
              <a:extLst>
                <a:ext uri="{FF2B5EF4-FFF2-40B4-BE49-F238E27FC236}">
                  <a16:creationId xmlns:a16="http://schemas.microsoft.com/office/drawing/2014/main" id="{8C30EBEF-904C-7510-2AB2-23836791901C}"/>
                </a:ext>
              </a:extLst>
            </p:cNvPr>
            <p:cNvSpPr/>
            <p:nvPr/>
          </p:nvSpPr>
          <p:spPr>
            <a:xfrm>
              <a:off x="3739205" y="2451526"/>
              <a:ext cx="1747506" cy="200862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04240" tIns="234758" rIns="204240" bIns="234758" numCol="1" spcCol="1270" anchor="ctr" anchorCtr="0">
              <a:noAutofit/>
            </a:bodyPr>
            <a:lstStyle/>
            <a:p>
              <a:pPr algn="ctr" defTabSz="1200150">
                <a:lnSpc>
                  <a:spcPct val="90000"/>
                </a:lnSpc>
                <a:spcBef>
                  <a:spcPct val="0"/>
                </a:spcBef>
                <a:spcAft>
                  <a:spcPct val="35000"/>
                </a:spcAft>
              </a:pPr>
              <a:endParaRPr lang="en-GB" sz="2700"/>
            </a:p>
          </p:txBody>
        </p:sp>
        <p:sp>
          <p:nvSpPr>
            <p:cNvPr id="18" name="Freeform: Shape 14">
              <a:extLst>
                <a:ext uri="{FF2B5EF4-FFF2-40B4-BE49-F238E27FC236}">
                  <a16:creationId xmlns:a16="http://schemas.microsoft.com/office/drawing/2014/main" id="{36C118B4-8F70-5F16-400C-A5C32739A733}"/>
                </a:ext>
              </a:extLst>
            </p:cNvPr>
            <p:cNvSpPr/>
            <p:nvPr/>
          </p:nvSpPr>
          <p:spPr>
            <a:xfrm>
              <a:off x="3946689" y="2728389"/>
              <a:ext cx="1301591" cy="1454903"/>
            </a:xfrm>
            <a:custGeom>
              <a:avLst/>
              <a:gdLst>
                <a:gd name="connsiteX0" fmla="*/ 0 w 2241629"/>
                <a:gd name="connsiteY0" fmla="*/ 0 h 1205177"/>
                <a:gd name="connsiteX1" fmla="*/ 2241629 w 2241629"/>
                <a:gd name="connsiteY1" fmla="*/ 0 h 1205177"/>
                <a:gd name="connsiteX2" fmla="*/ 2241629 w 2241629"/>
                <a:gd name="connsiteY2" fmla="*/ 1205177 h 1205177"/>
                <a:gd name="connsiteX3" fmla="*/ 0 w 2241629"/>
                <a:gd name="connsiteY3" fmla="*/ 1205177 h 1205177"/>
                <a:gd name="connsiteX4" fmla="*/ 0 w 2241629"/>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1629" h="1205177">
                  <a:moveTo>
                    <a:pt x="0" y="0"/>
                  </a:moveTo>
                  <a:lnTo>
                    <a:pt x="2241629" y="0"/>
                  </a:lnTo>
                  <a:lnTo>
                    <a:pt x="2241629"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57150" tIns="57150" rIns="57150" bIns="57150" numCol="1" spcCol="1270" anchor="ctr" anchorCtr="0">
              <a:noAutofit/>
            </a:bodyPr>
            <a:lstStyle/>
            <a:p>
              <a:pPr algn="ctr" defTabSz="666750">
                <a:lnSpc>
                  <a:spcPct val="90000"/>
                </a:lnSpc>
                <a:spcBef>
                  <a:spcPct val="0"/>
                </a:spcBef>
                <a:spcAft>
                  <a:spcPct val="35000"/>
                </a:spcAft>
              </a:pPr>
              <a:r>
                <a:rPr lang="en-GB" sz="1500" b="1" dirty="0">
                  <a:latin typeface="Arial" panose="020B0604020202020204" pitchFamily="34" charset="0"/>
                  <a:cs typeface="Arial" panose="020B0604020202020204" pitchFamily="34" charset="0"/>
                </a:rPr>
                <a:t>Coaching and mentoring</a:t>
              </a:r>
            </a:p>
          </p:txBody>
        </p:sp>
      </p:grpSp>
      <p:sp>
        <p:nvSpPr>
          <p:cNvPr id="21" name="Rectangle: Rounded Corners 20">
            <a:extLst>
              <a:ext uri="{FF2B5EF4-FFF2-40B4-BE49-F238E27FC236}">
                <a16:creationId xmlns:a16="http://schemas.microsoft.com/office/drawing/2014/main" id="{E5A3EC5C-8009-DFA2-EC48-8EDAF9FCEC0E}"/>
              </a:ext>
            </a:extLst>
          </p:cNvPr>
          <p:cNvSpPr/>
          <p:nvPr/>
        </p:nvSpPr>
        <p:spPr>
          <a:xfrm>
            <a:off x="5850313" y="3653183"/>
            <a:ext cx="3204209" cy="22420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p>
            <a:pPr algn="ctr">
              <a:lnSpc>
                <a:spcPct val="150000"/>
              </a:lnSpc>
            </a:pPr>
            <a:r>
              <a:rPr lang="en-GB" dirty="0">
                <a:latin typeface="Arial"/>
                <a:cs typeface="Arial"/>
              </a:rPr>
              <a:t>In pairs, select one key skill reflect on what you have learnt and how you might use this skill in the workplace </a:t>
            </a:r>
          </a:p>
        </p:txBody>
      </p:sp>
    </p:spTree>
    <p:extLst>
      <p:ext uri="{BB962C8B-B14F-4D97-AF65-F5344CB8AC3E}">
        <p14:creationId xmlns:p14="http://schemas.microsoft.com/office/powerpoint/2010/main" val="1495419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animBg="1"/>
      <p:bldP spid="11" grpId="0" animBg="1"/>
      <p:bldP spid="2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94019-19A9-39DE-9029-DDB8C2E0E912}"/>
              </a:ext>
            </a:extLst>
          </p:cNvPr>
          <p:cNvSpPr>
            <a:spLocks noGrp="1"/>
          </p:cNvSpPr>
          <p:nvPr>
            <p:ph type="title"/>
          </p:nvPr>
        </p:nvSpPr>
        <p:spPr/>
        <p:txBody>
          <a:bodyPr/>
          <a:lstStyle/>
          <a:p>
            <a:r>
              <a:rPr lang="en-GB" dirty="0"/>
              <a:t>Share your thoughts</a:t>
            </a:r>
          </a:p>
        </p:txBody>
      </p:sp>
      <p:pic>
        <p:nvPicPr>
          <p:cNvPr id="4" name="Picture 3">
            <a:extLst>
              <a:ext uri="{FF2B5EF4-FFF2-40B4-BE49-F238E27FC236}">
                <a16:creationId xmlns:a16="http://schemas.microsoft.com/office/drawing/2014/main" id="{73BE0450-67B8-672A-41E9-C5485012E293}"/>
              </a:ext>
            </a:extLst>
          </p:cNvPr>
          <p:cNvPicPr>
            <a:picLocks noChangeAspect="1"/>
          </p:cNvPicPr>
          <p:nvPr/>
        </p:nvPicPr>
        <p:blipFill>
          <a:blip r:embed="rId3"/>
          <a:stretch>
            <a:fillRect/>
          </a:stretch>
        </p:blipFill>
        <p:spPr>
          <a:xfrm>
            <a:off x="847725" y="1628775"/>
            <a:ext cx="7448550" cy="3600450"/>
          </a:xfrm>
          <a:prstGeom prst="rect">
            <a:avLst/>
          </a:prstGeom>
        </p:spPr>
      </p:pic>
    </p:spTree>
    <p:extLst>
      <p:ext uri="{BB962C8B-B14F-4D97-AF65-F5344CB8AC3E}">
        <p14:creationId xmlns:p14="http://schemas.microsoft.com/office/powerpoint/2010/main" val="3056331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reflective thinking?</a:t>
            </a:r>
          </a:p>
        </p:txBody>
      </p:sp>
      <p:sp>
        <p:nvSpPr>
          <p:cNvPr id="3" name="Content Placeholder 2"/>
          <p:cNvSpPr>
            <a:spLocks noGrp="1"/>
          </p:cNvSpPr>
          <p:nvPr>
            <p:ph idx="1"/>
          </p:nvPr>
        </p:nvSpPr>
        <p:spPr/>
        <p:txBody>
          <a:bodyPr/>
          <a:lstStyle/>
          <a:p>
            <a:pPr marL="0" indent="0">
              <a:buNone/>
            </a:pPr>
            <a:r>
              <a:rPr lang="en-GB" dirty="0"/>
              <a:t>Let us watch this video together. </a:t>
            </a:r>
          </a:p>
          <a:p>
            <a:pPr marL="0" indent="0">
              <a:buNone/>
            </a:pPr>
            <a:endParaRPr lang="en-GB" dirty="0"/>
          </a:p>
          <a:p>
            <a:pPr marL="0" indent="0">
              <a:buNone/>
            </a:pPr>
            <a:endParaRPr lang="en-GB" dirty="0"/>
          </a:p>
        </p:txBody>
      </p:sp>
      <p:pic>
        <p:nvPicPr>
          <p:cNvPr id="5" name="Picture 4">
            <a:hlinkClick r:id="rId3"/>
            <a:extLst>
              <a:ext uri="{FF2B5EF4-FFF2-40B4-BE49-F238E27FC236}">
                <a16:creationId xmlns:a16="http://schemas.microsoft.com/office/drawing/2014/main" id="{52FC03AC-DE87-4EC2-B276-48F2D33B9F24}"/>
              </a:ext>
            </a:extLst>
          </p:cNvPr>
          <p:cNvPicPr>
            <a:picLocks noChangeAspect="1"/>
          </p:cNvPicPr>
          <p:nvPr/>
        </p:nvPicPr>
        <p:blipFill>
          <a:blip r:embed="rId4"/>
          <a:stretch>
            <a:fillRect/>
          </a:stretch>
        </p:blipFill>
        <p:spPr>
          <a:xfrm>
            <a:off x="971600" y="2270388"/>
            <a:ext cx="6660232" cy="3429408"/>
          </a:xfrm>
          <a:prstGeom prst="rect">
            <a:avLst/>
          </a:prstGeom>
        </p:spPr>
      </p:pic>
    </p:spTree>
    <p:extLst>
      <p:ext uri="{BB962C8B-B14F-4D97-AF65-F5344CB8AC3E}">
        <p14:creationId xmlns:p14="http://schemas.microsoft.com/office/powerpoint/2010/main" val="2208446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1F8A5-70CD-4429-B7CD-D6EC91856408}"/>
              </a:ext>
            </a:extLst>
          </p:cNvPr>
          <p:cNvSpPr>
            <a:spLocks noGrp="1"/>
          </p:cNvSpPr>
          <p:nvPr>
            <p:ph type="title"/>
          </p:nvPr>
        </p:nvSpPr>
        <p:spPr/>
        <p:txBody>
          <a:bodyPr/>
          <a:lstStyle/>
          <a:p>
            <a:r>
              <a:rPr lang="en-GB" dirty="0"/>
              <a:t>Models of reflection</a:t>
            </a:r>
          </a:p>
        </p:txBody>
      </p:sp>
      <p:sp>
        <p:nvSpPr>
          <p:cNvPr id="3" name="Content Placeholder 2">
            <a:extLst>
              <a:ext uri="{FF2B5EF4-FFF2-40B4-BE49-F238E27FC236}">
                <a16:creationId xmlns:a16="http://schemas.microsoft.com/office/drawing/2014/main" id="{17696DDC-F3F3-4A4C-8456-A65CAE140E6C}"/>
              </a:ext>
            </a:extLst>
          </p:cNvPr>
          <p:cNvSpPr>
            <a:spLocks noGrp="1"/>
          </p:cNvSpPr>
          <p:nvPr>
            <p:ph idx="1"/>
          </p:nvPr>
        </p:nvSpPr>
        <p:spPr>
          <a:xfrm>
            <a:off x="457200" y="1600201"/>
            <a:ext cx="8229600" cy="1143000"/>
          </a:xfrm>
        </p:spPr>
        <p:txBody>
          <a:bodyPr/>
          <a:lstStyle/>
          <a:p>
            <a:pPr marL="0" indent="0">
              <a:buNone/>
            </a:pPr>
            <a:r>
              <a:rPr lang="en-GB" dirty="0" err="1"/>
              <a:t>Bassot</a:t>
            </a:r>
            <a:r>
              <a:rPr lang="en-GB" dirty="0"/>
              <a:t> (2020) describes three models of reflection that can be used. </a:t>
            </a:r>
          </a:p>
          <a:p>
            <a:pPr marL="0" indent="0">
              <a:buNone/>
            </a:pPr>
            <a:endParaRPr lang="en-GB" dirty="0"/>
          </a:p>
        </p:txBody>
      </p:sp>
      <p:sp>
        <p:nvSpPr>
          <p:cNvPr id="7" name="Freeform: Shape 6">
            <a:extLst>
              <a:ext uri="{FF2B5EF4-FFF2-40B4-BE49-F238E27FC236}">
                <a16:creationId xmlns:a16="http://schemas.microsoft.com/office/drawing/2014/main" id="{70DE3667-CC09-41E9-8DC6-6E5CB7EAE35C}"/>
              </a:ext>
            </a:extLst>
          </p:cNvPr>
          <p:cNvSpPr/>
          <p:nvPr/>
        </p:nvSpPr>
        <p:spPr>
          <a:xfrm>
            <a:off x="5602426" y="1698365"/>
            <a:ext cx="1681222" cy="903882"/>
          </a:xfrm>
          <a:custGeom>
            <a:avLst/>
            <a:gdLst>
              <a:gd name="connsiteX0" fmla="*/ 0 w 1681222"/>
              <a:gd name="connsiteY0" fmla="*/ 0 h 903882"/>
              <a:gd name="connsiteX1" fmla="*/ 1681222 w 1681222"/>
              <a:gd name="connsiteY1" fmla="*/ 0 h 903882"/>
              <a:gd name="connsiteX2" fmla="*/ 1681222 w 1681222"/>
              <a:gd name="connsiteY2" fmla="*/ 903882 h 903882"/>
              <a:gd name="connsiteX3" fmla="*/ 0 w 1681222"/>
              <a:gd name="connsiteY3" fmla="*/ 903882 h 903882"/>
              <a:gd name="connsiteX4" fmla="*/ 0 w 1681222"/>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222" h="903882">
                <a:moveTo>
                  <a:pt x="0" y="0"/>
                </a:moveTo>
                <a:lnTo>
                  <a:pt x="1681222" y="0"/>
                </a:lnTo>
                <a:lnTo>
                  <a:pt x="1681222"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GB" sz="3600" kern="1200"/>
          </a:p>
        </p:txBody>
      </p:sp>
      <p:sp>
        <p:nvSpPr>
          <p:cNvPr id="8" name="Freeform: Shape 7">
            <a:extLst>
              <a:ext uri="{FF2B5EF4-FFF2-40B4-BE49-F238E27FC236}">
                <a16:creationId xmlns:a16="http://schemas.microsoft.com/office/drawing/2014/main" id="{6B4662B7-DE22-4AA1-B66E-57A32B680D9B}"/>
              </a:ext>
            </a:extLst>
          </p:cNvPr>
          <p:cNvSpPr/>
          <p:nvPr/>
        </p:nvSpPr>
        <p:spPr>
          <a:xfrm>
            <a:off x="625743" y="2743201"/>
            <a:ext cx="2136378"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ERA Model</a:t>
            </a:r>
          </a:p>
        </p:txBody>
      </p:sp>
      <p:sp>
        <p:nvSpPr>
          <p:cNvPr id="9" name="Freeform: Shape 8">
            <a:extLst>
              <a:ext uri="{FF2B5EF4-FFF2-40B4-BE49-F238E27FC236}">
                <a16:creationId xmlns:a16="http://schemas.microsoft.com/office/drawing/2014/main" id="{349E0ABE-88FE-415A-B91C-8F0C3149CE78}"/>
              </a:ext>
            </a:extLst>
          </p:cNvPr>
          <p:cNvSpPr/>
          <p:nvPr/>
        </p:nvSpPr>
        <p:spPr>
          <a:xfrm>
            <a:off x="6230221" y="2738978"/>
            <a:ext cx="2286991" cy="2187235"/>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5680" tIns="326199" rIns="295681" bIns="326198" numCol="1" spcCol="1270" anchor="ctr" anchorCtr="0">
            <a:noAutofit/>
          </a:bodyPr>
          <a:lstStyle/>
          <a:p>
            <a:pPr algn="ctr" defTabSz="1066800">
              <a:lnSpc>
                <a:spcPct val="90000"/>
              </a:lnSpc>
              <a:spcBef>
                <a:spcPct val="0"/>
              </a:spcBef>
              <a:spcAft>
                <a:spcPct val="35000"/>
              </a:spcAft>
            </a:pPr>
            <a:r>
              <a:rPr lang="en-GB" sz="2800" dirty="0"/>
              <a:t>Gibbs Reflective Cycle</a:t>
            </a:r>
            <a:endParaRPr lang="en-GB" sz="2800" kern="1200" dirty="0"/>
          </a:p>
        </p:txBody>
      </p:sp>
      <p:sp>
        <p:nvSpPr>
          <p:cNvPr id="10" name="Freeform: Shape 9">
            <a:extLst>
              <a:ext uri="{FF2B5EF4-FFF2-40B4-BE49-F238E27FC236}">
                <a16:creationId xmlns:a16="http://schemas.microsoft.com/office/drawing/2014/main" id="{2C76ECB4-C064-457A-92E9-5278AE41F522}"/>
              </a:ext>
            </a:extLst>
          </p:cNvPr>
          <p:cNvSpPr/>
          <p:nvPr/>
        </p:nvSpPr>
        <p:spPr>
          <a:xfrm>
            <a:off x="1860351" y="2977058"/>
            <a:ext cx="1626989" cy="903882"/>
          </a:xfrm>
          <a:custGeom>
            <a:avLst/>
            <a:gdLst>
              <a:gd name="connsiteX0" fmla="*/ 0 w 1626989"/>
              <a:gd name="connsiteY0" fmla="*/ 0 h 903882"/>
              <a:gd name="connsiteX1" fmla="*/ 1626989 w 1626989"/>
              <a:gd name="connsiteY1" fmla="*/ 0 h 903882"/>
              <a:gd name="connsiteX2" fmla="*/ 1626989 w 1626989"/>
              <a:gd name="connsiteY2" fmla="*/ 903882 h 903882"/>
              <a:gd name="connsiteX3" fmla="*/ 0 w 1626989"/>
              <a:gd name="connsiteY3" fmla="*/ 903882 h 903882"/>
              <a:gd name="connsiteX4" fmla="*/ 0 w 1626989"/>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6989" h="903882">
                <a:moveTo>
                  <a:pt x="0" y="0"/>
                </a:moveTo>
                <a:lnTo>
                  <a:pt x="1626989" y="0"/>
                </a:lnTo>
                <a:lnTo>
                  <a:pt x="1626989"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r" defTabSz="1600200">
              <a:lnSpc>
                <a:spcPct val="90000"/>
              </a:lnSpc>
              <a:spcBef>
                <a:spcPct val="0"/>
              </a:spcBef>
              <a:spcAft>
                <a:spcPct val="35000"/>
              </a:spcAft>
              <a:buNone/>
            </a:pPr>
            <a:endParaRPr lang="en-GB" sz="3600" kern="1200"/>
          </a:p>
        </p:txBody>
      </p:sp>
      <p:sp>
        <p:nvSpPr>
          <p:cNvPr id="13" name="Freeform: Shape 12">
            <a:extLst>
              <a:ext uri="{FF2B5EF4-FFF2-40B4-BE49-F238E27FC236}">
                <a16:creationId xmlns:a16="http://schemas.microsoft.com/office/drawing/2014/main" id="{6200F17F-BBB8-46C2-ABB0-1B0C92D60EAF}"/>
              </a:ext>
            </a:extLst>
          </p:cNvPr>
          <p:cNvSpPr/>
          <p:nvPr/>
        </p:nvSpPr>
        <p:spPr>
          <a:xfrm>
            <a:off x="5602426" y="4255751"/>
            <a:ext cx="1681222" cy="903882"/>
          </a:xfrm>
          <a:custGeom>
            <a:avLst/>
            <a:gdLst>
              <a:gd name="connsiteX0" fmla="*/ 0 w 1681222"/>
              <a:gd name="connsiteY0" fmla="*/ 0 h 903882"/>
              <a:gd name="connsiteX1" fmla="*/ 1681222 w 1681222"/>
              <a:gd name="connsiteY1" fmla="*/ 0 h 903882"/>
              <a:gd name="connsiteX2" fmla="*/ 1681222 w 1681222"/>
              <a:gd name="connsiteY2" fmla="*/ 903882 h 903882"/>
              <a:gd name="connsiteX3" fmla="*/ 0 w 1681222"/>
              <a:gd name="connsiteY3" fmla="*/ 903882 h 903882"/>
              <a:gd name="connsiteX4" fmla="*/ 0 w 1681222"/>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222" h="903882">
                <a:moveTo>
                  <a:pt x="0" y="0"/>
                </a:moveTo>
                <a:lnTo>
                  <a:pt x="1681222" y="0"/>
                </a:lnTo>
                <a:lnTo>
                  <a:pt x="1681222"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GB" sz="3600" kern="1200"/>
          </a:p>
        </p:txBody>
      </p:sp>
      <p:sp>
        <p:nvSpPr>
          <p:cNvPr id="14" name="Freeform: Shape 13">
            <a:extLst>
              <a:ext uri="{FF2B5EF4-FFF2-40B4-BE49-F238E27FC236}">
                <a16:creationId xmlns:a16="http://schemas.microsoft.com/office/drawing/2014/main" id="{BB388A61-1AC5-44FA-A1DB-7F2E30194EE7}"/>
              </a:ext>
            </a:extLst>
          </p:cNvPr>
          <p:cNvSpPr/>
          <p:nvPr/>
        </p:nvSpPr>
        <p:spPr>
          <a:xfrm>
            <a:off x="3356194" y="2728245"/>
            <a:ext cx="2415419"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Driscoll’s ‘What?’ Model</a:t>
            </a:r>
          </a:p>
        </p:txBody>
      </p:sp>
    </p:spTree>
    <p:extLst>
      <p:ext uri="{BB962C8B-B14F-4D97-AF65-F5344CB8AC3E}">
        <p14:creationId xmlns:p14="http://schemas.microsoft.com/office/powerpoint/2010/main" val="3146244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P spid="9" grpId="0" animBg="1"/>
      <p:bldP spid="1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96F9AB0D-AC84-40C6-BCBE-C063BC5D41F8}"/>
              </a:ext>
            </a:extLst>
          </p:cNvPr>
          <p:cNvSpPr/>
          <p:nvPr/>
        </p:nvSpPr>
        <p:spPr>
          <a:xfrm>
            <a:off x="539552" y="620688"/>
            <a:ext cx="2018322"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ERA Model</a:t>
            </a:r>
          </a:p>
        </p:txBody>
      </p:sp>
      <p:sp>
        <p:nvSpPr>
          <p:cNvPr id="7" name="TextBox 6">
            <a:extLst>
              <a:ext uri="{FF2B5EF4-FFF2-40B4-BE49-F238E27FC236}">
                <a16:creationId xmlns:a16="http://schemas.microsoft.com/office/drawing/2014/main" id="{0103A290-9DB9-4C01-8D9B-3D940DC05E4E}"/>
              </a:ext>
            </a:extLst>
          </p:cNvPr>
          <p:cNvSpPr txBox="1"/>
          <p:nvPr/>
        </p:nvSpPr>
        <p:spPr>
          <a:xfrm>
            <a:off x="3107430" y="887404"/>
            <a:ext cx="5497018" cy="1015663"/>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Jasper (2013) developed this reflective model.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ERA stands for : </a:t>
            </a:r>
          </a:p>
        </p:txBody>
      </p:sp>
      <p:sp>
        <p:nvSpPr>
          <p:cNvPr id="8" name="Rectangle 7">
            <a:extLst>
              <a:ext uri="{FF2B5EF4-FFF2-40B4-BE49-F238E27FC236}">
                <a16:creationId xmlns:a16="http://schemas.microsoft.com/office/drawing/2014/main" id="{8D197EAB-22C4-4A32-A59F-E569B9D0D094}"/>
              </a:ext>
            </a:extLst>
          </p:cNvPr>
          <p:cNvSpPr/>
          <p:nvPr/>
        </p:nvSpPr>
        <p:spPr>
          <a:xfrm>
            <a:off x="3635896" y="2516125"/>
            <a:ext cx="2808312"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Experience</a:t>
            </a:r>
            <a:r>
              <a:rPr lang="en-GB" dirty="0"/>
              <a:t> </a:t>
            </a:r>
          </a:p>
        </p:txBody>
      </p:sp>
      <p:sp>
        <p:nvSpPr>
          <p:cNvPr id="9" name="Rectangle 8">
            <a:extLst>
              <a:ext uri="{FF2B5EF4-FFF2-40B4-BE49-F238E27FC236}">
                <a16:creationId xmlns:a16="http://schemas.microsoft.com/office/drawing/2014/main" id="{0114E3C1-238D-487B-9F0F-8D645B580FF0}"/>
              </a:ext>
            </a:extLst>
          </p:cNvPr>
          <p:cNvSpPr/>
          <p:nvPr/>
        </p:nvSpPr>
        <p:spPr>
          <a:xfrm>
            <a:off x="5940152" y="4341875"/>
            <a:ext cx="2808313"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Reflection</a:t>
            </a:r>
            <a:endParaRPr lang="en-GB" dirty="0"/>
          </a:p>
        </p:txBody>
      </p:sp>
      <p:sp>
        <p:nvSpPr>
          <p:cNvPr id="10" name="Rectangle 9">
            <a:extLst>
              <a:ext uri="{FF2B5EF4-FFF2-40B4-BE49-F238E27FC236}">
                <a16:creationId xmlns:a16="http://schemas.microsoft.com/office/drawing/2014/main" id="{BBA23587-2D61-4534-AFAB-F8BFBFA909EA}"/>
              </a:ext>
            </a:extLst>
          </p:cNvPr>
          <p:cNvSpPr/>
          <p:nvPr/>
        </p:nvSpPr>
        <p:spPr>
          <a:xfrm>
            <a:off x="1740587" y="4341875"/>
            <a:ext cx="2399365"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Action</a:t>
            </a:r>
            <a:r>
              <a:rPr lang="en-GB" dirty="0"/>
              <a:t> </a:t>
            </a:r>
          </a:p>
        </p:txBody>
      </p:sp>
      <p:cxnSp>
        <p:nvCxnSpPr>
          <p:cNvPr id="12" name="Straight Arrow Connector 11">
            <a:extLst>
              <a:ext uri="{FF2B5EF4-FFF2-40B4-BE49-F238E27FC236}">
                <a16:creationId xmlns:a16="http://schemas.microsoft.com/office/drawing/2014/main" id="{1C50B4D1-8547-4599-B473-F0C632EEEA0D}"/>
              </a:ext>
            </a:extLst>
          </p:cNvPr>
          <p:cNvCxnSpPr>
            <a:cxnSpLocks/>
          </p:cNvCxnSpPr>
          <p:nvPr/>
        </p:nvCxnSpPr>
        <p:spPr>
          <a:xfrm>
            <a:off x="6600856" y="3452229"/>
            <a:ext cx="743452" cy="768859"/>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771E5813-1D89-4B66-9678-0B1635559BB2}"/>
              </a:ext>
            </a:extLst>
          </p:cNvPr>
          <p:cNvCxnSpPr>
            <a:cxnSpLocks/>
          </p:cNvCxnSpPr>
          <p:nvPr/>
        </p:nvCxnSpPr>
        <p:spPr>
          <a:xfrm flipV="1">
            <a:off x="2712674" y="3377607"/>
            <a:ext cx="792087" cy="702078"/>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069247DB-208D-4521-AE64-1060A4D64F50}"/>
              </a:ext>
            </a:extLst>
          </p:cNvPr>
          <p:cNvCxnSpPr>
            <a:cxnSpLocks/>
          </p:cNvCxnSpPr>
          <p:nvPr/>
        </p:nvCxnSpPr>
        <p:spPr>
          <a:xfrm flipH="1">
            <a:off x="4391980" y="4809927"/>
            <a:ext cx="1296144"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49868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nodeType="with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par>
                                <p:cTn id="34" presetID="10" presetClass="entr" presetSubtype="0" fill="hold"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animBg="1"/>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5926C15-89E4-4D5E-96D7-B247D940B741}"/>
              </a:ext>
            </a:extLst>
          </p:cNvPr>
          <p:cNvSpPr/>
          <p:nvPr/>
        </p:nvSpPr>
        <p:spPr>
          <a:xfrm>
            <a:off x="6372200" y="548680"/>
            <a:ext cx="2190039" cy="2219431"/>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Driscoll’s ‘What?’ Model</a:t>
            </a:r>
          </a:p>
        </p:txBody>
      </p:sp>
      <p:sp>
        <p:nvSpPr>
          <p:cNvPr id="5" name="TextBox 4">
            <a:extLst>
              <a:ext uri="{FF2B5EF4-FFF2-40B4-BE49-F238E27FC236}">
                <a16:creationId xmlns:a16="http://schemas.microsoft.com/office/drawing/2014/main" id="{0D8A92E0-D8FD-4969-BD83-7AFF3EDB4BC7}"/>
              </a:ext>
            </a:extLst>
          </p:cNvPr>
          <p:cNvSpPr txBox="1"/>
          <p:nvPr/>
        </p:nvSpPr>
        <p:spPr>
          <a:xfrm>
            <a:off x="417623" y="603137"/>
            <a:ext cx="5795176" cy="400110"/>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Driscoll (2007) outlines three steps to this model. </a:t>
            </a:r>
          </a:p>
        </p:txBody>
      </p:sp>
      <p:sp>
        <p:nvSpPr>
          <p:cNvPr id="8" name="Arrow: Right 7">
            <a:extLst>
              <a:ext uri="{FF2B5EF4-FFF2-40B4-BE49-F238E27FC236}">
                <a16:creationId xmlns:a16="http://schemas.microsoft.com/office/drawing/2014/main" id="{AF6CF333-BF6B-4111-B196-3F13E7388C8B}"/>
              </a:ext>
            </a:extLst>
          </p:cNvPr>
          <p:cNvSpPr/>
          <p:nvPr/>
        </p:nvSpPr>
        <p:spPr>
          <a:xfrm>
            <a:off x="996751" y="1397000"/>
            <a:ext cx="5181600" cy="4064000"/>
          </a:xfrm>
          <a:prstGeom prst="rightArrow">
            <a:avLst/>
          </a:prstGeom>
        </p:spPr>
        <p:style>
          <a:lnRef idx="0">
            <a:schemeClr val="dk1">
              <a:hueOff val="0"/>
              <a:satOff val="0"/>
              <a:lumOff val="0"/>
              <a:alphaOff val="0"/>
            </a:schemeClr>
          </a:lnRef>
          <a:fillRef idx="1">
            <a:schemeClr val="accent5">
              <a:tint val="40000"/>
              <a:hueOff val="0"/>
              <a:satOff val="0"/>
              <a:lumOff val="0"/>
              <a:alphaOff val="0"/>
            </a:schemeClr>
          </a:fillRef>
          <a:effectRef idx="0">
            <a:schemeClr val="accent5">
              <a:tint val="4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D4982D1E-DEA3-4EE3-B847-D8F90109CEA2}"/>
              </a:ext>
            </a:extLst>
          </p:cNvPr>
          <p:cNvSpPr/>
          <p:nvPr/>
        </p:nvSpPr>
        <p:spPr>
          <a:xfrm>
            <a:off x="5395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46995" tIns="246995" rIns="246995" bIns="246995" numCol="1" spcCol="1270" anchor="ctr" anchorCtr="0">
            <a:noAutofit/>
          </a:bodyPr>
          <a:lstStyle/>
          <a:p>
            <a:pPr marL="0" lvl="0" indent="0" algn="ctr" defTabSz="1955800">
              <a:lnSpc>
                <a:spcPct val="90000"/>
              </a:lnSpc>
              <a:spcBef>
                <a:spcPct val="0"/>
              </a:spcBef>
              <a:spcAft>
                <a:spcPct val="35000"/>
              </a:spcAft>
              <a:buNone/>
            </a:pPr>
            <a:r>
              <a:rPr lang="en-GB" sz="3600" kern="1200" dirty="0"/>
              <a:t>What?</a:t>
            </a:r>
          </a:p>
        </p:txBody>
      </p:sp>
      <p:sp>
        <p:nvSpPr>
          <p:cNvPr id="10" name="Freeform: Shape 9">
            <a:extLst>
              <a:ext uri="{FF2B5EF4-FFF2-40B4-BE49-F238E27FC236}">
                <a16:creationId xmlns:a16="http://schemas.microsoft.com/office/drawing/2014/main" id="{BD63E4ED-69D2-4D9D-B0EA-1D160C05B90B}"/>
              </a:ext>
            </a:extLst>
          </p:cNvPr>
          <p:cNvSpPr/>
          <p:nvPr/>
        </p:nvSpPr>
        <p:spPr>
          <a:xfrm>
            <a:off x="26731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4966938"/>
              <a:satOff val="19906"/>
              <a:lumOff val="4314"/>
              <a:alphaOff val="0"/>
            </a:schemeClr>
          </a:fillRef>
          <a:effectRef idx="0">
            <a:schemeClr val="accent5">
              <a:hueOff val="-4966938"/>
              <a:satOff val="19906"/>
              <a:lumOff val="4314"/>
              <a:alphaOff val="0"/>
            </a:schemeClr>
          </a:effectRef>
          <a:fontRef idx="minor">
            <a:schemeClr val="lt1"/>
          </a:fontRef>
        </p:style>
        <p:txBody>
          <a:bodyPr spcFirstLastPara="0" vert="horz" wrap="square" lIns="246995" tIns="246995" rIns="246995" bIns="246995" numCol="1" spcCol="1270" anchor="ctr" anchorCtr="0">
            <a:noAutofit/>
          </a:bodyPr>
          <a:lstStyle/>
          <a:p>
            <a:pPr marL="0" lvl="0" indent="0" algn="ctr" defTabSz="1955800">
              <a:lnSpc>
                <a:spcPct val="90000"/>
              </a:lnSpc>
              <a:spcBef>
                <a:spcPct val="0"/>
              </a:spcBef>
              <a:spcAft>
                <a:spcPct val="35000"/>
              </a:spcAft>
              <a:buNone/>
            </a:pPr>
            <a:r>
              <a:rPr lang="en-GB" sz="3600" kern="1200" dirty="0"/>
              <a:t>So what?</a:t>
            </a:r>
          </a:p>
        </p:txBody>
      </p:sp>
      <p:sp>
        <p:nvSpPr>
          <p:cNvPr id="11" name="Freeform: Shape 10">
            <a:extLst>
              <a:ext uri="{FF2B5EF4-FFF2-40B4-BE49-F238E27FC236}">
                <a16:creationId xmlns:a16="http://schemas.microsoft.com/office/drawing/2014/main" id="{D89D01DF-F390-4C3B-9FBD-16B662230E44}"/>
              </a:ext>
            </a:extLst>
          </p:cNvPr>
          <p:cNvSpPr/>
          <p:nvPr/>
        </p:nvSpPr>
        <p:spPr>
          <a:xfrm>
            <a:off x="48067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246995" tIns="246995" rIns="246995" bIns="246995" numCol="1" spcCol="1270" anchor="ctr" anchorCtr="0">
            <a:noAutofit/>
          </a:bodyPr>
          <a:lstStyle/>
          <a:p>
            <a:pPr marL="0" lvl="0" indent="0" algn="ctr" defTabSz="1955800">
              <a:lnSpc>
                <a:spcPct val="90000"/>
              </a:lnSpc>
              <a:spcBef>
                <a:spcPct val="0"/>
              </a:spcBef>
              <a:spcAft>
                <a:spcPct val="35000"/>
              </a:spcAft>
              <a:buNone/>
            </a:pPr>
            <a:r>
              <a:rPr lang="en-GB" sz="3600" kern="1200" dirty="0"/>
              <a:t>Now what?</a:t>
            </a:r>
          </a:p>
        </p:txBody>
      </p:sp>
    </p:spTree>
    <p:extLst>
      <p:ext uri="{BB962C8B-B14F-4D97-AF65-F5344CB8AC3E}">
        <p14:creationId xmlns:p14="http://schemas.microsoft.com/office/powerpoint/2010/main" val="1149649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par>
                                <p:cTn id="18" presetID="10" presetClass="entr" presetSubtype="0" fill="hold"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9" grpId="0" animBg="1"/>
      <p:bldP spid="10" grpId="0" animBg="1"/>
      <p:bldP spid="1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Gibb’s reflective cycle</a:t>
            </a:r>
          </a:p>
        </p:txBody>
      </p:sp>
      <p:sp>
        <p:nvSpPr>
          <p:cNvPr id="17" name="Freeform 16"/>
          <p:cNvSpPr/>
          <p:nvPr/>
        </p:nvSpPr>
        <p:spPr>
          <a:xfrm>
            <a:off x="3854920" y="1114527"/>
            <a:ext cx="1626126"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Description</a:t>
            </a:r>
            <a:endParaRPr lang="en-US" sz="1400" kern="1200" dirty="0"/>
          </a:p>
        </p:txBody>
      </p:sp>
      <p:sp>
        <p:nvSpPr>
          <p:cNvPr id="18" name="Freeform 17"/>
          <p:cNvSpPr/>
          <p:nvPr/>
        </p:nvSpPr>
        <p:spPr>
          <a:xfrm rot="1800000">
            <a:off x="5283809" y="2128456"/>
            <a:ext cx="235655"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19" name="Freeform 18"/>
          <p:cNvSpPr/>
          <p:nvPr/>
        </p:nvSpPr>
        <p:spPr>
          <a:xfrm>
            <a:off x="5463573" y="1957063"/>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Feelings</a:t>
            </a:r>
            <a:endParaRPr lang="en-US" sz="1400" kern="1200" dirty="0"/>
          </a:p>
        </p:txBody>
      </p:sp>
      <p:sp>
        <p:nvSpPr>
          <p:cNvPr id="20" name="Freeform 19"/>
          <p:cNvSpPr/>
          <p:nvPr/>
        </p:nvSpPr>
        <p:spPr>
          <a:xfrm rot="5400000">
            <a:off x="5914737" y="3223357"/>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1" tIns="92454" rIns="36984" bIns="92456" numCol="1" spcCol="1270" anchor="ctr" anchorCtr="0">
            <a:noAutofit/>
          </a:bodyPr>
          <a:lstStyle/>
          <a:p>
            <a:pPr lvl="0" algn="ctr" defTabSz="933450">
              <a:lnSpc>
                <a:spcPct val="90000"/>
              </a:lnSpc>
              <a:spcBef>
                <a:spcPct val="0"/>
              </a:spcBef>
              <a:spcAft>
                <a:spcPct val="35000"/>
              </a:spcAft>
            </a:pPr>
            <a:endParaRPr lang="en-US" sz="2100" kern="1200"/>
          </a:p>
        </p:txBody>
      </p:sp>
      <p:sp>
        <p:nvSpPr>
          <p:cNvPr id="21" name="Freeform 20"/>
          <p:cNvSpPr/>
          <p:nvPr/>
        </p:nvSpPr>
        <p:spPr>
          <a:xfrm>
            <a:off x="5291529" y="3544498"/>
            <a:ext cx="1520301"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Evaluation</a:t>
            </a:r>
            <a:endParaRPr lang="en-US" sz="1400" kern="1200" dirty="0"/>
          </a:p>
        </p:txBody>
      </p:sp>
      <p:sp>
        <p:nvSpPr>
          <p:cNvPr id="22" name="Freeform 21"/>
          <p:cNvSpPr/>
          <p:nvPr/>
        </p:nvSpPr>
        <p:spPr>
          <a:xfrm rot="19800000">
            <a:off x="5248236" y="4383014"/>
            <a:ext cx="123284"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36984" tIns="92455" rIns="0"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3" name="Freeform 22"/>
          <p:cNvSpPr/>
          <p:nvPr/>
        </p:nvSpPr>
        <p:spPr>
          <a:xfrm>
            <a:off x="3953986" y="4316729"/>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Analysis</a:t>
            </a:r>
            <a:endParaRPr lang="en-US" sz="1400" kern="1200" dirty="0"/>
          </a:p>
        </p:txBody>
      </p:sp>
      <p:sp>
        <p:nvSpPr>
          <p:cNvPr id="24" name="Freeform 23"/>
          <p:cNvSpPr/>
          <p:nvPr/>
        </p:nvSpPr>
        <p:spPr>
          <a:xfrm rot="1800000">
            <a:off x="3910692" y="4385636"/>
            <a:ext cx="123285"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36984" tIns="92455" rIns="1"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5" name="Freeform 24"/>
          <p:cNvSpPr/>
          <p:nvPr/>
        </p:nvSpPr>
        <p:spPr>
          <a:xfrm>
            <a:off x="2465837" y="3651686"/>
            <a:ext cx="1670907" cy="1262510"/>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225988" tIns="225988" rIns="225988" bIns="225988" numCol="1" spcCol="1270" anchor="ctr" anchorCtr="0">
            <a:noAutofit/>
          </a:bodyPr>
          <a:lstStyle/>
          <a:p>
            <a:pPr lvl="0" algn="ctr" defTabSz="889000">
              <a:lnSpc>
                <a:spcPct val="90000"/>
              </a:lnSpc>
              <a:spcBef>
                <a:spcPct val="0"/>
              </a:spcBef>
              <a:spcAft>
                <a:spcPct val="35000"/>
              </a:spcAft>
            </a:pPr>
            <a:r>
              <a:rPr lang="en-US" kern="1200" dirty="0"/>
              <a:t>Conclusion</a:t>
            </a:r>
            <a:endParaRPr lang="en-US" sz="1200" kern="1200" dirty="0"/>
          </a:p>
        </p:txBody>
      </p:sp>
      <p:sp>
        <p:nvSpPr>
          <p:cNvPr id="26" name="Freeform 25"/>
          <p:cNvSpPr/>
          <p:nvPr/>
        </p:nvSpPr>
        <p:spPr>
          <a:xfrm rot="16200000">
            <a:off x="3239649" y="3228600"/>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1" tIns="92455" rIns="36986"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7" name="Freeform 26"/>
          <p:cNvSpPr/>
          <p:nvPr/>
        </p:nvSpPr>
        <p:spPr>
          <a:xfrm>
            <a:off x="2461297" y="2000035"/>
            <a:ext cx="1524843"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sz="2000" kern="1200" dirty="0"/>
              <a:t>Action Plan</a:t>
            </a:r>
          </a:p>
        </p:txBody>
      </p:sp>
      <p:sp>
        <p:nvSpPr>
          <p:cNvPr id="28" name="Freeform 27"/>
          <p:cNvSpPr/>
          <p:nvPr/>
        </p:nvSpPr>
        <p:spPr>
          <a:xfrm rot="19800000">
            <a:off x="3906151" y="2068943"/>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9" name="Rectangular Callout 8"/>
          <p:cNvSpPr/>
          <p:nvPr/>
        </p:nvSpPr>
        <p:spPr>
          <a:xfrm>
            <a:off x="7236296" y="1217662"/>
            <a:ext cx="1800200" cy="848804"/>
          </a:xfrm>
          <a:prstGeom prst="wedgeRectCallout">
            <a:avLst>
              <a:gd name="adj1" fmla="val -142433"/>
              <a:gd name="adj2" fmla="val -2040"/>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Happened?</a:t>
            </a:r>
          </a:p>
          <a:p>
            <a:endParaRPr lang="en-GB" sz="1400" dirty="0">
              <a:solidFill>
                <a:schemeClr val="bg2">
                  <a:lumMod val="75000"/>
                </a:schemeClr>
              </a:solidFill>
            </a:endParaRPr>
          </a:p>
        </p:txBody>
      </p:sp>
      <p:sp>
        <p:nvSpPr>
          <p:cNvPr id="11" name="Rectangular Callout 10"/>
          <p:cNvSpPr/>
          <p:nvPr/>
        </p:nvSpPr>
        <p:spPr>
          <a:xfrm>
            <a:off x="6876256" y="2766858"/>
            <a:ext cx="2160240" cy="884828"/>
          </a:xfrm>
          <a:prstGeom prst="wedgeRectCallout">
            <a:avLst>
              <a:gd name="adj1" fmla="val -70800"/>
              <a:gd name="adj2" fmla="val -3149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were you thinking and feeling at the time? </a:t>
            </a:r>
          </a:p>
        </p:txBody>
      </p:sp>
      <p:sp>
        <p:nvSpPr>
          <p:cNvPr id="12" name="Rectangular Callout 11"/>
          <p:cNvSpPr/>
          <p:nvPr/>
        </p:nvSpPr>
        <p:spPr>
          <a:xfrm>
            <a:off x="6876256" y="4509120"/>
            <a:ext cx="2160240" cy="1008112"/>
          </a:xfrm>
          <a:prstGeom prst="wedgeRectCallout">
            <a:avLst>
              <a:gd name="adj1" fmla="val -72835"/>
              <a:gd name="adj2" fmla="val -31083"/>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was good and bad about the experience?</a:t>
            </a:r>
          </a:p>
        </p:txBody>
      </p:sp>
      <p:sp>
        <p:nvSpPr>
          <p:cNvPr id="13" name="Rectangular Callout 12"/>
          <p:cNvSpPr/>
          <p:nvPr/>
        </p:nvSpPr>
        <p:spPr>
          <a:xfrm>
            <a:off x="241176" y="4653136"/>
            <a:ext cx="2160240" cy="936103"/>
          </a:xfrm>
          <a:prstGeom prst="wedgeRectCallout">
            <a:avLst>
              <a:gd name="adj1" fmla="val 131482"/>
              <a:gd name="adj2" fmla="val 1424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sense can you make out of the situation?</a:t>
            </a:r>
          </a:p>
          <a:p>
            <a:endParaRPr lang="en-GB" sz="1200" dirty="0">
              <a:solidFill>
                <a:schemeClr val="bg2">
                  <a:lumMod val="75000"/>
                </a:schemeClr>
              </a:solidFill>
            </a:endParaRPr>
          </a:p>
        </p:txBody>
      </p:sp>
      <p:sp>
        <p:nvSpPr>
          <p:cNvPr id="14" name="Rectangular Callout 13"/>
          <p:cNvSpPr/>
          <p:nvPr/>
        </p:nvSpPr>
        <p:spPr>
          <a:xfrm>
            <a:off x="241176" y="3264252"/>
            <a:ext cx="2009634" cy="681723"/>
          </a:xfrm>
          <a:prstGeom prst="wedgeRectCallout">
            <a:avLst>
              <a:gd name="adj1" fmla="val 75722"/>
              <a:gd name="adj2" fmla="val 57525"/>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else could you have done?</a:t>
            </a:r>
          </a:p>
        </p:txBody>
      </p:sp>
      <p:sp>
        <p:nvSpPr>
          <p:cNvPr id="15" name="Rectangular Callout 14"/>
          <p:cNvSpPr/>
          <p:nvPr/>
        </p:nvSpPr>
        <p:spPr>
          <a:xfrm>
            <a:off x="241176" y="1844823"/>
            <a:ext cx="1810544" cy="922033"/>
          </a:xfrm>
          <a:prstGeom prst="wedgeRectCallout">
            <a:avLst>
              <a:gd name="adj1" fmla="val 67989"/>
              <a:gd name="adj2" fmla="val 36346"/>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If it arose again, what would you do?</a:t>
            </a:r>
            <a:endParaRPr lang="en-GB" sz="1200" dirty="0">
              <a:solidFill>
                <a:schemeClr val="bg2">
                  <a:lumMod val="75000"/>
                </a:schemeClr>
              </a:solidFill>
            </a:endParaRPr>
          </a:p>
        </p:txBody>
      </p:sp>
    </p:spTree>
    <p:extLst>
      <p:ext uri="{BB962C8B-B14F-4D97-AF65-F5344CB8AC3E}">
        <p14:creationId xmlns:p14="http://schemas.microsoft.com/office/powerpoint/2010/main" val="333393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wipe(left)">
                                      <p:cBhvr>
                                        <p:cTn id="17" dur="500"/>
                                        <p:tgtEl>
                                          <p:spTgt spid="18"/>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left)">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up)">
                                      <p:cBhvr>
                                        <p:cTn id="31" dur="500"/>
                                        <p:tgtEl>
                                          <p:spTgt spid="20"/>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wipe(left)">
                                      <p:cBhvr>
                                        <p:cTn id="40" dur="500"/>
                                        <p:tgtEl>
                                          <p:spTgt spid="12"/>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2" fill="hold" grpId="0" nodeType="clickEffect">
                                  <p:stCondLst>
                                    <p:cond delay="0"/>
                                  </p:stCondLst>
                                  <p:childTnLst>
                                    <p:set>
                                      <p:cBhvr>
                                        <p:cTn id="44" dur="1" fill="hold">
                                          <p:stCondLst>
                                            <p:cond delay="0"/>
                                          </p:stCondLst>
                                        </p:cTn>
                                        <p:tgtEl>
                                          <p:spTgt spid="22"/>
                                        </p:tgtEl>
                                        <p:attrNameLst>
                                          <p:attrName>style.visibility</p:attrName>
                                        </p:attrNameLst>
                                      </p:cBhvr>
                                      <p:to>
                                        <p:strVal val="visible"/>
                                      </p:to>
                                    </p:set>
                                    <p:animEffect transition="in" filter="wipe(right)">
                                      <p:cBhvr>
                                        <p:cTn id="45" dur="500"/>
                                        <p:tgtEl>
                                          <p:spTgt spid="22"/>
                                        </p:tgtEl>
                                      </p:cBhvr>
                                    </p:animEffect>
                                  </p:childTnLst>
                                </p:cTn>
                              </p:par>
                            </p:childTnLst>
                          </p:cTn>
                        </p:par>
                        <p:par>
                          <p:cTn id="46" fill="hold">
                            <p:stCondLst>
                              <p:cond delay="500"/>
                            </p:stCondLst>
                            <p:childTnLst>
                              <p:par>
                                <p:cTn id="47" presetID="10" presetClass="entr" presetSubtype="0" fill="hold" grpId="0" nodeType="after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fade">
                                      <p:cBhvr>
                                        <p:cTn id="49" dur="500"/>
                                        <p:tgtEl>
                                          <p:spTgt spid="23"/>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2" fill="hold" grpId="0"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wipe(right)">
                                      <p:cBhvr>
                                        <p:cTn id="54" dur="500"/>
                                        <p:tgtEl>
                                          <p:spTgt spid="13"/>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2" fill="hold" grpId="0" nodeType="clickEffect">
                                  <p:stCondLst>
                                    <p:cond delay="0"/>
                                  </p:stCondLst>
                                  <p:childTnLst>
                                    <p:set>
                                      <p:cBhvr>
                                        <p:cTn id="58" dur="1" fill="hold">
                                          <p:stCondLst>
                                            <p:cond delay="0"/>
                                          </p:stCondLst>
                                        </p:cTn>
                                        <p:tgtEl>
                                          <p:spTgt spid="24"/>
                                        </p:tgtEl>
                                        <p:attrNameLst>
                                          <p:attrName>style.visibility</p:attrName>
                                        </p:attrNameLst>
                                      </p:cBhvr>
                                      <p:to>
                                        <p:strVal val="visible"/>
                                      </p:to>
                                    </p:set>
                                    <p:animEffect transition="in" filter="wipe(right)">
                                      <p:cBhvr>
                                        <p:cTn id="59" dur="500"/>
                                        <p:tgtEl>
                                          <p:spTgt spid="24"/>
                                        </p:tgtEl>
                                      </p:cBhvr>
                                    </p:animEffect>
                                  </p:childTnLst>
                                </p:cTn>
                              </p:par>
                            </p:childTnLst>
                          </p:cTn>
                        </p:par>
                        <p:par>
                          <p:cTn id="60" fill="hold">
                            <p:stCondLst>
                              <p:cond delay="500"/>
                            </p:stCondLst>
                            <p:childTnLst>
                              <p:par>
                                <p:cTn id="61" presetID="10" presetClass="entr" presetSubtype="0" fill="hold" grpId="0" nodeType="afterEffect">
                                  <p:stCondLst>
                                    <p:cond delay="0"/>
                                  </p:stCondLst>
                                  <p:childTnLst>
                                    <p:set>
                                      <p:cBhvr>
                                        <p:cTn id="62" dur="1" fill="hold">
                                          <p:stCondLst>
                                            <p:cond delay="0"/>
                                          </p:stCondLst>
                                        </p:cTn>
                                        <p:tgtEl>
                                          <p:spTgt spid="25"/>
                                        </p:tgtEl>
                                        <p:attrNameLst>
                                          <p:attrName>style.visibility</p:attrName>
                                        </p:attrNameLst>
                                      </p:cBhvr>
                                      <p:to>
                                        <p:strVal val="visible"/>
                                      </p:to>
                                    </p:set>
                                    <p:animEffect transition="in" filter="fade">
                                      <p:cBhvr>
                                        <p:cTn id="63" dur="500"/>
                                        <p:tgtEl>
                                          <p:spTgt spid="2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2" fill="hold" grpId="0" nodeType="clickEffect">
                                  <p:stCondLst>
                                    <p:cond delay="0"/>
                                  </p:stCondLst>
                                  <p:childTnLst>
                                    <p:set>
                                      <p:cBhvr>
                                        <p:cTn id="67" dur="1" fill="hold">
                                          <p:stCondLst>
                                            <p:cond delay="0"/>
                                          </p:stCondLst>
                                        </p:cTn>
                                        <p:tgtEl>
                                          <p:spTgt spid="14"/>
                                        </p:tgtEl>
                                        <p:attrNameLst>
                                          <p:attrName>style.visibility</p:attrName>
                                        </p:attrNameLst>
                                      </p:cBhvr>
                                      <p:to>
                                        <p:strVal val="visible"/>
                                      </p:to>
                                    </p:set>
                                    <p:animEffect transition="in" filter="wipe(right)">
                                      <p:cBhvr>
                                        <p:cTn id="68" dur="500"/>
                                        <p:tgtEl>
                                          <p:spTgt spid="14"/>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4" fill="hold" grpId="0" nodeType="clickEffect">
                                  <p:stCondLst>
                                    <p:cond delay="0"/>
                                  </p:stCondLst>
                                  <p:childTnLst>
                                    <p:set>
                                      <p:cBhvr>
                                        <p:cTn id="72" dur="1" fill="hold">
                                          <p:stCondLst>
                                            <p:cond delay="0"/>
                                          </p:stCondLst>
                                        </p:cTn>
                                        <p:tgtEl>
                                          <p:spTgt spid="26"/>
                                        </p:tgtEl>
                                        <p:attrNameLst>
                                          <p:attrName>style.visibility</p:attrName>
                                        </p:attrNameLst>
                                      </p:cBhvr>
                                      <p:to>
                                        <p:strVal val="visible"/>
                                      </p:to>
                                    </p:set>
                                    <p:animEffect transition="in" filter="wipe(down)">
                                      <p:cBhvr>
                                        <p:cTn id="73" dur="500"/>
                                        <p:tgtEl>
                                          <p:spTgt spid="26"/>
                                        </p:tgtEl>
                                      </p:cBhvr>
                                    </p:animEffect>
                                  </p:childTnLst>
                                </p:cTn>
                              </p:par>
                            </p:childTnLst>
                          </p:cTn>
                        </p:par>
                        <p:par>
                          <p:cTn id="74" fill="hold">
                            <p:stCondLst>
                              <p:cond delay="500"/>
                            </p:stCondLst>
                            <p:childTnLst>
                              <p:par>
                                <p:cTn id="75" presetID="10" presetClass="entr" presetSubtype="0" fill="hold" grpId="0" nodeType="afterEffect">
                                  <p:stCondLst>
                                    <p:cond delay="0"/>
                                  </p:stCondLst>
                                  <p:childTnLst>
                                    <p:set>
                                      <p:cBhvr>
                                        <p:cTn id="76" dur="1" fill="hold">
                                          <p:stCondLst>
                                            <p:cond delay="0"/>
                                          </p:stCondLst>
                                        </p:cTn>
                                        <p:tgtEl>
                                          <p:spTgt spid="27"/>
                                        </p:tgtEl>
                                        <p:attrNameLst>
                                          <p:attrName>style.visibility</p:attrName>
                                        </p:attrNameLst>
                                      </p:cBhvr>
                                      <p:to>
                                        <p:strVal val="visible"/>
                                      </p:to>
                                    </p:set>
                                    <p:animEffect transition="in" filter="fade">
                                      <p:cBhvr>
                                        <p:cTn id="77" dur="500"/>
                                        <p:tgtEl>
                                          <p:spTgt spid="27"/>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2" fill="hold" grpId="0" nodeType="clickEffect">
                                  <p:stCondLst>
                                    <p:cond delay="0"/>
                                  </p:stCondLst>
                                  <p:childTnLst>
                                    <p:set>
                                      <p:cBhvr>
                                        <p:cTn id="81" dur="1" fill="hold">
                                          <p:stCondLst>
                                            <p:cond delay="0"/>
                                          </p:stCondLst>
                                        </p:cTn>
                                        <p:tgtEl>
                                          <p:spTgt spid="15"/>
                                        </p:tgtEl>
                                        <p:attrNameLst>
                                          <p:attrName>style.visibility</p:attrName>
                                        </p:attrNameLst>
                                      </p:cBhvr>
                                      <p:to>
                                        <p:strVal val="visible"/>
                                      </p:to>
                                    </p:set>
                                    <p:animEffect transition="in" filter="wipe(right)">
                                      <p:cBhvr>
                                        <p:cTn id="82" dur="500"/>
                                        <p:tgtEl>
                                          <p:spTgt spid="15"/>
                                        </p:tgtEl>
                                      </p:cBhvr>
                                    </p:animEffect>
                                  </p:childTnLst>
                                </p:cTn>
                              </p:par>
                            </p:childTnLst>
                          </p:cTn>
                        </p:par>
                        <p:par>
                          <p:cTn id="83" fill="hold">
                            <p:stCondLst>
                              <p:cond delay="500"/>
                            </p:stCondLst>
                            <p:childTnLst>
                              <p:par>
                                <p:cTn id="84" presetID="22" presetClass="entr" presetSubtype="8" fill="hold" grpId="0" nodeType="afterEffect">
                                  <p:stCondLst>
                                    <p:cond delay="0"/>
                                  </p:stCondLst>
                                  <p:childTnLst>
                                    <p:set>
                                      <p:cBhvr>
                                        <p:cTn id="85" dur="1" fill="hold">
                                          <p:stCondLst>
                                            <p:cond delay="0"/>
                                          </p:stCondLst>
                                        </p:cTn>
                                        <p:tgtEl>
                                          <p:spTgt spid="28"/>
                                        </p:tgtEl>
                                        <p:attrNameLst>
                                          <p:attrName>style.visibility</p:attrName>
                                        </p:attrNameLst>
                                      </p:cBhvr>
                                      <p:to>
                                        <p:strVal val="visible"/>
                                      </p:to>
                                    </p:set>
                                    <p:animEffect transition="in" filter="wipe(left)">
                                      <p:cBhvr>
                                        <p:cTn id="86"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9" grpId="0" animBg="1"/>
      <p:bldP spid="11" grpId="0" animBg="1"/>
      <p:bldP spid="12" grpId="0" animBg="1"/>
      <p:bldP spid="13" grpId="0" animBg="1"/>
      <p:bldP spid="14" grpId="0" animBg="1"/>
      <p:bldP spid="1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CC4FC-8189-3DD7-FFCA-48A6D9944A65}"/>
              </a:ext>
            </a:extLst>
          </p:cNvPr>
          <p:cNvSpPr>
            <a:spLocks noGrp="1"/>
          </p:cNvSpPr>
          <p:nvPr>
            <p:ph type="title"/>
          </p:nvPr>
        </p:nvSpPr>
        <p:spPr/>
        <p:txBody>
          <a:bodyPr/>
          <a:lstStyle/>
          <a:p>
            <a:r>
              <a:rPr lang="en-GB" dirty="0">
                <a:ea typeface="+mj-lt"/>
                <a:cs typeface="+mj-lt"/>
              </a:rPr>
              <a:t>Identify main areas of strength and development.</a:t>
            </a:r>
            <a:endParaRPr lang="en-US" dirty="0"/>
          </a:p>
        </p:txBody>
      </p:sp>
      <p:sp>
        <p:nvSpPr>
          <p:cNvPr id="3" name="Content Placeholder 2">
            <a:extLst>
              <a:ext uri="{FF2B5EF4-FFF2-40B4-BE49-F238E27FC236}">
                <a16:creationId xmlns:a16="http://schemas.microsoft.com/office/drawing/2014/main" id="{98767FC6-3717-24CC-43A0-DB6A25FFE59A}"/>
              </a:ext>
            </a:extLst>
          </p:cNvPr>
          <p:cNvSpPr>
            <a:spLocks noGrp="1"/>
          </p:cNvSpPr>
          <p:nvPr>
            <p:ph idx="1"/>
          </p:nvPr>
        </p:nvSpPr>
        <p:spPr>
          <a:xfrm>
            <a:off x="5543600" y="1694022"/>
            <a:ext cx="3600400" cy="820686"/>
          </a:xfrm>
        </p:spPr>
        <p:txBody>
          <a:bodyPr/>
          <a:lstStyle/>
          <a:p>
            <a:pPr marL="0" indent="0">
              <a:buNone/>
            </a:pPr>
            <a:r>
              <a:rPr lang="en-GB" sz="2400" dirty="0">
                <a:latin typeface="Arial" panose="020B0604020202020204" pitchFamily="34" charset="0"/>
                <a:cs typeface="Arial" panose="020B0604020202020204" pitchFamily="34" charset="0"/>
              </a:rPr>
              <a:t>We can also use a SWOT analysis</a:t>
            </a:r>
          </a:p>
        </p:txBody>
      </p:sp>
      <p:graphicFrame>
        <p:nvGraphicFramePr>
          <p:cNvPr id="4" name="Table 4">
            <a:extLst>
              <a:ext uri="{FF2B5EF4-FFF2-40B4-BE49-F238E27FC236}">
                <a16:creationId xmlns:a16="http://schemas.microsoft.com/office/drawing/2014/main" id="{E07B7E89-EA5B-D13E-06FC-52217FD502C8}"/>
              </a:ext>
            </a:extLst>
          </p:cNvPr>
          <p:cNvGraphicFramePr>
            <a:graphicFrameLocks noGrp="1"/>
          </p:cNvGraphicFramePr>
          <p:nvPr>
            <p:extLst>
              <p:ext uri="{D42A27DB-BD31-4B8C-83A1-F6EECF244321}">
                <p14:modId xmlns:p14="http://schemas.microsoft.com/office/powerpoint/2010/main" val="3059890503"/>
              </p:ext>
            </p:extLst>
          </p:nvPr>
        </p:nvGraphicFramePr>
        <p:xfrm>
          <a:off x="611560" y="1772816"/>
          <a:ext cx="4536504" cy="3312368"/>
        </p:xfrm>
        <a:graphic>
          <a:graphicData uri="http://schemas.openxmlformats.org/drawingml/2006/table">
            <a:tbl>
              <a:tblPr firstRow="1" bandRow="1">
                <a:tableStyleId>{5C22544A-7EE6-4342-B048-85BDC9FD1C3A}</a:tableStyleId>
              </a:tblPr>
              <a:tblGrid>
                <a:gridCol w="2268252">
                  <a:extLst>
                    <a:ext uri="{9D8B030D-6E8A-4147-A177-3AD203B41FA5}">
                      <a16:colId xmlns:a16="http://schemas.microsoft.com/office/drawing/2014/main" val="3022871302"/>
                    </a:ext>
                  </a:extLst>
                </a:gridCol>
                <a:gridCol w="2268252">
                  <a:extLst>
                    <a:ext uri="{9D8B030D-6E8A-4147-A177-3AD203B41FA5}">
                      <a16:colId xmlns:a16="http://schemas.microsoft.com/office/drawing/2014/main" val="1737128318"/>
                    </a:ext>
                  </a:extLst>
                </a:gridCol>
              </a:tblGrid>
              <a:tr h="1656184">
                <a:tc>
                  <a:txBody>
                    <a:bodyPr/>
                    <a:lstStyle/>
                    <a:p>
                      <a:r>
                        <a:rPr lang="en-GB" dirty="0"/>
                        <a:t>Strengths</a:t>
                      </a:r>
                    </a:p>
                  </a:txBody>
                  <a:tcPr/>
                </a:tc>
                <a:tc>
                  <a:txBody>
                    <a:bodyPr/>
                    <a:lstStyle/>
                    <a:p>
                      <a:r>
                        <a:rPr lang="en-GB" dirty="0"/>
                        <a:t>Weaknesses </a:t>
                      </a:r>
                    </a:p>
                  </a:txBody>
                  <a:tcPr/>
                </a:tc>
                <a:extLst>
                  <a:ext uri="{0D108BD9-81ED-4DB2-BD59-A6C34878D82A}">
                    <a16:rowId xmlns:a16="http://schemas.microsoft.com/office/drawing/2014/main" val="385993086"/>
                  </a:ext>
                </a:extLst>
              </a:tr>
              <a:tr h="1656184">
                <a:tc>
                  <a:txBody>
                    <a:bodyPr/>
                    <a:lstStyle/>
                    <a:p>
                      <a:r>
                        <a:rPr lang="en-GB" dirty="0"/>
                        <a:t>Opportunities</a:t>
                      </a:r>
                    </a:p>
                  </a:txBody>
                  <a:tcPr/>
                </a:tc>
                <a:tc>
                  <a:txBody>
                    <a:bodyPr/>
                    <a:lstStyle/>
                    <a:p>
                      <a:r>
                        <a:rPr lang="en-GB" dirty="0"/>
                        <a:t>Threats</a:t>
                      </a:r>
                    </a:p>
                  </a:txBody>
                  <a:tcPr/>
                </a:tc>
                <a:extLst>
                  <a:ext uri="{0D108BD9-81ED-4DB2-BD59-A6C34878D82A}">
                    <a16:rowId xmlns:a16="http://schemas.microsoft.com/office/drawing/2014/main" val="1788402108"/>
                  </a:ext>
                </a:extLst>
              </a:tr>
            </a:tbl>
          </a:graphicData>
        </a:graphic>
      </p:graphicFrame>
      <p:sp>
        <p:nvSpPr>
          <p:cNvPr id="5" name="TextBox 4">
            <a:extLst>
              <a:ext uri="{FF2B5EF4-FFF2-40B4-BE49-F238E27FC236}">
                <a16:creationId xmlns:a16="http://schemas.microsoft.com/office/drawing/2014/main" id="{00D6689B-F446-2AD4-C599-290B579CAE78}"/>
              </a:ext>
            </a:extLst>
          </p:cNvPr>
          <p:cNvSpPr txBox="1"/>
          <p:nvPr/>
        </p:nvSpPr>
        <p:spPr>
          <a:xfrm>
            <a:off x="5694608" y="2728993"/>
            <a:ext cx="2992192" cy="224676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Consider our key skills: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Communication</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Teamwork</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Problem Solving</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Coaching and Mentoring</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Reflection </a:t>
            </a:r>
          </a:p>
        </p:txBody>
      </p:sp>
      <p:sp>
        <p:nvSpPr>
          <p:cNvPr id="6" name="TextBox 5">
            <a:extLst>
              <a:ext uri="{FF2B5EF4-FFF2-40B4-BE49-F238E27FC236}">
                <a16:creationId xmlns:a16="http://schemas.microsoft.com/office/drawing/2014/main" id="{EF3A84C2-4182-0CE4-D1EF-49FC2674BC2E}"/>
              </a:ext>
            </a:extLst>
          </p:cNvPr>
          <p:cNvSpPr txBox="1"/>
          <p:nvPr/>
        </p:nvSpPr>
        <p:spPr>
          <a:xfrm>
            <a:off x="5436096" y="5085184"/>
            <a:ext cx="3384376" cy="369332"/>
          </a:xfrm>
          <a:prstGeom prst="rect">
            <a:avLst/>
          </a:prstGeom>
          <a:noFill/>
          <a:ln w="38100">
            <a:solidFill>
              <a:schemeClr val="accent1"/>
            </a:solidFill>
          </a:ln>
        </p:spPr>
        <p:txBody>
          <a:bodyPr wrap="square" rtlCol="0">
            <a:spAutoFit/>
          </a:bodyPr>
          <a:lstStyle/>
          <a:p>
            <a:r>
              <a:rPr lang="en-GB" dirty="0"/>
              <a:t>Where do your strengths lie? </a:t>
            </a:r>
          </a:p>
        </p:txBody>
      </p:sp>
    </p:spTree>
    <p:extLst>
      <p:ext uri="{BB962C8B-B14F-4D97-AF65-F5344CB8AC3E}">
        <p14:creationId xmlns:p14="http://schemas.microsoft.com/office/powerpoint/2010/main" val="3488984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a:extLst>
              <a:ext uri="{FF2B5EF4-FFF2-40B4-BE49-F238E27FC236}">
                <a16:creationId xmlns:a16="http://schemas.microsoft.com/office/drawing/2014/main" id="{48DF2D21-1AB2-269E-B767-2F08CF5E72FE}"/>
              </a:ext>
            </a:extLst>
          </p:cNvPr>
          <p:cNvSpPr>
            <a:spLocks noGrp="1"/>
          </p:cNvSpPr>
          <p:nvPr>
            <p:ph type="body" idx="4294967295"/>
          </p:nvPr>
        </p:nvSpPr>
        <p:spPr>
          <a:xfrm>
            <a:off x="527892" y="1608332"/>
            <a:ext cx="8230690" cy="1100588"/>
          </a:xfrm>
          <a:ln w="57150">
            <a:solidFill>
              <a:schemeClr val="accent1"/>
            </a:solidFill>
          </a:ln>
        </p:spPr>
        <p:txBody>
          <a:bodyPr/>
          <a:lstStyle/>
          <a:p>
            <a:pPr>
              <a:buNone/>
            </a:pPr>
            <a:r>
              <a:rPr lang="en-GB" sz="2000" b="1" dirty="0">
                <a:latin typeface="Arial"/>
                <a:ea typeface="+mn-lt"/>
                <a:cs typeface="+mn-lt"/>
              </a:rPr>
              <a:t>ACTIONS </a:t>
            </a:r>
            <a:r>
              <a:rPr lang="en-GB" sz="2000" dirty="0">
                <a:latin typeface="Arial"/>
                <a:ea typeface="+mn-lt"/>
                <a:cs typeface="+mn-lt"/>
              </a:rPr>
              <a:t>- review the strengths and weaknesses generated and choose one weakness to develop, taking responsibility for your own action plan. </a:t>
            </a:r>
            <a:endParaRPr lang="en-GB" sz="2400" dirty="0"/>
          </a:p>
        </p:txBody>
      </p:sp>
      <p:sp>
        <p:nvSpPr>
          <p:cNvPr id="3" name="Rectangle: Rounded Corners 2">
            <a:extLst>
              <a:ext uri="{FF2B5EF4-FFF2-40B4-BE49-F238E27FC236}">
                <a16:creationId xmlns:a16="http://schemas.microsoft.com/office/drawing/2014/main" id="{2EFCE6A6-B4F7-F088-6858-4B2B3D38B73E}"/>
              </a:ext>
            </a:extLst>
          </p:cNvPr>
          <p:cNvSpPr/>
          <p:nvPr/>
        </p:nvSpPr>
        <p:spPr>
          <a:xfrm>
            <a:off x="485401" y="653210"/>
            <a:ext cx="3241675" cy="5921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b="1" dirty="0">
                <a:latin typeface="Arial" panose="020B0604020202020204" pitchFamily="34" charset="0"/>
                <a:cs typeface="Arial" panose="020B0604020202020204" pitchFamily="34" charset="0"/>
              </a:rPr>
              <a:t>Goal Setting</a:t>
            </a:r>
            <a:endParaRPr lang="en-GB" sz="2000" dirty="0">
              <a:latin typeface="Arial" panose="020B0604020202020204" pitchFamily="34" charset="0"/>
              <a:cs typeface="Arial" panose="020B0604020202020204" pitchFamily="34" charset="0"/>
            </a:endParaRPr>
          </a:p>
        </p:txBody>
      </p:sp>
      <p:sp>
        <p:nvSpPr>
          <p:cNvPr id="4" name="Speech Bubble: Oval 3">
            <a:extLst>
              <a:ext uri="{FF2B5EF4-FFF2-40B4-BE49-F238E27FC236}">
                <a16:creationId xmlns:a16="http://schemas.microsoft.com/office/drawing/2014/main" id="{9F97BC4B-3566-4FD1-F0E2-47009D5585C3}"/>
              </a:ext>
            </a:extLst>
          </p:cNvPr>
          <p:cNvSpPr/>
          <p:nvPr/>
        </p:nvSpPr>
        <p:spPr>
          <a:xfrm flipH="1">
            <a:off x="899592" y="3071905"/>
            <a:ext cx="6922381" cy="234012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200" dirty="0">
                <a:solidFill>
                  <a:srgbClr val="1D1D1D"/>
                </a:solidFill>
                <a:latin typeface="arial"/>
                <a:ea typeface="arial"/>
                <a:cs typeface="arial"/>
              </a:rPr>
              <a:t>What actions are you going to take?</a:t>
            </a:r>
            <a:endParaRPr lang="en-US" dirty="0"/>
          </a:p>
          <a:p>
            <a:r>
              <a:rPr lang="en-GB" sz="2200" dirty="0">
                <a:solidFill>
                  <a:srgbClr val="1D1D1D"/>
                </a:solidFill>
                <a:latin typeface="arial"/>
                <a:ea typeface="arial"/>
                <a:cs typeface="arial"/>
              </a:rPr>
              <a:t>What will you do to move yourself forward?</a:t>
            </a:r>
          </a:p>
          <a:p>
            <a:r>
              <a:rPr lang="en-GB" sz="2200" dirty="0">
                <a:solidFill>
                  <a:srgbClr val="1D1D1D"/>
                </a:solidFill>
                <a:latin typeface="arial"/>
                <a:ea typeface="arial"/>
                <a:cs typeface="arial"/>
              </a:rPr>
              <a:t>What specific actions are you willing to take? When will you take them?</a:t>
            </a:r>
            <a:endParaRPr lang="en-GB" sz="2200" dirty="0"/>
          </a:p>
        </p:txBody>
      </p:sp>
    </p:spTree>
    <p:extLst>
      <p:ext uri="{BB962C8B-B14F-4D97-AF65-F5344CB8AC3E}">
        <p14:creationId xmlns:p14="http://schemas.microsoft.com/office/powerpoint/2010/main" val="971346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2AB846A-30FD-89BA-7351-407920AD8AF9}"/>
              </a:ext>
            </a:extLst>
          </p:cNvPr>
          <p:cNvSpPr>
            <a:spLocks noGrp="1"/>
          </p:cNvSpPr>
          <p:nvPr>
            <p:ph type="dt" sz="quarter" idx="10"/>
          </p:nvPr>
        </p:nvSpPr>
        <p:spPr/>
        <p:txBody>
          <a:bodyPr/>
          <a:lstStyle/>
          <a:p>
            <a:pPr>
              <a:defRPr/>
            </a:pPr>
            <a:fld id="{0F469532-43FE-43CF-B69E-CC34E89E9700}" type="datetime1">
              <a:rPr lang="en-GB"/>
              <a:pPr>
                <a:defRPr/>
              </a:pPr>
              <a:t>12/05/2023</a:t>
            </a:fld>
            <a:endParaRPr lang="en-GB"/>
          </a:p>
        </p:txBody>
      </p:sp>
      <p:sp>
        <p:nvSpPr>
          <p:cNvPr id="6" name="Slide Number Placeholder 5">
            <a:extLst>
              <a:ext uri="{FF2B5EF4-FFF2-40B4-BE49-F238E27FC236}">
                <a16:creationId xmlns:a16="http://schemas.microsoft.com/office/drawing/2014/main" id="{66770F57-FFF3-02A9-7D07-AB0030402CBE}"/>
              </a:ext>
            </a:extLst>
          </p:cNvPr>
          <p:cNvSpPr>
            <a:spLocks noGrp="1"/>
          </p:cNvSpPr>
          <p:nvPr>
            <p:ph type="sldNum" sz="quarter" idx="12"/>
          </p:nvPr>
        </p:nvSpPr>
        <p:spPr/>
        <p:txBody>
          <a:bodyPr/>
          <a:lstStyle/>
          <a:p>
            <a:pPr>
              <a:defRPr/>
            </a:pPr>
            <a:fld id="{485CBDFE-6678-49B7-9098-E4485E70E6D1}" type="slidenum">
              <a:rPr lang="en-GB" altLang="en-US"/>
              <a:pPr>
                <a:defRPr/>
              </a:pPr>
              <a:t>15</a:t>
            </a:fld>
            <a:endParaRPr lang="en-GB" altLang="en-US"/>
          </a:p>
        </p:txBody>
      </p:sp>
      <p:sp>
        <p:nvSpPr>
          <p:cNvPr id="19460" name="Rectangle 2">
            <a:extLst>
              <a:ext uri="{FF2B5EF4-FFF2-40B4-BE49-F238E27FC236}">
                <a16:creationId xmlns:a16="http://schemas.microsoft.com/office/drawing/2014/main" id="{CACDACB1-2CB1-565B-CDF5-99B5B2B85EFD}"/>
              </a:ext>
            </a:extLst>
          </p:cNvPr>
          <p:cNvSpPr>
            <a:spLocks noGrp="1"/>
          </p:cNvSpPr>
          <p:nvPr>
            <p:ph type="title"/>
          </p:nvPr>
        </p:nvSpPr>
        <p:spPr/>
        <p:txBody>
          <a:bodyPr/>
          <a:lstStyle/>
          <a:p>
            <a:r>
              <a:rPr lang="en-GB" altLang="en-US"/>
              <a:t>Setting Goals</a:t>
            </a:r>
          </a:p>
        </p:txBody>
      </p:sp>
      <p:sp>
        <p:nvSpPr>
          <p:cNvPr id="19461" name="Rectangle 3">
            <a:extLst>
              <a:ext uri="{FF2B5EF4-FFF2-40B4-BE49-F238E27FC236}">
                <a16:creationId xmlns:a16="http://schemas.microsoft.com/office/drawing/2014/main" id="{5EA3FCA6-4199-7A0A-E299-05469D3DAD13}"/>
              </a:ext>
            </a:extLst>
          </p:cNvPr>
          <p:cNvSpPr>
            <a:spLocks noGrp="1"/>
          </p:cNvSpPr>
          <p:nvPr>
            <p:ph type="body" idx="1"/>
          </p:nvPr>
        </p:nvSpPr>
        <p:spPr>
          <a:xfrm>
            <a:off x="207963" y="1925638"/>
            <a:ext cx="2540000" cy="1143000"/>
          </a:xfrm>
        </p:spPr>
        <p:txBody>
          <a:bodyPr/>
          <a:lstStyle/>
          <a:p>
            <a:pPr marL="0" indent="0">
              <a:buFont typeface="Arial" panose="020B0604020202020204" pitchFamily="34" charset="0"/>
              <a:buNone/>
            </a:pPr>
            <a:r>
              <a:rPr lang="en-GB" altLang="en-US" sz="2400">
                <a:latin typeface="Arial" panose="020B0604020202020204" pitchFamily="34" charset="0"/>
                <a:cs typeface="Arial" panose="020B0604020202020204" pitchFamily="34" charset="0"/>
              </a:rPr>
              <a:t>Brockbank (2012) describes that there are </a:t>
            </a:r>
            <a:r>
              <a:rPr lang="en-GB" altLang="en-US" sz="2400" b="1">
                <a:latin typeface="Arial" panose="020B0604020202020204" pitchFamily="34" charset="0"/>
                <a:cs typeface="Arial" panose="020B0604020202020204" pitchFamily="34" charset="0"/>
              </a:rPr>
              <a:t>three</a:t>
            </a:r>
            <a:r>
              <a:rPr lang="en-GB" altLang="en-US" sz="2400">
                <a:latin typeface="Arial" panose="020B0604020202020204" pitchFamily="34" charset="0"/>
                <a:cs typeface="Arial" panose="020B0604020202020204" pitchFamily="34" charset="0"/>
              </a:rPr>
              <a:t> main approaches to goal setting. </a:t>
            </a:r>
          </a:p>
          <a:p>
            <a:pPr marL="0" indent="0">
              <a:buFont typeface="Arial" panose="020B0604020202020204" pitchFamily="34" charset="0"/>
              <a:buNone/>
            </a:pPr>
            <a:endParaRPr lang="en-GB" altLang="en-US"/>
          </a:p>
        </p:txBody>
      </p:sp>
      <p:sp>
        <p:nvSpPr>
          <p:cNvPr id="7" name="Freeform: Shape 6">
            <a:extLst>
              <a:ext uri="{FF2B5EF4-FFF2-40B4-BE49-F238E27FC236}">
                <a16:creationId xmlns:a16="http://schemas.microsoft.com/office/drawing/2014/main" id="{707D269C-1CCB-C707-B98B-DFCB070F9077}"/>
              </a:ext>
            </a:extLst>
          </p:cNvPr>
          <p:cNvSpPr/>
          <p:nvPr/>
        </p:nvSpPr>
        <p:spPr>
          <a:xfrm>
            <a:off x="3524250" y="1917700"/>
            <a:ext cx="115888" cy="431800"/>
          </a:xfrm>
          <a:custGeom>
            <a:avLst/>
            <a:gdLst/>
            <a:ahLst/>
            <a:cxnLst/>
            <a:rect l="0" t="0" r="0" b="0"/>
            <a:pathLst>
              <a:path>
                <a:moveTo>
                  <a:pt x="0" y="0"/>
                </a:moveTo>
                <a:lnTo>
                  <a:pt x="0" y="431582"/>
                </a:lnTo>
                <a:lnTo>
                  <a:pt x="115088" y="431582"/>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8" name="Freeform: Shape 7">
            <a:extLst>
              <a:ext uri="{FF2B5EF4-FFF2-40B4-BE49-F238E27FC236}">
                <a16:creationId xmlns:a16="http://schemas.microsoft.com/office/drawing/2014/main" id="{78586A3A-BB94-46B1-0508-E397DDDAA4D8}"/>
              </a:ext>
            </a:extLst>
          </p:cNvPr>
          <p:cNvSpPr/>
          <p:nvPr/>
        </p:nvSpPr>
        <p:spPr>
          <a:xfrm>
            <a:off x="3640138" y="2062163"/>
            <a:ext cx="1077912" cy="576262"/>
          </a:xfrm>
          <a:custGeom>
            <a:avLst/>
            <a:gdLst>
              <a:gd name="connsiteX0" fmla="*/ 0 w 920709"/>
              <a:gd name="connsiteY0" fmla="*/ 57544 h 575443"/>
              <a:gd name="connsiteX1" fmla="*/ 57544 w 920709"/>
              <a:gd name="connsiteY1" fmla="*/ 0 h 575443"/>
              <a:gd name="connsiteX2" fmla="*/ 863165 w 920709"/>
              <a:gd name="connsiteY2" fmla="*/ 0 h 575443"/>
              <a:gd name="connsiteX3" fmla="*/ 920709 w 920709"/>
              <a:gd name="connsiteY3" fmla="*/ 57544 h 575443"/>
              <a:gd name="connsiteX4" fmla="*/ 920709 w 920709"/>
              <a:gd name="connsiteY4" fmla="*/ 517899 h 575443"/>
              <a:gd name="connsiteX5" fmla="*/ 863165 w 920709"/>
              <a:gd name="connsiteY5" fmla="*/ 575443 h 575443"/>
              <a:gd name="connsiteX6" fmla="*/ 57544 w 920709"/>
              <a:gd name="connsiteY6" fmla="*/ 575443 h 575443"/>
              <a:gd name="connsiteX7" fmla="*/ 0 w 920709"/>
              <a:gd name="connsiteY7" fmla="*/ 517899 h 575443"/>
              <a:gd name="connsiteX8" fmla="*/ 0 w 920709"/>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0709" h="575443">
                <a:moveTo>
                  <a:pt x="0" y="57544"/>
                </a:moveTo>
                <a:cubicBezTo>
                  <a:pt x="0" y="25763"/>
                  <a:pt x="25763" y="0"/>
                  <a:pt x="57544" y="0"/>
                </a:cubicBezTo>
                <a:lnTo>
                  <a:pt x="863165" y="0"/>
                </a:lnTo>
                <a:cubicBezTo>
                  <a:pt x="894946" y="0"/>
                  <a:pt x="920709" y="25763"/>
                  <a:pt x="920709" y="57544"/>
                </a:cubicBezTo>
                <a:lnTo>
                  <a:pt x="920709" y="517899"/>
                </a:lnTo>
                <a:cubicBezTo>
                  <a:pt x="920709" y="549680"/>
                  <a:pt x="894946" y="575443"/>
                  <a:pt x="863165" y="575443"/>
                </a:cubicBezTo>
                <a:lnTo>
                  <a:pt x="57544" y="575443"/>
                </a:lnTo>
                <a:cubicBezTo>
                  <a:pt x="25763" y="575443"/>
                  <a:pt x="0" y="549680"/>
                  <a:pt x="0" y="517899"/>
                </a:cubicBezTo>
                <a:lnTo>
                  <a:pt x="0" y="5754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39714" tIns="32094" rIns="39714" bIns="32094" spcCol="1270" anchor="ctr"/>
          <a:lstStyle/>
          <a:p>
            <a:pPr algn="ctr" defTabSz="533400">
              <a:lnSpc>
                <a:spcPct val="90000"/>
              </a:lnSpc>
              <a:spcAft>
                <a:spcPct val="35000"/>
              </a:spcAft>
              <a:defRPr/>
            </a:pPr>
            <a:r>
              <a:rPr lang="en-GB" sz="1400" dirty="0"/>
              <a:t>Specific</a:t>
            </a:r>
            <a:endParaRPr lang="en-GB" sz="1200" dirty="0"/>
          </a:p>
        </p:txBody>
      </p:sp>
      <p:sp>
        <p:nvSpPr>
          <p:cNvPr id="9" name="Freeform: Shape 8">
            <a:extLst>
              <a:ext uri="{FF2B5EF4-FFF2-40B4-BE49-F238E27FC236}">
                <a16:creationId xmlns:a16="http://schemas.microsoft.com/office/drawing/2014/main" id="{C23858B2-7A03-CD23-3578-9284E3A2AA01}"/>
              </a:ext>
            </a:extLst>
          </p:cNvPr>
          <p:cNvSpPr/>
          <p:nvPr/>
        </p:nvSpPr>
        <p:spPr>
          <a:xfrm>
            <a:off x="3524250" y="1917700"/>
            <a:ext cx="115888" cy="1150938"/>
          </a:xfrm>
          <a:custGeom>
            <a:avLst/>
            <a:gdLst/>
            <a:ahLst/>
            <a:cxnLst/>
            <a:rect l="0" t="0" r="0" b="0"/>
            <a:pathLst>
              <a:path>
                <a:moveTo>
                  <a:pt x="0" y="0"/>
                </a:moveTo>
                <a:lnTo>
                  <a:pt x="0" y="1150886"/>
                </a:lnTo>
                <a:lnTo>
                  <a:pt x="115088" y="1150886"/>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0" name="Freeform: Shape 9">
            <a:extLst>
              <a:ext uri="{FF2B5EF4-FFF2-40B4-BE49-F238E27FC236}">
                <a16:creationId xmlns:a16="http://schemas.microsoft.com/office/drawing/2014/main" id="{FBF4B652-1EB4-CC60-D378-F3BD6AF76F02}"/>
              </a:ext>
            </a:extLst>
          </p:cNvPr>
          <p:cNvSpPr/>
          <p:nvPr/>
        </p:nvSpPr>
        <p:spPr>
          <a:xfrm>
            <a:off x="3640138" y="2781300"/>
            <a:ext cx="1077912" cy="576263"/>
          </a:xfrm>
          <a:custGeom>
            <a:avLst/>
            <a:gdLst>
              <a:gd name="connsiteX0" fmla="*/ 0 w 920709"/>
              <a:gd name="connsiteY0" fmla="*/ 57544 h 575443"/>
              <a:gd name="connsiteX1" fmla="*/ 57544 w 920709"/>
              <a:gd name="connsiteY1" fmla="*/ 0 h 575443"/>
              <a:gd name="connsiteX2" fmla="*/ 863165 w 920709"/>
              <a:gd name="connsiteY2" fmla="*/ 0 h 575443"/>
              <a:gd name="connsiteX3" fmla="*/ 920709 w 920709"/>
              <a:gd name="connsiteY3" fmla="*/ 57544 h 575443"/>
              <a:gd name="connsiteX4" fmla="*/ 920709 w 920709"/>
              <a:gd name="connsiteY4" fmla="*/ 517899 h 575443"/>
              <a:gd name="connsiteX5" fmla="*/ 863165 w 920709"/>
              <a:gd name="connsiteY5" fmla="*/ 575443 h 575443"/>
              <a:gd name="connsiteX6" fmla="*/ 57544 w 920709"/>
              <a:gd name="connsiteY6" fmla="*/ 575443 h 575443"/>
              <a:gd name="connsiteX7" fmla="*/ 0 w 920709"/>
              <a:gd name="connsiteY7" fmla="*/ 517899 h 575443"/>
              <a:gd name="connsiteX8" fmla="*/ 0 w 920709"/>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0709" h="575443">
                <a:moveTo>
                  <a:pt x="0" y="57544"/>
                </a:moveTo>
                <a:cubicBezTo>
                  <a:pt x="0" y="25763"/>
                  <a:pt x="25763" y="0"/>
                  <a:pt x="57544" y="0"/>
                </a:cubicBezTo>
                <a:lnTo>
                  <a:pt x="863165" y="0"/>
                </a:lnTo>
                <a:cubicBezTo>
                  <a:pt x="894946" y="0"/>
                  <a:pt x="920709" y="25763"/>
                  <a:pt x="920709" y="57544"/>
                </a:cubicBezTo>
                <a:lnTo>
                  <a:pt x="920709" y="517899"/>
                </a:lnTo>
                <a:cubicBezTo>
                  <a:pt x="920709" y="549680"/>
                  <a:pt x="894946" y="575443"/>
                  <a:pt x="863165" y="575443"/>
                </a:cubicBezTo>
                <a:lnTo>
                  <a:pt x="57544" y="575443"/>
                </a:lnTo>
                <a:cubicBezTo>
                  <a:pt x="25763" y="575443"/>
                  <a:pt x="0" y="549680"/>
                  <a:pt x="0" y="517899"/>
                </a:cubicBezTo>
                <a:lnTo>
                  <a:pt x="0" y="5754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39714" tIns="32094" rIns="39714" bIns="32094" spcCol="1270" anchor="ctr"/>
          <a:lstStyle/>
          <a:p>
            <a:pPr algn="ctr" defTabSz="533400">
              <a:lnSpc>
                <a:spcPct val="90000"/>
              </a:lnSpc>
              <a:spcAft>
                <a:spcPct val="35000"/>
              </a:spcAft>
              <a:defRPr/>
            </a:pPr>
            <a:r>
              <a:rPr lang="en-GB" sz="1400" dirty="0"/>
              <a:t>Measurable</a:t>
            </a:r>
            <a:endParaRPr lang="en-GB" sz="1200" dirty="0"/>
          </a:p>
        </p:txBody>
      </p:sp>
      <p:sp>
        <p:nvSpPr>
          <p:cNvPr id="11" name="Freeform: Shape 10">
            <a:extLst>
              <a:ext uri="{FF2B5EF4-FFF2-40B4-BE49-F238E27FC236}">
                <a16:creationId xmlns:a16="http://schemas.microsoft.com/office/drawing/2014/main" id="{F5C69859-FCB9-6FEF-C460-F85B43EF96D5}"/>
              </a:ext>
            </a:extLst>
          </p:cNvPr>
          <p:cNvSpPr/>
          <p:nvPr/>
        </p:nvSpPr>
        <p:spPr>
          <a:xfrm>
            <a:off x="3524250" y="1917700"/>
            <a:ext cx="115888" cy="1871663"/>
          </a:xfrm>
          <a:custGeom>
            <a:avLst/>
            <a:gdLst/>
            <a:ahLst/>
            <a:cxnLst/>
            <a:rect l="0" t="0" r="0" b="0"/>
            <a:pathLst>
              <a:path>
                <a:moveTo>
                  <a:pt x="0" y="0"/>
                </a:moveTo>
                <a:lnTo>
                  <a:pt x="0" y="1870190"/>
                </a:lnTo>
                <a:lnTo>
                  <a:pt x="115088" y="187019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2" name="Freeform: Shape 11">
            <a:extLst>
              <a:ext uri="{FF2B5EF4-FFF2-40B4-BE49-F238E27FC236}">
                <a16:creationId xmlns:a16="http://schemas.microsoft.com/office/drawing/2014/main" id="{C637E892-5E03-DD5B-C4C9-9A5C7D9F7A38}"/>
              </a:ext>
            </a:extLst>
          </p:cNvPr>
          <p:cNvSpPr/>
          <p:nvPr/>
        </p:nvSpPr>
        <p:spPr>
          <a:xfrm>
            <a:off x="3640138" y="3500438"/>
            <a:ext cx="1077912" cy="576262"/>
          </a:xfrm>
          <a:custGeom>
            <a:avLst/>
            <a:gdLst>
              <a:gd name="connsiteX0" fmla="*/ 0 w 920709"/>
              <a:gd name="connsiteY0" fmla="*/ 57544 h 575443"/>
              <a:gd name="connsiteX1" fmla="*/ 57544 w 920709"/>
              <a:gd name="connsiteY1" fmla="*/ 0 h 575443"/>
              <a:gd name="connsiteX2" fmla="*/ 863165 w 920709"/>
              <a:gd name="connsiteY2" fmla="*/ 0 h 575443"/>
              <a:gd name="connsiteX3" fmla="*/ 920709 w 920709"/>
              <a:gd name="connsiteY3" fmla="*/ 57544 h 575443"/>
              <a:gd name="connsiteX4" fmla="*/ 920709 w 920709"/>
              <a:gd name="connsiteY4" fmla="*/ 517899 h 575443"/>
              <a:gd name="connsiteX5" fmla="*/ 863165 w 920709"/>
              <a:gd name="connsiteY5" fmla="*/ 575443 h 575443"/>
              <a:gd name="connsiteX6" fmla="*/ 57544 w 920709"/>
              <a:gd name="connsiteY6" fmla="*/ 575443 h 575443"/>
              <a:gd name="connsiteX7" fmla="*/ 0 w 920709"/>
              <a:gd name="connsiteY7" fmla="*/ 517899 h 575443"/>
              <a:gd name="connsiteX8" fmla="*/ 0 w 920709"/>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0709" h="575443">
                <a:moveTo>
                  <a:pt x="0" y="57544"/>
                </a:moveTo>
                <a:cubicBezTo>
                  <a:pt x="0" y="25763"/>
                  <a:pt x="25763" y="0"/>
                  <a:pt x="57544" y="0"/>
                </a:cubicBezTo>
                <a:lnTo>
                  <a:pt x="863165" y="0"/>
                </a:lnTo>
                <a:cubicBezTo>
                  <a:pt x="894946" y="0"/>
                  <a:pt x="920709" y="25763"/>
                  <a:pt x="920709" y="57544"/>
                </a:cubicBezTo>
                <a:lnTo>
                  <a:pt x="920709" y="517899"/>
                </a:lnTo>
                <a:cubicBezTo>
                  <a:pt x="920709" y="549680"/>
                  <a:pt x="894946" y="575443"/>
                  <a:pt x="863165" y="575443"/>
                </a:cubicBezTo>
                <a:lnTo>
                  <a:pt x="57544" y="575443"/>
                </a:lnTo>
                <a:cubicBezTo>
                  <a:pt x="25763" y="575443"/>
                  <a:pt x="0" y="549680"/>
                  <a:pt x="0" y="517899"/>
                </a:cubicBezTo>
                <a:lnTo>
                  <a:pt x="0" y="5754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39714" tIns="32094" rIns="39714" bIns="32094" spcCol="1270" anchor="ctr"/>
          <a:lstStyle/>
          <a:p>
            <a:pPr algn="ctr" defTabSz="533400">
              <a:lnSpc>
                <a:spcPct val="90000"/>
              </a:lnSpc>
              <a:spcAft>
                <a:spcPct val="35000"/>
              </a:spcAft>
              <a:defRPr/>
            </a:pPr>
            <a:r>
              <a:rPr lang="en-GB" sz="1400" dirty="0"/>
              <a:t>Achievable</a:t>
            </a:r>
            <a:endParaRPr lang="en-GB" sz="1200" dirty="0"/>
          </a:p>
        </p:txBody>
      </p:sp>
      <p:sp>
        <p:nvSpPr>
          <p:cNvPr id="13" name="Freeform: Shape 12">
            <a:extLst>
              <a:ext uri="{FF2B5EF4-FFF2-40B4-BE49-F238E27FC236}">
                <a16:creationId xmlns:a16="http://schemas.microsoft.com/office/drawing/2014/main" id="{5BE07251-B9F1-6CC6-47C0-4C64EC3062A0}"/>
              </a:ext>
            </a:extLst>
          </p:cNvPr>
          <p:cNvSpPr/>
          <p:nvPr/>
        </p:nvSpPr>
        <p:spPr>
          <a:xfrm>
            <a:off x="3524250" y="1917700"/>
            <a:ext cx="115888" cy="2590800"/>
          </a:xfrm>
          <a:custGeom>
            <a:avLst/>
            <a:gdLst/>
            <a:ahLst/>
            <a:cxnLst/>
            <a:rect l="0" t="0" r="0" b="0"/>
            <a:pathLst>
              <a:path>
                <a:moveTo>
                  <a:pt x="0" y="0"/>
                </a:moveTo>
                <a:lnTo>
                  <a:pt x="0" y="2589494"/>
                </a:lnTo>
                <a:lnTo>
                  <a:pt x="115088" y="2589494"/>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4" name="Freeform: Shape 13">
            <a:extLst>
              <a:ext uri="{FF2B5EF4-FFF2-40B4-BE49-F238E27FC236}">
                <a16:creationId xmlns:a16="http://schemas.microsoft.com/office/drawing/2014/main" id="{3A923F78-763F-CBB5-9416-017F91F51497}"/>
              </a:ext>
            </a:extLst>
          </p:cNvPr>
          <p:cNvSpPr/>
          <p:nvPr/>
        </p:nvSpPr>
        <p:spPr>
          <a:xfrm>
            <a:off x="3640138" y="4219575"/>
            <a:ext cx="1077912" cy="576263"/>
          </a:xfrm>
          <a:custGeom>
            <a:avLst/>
            <a:gdLst>
              <a:gd name="connsiteX0" fmla="*/ 0 w 920709"/>
              <a:gd name="connsiteY0" fmla="*/ 57544 h 575443"/>
              <a:gd name="connsiteX1" fmla="*/ 57544 w 920709"/>
              <a:gd name="connsiteY1" fmla="*/ 0 h 575443"/>
              <a:gd name="connsiteX2" fmla="*/ 863165 w 920709"/>
              <a:gd name="connsiteY2" fmla="*/ 0 h 575443"/>
              <a:gd name="connsiteX3" fmla="*/ 920709 w 920709"/>
              <a:gd name="connsiteY3" fmla="*/ 57544 h 575443"/>
              <a:gd name="connsiteX4" fmla="*/ 920709 w 920709"/>
              <a:gd name="connsiteY4" fmla="*/ 517899 h 575443"/>
              <a:gd name="connsiteX5" fmla="*/ 863165 w 920709"/>
              <a:gd name="connsiteY5" fmla="*/ 575443 h 575443"/>
              <a:gd name="connsiteX6" fmla="*/ 57544 w 920709"/>
              <a:gd name="connsiteY6" fmla="*/ 575443 h 575443"/>
              <a:gd name="connsiteX7" fmla="*/ 0 w 920709"/>
              <a:gd name="connsiteY7" fmla="*/ 517899 h 575443"/>
              <a:gd name="connsiteX8" fmla="*/ 0 w 920709"/>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0709" h="575443">
                <a:moveTo>
                  <a:pt x="0" y="57544"/>
                </a:moveTo>
                <a:cubicBezTo>
                  <a:pt x="0" y="25763"/>
                  <a:pt x="25763" y="0"/>
                  <a:pt x="57544" y="0"/>
                </a:cubicBezTo>
                <a:lnTo>
                  <a:pt x="863165" y="0"/>
                </a:lnTo>
                <a:cubicBezTo>
                  <a:pt x="894946" y="0"/>
                  <a:pt x="920709" y="25763"/>
                  <a:pt x="920709" y="57544"/>
                </a:cubicBezTo>
                <a:lnTo>
                  <a:pt x="920709" y="517899"/>
                </a:lnTo>
                <a:cubicBezTo>
                  <a:pt x="920709" y="549680"/>
                  <a:pt x="894946" y="575443"/>
                  <a:pt x="863165" y="575443"/>
                </a:cubicBezTo>
                <a:lnTo>
                  <a:pt x="57544" y="575443"/>
                </a:lnTo>
                <a:cubicBezTo>
                  <a:pt x="25763" y="575443"/>
                  <a:pt x="0" y="549680"/>
                  <a:pt x="0" y="517899"/>
                </a:cubicBezTo>
                <a:lnTo>
                  <a:pt x="0" y="5754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39714" tIns="32094" rIns="39714" bIns="32094" spcCol="1270" anchor="ctr"/>
          <a:lstStyle/>
          <a:p>
            <a:pPr algn="ctr" defTabSz="533400">
              <a:lnSpc>
                <a:spcPct val="90000"/>
              </a:lnSpc>
              <a:spcAft>
                <a:spcPct val="35000"/>
              </a:spcAft>
              <a:defRPr/>
            </a:pPr>
            <a:r>
              <a:rPr lang="en-GB" sz="1400" dirty="0"/>
              <a:t>Realistic</a:t>
            </a:r>
            <a:endParaRPr lang="en-GB" sz="1200" dirty="0"/>
          </a:p>
        </p:txBody>
      </p:sp>
      <p:grpSp>
        <p:nvGrpSpPr>
          <p:cNvPr id="19470" name="Group 16383">
            <a:extLst>
              <a:ext uri="{FF2B5EF4-FFF2-40B4-BE49-F238E27FC236}">
                <a16:creationId xmlns:a16="http://schemas.microsoft.com/office/drawing/2014/main" id="{0429A101-86F8-30C5-F3B8-F28B26FDF988}"/>
              </a:ext>
            </a:extLst>
          </p:cNvPr>
          <p:cNvGrpSpPr>
            <a:grpSpLocks/>
          </p:cNvGrpSpPr>
          <p:nvPr/>
        </p:nvGrpSpPr>
        <p:grpSpPr bwMode="auto">
          <a:xfrm>
            <a:off x="2948458" y="1343025"/>
            <a:ext cx="1623162" cy="3884613"/>
            <a:chOff x="2948233" y="1343018"/>
            <a:chExt cx="1623089" cy="3884241"/>
          </a:xfrm>
        </p:grpSpPr>
        <p:sp>
          <p:nvSpPr>
            <p:cNvPr id="5" name="Freeform: Shape 4">
              <a:extLst>
                <a:ext uri="{FF2B5EF4-FFF2-40B4-BE49-F238E27FC236}">
                  <a16:creationId xmlns:a16="http://schemas.microsoft.com/office/drawing/2014/main" id="{6BC971FD-8CE0-81C2-FA2F-C253288536B3}"/>
                </a:ext>
              </a:extLst>
            </p:cNvPr>
            <p:cNvSpPr/>
            <p:nvPr/>
          </p:nvSpPr>
          <p:spPr>
            <a:xfrm>
              <a:off x="2948233" y="1343018"/>
              <a:ext cx="1623089" cy="576208"/>
            </a:xfrm>
            <a:custGeom>
              <a:avLst/>
              <a:gdLst>
                <a:gd name="connsiteX0" fmla="*/ 0 w 1150886"/>
                <a:gd name="connsiteY0" fmla="*/ 57544 h 575443"/>
                <a:gd name="connsiteX1" fmla="*/ 57544 w 1150886"/>
                <a:gd name="connsiteY1" fmla="*/ 0 h 575443"/>
                <a:gd name="connsiteX2" fmla="*/ 1093342 w 1150886"/>
                <a:gd name="connsiteY2" fmla="*/ 0 h 575443"/>
                <a:gd name="connsiteX3" fmla="*/ 1150886 w 1150886"/>
                <a:gd name="connsiteY3" fmla="*/ 57544 h 575443"/>
                <a:gd name="connsiteX4" fmla="*/ 1150886 w 1150886"/>
                <a:gd name="connsiteY4" fmla="*/ 517899 h 575443"/>
                <a:gd name="connsiteX5" fmla="*/ 1093342 w 1150886"/>
                <a:gd name="connsiteY5" fmla="*/ 575443 h 575443"/>
                <a:gd name="connsiteX6" fmla="*/ 57544 w 1150886"/>
                <a:gd name="connsiteY6" fmla="*/ 575443 h 575443"/>
                <a:gd name="connsiteX7" fmla="*/ 0 w 1150886"/>
                <a:gd name="connsiteY7" fmla="*/ 517899 h 575443"/>
                <a:gd name="connsiteX8" fmla="*/ 0 w 1150886"/>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886" h="575443">
                  <a:moveTo>
                    <a:pt x="0" y="57544"/>
                  </a:moveTo>
                  <a:cubicBezTo>
                    <a:pt x="0" y="25763"/>
                    <a:pt x="25763" y="0"/>
                    <a:pt x="57544" y="0"/>
                  </a:cubicBezTo>
                  <a:lnTo>
                    <a:pt x="1093342" y="0"/>
                  </a:lnTo>
                  <a:cubicBezTo>
                    <a:pt x="1125123" y="0"/>
                    <a:pt x="1150886" y="25763"/>
                    <a:pt x="1150886" y="57544"/>
                  </a:cubicBezTo>
                  <a:lnTo>
                    <a:pt x="1150886" y="517899"/>
                  </a:lnTo>
                  <a:cubicBezTo>
                    <a:pt x="1150886" y="549680"/>
                    <a:pt x="1125123" y="575443"/>
                    <a:pt x="1093342" y="575443"/>
                  </a:cubicBezTo>
                  <a:lnTo>
                    <a:pt x="57544" y="575443"/>
                  </a:lnTo>
                  <a:cubicBezTo>
                    <a:pt x="25763" y="575443"/>
                    <a:pt x="0" y="549680"/>
                    <a:pt x="0" y="517899"/>
                  </a:cubicBezTo>
                  <a:lnTo>
                    <a:pt x="0" y="5754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64479" tIns="48604" rIns="64479" bIns="48604" spcCol="1270" anchor="ctr"/>
            <a:lstStyle/>
            <a:p>
              <a:pPr algn="ctr" defTabSz="1111250">
                <a:lnSpc>
                  <a:spcPct val="90000"/>
                </a:lnSpc>
                <a:spcAft>
                  <a:spcPct val="35000"/>
                </a:spcAft>
                <a:defRPr/>
              </a:pPr>
              <a:r>
                <a:rPr lang="en-GB" sz="2500" dirty="0"/>
                <a:t>SMART</a:t>
              </a:r>
            </a:p>
          </p:txBody>
        </p:sp>
        <p:sp>
          <p:nvSpPr>
            <p:cNvPr id="15" name="Freeform: Shape 14">
              <a:extLst>
                <a:ext uri="{FF2B5EF4-FFF2-40B4-BE49-F238E27FC236}">
                  <a16:creationId xmlns:a16="http://schemas.microsoft.com/office/drawing/2014/main" id="{32A4E09D-184E-0425-5E96-76231160EDCF}"/>
                </a:ext>
              </a:extLst>
            </p:cNvPr>
            <p:cNvSpPr/>
            <p:nvPr/>
          </p:nvSpPr>
          <p:spPr>
            <a:xfrm>
              <a:off x="3525587" y="1919226"/>
              <a:ext cx="114295" cy="3308033"/>
            </a:xfrm>
            <a:custGeom>
              <a:avLst/>
              <a:gdLst/>
              <a:ahLst/>
              <a:cxnLst/>
              <a:rect l="0" t="0" r="0" b="0"/>
              <a:pathLst>
                <a:path>
                  <a:moveTo>
                    <a:pt x="0" y="0"/>
                  </a:moveTo>
                  <a:lnTo>
                    <a:pt x="0" y="3308798"/>
                  </a:lnTo>
                  <a:lnTo>
                    <a:pt x="115088" y="3308798"/>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sp>
        <p:nvSpPr>
          <p:cNvPr id="16" name="Freeform: Shape 15">
            <a:extLst>
              <a:ext uri="{FF2B5EF4-FFF2-40B4-BE49-F238E27FC236}">
                <a16:creationId xmlns:a16="http://schemas.microsoft.com/office/drawing/2014/main" id="{D5E0138A-C9B3-CA94-C7E7-95C953C83402}"/>
              </a:ext>
            </a:extLst>
          </p:cNvPr>
          <p:cNvSpPr/>
          <p:nvPr/>
        </p:nvSpPr>
        <p:spPr>
          <a:xfrm>
            <a:off x="3640138" y="4940300"/>
            <a:ext cx="1077912" cy="574675"/>
          </a:xfrm>
          <a:custGeom>
            <a:avLst/>
            <a:gdLst>
              <a:gd name="connsiteX0" fmla="*/ 0 w 920709"/>
              <a:gd name="connsiteY0" fmla="*/ 57544 h 575443"/>
              <a:gd name="connsiteX1" fmla="*/ 57544 w 920709"/>
              <a:gd name="connsiteY1" fmla="*/ 0 h 575443"/>
              <a:gd name="connsiteX2" fmla="*/ 863165 w 920709"/>
              <a:gd name="connsiteY2" fmla="*/ 0 h 575443"/>
              <a:gd name="connsiteX3" fmla="*/ 920709 w 920709"/>
              <a:gd name="connsiteY3" fmla="*/ 57544 h 575443"/>
              <a:gd name="connsiteX4" fmla="*/ 920709 w 920709"/>
              <a:gd name="connsiteY4" fmla="*/ 517899 h 575443"/>
              <a:gd name="connsiteX5" fmla="*/ 863165 w 920709"/>
              <a:gd name="connsiteY5" fmla="*/ 575443 h 575443"/>
              <a:gd name="connsiteX6" fmla="*/ 57544 w 920709"/>
              <a:gd name="connsiteY6" fmla="*/ 575443 h 575443"/>
              <a:gd name="connsiteX7" fmla="*/ 0 w 920709"/>
              <a:gd name="connsiteY7" fmla="*/ 517899 h 575443"/>
              <a:gd name="connsiteX8" fmla="*/ 0 w 920709"/>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0709" h="575443">
                <a:moveTo>
                  <a:pt x="0" y="57544"/>
                </a:moveTo>
                <a:cubicBezTo>
                  <a:pt x="0" y="25763"/>
                  <a:pt x="25763" y="0"/>
                  <a:pt x="57544" y="0"/>
                </a:cubicBezTo>
                <a:lnTo>
                  <a:pt x="863165" y="0"/>
                </a:lnTo>
                <a:cubicBezTo>
                  <a:pt x="894946" y="0"/>
                  <a:pt x="920709" y="25763"/>
                  <a:pt x="920709" y="57544"/>
                </a:cubicBezTo>
                <a:lnTo>
                  <a:pt x="920709" y="517899"/>
                </a:lnTo>
                <a:cubicBezTo>
                  <a:pt x="920709" y="549680"/>
                  <a:pt x="894946" y="575443"/>
                  <a:pt x="863165" y="575443"/>
                </a:cubicBezTo>
                <a:lnTo>
                  <a:pt x="57544" y="575443"/>
                </a:lnTo>
                <a:cubicBezTo>
                  <a:pt x="25763" y="575443"/>
                  <a:pt x="0" y="549680"/>
                  <a:pt x="0" y="517899"/>
                </a:cubicBezTo>
                <a:lnTo>
                  <a:pt x="0" y="5754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39714" tIns="32094" rIns="39714" bIns="32094" spcCol="1270" anchor="ctr"/>
          <a:lstStyle/>
          <a:p>
            <a:pPr algn="ctr" defTabSz="533400">
              <a:lnSpc>
                <a:spcPct val="90000"/>
              </a:lnSpc>
              <a:spcAft>
                <a:spcPct val="35000"/>
              </a:spcAft>
              <a:defRPr/>
            </a:pPr>
            <a:r>
              <a:rPr lang="en-GB" sz="1400" dirty="0"/>
              <a:t>Time-bounded</a:t>
            </a:r>
            <a:endParaRPr lang="en-GB" sz="1200" dirty="0"/>
          </a:p>
        </p:txBody>
      </p:sp>
      <p:sp>
        <p:nvSpPr>
          <p:cNvPr id="18" name="Freeform: Shape 17">
            <a:extLst>
              <a:ext uri="{FF2B5EF4-FFF2-40B4-BE49-F238E27FC236}">
                <a16:creationId xmlns:a16="http://schemas.microsoft.com/office/drawing/2014/main" id="{ED2A4D74-66E7-2FFD-837B-7245180988F7}"/>
              </a:ext>
            </a:extLst>
          </p:cNvPr>
          <p:cNvSpPr/>
          <p:nvPr/>
        </p:nvSpPr>
        <p:spPr>
          <a:xfrm>
            <a:off x="4964113" y="1917700"/>
            <a:ext cx="114300" cy="431800"/>
          </a:xfrm>
          <a:custGeom>
            <a:avLst/>
            <a:gdLst/>
            <a:ahLst/>
            <a:cxnLst/>
            <a:rect l="0" t="0" r="0" b="0"/>
            <a:pathLst>
              <a:path>
                <a:moveTo>
                  <a:pt x="0" y="0"/>
                </a:moveTo>
                <a:lnTo>
                  <a:pt x="0" y="431582"/>
                </a:lnTo>
                <a:lnTo>
                  <a:pt x="115088" y="431582"/>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9" name="Freeform: Shape 18">
            <a:extLst>
              <a:ext uri="{FF2B5EF4-FFF2-40B4-BE49-F238E27FC236}">
                <a16:creationId xmlns:a16="http://schemas.microsoft.com/office/drawing/2014/main" id="{B495BE37-4B07-AC6F-B584-192398DD3124}"/>
              </a:ext>
            </a:extLst>
          </p:cNvPr>
          <p:cNvSpPr/>
          <p:nvPr/>
        </p:nvSpPr>
        <p:spPr>
          <a:xfrm>
            <a:off x="5078413" y="2062163"/>
            <a:ext cx="1077912" cy="576262"/>
          </a:xfrm>
          <a:custGeom>
            <a:avLst/>
            <a:gdLst>
              <a:gd name="connsiteX0" fmla="*/ 0 w 920709"/>
              <a:gd name="connsiteY0" fmla="*/ 57544 h 575443"/>
              <a:gd name="connsiteX1" fmla="*/ 57544 w 920709"/>
              <a:gd name="connsiteY1" fmla="*/ 0 h 575443"/>
              <a:gd name="connsiteX2" fmla="*/ 863165 w 920709"/>
              <a:gd name="connsiteY2" fmla="*/ 0 h 575443"/>
              <a:gd name="connsiteX3" fmla="*/ 920709 w 920709"/>
              <a:gd name="connsiteY3" fmla="*/ 57544 h 575443"/>
              <a:gd name="connsiteX4" fmla="*/ 920709 w 920709"/>
              <a:gd name="connsiteY4" fmla="*/ 517899 h 575443"/>
              <a:gd name="connsiteX5" fmla="*/ 863165 w 920709"/>
              <a:gd name="connsiteY5" fmla="*/ 575443 h 575443"/>
              <a:gd name="connsiteX6" fmla="*/ 57544 w 920709"/>
              <a:gd name="connsiteY6" fmla="*/ 575443 h 575443"/>
              <a:gd name="connsiteX7" fmla="*/ 0 w 920709"/>
              <a:gd name="connsiteY7" fmla="*/ 517899 h 575443"/>
              <a:gd name="connsiteX8" fmla="*/ 0 w 920709"/>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0709" h="575443">
                <a:moveTo>
                  <a:pt x="0" y="57544"/>
                </a:moveTo>
                <a:cubicBezTo>
                  <a:pt x="0" y="25763"/>
                  <a:pt x="25763" y="0"/>
                  <a:pt x="57544" y="0"/>
                </a:cubicBezTo>
                <a:lnTo>
                  <a:pt x="863165" y="0"/>
                </a:lnTo>
                <a:cubicBezTo>
                  <a:pt x="894946" y="0"/>
                  <a:pt x="920709" y="25763"/>
                  <a:pt x="920709" y="57544"/>
                </a:cubicBezTo>
                <a:lnTo>
                  <a:pt x="920709" y="517899"/>
                </a:lnTo>
                <a:cubicBezTo>
                  <a:pt x="920709" y="549680"/>
                  <a:pt x="894946" y="575443"/>
                  <a:pt x="863165" y="575443"/>
                </a:cubicBezTo>
                <a:lnTo>
                  <a:pt x="57544" y="575443"/>
                </a:lnTo>
                <a:cubicBezTo>
                  <a:pt x="25763" y="575443"/>
                  <a:pt x="0" y="549680"/>
                  <a:pt x="0" y="517899"/>
                </a:cubicBezTo>
                <a:lnTo>
                  <a:pt x="0" y="5754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39714" tIns="32094" rIns="39714" bIns="32094" spcCol="1270" anchor="ctr"/>
          <a:lstStyle/>
          <a:p>
            <a:pPr algn="ctr" defTabSz="533400">
              <a:lnSpc>
                <a:spcPct val="90000"/>
              </a:lnSpc>
              <a:spcAft>
                <a:spcPct val="35000"/>
              </a:spcAft>
              <a:defRPr/>
            </a:pPr>
            <a:r>
              <a:rPr lang="en-GB" sz="1400" dirty="0"/>
              <a:t>Measurable</a:t>
            </a:r>
            <a:endParaRPr lang="en-GB" sz="1200" dirty="0"/>
          </a:p>
        </p:txBody>
      </p:sp>
      <p:sp>
        <p:nvSpPr>
          <p:cNvPr id="20" name="Freeform: Shape 19">
            <a:extLst>
              <a:ext uri="{FF2B5EF4-FFF2-40B4-BE49-F238E27FC236}">
                <a16:creationId xmlns:a16="http://schemas.microsoft.com/office/drawing/2014/main" id="{DAEA1AEC-D2ED-B230-9DE3-AA991425A6B0}"/>
              </a:ext>
            </a:extLst>
          </p:cNvPr>
          <p:cNvSpPr/>
          <p:nvPr/>
        </p:nvSpPr>
        <p:spPr>
          <a:xfrm>
            <a:off x="4964113" y="1917700"/>
            <a:ext cx="114300" cy="1150938"/>
          </a:xfrm>
          <a:custGeom>
            <a:avLst/>
            <a:gdLst/>
            <a:ahLst/>
            <a:cxnLst/>
            <a:rect l="0" t="0" r="0" b="0"/>
            <a:pathLst>
              <a:path>
                <a:moveTo>
                  <a:pt x="0" y="0"/>
                </a:moveTo>
                <a:lnTo>
                  <a:pt x="0" y="1150886"/>
                </a:lnTo>
                <a:lnTo>
                  <a:pt x="115088" y="1150886"/>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21" name="Freeform: Shape 20">
            <a:extLst>
              <a:ext uri="{FF2B5EF4-FFF2-40B4-BE49-F238E27FC236}">
                <a16:creationId xmlns:a16="http://schemas.microsoft.com/office/drawing/2014/main" id="{B712E865-5DC4-C799-CABC-1BB36E906C55}"/>
              </a:ext>
            </a:extLst>
          </p:cNvPr>
          <p:cNvSpPr/>
          <p:nvPr/>
        </p:nvSpPr>
        <p:spPr>
          <a:xfrm>
            <a:off x="5078413" y="2781300"/>
            <a:ext cx="1077912" cy="576263"/>
          </a:xfrm>
          <a:custGeom>
            <a:avLst/>
            <a:gdLst>
              <a:gd name="connsiteX0" fmla="*/ 0 w 920709"/>
              <a:gd name="connsiteY0" fmla="*/ 57544 h 575443"/>
              <a:gd name="connsiteX1" fmla="*/ 57544 w 920709"/>
              <a:gd name="connsiteY1" fmla="*/ 0 h 575443"/>
              <a:gd name="connsiteX2" fmla="*/ 863165 w 920709"/>
              <a:gd name="connsiteY2" fmla="*/ 0 h 575443"/>
              <a:gd name="connsiteX3" fmla="*/ 920709 w 920709"/>
              <a:gd name="connsiteY3" fmla="*/ 57544 h 575443"/>
              <a:gd name="connsiteX4" fmla="*/ 920709 w 920709"/>
              <a:gd name="connsiteY4" fmla="*/ 517899 h 575443"/>
              <a:gd name="connsiteX5" fmla="*/ 863165 w 920709"/>
              <a:gd name="connsiteY5" fmla="*/ 575443 h 575443"/>
              <a:gd name="connsiteX6" fmla="*/ 57544 w 920709"/>
              <a:gd name="connsiteY6" fmla="*/ 575443 h 575443"/>
              <a:gd name="connsiteX7" fmla="*/ 0 w 920709"/>
              <a:gd name="connsiteY7" fmla="*/ 517899 h 575443"/>
              <a:gd name="connsiteX8" fmla="*/ 0 w 920709"/>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0709" h="575443">
                <a:moveTo>
                  <a:pt x="0" y="57544"/>
                </a:moveTo>
                <a:cubicBezTo>
                  <a:pt x="0" y="25763"/>
                  <a:pt x="25763" y="0"/>
                  <a:pt x="57544" y="0"/>
                </a:cubicBezTo>
                <a:lnTo>
                  <a:pt x="863165" y="0"/>
                </a:lnTo>
                <a:cubicBezTo>
                  <a:pt x="894946" y="0"/>
                  <a:pt x="920709" y="25763"/>
                  <a:pt x="920709" y="57544"/>
                </a:cubicBezTo>
                <a:lnTo>
                  <a:pt x="920709" y="517899"/>
                </a:lnTo>
                <a:cubicBezTo>
                  <a:pt x="920709" y="549680"/>
                  <a:pt x="894946" y="575443"/>
                  <a:pt x="863165" y="575443"/>
                </a:cubicBezTo>
                <a:lnTo>
                  <a:pt x="57544" y="575443"/>
                </a:lnTo>
                <a:cubicBezTo>
                  <a:pt x="25763" y="575443"/>
                  <a:pt x="0" y="549680"/>
                  <a:pt x="0" y="517899"/>
                </a:cubicBezTo>
                <a:lnTo>
                  <a:pt x="0" y="5754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39714" tIns="32094" rIns="39714" bIns="32094" spcCol="1270" anchor="ctr"/>
          <a:lstStyle/>
          <a:p>
            <a:pPr algn="ctr" defTabSz="533400">
              <a:lnSpc>
                <a:spcPct val="90000"/>
              </a:lnSpc>
              <a:spcAft>
                <a:spcPct val="35000"/>
              </a:spcAft>
              <a:defRPr/>
            </a:pPr>
            <a:r>
              <a:rPr lang="en-GB" sz="1400" dirty="0"/>
              <a:t>Manageable</a:t>
            </a:r>
            <a:endParaRPr lang="en-GB" sz="1200" dirty="0"/>
          </a:p>
        </p:txBody>
      </p:sp>
      <p:grpSp>
        <p:nvGrpSpPr>
          <p:cNvPr id="19476" name="Group 16384">
            <a:extLst>
              <a:ext uri="{FF2B5EF4-FFF2-40B4-BE49-F238E27FC236}">
                <a16:creationId xmlns:a16="http://schemas.microsoft.com/office/drawing/2014/main" id="{1C7714A1-C77E-F70C-155B-901934E1879F}"/>
              </a:ext>
            </a:extLst>
          </p:cNvPr>
          <p:cNvGrpSpPr>
            <a:grpSpLocks/>
          </p:cNvGrpSpPr>
          <p:nvPr/>
        </p:nvGrpSpPr>
        <p:grpSpPr bwMode="auto">
          <a:xfrm>
            <a:off x="4848225" y="1343025"/>
            <a:ext cx="1150938" cy="2446338"/>
            <a:chOff x="4848312" y="1343018"/>
            <a:chExt cx="1150886" cy="2445633"/>
          </a:xfrm>
        </p:grpSpPr>
        <p:sp>
          <p:nvSpPr>
            <p:cNvPr id="17" name="Freeform: Shape 16">
              <a:extLst>
                <a:ext uri="{FF2B5EF4-FFF2-40B4-BE49-F238E27FC236}">
                  <a16:creationId xmlns:a16="http://schemas.microsoft.com/office/drawing/2014/main" id="{FB90AE84-A77B-E349-7F09-D2C819B66FE6}"/>
                </a:ext>
              </a:extLst>
            </p:cNvPr>
            <p:cNvSpPr/>
            <p:nvPr/>
          </p:nvSpPr>
          <p:spPr>
            <a:xfrm>
              <a:off x="4848312" y="1343018"/>
              <a:ext cx="1150886" cy="576097"/>
            </a:xfrm>
            <a:custGeom>
              <a:avLst/>
              <a:gdLst>
                <a:gd name="connsiteX0" fmla="*/ 0 w 1150886"/>
                <a:gd name="connsiteY0" fmla="*/ 57544 h 575443"/>
                <a:gd name="connsiteX1" fmla="*/ 57544 w 1150886"/>
                <a:gd name="connsiteY1" fmla="*/ 0 h 575443"/>
                <a:gd name="connsiteX2" fmla="*/ 1093342 w 1150886"/>
                <a:gd name="connsiteY2" fmla="*/ 0 h 575443"/>
                <a:gd name="connsiteX3" fmla="*/ 1150886 w 1150886"/>
                <a:gd name="connsiteY3" fmla="*/ 57544 h 575443"/>
                <a:gd name="connsiteX4" fmla="*/ 1150886 w 1150886"/>
                <a:gd name="connsiteY4" fmla="*/ 517899 h 575443"/>
                <a:gd name="connsiteX5" fmla="*/ 1093342 w 1150886"/>
                <a:gd name="connsiteY5" fmla="*/ 575443 h 575443"/>
                <a:gd name="connsiteX6" fmla="*/ 57544 w 1150886"/>
                <a:gd name="connsiteY6" fmla="*/ 575443 h 575443"/>
                <a:gd name="connsiteX7" fmla="*/ 0 w 1150886"/>
                <a:gd name="connsiteY7" fmla="*/ 517899 h 575443"/>
                <a:gd name="connsiteX8" fmla="*/ 0 w 1150886"/>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886" h="575443">
                  <a:moveTo>
                    <a:pt x="0" y="57544"/>
                  </a:moveTo>
                  <a:cubicBezTo>
                    <a:pt x="0" y="25763"/>
                    <a:pt x="25763" y="0"/>
                    <a:pt x="57544" y="0"/>
                  </a:cubicBezTo>
                  <a:lnTo>
                    <a:pt x="1093342" y="0"/>
                  </a:lnTo>
                  <a:cubicBezTo>
                    <a:pt x="1125123" y="0"/>
                    <a:pt x="1150886" y="25763"/>
                    <a:pt x="1150886" y="57544"/>
                  </a:cubicBezTo>
                  <a:lnTo>
                    <a:pt x="1150886" y="517899"/>
                  </a:lnTo>
                  <a:cubicBezTo>
                    <a:pt x="1150886" y="549680"/>
                    <a:pt x="1125123" y="575443"/>
                    <a:pt x="1093342" y="575443"/>
                  </a:cubicBezTo>
                  <a:lnTo>
                    <a:pt x="57544" y="575443"/>
                  </a:lnTo>
                  <a:cubicBezTo>
                    <a:pt x="25763" y="575443"/>
                    <a:pt x="0" y="549680"/>
                    <a:pt x="0" y="517899"/>
                  </a:cubicBezTo>
                  <a:lnTo>
                    <a:pt x="0" y="5754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64479" tIns="48604" rIns="64479" bIns="48604" spcCol="1270" anchor="ctr"/>
            <a:lstStyle/>
            <a:p>
              <a:pPr algn="ctr" defTabSz="1111250">
                <a:lnSpc>
                  <a:spcPct val="90000"/>
                </a:lnSpc>
                <a:spcAft>
                  <a:spcPct val="35000"/>
                </a:spcAft>
                <a:defRPr/>
              </a:pPr>
              <a:r>
                <a:rPr lang="en-GB" sz="2500" dirty="0"/>
                <a:t>MMM</a:t>
              </a:r>
            </a:p>
          </p:txBody>
        </p:sp>
        <p:sp>
          <p:nvSpPr>
            <p:cNvPr id="22" name="Freeform: Shape 21">
              <a:extLst>
                <a:ext uri="{FF2B5EF4-FFF2-40B4-BE49-F238E27FC236}">
                  <a16:creationId xmlns:a16="http://schemas.microsoft.com/office/drawing/2014/main" id="{427873CE-E8D8-9CB4-872A-F8236CE17315}"/>
                </a:ext>
              </a:extLst>
            </p:cNvPr>
            <p:cNvSpPr/>
            <p:nvPr/>
          </p:nvSpPr>
          <p:spPr>
            <a:xfrm>
              <a:off x="4964195" y="1919115"/>
              <a:ext cx="114295" cy="1869536"/>
            </a:xfrm>
            <a:custGeom>
              <a:avLst/>
              <a:gdLst/>
              <a:ahLst/>
              <a:cxnLst/>
              <a:rect l="0" t="0" r="0" b="0"/>
              <a:pathLst>
                <a:path>
                  <a:moveTo>
                    <a:pt x="0" y="0"/>
                  </a:moveTo>
                  <a:lnTo>
                    <a:pt x="0" y="1870190"/>
                  </a:lnTo>
                  <a:lnTo>
                    <a:pt x="115088" y="187019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sp>
        <p:nvSpPr>
          <p:cNvPr id="23" name="Freeform: Shape 22">
            <a:extLst>
              <a:ext uri="{FF2B5EF4-FFF2-40B4-BE49-F238E27FC236}">
                <a16:creationId xmlns:a16="http://schemas.microsoft.com/office/drawing/2014/main" id="{2C5EC14C-FE5F-5B72-8814-37D165C78D67}"/>
              </a:ext>
            </a:extLst>
          </p:cNvPr>
          <p:cNvSpPr/>
          <p:nvPr/>
        </p:nvSpPr>
        <p:spPr>
          <a:xfrm>
            <a:off x="5078413" y="3500438"/>
            <a:ext cx="1077912" cy="576262"/>
          </a:xfrm>
          <a:custGeom>
            <a:avLst/>
            <a:gdLst>
              <a:gd name="connsiteX0" fmla="*/ 0 w 920709"/>
              <a:gd name="connsiteY0" fmla="*/ 57544 h 575443"/>
              <a:gd name="connsiteX1" fmla="*/ 57544 w 920709"/>
              <a:gd name="connsiteY1" fmla="*/ 0 h 575443"/>
              <a:gd name="connsiteX2" fmla="*/ 863165 w 920709"/>
              <a:gd name="connsiteY2" fmla="*/ 0 h 575443"/>
              <a:gd name="connsiteX3" fmla="*/ 920709 w 920709"/>
              <a:gd name="connsiteY3" fmla="*/ 57544 h 575443"/>
              <a:gd name="connsiteX4" fmla="*/ 920709 w 920709"/>
              <a:gd name="connsiteY4" fmla="*/ 517899 h 575443"/>
              <a:gd name="connsiteX5" fmla="*/ 863165 w 920709"/>
              <a:gd name="connsiteY5" fmla="*/ 575443 h 575443"/>
              <a:gd name="connsiteX6" fmla="*/ 57544 w 920709"/>
              <a:gd name="connsiteY6" fmla="*/ 575443 h 575443"/>
              <a:gd name="connsiteX7" fmla="*/ 0 w 920709"/>
              <a:gd name="connsiteY7" fmla="*/ 517899 h 575443"/>
              <a:gd name="connsiteX8" fmla="*/ 0 w 920709"/>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0709" h="575443">
                <a:moveTo>
                  <a:pt x="0" y="57544"/>
                </a:moveTo>
                <a:cubicBezTo>
                  <a:pt x="0" y="25763"/>
                  <a:pt x="25763" y="0"/>
                  <a:pt x="57544" y="0"/>
                </a:cubicBezTo>
                <a:lnTo>
                  <a:pt x="863165" y="0"/>
                </a:lnTo>
                <a:cubicBezTo>
                  <a:pt x="894946" y="0"/>
                  <a:pt x="920709" y="25763"/>
                  <a:pt x="920709" y="57544"/>
                </a:cubicBezTo>
                <a:lnTo>
                  <a:pt x="920709" y="517899"/>
                </a:lnTo>
                <a:cubicBezTo>
                  <a:pt x="920709" y="549680"/>
                  <a:pt x="894946" y="575443"/>
                  <a:pt x="863165" y="575443"/>
                </a:cubicBezTo>
                <a:lnTo>
                  <a:pt x="57544" y="575443"/>
                </a:lnTo>
                <a:cubicBezTo>
                  <a:pt x="25763" y="575443"/>
                  <a:pt x="0" y="549680"/>
                  <a:pt x="0" y="517899"/>
                </a:cubicBezTo>
                <a:lnTo>
                  <a:pt x="0" y="5754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39714" tIns="32094" rIns="39714" bIns="32094" spcCol="1270" anchor="ctr"/>
          <a:lstStyle/>
          <a:p>
            <a:pPr algn="ctr" defTabSz="533400">
              <a:lnSpc>
                <a:spcPct val="90000"/>
              </a:lnSpc>
              <a:spcAft>
                <a:spcPct val="35000"/>
              </a:spcAft>
              <a:defRPr/>
            </a:pPr>
            <a:r>
              <a:rPr lang="en-GB" sz="1400" dirty="0"/>
              <a:t>Motivational</a:t>
            </a:r>
            <a:endParaRPr lang="en-GB" sz="1200" dirty="0"/>
          </a:p>
        </p:txBody>
      </p:sp>
      <p:sp>
        <p:nvSpPr>
          <p:cNvPr id="24" name="Freeform: Shape 23">
            <a:extLst>
              <a:ext uri="{FF2B5EF4-FFF2-40B4-BE49-F238E27FC236}">
                <a16:creationId xmlns:a16="http://schemas.microsoft.com/office/drawing/2014/main" id="{AC4D44AE-592A-E6C7-216D-BAD4176ABD7B}"/>
              </a:ext>
            </a:extLst>
          </p:cNvPr>
          <p:cNvSpPr/>
          <p:nvPr/>
        </p:nvSpPr>
        <p:spPr>
          <a:xfrm>
            <a:off x="6329363" y="1343025"/>
            <a:ext cx="1150937" cy="574675"/>
          </a:xfrm>
          <a:custGeom>
            <a:avLst/>
            <a:gdLst>
              <a:gd name="connsiteX0" fmla="*/ 0 w 1150886"/>
              <a:gd name="connsiteY0" fmla="*/ 57544 h 575443"/>
              <a:gd name="connsiteX1" fmla="*/ 57544 w 1150886"/>
              <a:gd name="connsiteY1" fmla="*/ 0 h 575443"/>
              <a:gd name="connsiteX2" fmla="*/ 1093342 w 1150886"/>
              <a:gd name="connsiteY2" fmla="*/ 0 h 575443"/>
              <a:gd name="connsiteX3" fmla="*/ 1150886 w 1150886"/>
              <a:gd name="connsiteY3" fmla="*/ 57544 h 575443"/>
              <a:gd name="connsiteX4" fmla="*/ 1150886 w 1150886"/>
              <a:gd name="connsiteY4" fmla="*/ 517899 h 575443"/>
              <a:gd name="connsiteX5" fmla="*/ 1093342 w 1150886"/>
              <a:gd name="connsiteY5" fmla="*/ 575443 h 575443"/>
              <a:gd name="connsiteX6" fmla="*/ 57544 w 1150886"/>
              <a:gd name="connsiteY6" fmla="*/ 575443 h 575443"/>
              <a:gd name="connsiteX7" fmla="*/ 0 w 1150886"/>
              <a:gd name="connsiteY7" fmla="*/ 517899 h 575443"/>
              <a:gd name="connsiteX8" fmla="*/ 0 w 1150886"/>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886" h="575443">
                <a:moveTo>
                  <a:pt x="0" y="57544"/>
                </a:moveTo>
                <a:cubicBezTo>
                  <a:pt x="0" y="25763"/>
                  <a:pt x="25763" y="0"/>
                  <a:pt x="57544" y="0"/>
                </a:cubicBezTo>
                <a:lnTo>
                  <a:pt x="1093342" y="0"/>
                </a:lnTo>
                <a:cubicBezTo>
                  <a:pt x="1125123" y="0"/>
                  <a:pt x="1150886" y="25763"/>
                  <a:pt x="1150886" y="57544"/>
                </a:cubicBezTo>
                <a:lnTo>
                  <a:pt x="1150886" y="517899"/>
                </a:lnTo>
                <a:cubicBezTo>
                  <a:pt x="1150886" y="549680"/>
                  <a:pt x="1125123" y="575443"/>
                  <a:pt x="1093342" y="575443"/>
                </a:cubicBezTo>
                <a:lnTo>
                  <a:pt x="57544" y="575443"/>
                </a:lnTo>
                <a:cubicBezTo>
                  <a:pt x="25763" y="575443"/>
                  <a:pt x="0" y="549680"/>
                  <a:pt x="0" y="517899"/>
                </a:cubicBezTo>
                <a:lnTo>
                  <a:pt x="0" y="5754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64479" tIns="48604" rIns="64479" bIns="48604" spcCol="1270" anchor="ctr"/>
          <a:lstStyle/>
          <a:p>
            <a:pPr algn="ctr" defTabSz="1111250">
              <a:lnSpc>
                <a:spcPct val="90000"/>
              </a:lnSpc>
              <a:spcAft>
                <a:spcPct val="35000"/>
              </a:spcAft>
              <a:defRPr/>
            </a:pPr>
            <a:r>
              <a:rPr lang="en-GB" altLang="en-US" sz="2500" dirty="0"/>
              <a:t>RAW</a:t>
            </a:r>
          </a:p>
        </p:txBody>
      </p:sp>
      <p:sp>
        <p:nvSpPr>
          <p:cNvPr id="25" name="Freeform: Shape 24">
            <a:extLst>
              <a:ext uri="{FF2B5EF4-FFF2-40B4-BE49-F238E27FC236}">
                <a16:creationId xmlns:a16="http://schemas.microsoft.com/office/drawing/2014/main" id="{682F692F-AA96-1775-08CB-7D1F12A74C56}"/>
              </a:ext>
            </a:extLst>
          </p:cNvPr>
          <p:cNvSpPr/>
          <p:nvPr/>
        </p:nvSpPr>
        <p:spPr>
          <a:xfrm>
            <a:off x="6402388" y="1917700"/>
            <a:ext cx="114300" cy="431800"/>
          </a:xfrm>
          <a:custGeom>
            <a:avLst/>
            <a:gdLst/>
            <a:ahLst/>
            <a:cxnLst/>
            <a:rect l="0" t="0" r="0" b="0"/>
            <a:pathLst>
              <a:path>
                <a:moveTo>
                  <a:pt x="0" y="0"/>
                </a:moveTo>
                <a:lnTo>
                  <a:pt x="0" y="431582"/>
                </a:lnTo>
                <a:lnTo>
                  <a:pt x="115088" y="431582"/>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26" name="Freeform: Shape 25">
            <a:extLst>
              <a:ext uri="{FF2B5EF4-FFF2-40B4-BE49-F238E27FC236}">
                <a16:creationId xmlns:a16="http://schemas.microsoft.com/office/drawing/2014/main" id="{D44F8D93-FFBE-E263-361F-96A23CAC3B5E}"/>
              </a:ext>
            </a:extLst>
          </p:cNvPr>
          <p:cNvSpPr/>
          <p:nvPr/>
        </p:nvSpPr>
        <p:spPr>
          <a:xfrm>
            <a:off x="6516688" y="2062163"/>
            <a:ext cx="1079500" cy="576262"/>
          </a:xfrm>
          <a:custGeom>
            <a:avLst/>
            <a:gdLst>
              <a:gd name="connsiteX0" fmla="*/ 0 w 920709"/>
              <a:gd name="connsiteY0" fmla="*/ 57544 h 575443"/>
              <a:gd name="connsiteX1" fmla="*/ 57544 w 920709"/>
              <a:gd name="connsiteY1" fmla="*/ 0 h 575443"/>
              <a:gd name="connsiteX2" fmla="*/ 863165 w 920709"/>
              <a:gd name="connsiteY2" fmla="*/ 0 h 575443"/>
              <a:gd name="connsiteX3" fmla="*/ 920709 w 920709"/>
              <a:gd name="connsiteY3" fmla="*/ 57544 h 575443"/>
              <a:gd name="connsiteX4" fmla="*/ 920709 w 920709"/>
              <a:gd name="connsiteY4" fmla="*/ 517899 h 575443"/>
              <a:gd name="connsiteX5" fmla="*/ 863165 w 920709"/>
              <a:gd name="connsiteY5" fmla="*/ 575443 h 575443"/>
              <a:gd name="connsiteX6" fmla="*/ 57544 w 920709"/>
              <a:gd name="connsiteY6" fmla="*/ 575443 h 575443"/>
              <a:gd name="connsiteX7" fmla="*/ 0 w 920709"/>
              <a:gd name="connsiteY7" fmla="*/ 517899 h 575443"/>
              <a:gd name="connsiteX8" fmla="*/ 0 w 920709"/>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0709" h="575443">
                <a:moveTo>
                  <a:pt x="0" y="57544"/>
                </a:moveTo>
                <a:cubicBezTo>
                  <a:pt x="0" y="25763"/>
                  <a:pt x="25763" y="0"/>
                  <a:pt x="57544" y="0"/>
                </a:cubicBezTo>
                <a:lnTo>
                  <a:pt x="863165" y="0"/>
                </a:lnTo>
                <a:cubicBezTo>
                  <a:pt x="894946" y="0"/>
                  <a:pt x="920709" y="25763"/>
                  <a:pt x="920709" y="57544"/>
                </a:cubicBezTo>
                <a:lnTo>
                  <a:pt x="920709" y="517899"/>
                </a:lnTo>
                <a:cubicBezTo>
                  <a:pt x="920709" y="549680"/>
                  <a:pt x="894946" y="575443"/>
                  <a:pt x="863165" y="575443"/>
                </a:cubicBezTo>
                <a:lnTo>
                  <a:pt x="57544" y="575443"/>
                </a:lnTo>
                <a:cubicBezTo>
                  <a:pt x="25763" y="575443"/>
                  <a:pt x="0" y="549680"/>
                  <a:pt x="0" y="517899"/>
                </a:cubicBezTo>
                <a:lnTo>
                  <a:pt x="0" y="5754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39714" tIns="32094" rIns="39714" bIns="32094" spcCol="1270" anchor="ctr"/>
          <a:lstStyle/>
          <a:p>
            <a:pPr algn="ctr" defTabSz="533400">
              <a:lnSpc>
                <a:spcPct val="90000"/>
              </a:lnSpc>
              <a:spcAft>
                <a:spcPct val="35000"/>
              </a:spcAft>
              <a:defRPr/>
            </a:pPr>
            <a:r>
              <a:rPr lang="en-GB" sz="1400" dirty="0"/>
              <a:t>Realistic</a:t>
            </a:r>
            <a:endParaRPr lang="en-GB" sz="1200" dirty="0"/>
          </a:p>
        </p:txBody>
      </p:sp>
      <p:sp>
        <p:nvSpPr>
          <p:cNvPr id="27" name="Freeform: Shape 26">
            <a:extLst>
              <a:ext uri="{FF2B5EF4-FFF2-40B4-BE49-F238E27FC236}">
                <a16:creationId xmlns:a16="http://schemas.microsoft.com/office/drawing/2014/main" id="{C4E80782-1B4C-7157-0583-B93BDCFF0048}"/>
              </a:ext>
            </a:extLst>
          </p:cNvPr>
          <p:cNvSpPr/>
          <p:nvPr/>
        </p:nvSpPr>
        <p:spPr>
          <a:xfrm>
            <a:off x="6402388" y="1917700"/>
            <a:ext cx="114300" cy="1150938"/>
          </a:xfrm>
          <a:custGeom>
            <a:avLst/>
            <a:gdLst/>
            <a:ahLst/>
            <a:cxnLst/>
            <a:rect l="0" t="0" r="0" b="0"/>
            <a:pathLst>
              <a:path>
                <a:moveTo>
                  <a:pt x="0" y="0"/>
                </a:moveTo>
                <a:lnTo>
                  <a:pt x="0" y="1150886"/>
                </a:lnTo>
                <a:lnTo>
                  <a:pt x="115088" y="1150886"/>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28" name="Freeform: Shape 27">
            <a:extLst>
              <a:ext uri="{FF2B5EF4-FFF2-40B4-BE49-F238E27FC236}">
                <a16:creationId xmlns:a16="http://schemas.microsoft.com/office/drawing/2014/main" id="{AFC230E4-8FD5-ABC4-71CA-E120B3395D05}"/>
              </a:ext>
            </a:extLst>
          </p:cNvPr>
          <p:cNvSpPr/>
          <p:nvPr/>
        </p:nvSpPr>
        <p:spPr>
          <a:xfrm>
            <a:off x="6516688" y="2781300"/>
            <a:ext cx="1079500" cy="576263"/>
          </a:xfrm>
          <a:custGeom>
            <a:avLst/>
            <a:gdLst>
              <a:gd name="connsiteX0" fmla="*/ 0 w 920709"/>
              <a:gd name="connsiteY0" fmla="*/ 57544 h 575443"/>
              <a:gd name="connsiteX1" fmla="*/ 57544 w 920709"/>
              <a:gd name="connsiteY1" fmla="*/ 0 h 575443"/>
              <a:gd name="connsiteX2" fmla="*/ 863165 w 920709"/>
              <a:gd name="connsiteY2" fmla="*/ 0 h 575443"/>
              <a:gd name="connsiteX3" fmla="*/ 920709 w 920709"/>
              <a:gd name="connsiteY3" fmla="*/ 57544 h 575443"/>
              <a:gd name="connsiteX4" fmla="*/ 920709 w 920709"/>
              <a:gd name="connsiteY4" fmla="*/ 517899 h 575443"/>
              <a:gd name="connsiteX5" fmla="*/ 863165 w 920709"/>
              <a:gd name="connsiteY5" fmla="*/ 575443 h 575443"/>
              <a:gd name="connsiteX6" fmla="*/ 57544 w 920709"/>
              <a:gd name="connsiteY6" fmla="*/ 575443 h 575443"/>
              <a:gd name="connsiteX7" fmla="*/ 0 w 920709"/>
              <a:gd name="connsiteY7" fmla="*/ 517899 h 575443"/>
              <a:gd name="connsiteX8" fmla="*/ 0 w 920709"/>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0709" h="575443">
                <a:moveTo>
                  <a:pt x="0" y="57544"/>
                </a:moveTo>
                <a:cubicBezTo>
                  <a:pt x="0" y="25763"/>
                  <a:pt x="25763" y="0"/>
                  <a:pt x="57544" y="0"/>
                </a:cubicBezTo>
                <a:lnTo>
                  <a:pt x="863165" y="0"/>
                </a:lnTo>
                <a:cubicBezTo>
                  <a:pt x="894946" y="0"/>
                  <a:pt x="920709" y="25763"/>
                  <a:pt x="920709" y="57544"/>
                </a:cubicBezTo>
                <a:lnTo>
                  <a:pt x="920709" y="517899"/>
                </a:lnTo>
                <a:cubicBezTo>
                  <a:pt x="920709" y="549680"/>
                  <a:pt x="894946" y="575443"/>
                  <a:pt x="863165" y="575443"/>
                </a:cubicBezTo>
                <a:lnTo>
                  <a:pt x="57544" y="575443"/>
                </a:lnTo>
                <a:cubicBezTo>
                  <a:pt x="25763" y="575443"/>
                  <a:pt x="0" y="549680"/>
                  <a:pt x="0" y="517899"/>
                </a:cubicBezTo>
                <a:lnTo>
                  <a:pt x="0" y="5754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39714" tIns="32094" rIns="39714" bIns="32094" spcCol="1270" anchor="ctr"/>
          <a:lstStyle/>
          <a:p>
            <a:pPr algn="ctr" defTabSz="533400">
              <a:lnSpc>
                <a:spcPct val="90000"/>
              </a:lnSpc>
              <a:spcAft>
                <a:spcPct val="35000"/>
              </a:spcAft>
              <a:defRPr/>
            </a:pPr>
            <a:r>
              <a:rPr lang="en-GB" sz="1400" dirty="0"/>
              <a:t>Achievable</a:t>
            </a:r>
            <a:endParaRPr lang="en-GB" sz="1200" dirty="0"/>
          </a:p>
        </p:txBody>
      </p:sp>
      <p:sp>
        <p:nvSpPr>
          <p:cNvPr id="29" name="Freeform: Shape 28">
            <a:extLst>
              <a:ext uri="{FF2B5EF4-FFF2-40B4-BE49-F238E27FC236}">
                <a16:creationId xmlns:a16="http://schemas.microsoft.com/office/drawing/2014/main" id="{11CC19F1-FEB6-4D75-8470-F0EE1DC6D2BB}"/>
              </a:ext>
            </a:extLst>
          </p:cNvPr>
          <p:cNvSpPr/>
          <p:nvPr/>
        </p:nvSpPr>
        <p:spPr>
          <a:xfrm>
            <a:off x="6402388" y="1917700"/>
            <a:ext cx="114300" cy="1871663"/>
          </a:xfrm>
          <a:custGeom>
            <a:avLst/>
            <a:gdLst/>
            <a:ahLst/>
            <a:cxnLst/>
            <a:rect l="0" t="0" r="0" b="0"/>
            <a:pathLst>
              <a:path>
                <a:moveTo>
                  <a:pt x="0" y="0"/>
                </a:moveTo>
                <a:lnTo>
                  <a:pt x="0" y="1870190"/>
                </a:lnTo>
                <a:lnTo>
                  <a:pt x="115088" y="187019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30" name="Freeform: Shape 29">
            <a:extLst>
              <a:ext uri="{FF2B5EF4-FFF2-40B4-BE49-F238E27FC236}">
                <a16:creationId xmlns:a16="http://schemas.microsoft.com/office/drawing/2014/main" id="{CEB24589-DB93-9779-AB26-E3794DC22708}"/>
              </a:ext>
            </a:extLst>
          </p:cNvPr>
          <p:cNvSpPr/>
          <p:nvPr/>
        </p:nvSpPr>
        <p:spPr>
          <a:xfrm>
            <a:off x="6516688" y="3500438"/>
            <a:ext cx="1079500" cy="576262"/>
          </a:xfrm>
          <a:custGeom>
            <a:avLst/>
            <a:gdLst>
              <a:gd name="connsiteX0" fmla="*/ 0 w 920709"/>
              <a:gd name="connsiteY0" fmla="*/ 57544 h 575443"/>
              <a:gd name="connsiteX1" fmla="*/ 57544 w 920709"/>
              <a:gd name="connsiteY1" fmla="*/ 0 h 575443"/>
              <a:gd name="connsiteX2" fmla="*/ 863165 w 920709"/>
              <a:gd name="connsiteY2" fmla="*/ 0 h 575443"/>
              <a:gd name="connsiteX3" fmla="*/ 920709 w 920709"/>
              <a:gd name="connsiteY3" fmla="*/ 57544 h 575443"/>
              <a:gd name="connsiteX4" fmla="*/ 920709 w 920709"/>
              <a:gd name="connsiteY4" fmla="*/ 517899 h 575443"/>
              <a:gd name="connsiteX5" fmla="*/ 863165 w 920709"/>
              <a:gd name="connsiteY5" fmla="*/ 575443 h 575443"/>
              <a:gd name="connsiteX6" fmla="*/ 57544 w 920709"/>
              <a:gd name="connsiteY6" fmla="*/ 575443 h 575443"/>
              <a:gd name="connsiteX7" fmla="*/ 0 w 920709"/>
              <a:gd name="connsiteY7" fmla="*/ 517899 h 575443"/>
              <a:gd name="connsiteX8" fmla="*/ 0 w 920709"/>
              <a:gd name="connsiteY8" fmla="*/ 57544 h 5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0709" h="575443">
                <a:moveTo>
                  <a:pt x="0" y="57544"/>
                </a:moveTo>
                <a:cubicBezTo>
                  <a:pt x="0" y="25763"/>
                  <a:pt x="25763" y="0"/>
                  <a:pt x="57544" y="0"/>
                </a:cubicBezTo>
                <a:lnTo>
                  <a:pt x="863165" y="0"/>
                </a:lnTo>
                <a:cubicBezTo>
                  <a:pt x="894946" y="0"/>
                  <a:pt x="920709" y="25763"/>
                  <a:pt x="920709" y="57544"/>
                </a:cubicBezTo>
                <a:lnTo>
                  <a:pt x="920709" y="517899"/>
                </a:lnTo>
                <a:cubicBezTo>
                  <a:pt x="920709" y="549680"/>
                  <a:pt x="894946" y="575443"/>
                  <a:pt x="863165" y="575443"/>
                </a:cubicBezTo>
                <a:lnTo>
                  <a:pt x="57544" y="575443"/>
                </a:lnTo>
                <a:cubicBezTo>
                  <a:pt x="25763" y="575443"/>
                  <a:pt x="0" y="549680"/>
                  <a:pt x="0" y="517899"/>
                </a:cubicBezTo>
                <a:lnTo>
                  <a:pt x="0" y="57544"/>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39714" tIns="32094" rIns="39714" bIns="32094" spcCol="1270" anchor="ctr"/>
          <a:lstStyle/>
          <a:p>
            <a:pPr algn="ctr" defTabSz="533400">
              <a:lnSpc>
                <a:spcPct val="90000"/>
              </a:lnSpc>
              <a:spcAft>
                <a:spcPct val="35000"/>
              </a:spcAft>
              <a:defRPr/>
            </a:pPr>
            <a:r>
              <a:rPr lang="en-GB" sz="1400" dirty="0"/>
              <a:t>Worthwhile</a:t>
            </a:r>
            <a:endParaRPr lang="en-GB" sz="1200" dirty="0"/>
          </a:p>
        </p:txBody>
      </p:sp>
      <p:sp>
        <p:nvSpPr>
          <p:cNvPr id="2" name="TextBox 1">
            <a:extLst>
              <a:ext uri="{FF2B5EF4-FFF2-40B4-BE49-F238E27FC236}">
                <a16:creationId xmlns:a16="http://schemas.microsoft.com/office/drawing/2014/main" id="{88680FAE-39E3-62DB-29BC-423422551244}"/>
              </a:ext>
            </a:extLst>
          </p:cNvPr>
          <p:cNvSpPr txBox="1"/>
          <p:nvPr/>
        </p:nvSpPr>
        <p:spPr>
          <a:xfrm>
            <a:off x="5580112" y="4508500"/>
            <a:ext cx="3456384" cy="1015663"/>
          </a:xfrm>
          <a:prstGeom prst="rect">
            <a:avLst/>
          </a:prstGeom>
          <a:noFill/>
          <a:ln w="57150">
            <a:solidFill>
              <a:srgbClr val="00B0F0"/>
            </a:solidFill>
          </a:ln>
        </p:spPr>
        <p:txBody>
          <a:bodyPr wrap="square" rtlCol="0">
            <a:spAutoFit/>
          </a:bodyPr>
          <a:lstStyle/>
          <a:p>
            <a:r>
              <a:rPr lang="en-GB" sz="2000" dirty="0">
                <a:latin typeface="Arial" panose="020B0604020202020204" pitchFamily="34" charset="0"/>
                <a:cs typeface="Arial" panose="020B0604020202020204" pitchFamily="34" charset="0"/>
              </a:rPr>
              <a:t>Select a style of goal setting and set yourself a short term and a long term career goal. </a:t>
            </a:r>
          </a:p>
        </p:txBody>
      </p:sp>
    </p:spTree>
    <p:extLst>
      <p:ext uri="{BB962C8B-B14F-4D97-AF65-F5344CB8AC3E}">
        <p14:creationId xmlns:p14="http://schemas.microsoft.com/office/powerpoint/2010/main" val="13005307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fade">
                                      <p:cBhvr>
                                        <p:cTn id="32" dur="500"/>
                                        <p:tgtEl>
                                          <p:spTgt spid="19"/>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fade">
                                      <p:cBhvr>
                                        <p:cTn id="37" dur="500"/>
                                        <p:tgtEl>
                                          <p:spTgt spid="21"/>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23"/>
                                        </p:tgtEl>
                                        <p:attrNameLst>
                                          <p:attrName>style.visibility</p:attrName>
                                        </p:attrNameLst>
                                      </p:cBhvr>
                                      <p:to>
                                        <p:strVal val="visible"/>
                                      </p:to>
                                    </p:set>
                                    <p:animEffect transition="in" filter="fade">
                                      <p:cBhvr>
                                        <p:cTn id="42" dur="500"/>
                                        <p:tgtEl>
                                          <p:spTgt spid="23"/>
                                        </p:tgtEl>
                                      </p:cBhvr>
                                    </p:animEffect>
                                  </p:childTnLst>
                                </p:cTn>
                              </p:par>
                              <p:par>
                                <p:cTn id="43" presetID="10" presetClass="entr" presetSubtype="0" fill="hold" nodeType="withEffect">
                                  <p:stCondLst>
                                    <p:cond delay="0"/>
                                  </p:stCondLst>
                                  <p:childTnLst>
                                    <p:set>
                                      <p:cBhvr>
                                        <p:cTn id="44" dur="1" fill="hold">
                                          <p:stCondLst>
                                            <p:cond delay="0"/>
                                          </p:stCondLst>
                                        </p:cTn>
                                        <p:tgtEl>
                                          <p:spTgt spid="29"/>
                                        </p:tgtEl>
                                        <p:attrNameLst>
                                          <p:attrName>style.visibility</p:attrName>
                                        </p:attrNameLst>
                                      </p:cBhvr>
                                      <p:to>
                                        <p:strVal val="visible"/>
                                      </p:to>
                                    </p:set>
                                    <p:animEffect transition="in" filter="fade">
                                      <p:cBhvr>
                                        <p:cTn id="45" dur="500"/>
                                        <p:tgtEl>
                                          <p:spTgt spid="29"/>
                                        </p:tgtEl>
                                      </p:cBhvr>
                                    </p:animEffect>
                                  </p:childTnLst>
                                </p:cTn>
                              </p:par>
                            </p:childTnLst>
                          </p:cTn>
                        </p:par>
                      </p:childTnLst>
                    </p:cTn>
                  </p:par>
                  <p:par>
                    <p:cTn id="46" fill="hold" nodeType="clickPar">
                      <p:stCondLst>
                        <p:cond delay="indefinite"/>
                      </p:stCondLst>
                      <p:childTnLst>
                        <p:par>
                          <p:cTn id="47" fill="hold" nodeType="withGroup">
                            <p:stCondLst>
                              <p:cond delay="0"/>
                            </p:stCondLst>
                            <p:childTnLst>
                              <p:par>
                                <p:cTn id="48" presetID="10" presetClass="entr" presetSubtype="0" fill="hold" nodeType="clickEffect">
                                  <p:stCondLst>
                                    <p:cond delay="0"/>
                                  </p:stCondLst>
                                  <p:childTnLst>
                                    <p:set>
                                      <p:cBhvr>
                                        <p:cTn id="49" dur="1" fill="hold">
                                          <p:stCondLst>
                                            <p:cond delay="0"/>
                                          </p:stCondLst>
                                        </p:cTn>
                                        <p:tgtEl>
                                          <p:spTgt spid="26"/>
                                        </p:tgtEl>
                                        <p:attrNameLst>
                                          <p:attrName>style.visibility</p:attrName>
                                        </p:attrNameLst>
                                      </p:cBhvr>
                                      <p:to>
                                        <p:strVal val="visible"/>
                                      </p:to>
                                    </p:set>
                                    <p:animEffect transition="in" filter="fade">
                                      <p:cBhvr>
                                        <p:cTn id="50" dur="500"/>
                                        <p:tgtEl>
                                          <p:spTgt spid="26"/>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10" presetClass="entr" presetSubtype="0" fill="hold" nodeType="clickEffect">
                                  <p:stCondLst>
                                    <p:cond delay="0"/>
                                  </p:stCondLst>
                                  <p:childTnLst>
                                    <p:set>
                                      <p:cBhvr>
                                        <p:cTn id="54" dur="1" fill="hold">
                                          <p:stCondLst>
                                            <p:cond delay="0"/>
                                          </p:stCondLst>
                                        </p:cTn>
                                        <p:tgtEl>
                                          <p:spTgt spid="28"/>
                                        </p:tgtEl>
                                        <p:attrNameLst>
                                          <p:attrName>style.visibility</p:attrName>
                                        </p:attrNameLst>
                                      </p:cBhvr>
                                      <p:to>
                                        <p:strVal val="visible"/>
                                      </p:to>
                                    </p:set>
                                    <p:animEffect transition="in" filter="fade">
                                      <p:cBhvr>
                                        <p:cTn id="55" dur="500"/>
                                        <p:tgtEl>
                                          <p:spTgt spid="28"/>
                                        </p:tgtEl>
                                      </p:cBhvr>
                                    </p:animEffect>
                                  </p:childTnLst>
                                </p:cTn>
                              </p:par>
                            </p:childTnLst>
                          </p:cTn>
                        </p:par>
                      </p:childTnLst>
                    </p:cTn>
                  </p:par>
                  <p:par>
                    <p:cTn id="56" fill="hold" nodeType="clickPar">
                      <p:stCondLst>
                        <p:cond delay="indefinite"/>
                      </p:stCondLst>
                      <p:childTnLst>
                        <p:par>
                          <p:cTn id="57" fill="hold" nodeType="withGroup">
                            <p:stCondLst>
                              <p:cond delay="0"/>
                            </p:stCondLst>
                            <p:childTnLst>
                              <p:par>
                                <p:cTn id="58" presetID="10" presetClass="entr" presetSubtype="0" fill="hold" nodeType="clickEffect">
                                  <p:stCondLst>
                                    <p:cond delay="0"/>
                                  </p:stCondLst>
                                  <p:childTnLst>
                                    <p:set>
                                      <p:cBhvr>
                                        <p:cTn id="59" dur="1" fill="hold">
                                          <p:stCondLst>
                                            <p:cond delay="0"/>
                                          </p:stCondLst>
                                        </p:cTn>
                                        <p:tgtEl>
                                          <p:spTgt spid="30"/>
                                        </p:tgtEl>
                                        <p:attrNameLst>
                                          <p:attrName>style.visibility</p:attrName>
                                        </p:attrNameLst>
                                      </p:cBhvr>
                                      <p:to>
                                        <p:strVal val="visible"/>
                                      </p:to>
                                    </p:set>
                                    <p:animEffect transition="in" filter="fade">
                                      <p:cBhvr>
                                        <p:cTn id="60"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P spid="14" grpId="0" animBg="1"/>
      <p:bldP spid="16" grpId="0" animBg="1"/>
      <p:bldP spid="19" grpId="0" animBg="1"/>
      <p:bldP spid="21" grpId="0" animBg="1"/>
      <p:bldP spid="23" grpId="0" animBg="1"/>
      <p:bldP spid="26" grpId="0" animBg="1"/>
      <p:bldP spid="28" grpId="0" animBg="1"/>
      <p:bldP spid="3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cap="all" dirty="0">
                <a:blipFill>
                  <a:blip r:embed="rId3">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Next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a:bodyPr>
          <a:lstStyle/>
          <a:p>
            <a:pPr marL="0" indent="0">
              <a:buNone/>
            </a:pPr>
            <a:r>
              <a:rPr lang="en-GB" dirty="0"/>
              <a:t>  </a:t>
            </a:r>
          </a:p>
          <a:p>
            <a:pPr marL="0" indent="0">
              <a:buNone/>
            </a:pPr>
            <a:endParaRPr lang="en-GB" dirty="0"/>
          </a:p>
          <a:p>
            <a:pPr marL="0" indent="0">
              <a:buNone/>
            </a:pPr>
            <a:r>
              <a:rPr lang="en-GB" dirty="0"/>
              <a:t>Revising Presentation Skills….</a:t>
            </a:r>
          </a:p>
        </p:txBody>
      </p:sp>
    </p:spTree>
    <p:extLst>
      <p:ext uri="{BB962C8B-B14F-4D97-AF65-F5344CB8AC3E}">
        <p14:creationId xmlns:p14="http://schemas.microsoft.com/office/powerpoint/2010/main" val="2404539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7E2BB-1C33-42C4-9A23-98E055F1047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28FA06D-06AE-4702-9EE4-DDA62A135C9C}"/>
              </a:ext>
            </a:extLst>
          </p:cNvPr>
          <p:cNvSpPr>
            <a:spLocks noGrp="1"/>
          </p:cNvSpPr>
          <p:nvPr>
            <p:ph idx="1"/>
          </p:nvPr>
        </p:nvSpPr>
        <p:spPr/>
        <p:txBody>
          <a:bodyPr>
            <a:normAutofit fontScale="55000" lnSpcReduction="20000"/>
          </a:bodyPr>
          <a:lstStyle/>
          <a:p>
            <a:pPr marL="0" indent="0">
              <a:buNone/>
            </a:pPr>
            <a:r>
              <a:rPr lang="en-GB" dirty="0" err="1"/>
              <a:t>Barnlund</a:t>
            </a:r>
            <a:r>
              <a:rPr lang="en-GB" dirty="0"/>
              <a:t> D. (1970)</a:t>
            </a:r>
            <a:r>
              <a:rPr lang="en-GB" i="1" dirty="0"/>
              <a:t> Foundations of Communication Theory. Communication: The context of change. </a:t>
            </a:r>
            <a:r>
              <a:rPr lang="en-GB" dirty="0"/>
              <a:t>In Sereno KK, Mortensen CD. Foundations of communication theory, pp. 83-102. Harper &amp; Row; New York, USA; </a:t>
            </a:r>
          </a:p>
          <a:p>
            <a:pPr marL="0" indent="0">
              <a:buNone/>
            </a:pPr>
            <a:endParaRPr lang="en-GB" dirty="0"/>
          </a:p>
          <a:p>
            <a:pPr marL="0" indent="0">
              <a:buNone/>
            </a:pPr>
            <a:endParaRPr lang="en-GB" dirty="0"/>
          </a:p>
          <a:p>
            <a:pPr marL="0" indent="0">
              <a:buNone/>
            </a:pPr>
            <a:r>
              <a:rPr lang="en-GB" dirty="0"/>
              <a:t>CQC (2022) </a:t>
            </a:r>
            <a:r>
              <a:rPr lang="en-GB" i="1" dirty="0"/>
              <a:t>State of care 2021/22</a:t>
            </a:r>
            <a:r>
              <a:rPr lang="en-GB" dirty="0"/>
              <a:t>, Available: </a:t>
            </a:r>
            <a:r>
              <a:rPr lang="en-GB" dirty="0">
                <a:hlinkClick r:id="rId2"/>
              </a:rPr>
              <a:t>https://www.cqc.org.uk/publication/state-care-202122/concern</a:t>
            </a:r>
            <a:r>
              <a:rPr lang="en-GB" dirty="0"/>
              <a:t> (Accessed 10 January 2023) </a:t>
            </a:r>
          </a:p>
          <a:p>
            <a:pPr marL="0" indent="0">
              <a:buNone/>
            </a:pPr>
            <a:endParaRPr lang="en-GB" dirty="0"/>
          </a:p>
          <a:p>
            <a:pPr marL="0" indent="0">
              <a:buNone/>
            </a:pPr>
            <a:r>
              <a:rPr lang="en-GB" dirty="0"/>
              <a:t>Gault, I. (2017</a:t>
            </a:r>
            <a:r>
              <a:rPr lang="en-GB" i="1" dirty="0"/>
              <a:t>) Communication in nursing and healthcare : a guide for compassionate practice </a:t>
            </a:r>
            <a:r>
              <a:rPr lang="en-GB" dirty="0"/>
              <a:t>. London :, SAGE Publications Ltd.</a:t>
            </a:r>
          </a:p>
          <a:p>
            <a:pPr marL="0" indent="0">
              <a:buNone/>
            </a:pPr>
            <a:endParaRPr lang="en-GB" dirty="0"/>
          </a:p>
          <a:p>
            <a:pPr marL="0" indent="0">
              <a:buNone/>
            </a:pPr>
            <a:r>
              <a:rPr lang="en-GB" dirty="0"/>
              <a:t>  Paige, S.R. et al. (2018) ‘Proposing a Transactional Model of eHealth Literacy: Concept Analysis’, </a:t>
            </a:r>
            <a:r>
              <a:rPr lang="en-GB" i="1" dirty="0"/>
              <a:t>Journal of medical Internet research</a:t>
            </a:r>
            <a:r>
              <a:rPr lang="en-GB" dirty="0"/>
              <a:t>, 20(10), pp. e10175–e10175. Available at: https://doi.org/10.2196/10175.</a:t>
            </a:r>
          </a:p>
          <a:p>
            <a:endParaRPr lang="en-GB" dirty="0"/>
          </a:p>
        </p:txBody>
      </p:sp>
    </p:spTree>
    <p:extLst>
      <p:ext uri="{BB962C8B-B14F-4D97-AF65-F5344CB8AC3E}">
        <p14:creationId xmlns:p14="http://schemas.microsoft.com/office/powerpoint/2010/main" val="24214701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ebe861c4-9752-476b-95bf-faec8d80e167">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_activity xmlns="f9cd839b-d2f7-4d79-867e-33235b171cd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http://schemas.microsoft.com/office/2006/metadata/properties"/>
    <ds:schemaRef ds:uri="f9cd839b-d2f7-4d79-867e-33235b171cd7"/>
    <ds:schemaRef ds:uri="http://schemas.microsoft.com/office/infopath/2007/PartnerControls"/>
    <ds:schemaRef ds:uri="http://purl.org/dc/terms/"/>
    <ds:schemaRef ds:uri="http://www.w3.org/XML/1998/namespace"/>
    <ds:schemaRef ds:uri="http://schemas.microsoft.com/office/2006/documentManagement/types"/>
    <ds:schemaRef ds:uri="http://schemas.openxmlformats.org/package/2006/metadata/core-properties"/>
    <ds:schemaRef ds:uri="ebe861c4-9752-476b-95bf-faec8d80e167"/>
    <ds:schemaRef ds:uri="http://purl.org/dc/elements/1.1/"/>
  </ds:schemaRefs>
</ds:datastoreItem>
</file>

<file path=customXml/itemProps2.xml><?xml version="1.0" encoding="utf-8"?>
<ds:datastoreItem xmlns:ds="http://schemas.openxmlformats.org/officeDocument/2006/customXml" ds:itemID="{2C9074A6-FC55-4AB7-9562-581DE4CBA0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Crop</Template>
  <TotalTime>701</TotalTime>
  <Words>1420</Words>
  <Application>Microsoft Office PowerPoint</Application>
  <PresentationFormat>On-screen Show (4:3)</PresentationFormat>
  <Paragraphs>169</Paragraphs>
  <Slides>17</Slides>
  <Notes>14</Notes>
  <HiddenSlides>0</HiddenSlides>
  <MMClips>1</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17</vt:i4>
      </vt:variant>
    </vt:vector>
  </HeadingPairs>
  <TitlesOfParts>
    <vt:vector size="28" baseType="lpstr">
      <vt:lpstr>Arial</vt:lpstr>
      <vt:lpstr>Arial</vt:lpstr>
      <vt:lpstr>Arial Nova</vt:lpstr>
      <vt:lpstr>Calibri</vt:lpstr>
      <vt:lpstr>Calibri Light</vt:lpstr>
      <vt:lpstr>Myriad Pro</vt:lpstr>
      <vt:lpstr>20140311PresentationUWTSDTemplate</vt:lpstr>
      <vt:lpstr>20140311PresentationUWTSDTemplate</vt:lpstr>
      <vt:lpstr>2_20140311PresentationUWTSDTemplate</vt:lpstr>
      <vt:lpstr>Office Theme</vt:lpstr>
      <vt:lpstr>20140311PresentationUWTSDTemplate</vt:lpstr>
      <vt:lpstr>LCHS4005   Professional Development in Health and Social Care  Week 7a  Key Skill – Reflection and Goal Setting</vt:lpstr>
      <vt:lpstr>UK Student Survey </vt:lpstr>
      <vt:lpstr>In this session…..</vt:lpstr>
      <vt:lpstr>What is reflection?</vt:lpstr>
      <vt:lpstr>Importance of reflection</vt:lpstr>
      <vt:lpstr>Reflect on key skills discussed so far on course. </vt:lpstr>
      <vt:lpstr>Share your thoughts</vt:lpstr>
      <vt:lpstr>What is reflective thinking?</vt:lpstr>
      <vt:lpstr>Models of reflection</vt:lpstr>
      <vt:lpstr>PowerPoint Presentation</vt:lpstr>
      <vt:lpstr>PowerPoint Presentation</vt:lpstr>
      <vt:lpstr>The Gibb’s reflective cycle</vt:lpstr>
      <vt:lpstr>Identify main areas of strength and development.</vt:lpstr>
      <vt:lpstr>PowerPoint Presentation</vt:lpstr>
      <vt:lpstr>Setting Goals</vt:lpstr>
      <vt:lpstr>Next session…..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Olubukola Adegbite</cp:lastModifiedBy>
  <cp:revision>183</cp:revision>
  <dcterms:created xsi:type="dcterms:W3CDTF">2020-06-13T21:56:47Z</dcterms:created>
  <dcterms:modified xsi:type="dcterms:W3CDTF">2023-05-12T17:43:48Z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