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7" r:id="rId4"/>
  </p:sldMasterIdLst>
  <p:notesMasterIdLst>
    <p:notesMasterId r:id="rId16"/>
  </p:notesMasterIdLst>
  <p:sldIdLst>
    <p:sldId id="256" r:id="rId5"/>
    <p:sldId id="257" r:id="rId6"/>
    <p:sldId id="258" r:id="rId7"/>
    <p:sldId id="266" r:id="rId8"/>
    <p:sldId id="267" r:id="rId9"/>
    <p:sldId id="260" r:id="rId10"/>
    <p:sldId id="262" r:id="rId11"/>
    <p:sldId id="263" r:id="rId12"/>
    <p:sldId id="268" r:id="rId13"/>
    <p:sldId id="269"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7"/>
    <p:restoredTop sz="94519"/>
  </p:normalViewPr>
  <p:slideViewPr>
    <p:cSldViewPr snapToGrid="0">
      <p:cViewPr varScale="1">
        <p:scale>
          <a:sx n="64" d="100"/>
          <a:sy n="64" d="100"/>
        </p:scale>
        <p:origin x="90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zia Munawara Yasin (2424946)" userId="1f4ee2d0-6a65-445c-9f0f-4af6b88e9870" providerId="ADAL" clId="{E704F53A-53C5-4350-8596-901823E39B7F}"/>
    <pc:docChg chg="undo redo custSel modSld sldOrd">
      <pc:chgData name="Shazia Munawara Yasin (2424946)" userId="1f4ee2d0-6a65-445c-9f0f-4af6b88e9870" providerId="ADAL" clId="{E704F53A-53C5-4350-8596-901823E39B7F}" dt="2026-03-22T20:55:48.529" v="24" actId="1076"/>
      <pc:docMkLst>
        <pc:docMk/>
      </pc:docMkLst>
      <pc:sldChg chg="modSp mod">
        <pc:chgData name="Shazia Munawara Yasin (2424946)" userId="1f4ee2d0-6a65-445c-9f0f-4af6b88e9870" providerId="ADAL" clId="{E704F53A-53C5-4350-8596-901823E39B7F}" dt="2026-03-22T20:54:14.747" v="15" actId="1076"/>
        <pc:sldMkLst>
          <pc:docMk/>
          <pc:sldMk cId="572797366" sldId="256"/>
        </pc:sldMkLst>
        <pc:picChg chg="mod">
          <ac:chgData name="Shazia Munawara Yasin (2424946)" userId="1f4ee2d0-6a65-445c-9f0f-4af6b88e9870" providerId="ADAL" clId="{E704F53A-53C5-4350-8596-901823E39B7F}" dt="2026-03-22T20:54:14.747" v="15" actId="1076"/>
          <ac:picMkLst>
            <pc:docMk/>
            <pc:sldMk cId="572797366" sldId="256"/>
            <ac:picMk id="7" creationId="{C2352C96-003B-23D5-88FB-1A56F743A829}"/>
          </ac:picMkLst>
        </pc:picChg>
      </pc:sldChg>
      <pc:sldChg chg="addSp delSp modSp mod addAnim delAnim">
        <pc:chgData name="Shazia Munawara Yasin (2424946)" userId="1f4ee2d0-6a65-445c-9f0f-4af6b88e9870" providerId="ADAL" clId="{E704F53A-53C5-4350-8596-901823E39B7F}" dt="2026-03-22T20:54:03.907" v="14" actId="1076"/>
        <pc:sldMkLst>
          <pc:docMk/>
          <pc:sldMk cId="4004496785" sldId="257"/>
        </pc:sldMkLst>
        <pc:picChg chg="del">
          <ac:chgData name="Shazia Munawara Yasin (2424946)" userId="1f4ee2d0-6a65-445c-9f0f-4af6b88e9870" providerId="ADAL" clId="{E704F53A-53C5-4350-8596-901823E39B7F}" dt="2026-03-22T20:43:39.188" v="11" actId="478"/>
          <ac:picMkLst>
            <pc:docMk/>
            <pc:sldMk cId="4004496785" sldId="257"/>
            <ac:picMk id="4" creationId="{7714300E-2701-EB46-32FF-C91EF708C702}"/>
          </ac:picMkLst>
        </pc:picChg>
        <pc:picChg chg="add del mod">
          <ac:chgData name="Shazia Munawara Yasin (2424946)" userId="1f4ee2d0-6a65-445c-9f0f-4af6b88e9870" providerId="ADAL" clId="{E704F53A-53C5-4350-8596-901823E39B7F}" dt="2026-03-22T20:54:03.907" v="14" actId="1076"/>
          <ac:picMkLst>
            <pc:docMk/>
            <pc:sldMk cId="4004496785" sldId="257"/>
            <ac:picMk id="7" creationId="{EC125CFE-003C-DA4B-F07C-6474B0693425}"/>
          </ac:picMkLst>
        </pc:picChg>
      </pc:sldChg>
      <pc:sldChg chg="modSp mod ord">
        <pc:chgData name="Shazia Munawara Yasin (2424946)" userId="1f4ee2d0-6a65-445c-9f0f-4af6b88e9870" providerId="ADAL" clId="{E704F53A-53C5-4350-8596-901823E39B7F}" dt="2026-03-22T20:54:22.078" v="16" actId="1076"/>
        <pc:sldMkLst>
          <pc:docMk/>
          <pc:sldMk cId="4028503841" sldId="258"/>
        </pc:sldMkLst>
        <pc:picChg chg="mod">
          <ac:chgData name="Shazia Munawara Yasin (2424946)" userId="1f4ee2d0-6a65-445c-9f0f-4af6b88e9870" providerId="ADAL" clId="{E704F53A-53C5-4350-8596-901823E39B7F}" dt="2026-03-22T20:54:22.078" v="16" actId="1076"/>
          <ac:picMkLst>
            <pc:docMk/>
            <pc:sldMk cId="4028503841" sldId="258"/>
            <ac:picMk id="4" creationId="{03C62CA5-0ABD-6F06-E87F-4978B29FCF0E}"/>
          </ac:picMkLst>
        </pc:picChg>
      </pc:sldChg>
      <pc:sldChg chg="modSp mod">
        <pc:chgData name="Shazia Munawara Yasin (2424946)" userId="1f4ee2d0-6a65-445c-9f0f-4af6b88e9870" providerId="ADAL" clId="{E704F53A-53C5-4350-8596-901823E39B7F}" dt="2026-03-22T20:54:59.959" v="19" actId="1076"/>
        <pc:sldMkLst>
          <pc:docMk/>
          <pc:sldMk cId="538187848" sldId="260"/>
        </pc:sldMkLst>
        <pc:picChg chg="mod">
          <ac:chgData name="Shazia Munawara Yasin (2424946)" userId="1f4ee2d0-6a65-445c-9f0f-4af6b88e9870" providerId="ADAL" clId="{E704F53A-53C5-4350-8596-901823E39B7F}" dt="2026-03-22T20:54:59.959" v="19" actId="1076"/>
          <ac:picMkLst>
            <pc:docMk/>
            <pc:sldMk cId="538187848" sldId="260"/>
            <ac:picMk id="5" creationId="{F1D8BC48-3054-B400-1E25-D347E3AA8070}"/>
          </ac:picMkLst>
        </pc:picChg>
      </pc:sldChg>
      <pc:sldChg chg="modSp mod">
        <pc:chgData name="Shazia Munawara Yasin (2424946)" userId="1f4ee2d0-6a65-445c-9f0f-4af6b88e9870" providerId="ADAL" clId="{E704F53A-53C5-4350-8596-901823E39B7F}" dt="2026-03-22T20:55:12.555" v="20" actId="1076"/>
        <pc:sldMkLst>
          <pc:docMk/>
          <pc:sldMk cId="3313896167" sldId="262"/>
        </pc:sldMkLst>
        <pc:picChg chg="mod">
          <ac:chgData name="Shazia Munawara Yasin (2424946)" userId="1f4ee2d0-6a65-445c-9f0f-4af6b88e9870" providerId="ADAL" clId="{E704F53A-53C5-4350-8596-901823E39B7F}" dt="2026-03-22T20:55:12.555" v="20" actId="1076"/>
          <ac:picMkLst>
            <pc:docMk/>
            <pc:sldMk cId="3313896167" sldId="262"/>
            <ac:picMk id="4" creationId="{091FF04F-858E-89B4-0DA4-992149992CE6}"/>
          </ac:picMkLst>
        </pc:picChg>
      </pc:sldChg>
      <pc:sldChg chg="modSp mod">
        <pc:chgData name="Shazia Munawara Yasin (2424946)" userId="1f4ee2d0-6a65-445c-9f0f-4af6b88e9870" providerId="ADAL" clId="{E704F53A-53C5-4350-8596-901823E39B7F}" dt="2026-03-22T20:55:18.443" v="21" actId="1076"/>
        <pc:sldMkLst>
          <pc:docMk/>
          <pc:sldMk cId="32106717" sldId="263"/>
        </pc:sldMkLst>
        <pc:picChg chg="mod">
          <ac:chgData name="Shazia Munawara Yasin (2424946)" userId="1f4ee2d0-6a65-445c-9f0f-4af6b88e9870" providerId="ADAL" clId="{E704F53A-53C5-4350-8596-901823E39B7F}" dt="2026-03-22T20:55:18.443" v="21" actId="1076"/>
          <ac:picMkLst>
            <pc:docMk/>
            <pc:sldMk cId="32106717" sldId="263"/>
            <ac:picMk id="5" creationId="{B6E0F01A-89A9-D0C0-2903-1F9BE235100E}"/>
          </ac:picMkLst>
        </pc:picChg>
      </pc:sldChg>
      <pc:sldChg chg="modSp mod">
        <pc:chgData name="Shazia Munawara Yasin (2424946)" userId="1f4ee2d0-6a65-445c-9f0f-4af6b88e9870" providerId="ADAL" clId="{E704F53A-53C5-4350-8596-901823E39B7F}" dt="2026-03-22T20:55:48.529" v="24" actId="1076"/>
        <pc:sldMkLst>
          <pc:docMk/>
          <pc:sldMk cId="2663922772" sldId="265"/>
        </pc:sldMkLst>
        <pc:picChg chg="mod">
          <ac:chgData name="Shazia Munawara Yasin (2424946)" userId="1f4ee2d0-6a65-445c-9f0f-4af6b88e9870" providerId="ADAL" clId="{E704F53A-53C5-4350-8596-901823E39B7F}" dt="2026-03-22T20:55:48.529" v="24" actId="1076"/>
          <ac:picMkLst>
            <pc:docMk/>
            <pc:sldMk cId="2663922772" sldId="265"/>
            <ac:picMk id="15" creationId="{7E51B36E-9B89-691D-AC7B-92F40D694EC4}"/>
          </ac:picMkLst>
        </pc:picChg>
      </pc:sldChg>
      <pc:sldChg chg="modSp mod ord">
        <pc:chgData name="Shazia Munawara Yasin (2424946)" userId="1f4ee2d0-6a65-445c-9f0f-4af6b88e9870" providerId="ADAL" clId="{E704F53A-53C5-4350-8596-901823E39B7F}" dt="2026-03-22T20:54:30.869" v="17" actId="1076"/>
        <pc:sldMkLst>
          <pc:docMk/>
          <pc:sldMk cId="2023840439" sldId="266"/>
        </pc:sldMkLst>
        <pc:picChg chg="mod">
          <ac:chgData name="Shazia Munawara Yasin (2424946)" userId="1f4ee2d0-6a65-445c-9f0f-4af6b88e9870" providerId="ADAL" clId="{E704F53A-53C5-4350-8596-901823E39B7F}" dt="2026-03-22T20:54:30.869" v="17" actId="1076"/>
          <ac:picMkLst>
            <pc:docMk/>
            <pc:sldMk cId="2023840439" sldId="266"/>
            <ac:picMk id="4" creationId="{2195B762-F6B6-EF64-97CA-D8063AAB9D5D}"/>
          </ac:picMkLst>
        </pc:picChg>
      </pc:sldChg>
      <pc:sldChg chg="modSp mod">
        <pc:chgData name="Shazia Munawara Yasin (2424946)" userId="1f4ee2d0-6a65-445c-9f0f-4af6b88e9870" providerId="ADAL" clId="{E704F53A-53C5-4350-8596-901823E39B7F}" dt="2026-03-22T20:54:44.666" v="18" actId="1076"/>
        <pc:sldMkLst>
          <pc:docMk/>
          <pc:sldMk cId="168500477" sldId="267"/>
        </pc:sldMkLst>
        <pc:picChg chg="mod">
          <ac:chgData name="Shazia Munawara Yasin (2424946)" userId="1f4ee2d0-6a65-445c-9f0f-4af6b88e9870" providerId="ADAL" clId="{E704F53A-53C5-4350-8596-901823E39B7F}" dt="2026-03-22T20:54:44.666" v="18" actId="1076"/>
          <ac:picMkLst>
            <pc:docMk/>
            <pc:sldMk cId="168500477" sldId="267"/>
            <ac:picMk id="5" creationId="{32E798B7-64A5-AF24-22DB-E9E96AEB2F02}"/>
          </ac:picMkLst>
        </pc:picChg>
      </pc:sldChg>
      <pc:sldChg chg="modSp mod">
        <pc:chgData name="Shazia Munawara Yasin (2424946)" userId="1f4ee2d0-6a65-445c-9f0f-4af6b88e9870" providerId="ADAL" clId="{E704F53A-53C5-4350-8596-901823E39B7F}" dt="2026-03-22T20:55:28.027" v="22" actId="1076"/>
        <pc:sldMkLst>
          <pc:docMk/>
          <pc:sldMk cId="1885592942" sldId="268"/>
        </pc:sldMkLst>
        <pc:picChg chg="mod">
          <ac:chgData name="Shazia Munawara Yasin (2424946)" userId="1f4ee2d0-6a65-445c-9f0f-4af6b88e9870" providerId="ADAL" clId="{E704F53A-53C5-4350-8596-901823E39B7F}" dt="2026-03-22T20:55:28.027" v="22" actId="1076"/>
          <ac:picMkLst>
            <pc:docMk/>
            <pc:sldMk cId="1885592942" sldId="268"/>
            <ac:picMk id="3" creationId="{E95EE163-8E5C-4062-49C3-163A8103F86F}"/>
          </ac:picMkLst>
        </pc:picChg>
      </pc:sldChg>
      <pc:sldChg chg="modSp mod">
        <pc:chgData name="Shazia Munawara Yasin (2424946)" userId="1f4ee2d0-6a65-445c-9f0f-4af6b88e9870" providerId="ADAL" clId="{E704F53A-53C5-4350-8596-901823E39B7F}" dt="2026-03-22T20:55:40.991" v="23" actId="1076"/>
        <pc:sldMkLst>
          <pc:docMk/>
          <pc:sldMk cId="2104777509" sldId="269"/>
        </pc:sldMkLst>
        <pc:picChg chg="mod">
          <ac:chgData name="Shazia Munawara Yasin (2424946)" userId="1f4ee2d0-6a65-445c-9f0f-4af6b88e9870" providerId="ADAL" clId="{E704F53A-53C5-4350-8596-901823E39B7F}" dt="2026-03-22T20:55:40.991" v="23" actId="1076"/>
          <ac:picMkLst>
            <pc:docMk/>
            <pc:sldMk cId="2104777509" sldId="269"/>
            <ac:picMk id="19" creationId="{4ABAA485-C752-3E3D-4C61-9A0FE59F6F0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F0D0E5-AA90-F548-92F5-9C9B905DFD26}" type="datetimeFigureOut">
              <a:rPr lang="en-US" smtClean="0"/>
              <a:t>3/22/2026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185C37-F695-D345-8BBC-5C49CA1516DF}" type="slidenum">
              <a:rPr lang="en-US" smtClean="0"/>
              <a:t>‹#›</a:t>
            </a:fld>
            <a:endParaRPr lang="en-US"/>
          </a:p>
        </p:txBody>
      </p:sp>
    </p:spTree>
    <p:extLst>
      <p:ext uri="{BB962C8B-B14F-4D97-AF65-F5344CB8AC3E}">
        <p14:creationId xmlns:p14="http://schemas.microsoft.com/office/powerpoint/2010/main" val="2490921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Sunday, March 22, 2026</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55217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Sunday, March 22, 2026</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77061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Sunday, March 22, 2026</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410831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Sunday, March 22, 2026</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637001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Sunday, March 22, 2026</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109085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Sunday, March 22, 2026</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222438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Sunday, March 22, 2026</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861944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Sunday, March 22, 2026</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955559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Sunday, March 22, 2026</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44629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Sunday, March 22, 2026</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59201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Sunday, March 22, 2026</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27234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Sunday, March 22, 2026</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2340865346"/>
      </p:ext>
    </p:extLst>
  </p:cSld>
  <p:clrMap bg1="dk1" tx1="lt1" bg2="dk2" tx2="lt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6" r:id="rId6"/>
    <p:sldLayoutId id="2147483781" r:id="rId7"/>
    <p:sldLayoutId id="2147483782" r:id="rId8"/>
    <p:sldLayoutId id="2147483783" r:id="rId9"/>
    <p:sldLayoutId id="2147483785" r:id="rId10"/>
    <p:sldLayoutId id="2147483784"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microsoft.com/office/2007/relationships/hdphoto" Target="../media/hdphoto3.wdp"/><Relationship Id="rId5" Type="http://schemas.openxmlformats.org/officeDocument/2006/relationships/image" Target="../media/image5.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microsoft.com/office/2007/relationships/hdphoto" Target="../media/hdphoto4.wdp"/><Relationship Id="rId5" Type="http://schemas.openxmlformats.org/officeDocument/2006/relationships/image" Target="../media/image6.pn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microsoft.com/office/2007/relationships/hdphoto" Target="../media/hdphoto5.wdp"/><Relationship Id="rId5" Type="http://schemas.openxmlformats.org/officeDocument/2006/relationships/image" Target="../media/image7.pn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microsoft.com/office/2007/relationships/hdphoto" Target="../media/hdphoto6.wdp"/><Relationship Id="rId5" Type="http://schemas.openxmlformats.org/officeDocument/2006/relationships/image" Target="../media/image8.pn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D89EBB-72B3-43C9-BAA0-C3D3A97AD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A6BA549-E7EA-4091-94B3-7B2B3044E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1F230D-BFA4-B66A-AB73-DD73A2998865}"/>
              </a:ext>
            </a:extLst>
          </p:cNvPr>
          <p:cNvSpPr>
            <a:spLocks noGrp="1"/>
          </p:cNvSpPr>
          <p:nvPr>
            <p:ph type="ctrTitle"/>
          </p:nvPr>
        </p:nvSpPr>
        <p:spPr>
          <a:xfrm>
            <a:off x="1349567" y="619199"/>
            <a:ext cx="9492866" cy="576000"/>
          </a:xfrm>
        </p:spPr>
        <p:txBody>
          <a:bodyPr wrap="square" anchor="t">
            <a:normAutofit/>
          </a:bodyPr>
          <a:lstStyle/>
          <a:p>
            <a:r>
              <a:rPr lang="en-US" sz="2400" dirty="0">
                <a:latin typeface="Century Gothic" panose="020B0502020202020204" pitchFamily="34" charset="0"/>
                <a:ea typeface="Apple Color Emoji" pitchFamily="2" charset="0"/>
                <a:cs typeface="Charm" pitchFamily="2" charset="-34"/>
              </a:rPr>
              <a:t>Cancer:  The Enemy Within</a:t>
            </a:r>
          </a:p>
        </p:txBody>
      </p:sp>
      <p:sp>
        <p:nvSpPr>
          <p:cNvPr id="3" name="Subtitle 2">
            <a:extLst>
              <a:ext uri="{FF2B5EF4-FFF2-40B4-BE49-F238E27FC236}">
                <a16:creationId xmlns:a16="http://schemas.microsoft.com/office/drawing/2014/main" id="{60320A99-9567-81DE-59F7-403B3FFBA32A}"/>
              </a:ext>
            </a:extLst>
          </p:cNvPr>
          <p:cNvSpPr>
            <a:spLocks noGrp="1"/>
          </p:cNvSpPr>
          <p:nvPr>
            <p:ph type="subTitle" idx="1"/>
          </p:nvPr>
        </p:nvSpPr>
        <p:spPr>
          <a:xfrm>
            <a:off x="1349567" y="1193130"/>
            <a:ext cx="9492866" cy="340414"/>
          </a:xfrm>
        </p:spPr>
        <p:txBody>
          <a:bodyPr wrap="square">
            <a:normAutofit/>
          </a:bodyPr>
          <a:lstStyle/>
          <a:p>
            <a:r>
              <a:rPr lang="en-US" sz="1800" dirty="0"/>
              <a:t>Unmasking the Science of Cellular Rebellion</a:t>
            </a:r>
          </a:p>
        </p:txBody>
      </p:sp>
      <p:grpSp>
        <p:nvGrpSpPr>
          <p:cNvPr id="13" name="Group 12">
            <a:extLst>
              <a:ext uri="{FF2B5EF4-FFF2-40B4-BE49-F238E27FC236}">
                <a16:creationId xmlns:a16="http://schemas.microsoft.com/office/drawing/2014/main" id="{C8F3AECA-1E28-4DB0-901D-747B827596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14" name="Freeform 78">
              <a:extLst>
                <a:ext uri="{FF2B5EF4-FFF2-40B4-BE49-F238E27FC236}">
                  <a16:creationId xmlns:a16="http://schemas.microsoft.com/office/drawing/2014/main" id="{F137E6B0-A1AA-47FF-AAB8-9E5D6B701C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79">
              <a:extLst>
                <a:ext uri="{FF2B5EF4-FFF2-40B4-BE49-F238E27FC236}">
                  <a16:creationId xmlns:a16="http://schemas.microsoft.com/office/drawing/2014/main" id="{F72FB821-5AF0-4EA1-B84B-D5E12D8333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85">
              <a:extLst>
                <a:ext uri="{FF2B5EF4-FFF2-40B4-BE49-F238E27FC236}">
                  <a16:creationId xmlns:a16="http://schemas.microsoft.com/office/drawing/2014/main" id="{DFE0F740-8A45-42B9-BEF6-A75329504F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8" name="Group 17">
            <a:extLst>
              <a:ext uri="{FF2B5EF4-FFF2-40B4-BE49-F238E27FC236}">
                <a16:creationId xmlns:a16="http://schemas.microsoft.com/office/drawing/2014/main" id="{3214C51D-3B74-4CCB-82B8-A184460FC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10" y="268794"/>
            <a:ext cx="632305" cy="1606552"/>
            <a:chOff x="10224385" y="954724"/>
            <a:chExt cx="1324087" cy="3364228"/>
          </a:xfrm>
        </p:grpSpPr>
        <p:sp>
          <p:nvSpPr>
            <p:cNvPr id="19" name="Freeform 80">
              <a:extLst>
                <a:ext uri="{FF2B5EF4-FFF2-40B4-BE49-F238E27FC236}">
                  <a16:creationId xmlns:a16="http://schemas.microsoft.com/office/drawing/2014/main" id="{66CD91DA-BDB8-476E-8111-2918188D6D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0" name="Freeform 84">
              <a:extLst>
                <a:ext uri="{FF2B5EF4-FFF2-40B4-BE49-F238E27FC236}">
                  <a16:creationId xmlns:a16="http://schemas.microsoft.com/office/drawing/2014/main" id="{576CF7BA-63E8-47BF-AB8E-E9134BE8EF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7">
              <a:extLst>
                <a:ext uri="{FF2B5EF4-FFF2-40B4-BE49-F238E27FC236}">
                  <a16:creationId xmlns:a16="http://schemas.microsoft.com/office/drawing/2014/main" id="{C0C95E2B-D068-4E18-85DE-266A42E6C6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23" name="Freeform: Shape 22">
            <a:extLst>
              <a:ext uri="{FF2B5EF4-FFF2-40B4-BE49-F238E27FC236}">
                <a16:creationId xmlns:a16="http://schemas.microsoft.com/office/drawing/2014/main" id="{613F3963-915E-4812-8B39-BE6EA7CC8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4524375" y="-809624"/>
            <a:ext cx="3143251" cy="12192001"/>
          </a:xfrm>
          <a:custGeom>
            <a:avLst/>
            <a:gdLst>
              <a:gd name="connsiteX0" fmla="*/ 508 w 2932134"/>
              <a:gd name="connsiteY0" fmla="*/ 4431100 h 12192000"/>
              <a:gd name="connsiteX1" fmla="*/ 137030 w 2932134"/>
              <a:gd name="connsiteY1" fmla="*/ 177371 h 12192000"/>
              <a:gd name="connsiteX2" fmla="*/ 145443 w 2932134"/>
              <a:gd name="connsiteY2" fmla="*/ 0 h 12192000"/>
              <a:gd name="connsiteX3" fmla="*/ 2932134 w 2932134"/>
              <a:gd name="connsiteY3" fmla="*/ 0 h 12192000"/>
              <a:gd name="connsiteX4" fmla="*/ 2932133 w 2932134"/>
              <a:gd name="connsiteY4" fmla="*/ 12192000 h 12192000"/>
              <a:gd name="connsiteX5" fmla="*/ 172151 w 2932134"/>
              <a:gd name="connsiteY5" fmla="*/ 12192000 h 12192000"/>
              <a:gd name="connsiteX6" fmla="*/ 169761 w 2932134"/>
              <a:gd name="connsiteY6" fmla="*/ 12180928 h 12192000"/>
              <a:gd name="connsiteX7" fmla="*/ 169761 w 2932134"/>
              <a:gd name="connsiteY7" fmla="*/ 7234593 h 12192000"/>
              <a:gd name="connsiteX8" fmla="*/ 508 w 2932134"/>
              <a:gd name="connsiteY8" fmla="*/ 44311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32134" h="12192000">
                <a:moveTo>
                  <a:pt x="508" y="4431100"/>
                </a:moveTo>
                <a:cubicBezTo>
                  <a:pt x="-7698" y="2846728"/>
                  <a:pt x="85554" y="1238574"/>
                  <a:pt x="137030" y="177371"/>
                </a:cubicBezTo>
                <a:lnTo>
                  <a:pt x="145443" y="0"/>
                </a:lnTo>
                <a:lnTo>
                  <a:pt x="2932134" y="0"/>
                </a:lnTo>
                <a:lnTo>
                  <a:pt x="2932133" y="12192000"/>
                </a:lnTo>
                <a:lnTo>
                  <a:pt x="172151" y="12192000"/>
                </a:lnTo>
                <a:lnTo>
                  <a:pt x="169761" y="12180928"/>
                </a:lnTo>
                <a:cubicBezTo>
                  <a:pt x="169761" y="11800439"/>
                  <a:pt x="169761" y="10278492"/>
                  <a:pt x="169761" y="7234593"/>
                </a:cubicBezTo>
                <a:cubicBezTo>
                  <a:pt x="50398" y="6402277"/>
                  <a:pt x="5637" y="5421334"/>
                  <a:pt x="508" y="4431100"/>
                </a:cubicBez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pic>
        <p:nvPicPr>
          <p:cNvPr id="4" name="Picture 3" descr="A network of dots and lines&#10;&#10;AI-generated content may be incorrect.">
            <a:extLst>
              <a:ext uri="{FF2B5EF4-FFF2-40B4-BE49-F238E27FC236}">
                <a16:creationId xmlns:a16="http://schemas.microsoft.com/office/drawing/2014/main" id="{EFB2BF61-3A5D-2356-F71D-7895CE22425B}"/>
              </a:ext>
            </a:extLst>
          </p:cNvPr>
          <p:cNvPicPr>
            <a:picLocks noChangeAspect="1"/>
          </p:cNvPicPr>
          <p:nvPr/>
        </p:nvPicPr>
        <p:blipFill>
          <a:blip r:embed="rId4"/>
          <a:srcRect t="56476" b="10646"/>
          <a:stretch>
            <a:fillRect/>
          </a:stretch>
        </p:blipFill>
        <p:spPr>
          <a:xfrm>
            <a:off x="20" y="2124079"/>
            <a:ext cx="12191980" cy="4008527"/>
          </a:xfrm>
          <a:custGeom>
            <a:avLst/>
            <a:gdLst/>
            <a:ahLst/>
            <a:cxnLst/>
            <a:rect l="l" t="t" r="r" b="b"/>
            <a:pathLst>
              <a:path w="12192000" h="4008527">
                <a:moveTo>
                  <a:pt x="4189346" y="67"/>
                </a:moveTo>
                <a:cubicBezTo>
                  <a:pt x="6609616" y="-2813"/>
                  <a:pt x="11142685" y="89351"/>
                  <a:pt x="11767395" y="89351"/>
                </a:cubicBezTo>
                <a:cubicBezTo>
                  <a:pt x="11866707" y="89351"/>
                  <a:pt x="11953607" y="89351"/>
                  <a:pt x="12029645" y="89351"/>
                </a:cubicBezTo>
                <a:lnTo>
                  <a:pt x="12192000" y="89351"/>
                </a:lnTo>
                <a:lnTo>
                  <a:pt x="12192000" y="3985854"/>
                </a:lnTo>
                <a:lnTo>
                  <a:pt x="12191997" y="3985854"/>
                </a:lnTo>
                <a:lnTo>
                  <a:pt x="12191997" y="3974419"/>
                </a:lnTo>
                <a:lnTo>
                  <a:pt x="12184243" y="3974470"/>
                </a:lnTo>
                <a:cubicBezTo>
                  <a:pt x="11170126" y="3981070"/>
                  <a:pt x="9547540" y="3991630"/>
                  <a:pt x="6951408" y="4008527"/>
                </a:cubicBezTo>
                <a:cubicBezTo>
                  <a:pt x="6951408" y="4008527"/>
                  <a:pt x="6951408" y="4008527"/>
                  <a:pt x="3941397" y="3963467"/>
                </a:cubicBezTo>
                <a:cubicBezTo>
                  <a:pt x="3941397" y="3963467"/>
                  <a:pt x="3941397" y="3963467"/>
                  <a:pt x="1332721" y="3963467"/>
                </a:cubicBezTo>
                <a:cubicBezTo>
                  <a:pt x="1232387" y="3963467"/>
                  <a:pt x="831053" y="3963467"/>
                  <a:pt x="329384" y="3963467"/>
                </a:cubicBezTo>
                <a:lnTo>
                  <a:pt x="0" y="3969926"/>
                </a:lnTo>
                <a:lnTo>
                  <a:pt x="0" y="40691"/>
                </a:lnTo>
                <a:lnTo>
                  <a:pt x="20858" y="40713"/>
                </a:lnTo>
                <a:cubicBezTo>
                  <a:pt x="1271033" y="41633"/>
                  <a:pt x="2406326" y="39179"/>
                  <a:pt x="2925316" y="19546"/>
                </a:cubicBezTo>
                <a:cubicBezTo>
                  <a:pt x="3184813" y="6458"/>
                  <a:pt x="3630821" y="732"/>
                  <a:pt x="4189346" y="67"/>
                </a:cubicBezTo>
                <a:close/>
              </a:path>
            </a:pathLst>
          </a:custGeom>
        </p:spPr>
      </p:pic>
      <p:sp>
        <p:nvSpPr>
          <p:cNvPr id="5" name="TextBox 4">
            <a:extLst>
              <a:ext uri="{FF2B5EF4-FFF2-40B4-BE49-F238E27FC236}">
                <a16:creationId xmlns:a16="http://schemas.microsoft.com/office/drawing/2014/main" id="{D2737E22-FD57-22EA-F9E9-305E2B84F67D}"/>
              </a:ext>
            </a:extLst>
          </p:cNvPr>
          <p:cNvSpPr txBox="1"/>
          <p:nvPr/>
        </p:nvSpPr>
        <p:spPr>
          <a:xfrm>
            <a:off x="1112172" y="6356546"/>
            <a:ext cx="11079828" cy="276999"/>
          </a:xfrm>
          <a:prstGeom prst="rect">
            <a:avLst/>
          </a:prstGeom>
          <a:noFill/>
        </p:spPr>
        <p:txBody>
          <a:bodyPr wrap="none" rtlCol="0">
            <a:spAutoFit/>
          </a:bodyPr>
          <a:lstStyle/>
          <a:p>
            <a:r>
              <a:rPr lang="en-US" sz="1200" dirty="0"/>
              <a:t>Module / Code: Introduction to Physiology + BMHP5023, Submission Date: 23/03/26, Lecturer: G. Weaver, Name / Student Number Shazia Yasin + 2424946 </a:t>
            </a:r>
          </a:p>
        </p:txBody>
      </p:sp>
      <p:pic>
        <p:nvPicPr>
          <p:cNvPr id="7" name="Recorded Sound">
            <a:hlinkClick r:id="" action="ppaction://media"/>
            <a:extLst>
              <a:ext uri="{FF2B5EF4-FFF2-40B4-BE49-F238E27FC236}">
                <a16:creationId xmlns:a16="http://schemas.microsoft.com/office/drawing/2014/main" id="{C2352C96-003B-23D5-88FB-1A56F743A8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16712" y="672568"/>
            <a:ext cx="609600" cy="609600"/>
          </a:xfrm>
          <a:prstGeom prst="rect">
            <a:avLst/>
          </a:prstGeom>
        </p:spPr>
      </p:pic>
    </p:spTree>
    <p:extLst>
      <p:ext uri="{BB962C8B-B14F-4D97-AF65-F5344CB8AC3E}">
        <p14:creationId xmlns:p14="http://schemas.microsoft.com/office/powerpoint/2010/main" val="57279736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advTm="38745">
        <p15:prstTrans prst="curtains"/>
      </p:transition>
    </mc:Choice>
    <mc:Fallback>
      <p:transition spd="slow" advTm="3874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74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1D49A-9724-FBBB-F5F9-DEB679455934}"/>
              </a:ext>
            </a:extLst>
          </p:cNvPr>
          <p:cNvSpPr>
            <a:spLocks noGrp="1"/>
          </p:cNvSpPr>
          <p:nvPr>
            <p:ph type="title"/>
          </p:nvPr>
        </p:nvSpPr>
        <p:spPr>
          <a:xfrm>
            <a:off x="731839" y="486905"/>
            <a:ext cx="10728322" cy="469825"/>
          </a:xfrm>
        </p:spPr>
        <p:txBody>
          <a:bodyPr>
            <a:normAutofit/>
          </a:bodyPr>
          <a:lstStyle/>
          <a:p>
            <a:r>
              <a:rPr lang="en-US" sz="2400" dirty="0">
                <a:latin typeface="Century Gothic" panose="020B0502020202020204" pitchFamily="34" charset="0"/>
              </a:rPr>
              <a:t>The Case Study</a:t>
            </a:r>
          </a:p>
        </p:txBody>
      </p:sp>
      <p:pic>
        <p:nvPicPr>
          <p:cNvPr id="17" name="Picture 16" descr="A network of dots and lines&#10;&#10;AI-generated content may be incorrect.">
            <a:extLst>
              <a:ext uri="{FF2B5EF4-FFF2-40B4-BE49-F238E27FC236}">
                <a16:creationId xmlns:a16="http://schemas.microsoft.com/office/drawing/2014/main" id="{7502C971-1629-E5EB-F6B9-FC00D53404BE}"/>
              </a:ext>
            </a:extLst>
          </p:cNvPr>
          <p:cNvPicPr>
            <a:picLocks noChangeAspect="1"/>
          </p:cNvPicPr>
          <p:nvPr/>
        </p:nvPicPr>
        <p:blipFill>
          <a:blip r:embed="rId4"/>
          <a:srcRect t="58914" b="33860"/>
          <a:stretch>
            <a:fillRect/>
          </a:stretch>
        </p:blipFill>
        <p:spPr>
          <a:xfrm>
            <a:off x="0" y="6019048"/>
            <a:ext cx="12206082" cy="869490"/>
          </a:xfrm>
          <a:custGeom>
            <a:avLst/>
            <a:gdLst/>
            <a:ahLst/>
            <a:cxnLst/>
            <a:rect l="l" t="t" r="r" b="b"/>
            <a:pathLst>
              <a:path w="12192000" h="4008527">
                <a:moveTo>
                  <a:pt x="4189346" y="67"/>
                </a:moveTo>
                <a:cubicBezTo>
                  <a:pt x="6609616" y="-2813"/>
                  <a:pt x="11142685" y="89351"/>
                  <a:pt x="11767395" y="89351"/>
                </a:cubicBezTo>
                <a:cubicBezTo>
                  <a:pt x="11866707" y="89351"/>
                  <a:pt x="11953607" y="89351"/>
                  <a:pt x="12029645" y="89351"/>
                </a:cubicBezTo>
                <a:lnTo>
                  <a:pt x="12192000" y="89351"/>
                </a:lnTo>
                <a:lnTo>
                  <a:pt x="12192000" y="3985854"/>
                </a:lnTo>
                <a:lnTo>
                  <a:pt x="12191997" y="3985854"/>
                </a:lnTo>
                <a:lnTo>
                  <a:pt x="12191997" y="3974419"/>
                </a:lnTo>
                <a:lnTo>
                  <a:pt x="12184243" y="3974470"/>
                </a:lnTo>
                <a:cubicBezTo>
                  <a:pt x="11170126" y="3981070"/>
                  <a:pt x="9547540" y="3991630"/>
                  <a:pt x="6951408" y="4008527"/>
                </a:cubicBezTo>
                <a:cubicBezTo>
                  <a:pt x="6951408" y="4008527"/>
                  <a:pt x="6951408" y="4008527"/>
                  <a:pt x="3941397" y="3963467"/>
                </a:cubicBezTo>
                <a:cubicBezTo>
                  <a:pt x="3941397" y="3963467"/>
                  <a:pt x="3941397" y="3963467"/>
                  <a:pt x="1332721" y="3963467"/>
                </a:cubicBezTo>
                <a:cubicBezTo>
                  <a:pt x="1232387" y="3963467"/>
                  <a:pt x="831053" y="3963467"/>
                  <a:pt x="329384" y="3963467"/>
                </a:cubicBezTo>
                <a:lnTo>
                  <a:pt x="0" y="3969926"/>
                </a:lnTo>
                <a:lnTo>
                  <a:pt x="0" y="40691"/>
                </a:lnTo>
                <a:lnTo>
                  <a:pt x="20858" y="40713"/>
                </a:lnTo>
                <a:cubicBezTo>
                  <a:pt x="1271033" y="41633"/>
                  <a:pt x="2406326" y="39179"/>
                  <a:pt x="2925316" y="19546"/>
                </a:cubicBezTo>
                <a:cubicBezTo>
                  <a:pt x="3184813" y="6458"/>
                  <a:pt x="3630821" y="732"/>
                  <a:pt x="4189346" y="67"/>
                </a:cubicBezTo>
                <a:close/>
              </a:path>
            </a:pathLst>
          </a:custGeom>
        </p:spPr>
      </p:pic>
      <p:sp>
        <p:nvSpPr>
          <p:cNvPr id="19" name="Rectangle 1">
            <a:extLst>
              <a:ext uri="{FF2B5EF4-FFF2-40B4-BE49-F238E27FC236}">
                <a16:creationId xmlns:a16="http://schemas.microsoft.com/office/drawing/2014/main" id="{0AE34D3C-3614-CD6D-C6B3-7C45BDF9938B}"/>
              </a:ext>
            </a:extLst>
          </p:cNvPr>
          <p:cNvSpPr>
            <a:spLocks noChangeArrowheads="1"/>
          </p:cNvSpPr>
          <p:nvPr/>
        </p:nvSpPr>
        <p:spPr bwMode="auto">
          <a:xfrm>
            <a:off x="291494" y="1074509"/>
            <a:ext cx="12067193"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i="0" u="none" strike="noStrike" cap="none" normalizeH="0" baseline="0" dirty="0">
                <a:ln>
                  <a:noFill/>
                </a:ln>
                <a:effectLst/>
                <a:latin typeface="+mn-lt"/>
              </a:rPr>
              <a:t>Patient Profile:</a:t>
            </a:r>
          </a:p>
          <a:p>
            <a:pPr marL="0" marR="0" lvl="0" indent="0" algn="l" defTabSz="914400" rtl="0" eaLnBrk="0" fontAlgn="base" latinLnBrk="0" hangingPunct="0">
              <a:lnSpc>
                <a:spcPct val="100000"/>
              </a:lnSpc>
              <a:spcBef>
                <a:spcPct val="0"/>
              </a:spcBef>
              <a:spcAft>
                <a:spcPct val="0"/>
              </a:spcAft>
              <a:buClrTx/>
              <a:buSzTx/>
              <a:tabLst/>
            </a:pPr>
            <a:endParaRPr lang="en-US" altLang="en-US" sz="1500" dirty="0">
              <a:latin typeface="+mn-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500" i="0" u="none" strike="noStrike" cap="none" normalizeH="0" baseline="0" dirty="0">
                <a:ln>
                  <a:noFill/>
                </a:ln>
                <a:effectLst/>
                <a:latin typeface="+mn-lt"/>
              </a:rPr>
              <a:t>Name: Arthur Bennett (Fictional Service User).</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500" i="0" u="none"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500" i="0" u="none" strike="noStrike" cap="none" normalizeH="0" baseline="0" dirty="0">
                <a:ln>
                  <a:noFill/>
                </a:ln>
                <a:effectLst/>
                <a:latin typeface="+mn-lt"/>
              </a:rPr>
              <a:t>Age/Gender: 68-year-old Male.</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500" i="0" u="none"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500" i="0" u="none" strike="noStrike" cap="none" normalizeH="0" baseline="0" dirty="0">
                <a:ln>
                  <a:noFill/>
                </a:ln>
                <a:effectLst/>
                <a:latin typeface="+mn-lt"/>
              </a:rPr>
              <a:t>Diagnosis: Non-Small Cell Lung Cancer (NSCLC) – Squamous Cell Carcinoma.</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500" i="0" u="none"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500" i="0" u="none" strike="noStrike" cap="none" normalizeH="0" baseline="0" dirty="0">
                <a:ln>
                  <a:noFill/>
                </a:ln>
                <a:effectLst/>
                <a:latin typeface="+mn-lt"/>
              </a:rPr>
              <a:t>Presenting Symptoms: Chronic cough, dyspnea (shortness of breath), and persistent chest pain.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i="0" u="none"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i="0" u="none" strike="noStrike" cap="none" normalizeH="0" baseline="0" dirty="0">
                <a:ln>
                  <a:noFill/>
                </a:ln>
                <a:effectLst/>
                <a:latin typeface="+mn-lt"/>
              </a:rPr>
              <a:t>Lifestyle &amp; Risk Factors: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500" i="0" u="none"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500" i="0" u="none" strike="noStrike" cap="none" normalizeH="0" baseline="0" dirty="0">
                <a:ln>
                  <a:noFill/>
                </a:ln>
                <a:effectLst/>
                <a:latin typeface="+mn-lt"/>
              </a:rPr>
              <a:t>Tobacco Use: 45 "pack-year" history (Heavy smoker since age 18).</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500" i="0" u="none"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500" i="0" u="none" strike="noStrike" cap="none" normalizeH="0" baseline="0" dirty="0">
                <a:ln>
                  <a:noFill/>
                </a:ln>
                <a:effectLst/>
                <a:latin typeface="+mn-lt"/>
              </a:rPr>
              <a:t>Occupational Exposure: Retired construction worker; significant history of asbestos and silica dust inhalation.</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500" i="0" u="none"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500" i="0" u="none" strike="noStrike" cap="none" normalizeH="0" baseline="0" dirty="0">
                <a:ln>
                  <a:noFill/>
                </a:ln>
                <a:effectLst/>
                <a:latin typeface="+mn-lt"/>
              </a:rPr>
              <a:t>Environmental: Lives in an urban area with high nitrogen dioxide levels.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i="0" u="none"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i="0" u="none" strike="noStrike" cap="none" normalizeH="0" baseline="0" dirty="0">
                <a:ln>
                  <a:noFill/>
                </a:ln>
                <a:effectLst/>
                <a:latin typeface="+mn-lt"/>
              </a:rPr>
              <a:t>Clinical Sidebar: Arthur represents a typical high-risk profile in the UK. According to NHS data, tobacco use remains the leading preventable cause of the "biological glitch" in respiratory tissue.</a:t>
            </a:r>
          </a:p>
        </p:txBody>
      </p:sp>
      <p:pic>
        <p:nvPicPr>
          <p:cNvPr id="23" name="Picture 22" descr="A person smoking a cigarette&#10;&#10;AI-generated content may be incorrect.">
            <a:extLst>
              <a:ext uri="{FF2B5EF4-FFF2-40B4-BE49-F238E27FC236}">
                <a16:creationId xmlns:a16="http://schemas.microsoft.com/office/drawing/2014/main" id="{117B48D9-E19C-693E-0529-1DCDD2EDB524}"/>
              </a:ext>
            </a:extLst>
          </p:cNvPr>
          <p:cNvPicPr>
            <a:picLocks noChangeAspect="1"/>
          </p:cNvPicPr>
          <p:nvPr/>
        </p:nvPicPr>
        <p:blipFill>
          <a:blip r:embed="rId5">
            <a:alphaModFix amt="70000"/>
            <a:extLst>
              <a:ext uri="{BEBA8EAE-BF5A-486C-A8C5-ECC9F3942E4B}">
                <a14:imgProps xmlns:a14="http://schemas.microsoft.com/office/drawing/2010/main">
                  <a14:imgLayer r:embed="rId6">
                    <a14:imgEffect>
                      <a14:saturation sat="66000"/>
                    </a14:imgEffect>
                  </a14:imgLayer>
                </a14:imgProps>
              </a:ext>
            </a:extLst>
          </a:blip>
          <a:srcRect l="9894"/>
          <a:stretch>
            <a:fillRect/>
          </a:stretch>
        </p:blipFill>
        <p:spPr>
          <a:xfrm>
            <a:off x="8386763" y="166687"/>
            <a:ext cx="3685193" cy="2652866"/>
          </a:xfrm>
          <a:prstGeom prst="rect">
            <a:avLst/>
          </a:prstGeom>
        </p:spPr>
      </p:pic>
      <p:pic>
        <p:nvPicPr>
          <p:cNvPr id="7" name="Recorded Sound">
            <a:hlinkClick r:id="" action="ppaction://media"/>
            <a:extLst>
              <a:ext uri="{FF2B5EF4-FFF2-40B4-BE49-F238E27FC236}">
                <a16:creationId xmlns:a16="http://schemas.microsoft.com/office/drawing/2014/main" id="{EC125CFE-003C-DA4B-F07C-6474B069342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325090" y="251347"/>
            <a:ext cx="609600" cy="609600"/>
          </a:xfrm>
          <a:prstGeom prst="rect">
            <a:avLst/>
          </a:prstGeom>
        </p:spPr>
      </p:pic>
    </p:spTree>
    <p:extLst>
      <p:ext uri="{BB962C8B-B14F-4D97-AF65-F5344CB8AC3E}">
        <p14:creationId xmlns:p14="http://schemas.microsoft.com/office/powerpoint/2010/main" val="400449678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54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C0BA-BED9-9EA9-7B29-49B56A6E128A}"/>
              </a:ext>
            </a:extLst>
          </p:cNvPr>
          <p:cNvSpPr>
            <a:spLocks noGrp="1"/>
          </p:cNvSpPr>
          <p:nvPr>
            <p:ph type="title"/>
          </p:nvPr>
        </p:nvSpPr>
        <p:spPr>
          <a:xfrm>
            <a:off x="731839" y="653523"/>
            <a:ext cx="10728322" cy="469825"/>
          </a:xfrm>
        </p:spPr>
        <p:txBody>
          <a:bodyPr>
            <a:normAutofit/>
          </a:bodyPr>
          <a:lstStyle/>
          <a:p>
            <a:pPr algn="r"/>
            <a:r>
              <a:rPr lang="en-US" sz="2400" dirty="0">
                <a:latin typeface="+mn-lt"/>
              </a:rPr>
              <a:t>Anatomy of the Respiratory System</a:t>
            </a:r>
          </a:p>
        </p:txBody>
      </p:sp>
      <p:sp>
        <p:nvSpPr>
          <p:cNvPr id="3" name="Content Placeholder 2">
            <a:extLst>
              <a:ext uri="{FF2B5EF4-FFF2-40B4-BE49-F238E27FC236}">
                <a16:creationId xmlns:a16="http://schemas.microsoft.com/office/drawing/2014/main" id="{0635365B-C0ED-FEB1-797A-BC4DF91E8E9E}"/>
              </a:ext>
            </a:extLst>
          </p:cNvPr>
          <p:cNvSpPr>
            <a:spLocks noGrp="1"/>
          </p:cNvSpPr>
          <p:nvPr>
            <p:ph idx="1"/>
          </p:nvPr>
        </p:nvSpPr>
        <p:spPr>
          <a:xfrm>
            <a:off x="6103041" y="1239829"/>
            <a:ext cx="5080725" cy="3274276"/>
          </a:xfrm>
        </p:spPr>
        <p:txBody>
          <a:bodyPr>
            <a:normAutofit fontScale="92500" lnSpcReduction="10000"/>
          </a:bodyPr>
          <a:lstStyle/>
          <a:p>
            <a:pPr marL="0" indent="0">
              <a:buNone/>
            </a:pPr>
            <a:r>
              <a:rPr lang="en-US" sz="1600" dirty="0"/>
              <a:t>Core Mechanics:</a:t>
            </a:r>
          </a:p>
          <a:p>
            <a:r>
              <a:rPr lang="en-US" sz="1600" dirty="0"/>
              <a:t>The Airway: Air travels through the Trachea into the Bronchi and Bronchioles, which act as the distribution network.</a:t>
            </a:r>
          </a:p>
          <a:p>
            <a:r>
              <a:rPr lang="en-US" sz="1600" dirty="0"/>
              <a:t>Alveolar Exchange: The lungs contain 300 million Alveoli. This is the site of Gas Exchange, where Oxygen enters the blood and CO2 is removed via the alveolar capillary membrane.</a:t>
            </a:r>
          </a:p>
          <a:p>
            <a:r>
              <a:rPr lang="en-US" sz="1600" dirty="0"/>
              <a:t>Protective Mechanisms: Ciliated epithelial cells and mucus production act as the ”cleaners”, trapping and removing foreign debris.</a:t>
            </a:r>
          </a:p>
          <a:p>
            <a:endParaRPr lang="en-US" dirty="0"/>
          </a:p>
        </p:txBody>
      </p:sp>
      <p:pic>
        <p:nvPicPr>
          <p:cNvPr id="5" name="Picture 4" descr="A network of dots and lines&#10;&#10;AI-generated content may be incorrect.">
            <a:extLst>
              <a:ext uri="{FF2B5EF4-FFF2-40B4-BE49-F238E27FC236}">
                <a16:creationId xmlns:a16="http://schemas.microsoft.com/office/drawing/2014/main" id="{29320BE0-1570-32E8-29AD-D2857298A847}"/>
              </a:ext>
            </a:extLst>
          </p:cNvPr>
          <p:cNvPicPr>
            <a:picLocks noChangeAspect="1"/>
          </p:cNvPicPr>
          <p:nvPr/>
        </p:nvPicPr>
        <p:blipFill>
          <a:blip r:embed="rId4"/>
          <a:srcRect t="58914" b="33860"/>
          <a:stretch>
            <a:fillRect/>
          </a:stretch>
        </p:blipFill>
        <p:spPr>
          <a:xfrm>
            <a:off x="0" y="6019048"/>
            <a:ext cx="12206082" cy="869490"/>
          </a:xfrm>
          <a:custGeom>
            <a:avLst/>
            <a:gdLst/>
            <a:ahLst/>
            <a:cxnLst/>
            <a:rect l="l" t="t" r="r" b="b"/>
            <a:pathLst>
              <a:path w="12192000" h="4008527">
                <a:moveTo>
                  <a:pt x="4189346" y="67"/>
                </a:moveTo>
                <a:cubicBezTo>
                  <a:pt x="6609616" y="-2813"/>
                  <a:pt x="11142685" y="89351"/>
                  <a:pt x="11767395" y="89351"/>
                </a:cubicBezTo>
                <a:cubicBezTo>
                  <a:pt x="11866707" y="89351"/>
                  <a:pt x="11953607" y="89351"/>
                  <a:pt x="12029645" y="89351"/>
                </a:cubicBezTo>
                <a:lnTo>
                  <a:pt x="12192000" y="89351"/>
                </a:lnTo>
                <a:lnTo>
                  <a:pt x="12192000" y="3985854"/>
                </a:lnTo>
                <a:lnTo>
                  <a:pt x="12191997" y="3985854"/>
                </a:lnTo>
                <a:lnTo>
                  <a:pt x="12191997" y="3974419"/>
                </a:lnTo>
                <a:lnTo>
                  <a:pt x="12184243" y="3974470"/>
                </a:lnTo>
                <a:cubicBezTo>
                  <a:pt x="11170126" y="3981070"/>
                  <a:pt x="9547540" y="3991630"/>
                  <a:pt x="6951408" y="4008527"/>
                </a:cubicBezTo>
                <a:cubicBezTo>
                  <a:pt x="6951408" y="4008527"/>
                  <a:pt x="6951408" y="4008527"/>
                  <a:pt x="3941397" y="3963467"/>
                </a:cubicBezTo>
                <a:cubicBezTo>
                  <a:pt x="3941397" y="3963467"/>
                  <a:pt x="3941397" y="3963467"/>
                  <a:pt x="1332721" y="3963467"/>
                </a:cubicBezTo>
                <a:cubicBezTo>
                  <a:pt x="1232387" y="3963467"/>
                  <a:pt x="831053" y="3963467"/>
                  <a:pt x="329384" y="3963467"/>
                </a:cubicBezTo>
                <a:lnTo>
                  <a:pt x="0" y="3969926"/>
                </a:lnTo>
                <a:lnTo>
                  <a:pt x="0" y="40691"/>
                </a:lnTo>
                <a:lnTo>
                  <a:pt x="20858" y="40713"/>
                </a:lnTo>
                <a:cubicBezTo>
                  <a:pt x="1271033" y="41633"/>
                  <a:pt x="2406326" y="39179"/>
                  <a:pt x="2925316" y="19546"/>
                </a:cubicBezTo>
                <a:cubicBezTo>
                  <a:pt x="3184813" y="6458"/>
                  <a:pt x="3630821" y="732"/>
                  <a:pt x="4189346" y="67"/>
                </a:cubicBezTo>
                <a:close/>
              </a:path>
            </a:pathLst>
          </a:custGeom>
        </p:spPr>
      </p:pic>
      <p:sp>
        <p:nvSpPr>
          <p:cNvPr id="8" name="TextBox 7">
            <a:extLst>
              <a:ext uri="{FF2B5EF4-FFF2-40B4-BE49-F238E27FC236}">
                <a16:creationId xmlns:a16="http://schemas.microsoft.com/office/drawing/2014/main" id="{2B38C0DB-BA09-0491-FD3C-BE6B674A27F9}"/>
              </a:ext>
            </a:extLst>
          </p:cNvPr>
          <p:cNvSpPr txBox="1"/>
          <p:nvPr/>
        </p:nvSpPr>
        <p:spPr>
          <a:xfrm>
            <a:off x="1705278" y="4105073"/>
            <a:ext cx="4397763" cy="307777"/>
          </a:xfrm>
          <a:prstGeom prst="rect">
            <a:avLst/>
          </a:prstGeom>
          <a:noFill/>
        </p:spPr>
        <p:txBody>
          <a:bodyPr wrap="square" rtlCol="0">
            <a:spAutoFit/>
          </a:bodyPr>
          <a:lstStyle/>
          <a:p>
            <a:r>
              <a:rPr lang="en-GB" sz="1400" dirty="0"/>
              <a:t>Figure 1: Respiratory System</a:t>
            </a:r>
            <a:endParaRPr lang="en-US" sz="1400" dirty="0"/>
          </a:p>
        </p:txBody>
      </p:sp>
      <p:pic>
        <p:nvPicPr>
          <p:cNvPr id="10" name="Picture 9" descr="A diagram of the internal organs of a person&#10;&#10;AI-generated content may be incorrect.">
            <a:extLst>
              <a:ext uri="{FF2B5EF4-FFF2-40B4-BE49-F238E27FC236}">
                <a16:creationId xmlns:a16="http://schemas.microsoft.com/office/drawing/2014/main" id="{F104FC4D-43F0-49CE-6AC2-23EF5A50EF68}"/>
              </a:ext>
            </a:extLst>
          </p:cNvPr>
          <p:cNvPicPr>
            <a:picLocks noChangeAspect="1"/>
          </p:cNvPicPr>
          <p:nvPr/>
        </p:nvPicPr>
        <p:blipFill>
          <a:blip r:embed="rId5">
            <a:alphaModFix amt="70000"/>
            <a:extLst>
              <a:ext uri="{BEBA8EAE-BF5A-486C-A8C5-ECC9F3942E4B}">
                <a14:imgProps xmlns:a14="http://schemas.microsoft.com/office/drawing/2010/main">
                  <a14:imgLayer r:embed="rId6">
                    <a14:imgEffect>
                      <a14:saturation sat="66000"/>
                    </a14:imgEffect>
                  </a14:imgLayer>
                </a14:imgProps>
              </a:ext>
            </a:extLst>
          </a:blip>
          <a:stretch>
            <a:fillRect/>
          </a:stretch>
        </p:blipFill>
        <p:spPr>
          <a:xfrm>
            <a:off x="557213" y="742160"/>
            <a:ext cx="4911414" cy="3274276"/>
          </a:xfrm>
          <a:prstGeom prst="rect">
            <a:avLst/>
          </a:prstGeom>
        </p:spPr>
      </p:pic>
      <p:sp>
        <p:nvSpPr>
          <p:cNvPr id="11" name="Rectangle 1">
            <a:extLst>
              <a:ext uri="{FF2B5EF4-FFF2-40B4-BE49-F238E27FC236}">
                <a16:creationId xmlns:a16="http://schemas.microsoft.com/office/drawing/2014/main" id="{97C9C254-F7BF-8216-34AF-484285A1A3B6}"/>
              </a:ext>
            </a:extLst>
          </p:cNvPr>
          <p:cNvSpPr>
            <a:spLocks noChangeArrowheads="1"/>
          </p:cNvSpPr>
          <p:nvPr/>
        </p:nvSpPr>
        <p:spPr bwMode="auto">
          <a:xfrm>
            <a:off x="346004" y="4457082"/>
            <a:ext cx="8656707" cy="1523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i="0" u="none" strike="noStrike" cap="none" normalizeH="0" baseline="0" dirty="0">
                <a:ln>
                  <a:noFill/>
                </a:ln>
                <a:effectLst/>
              </a:rPr>
              <a:t>Healthy Functioning: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lang="en-US" altLang="en-US" sz="1500" dirty="0"/>
              <a:t>I</a:t>
            </a:r>
            <a:r>
              <a:rPr kumimoji="0" lang="en-US" altLang="en-US" sz="1500" i="0" u="none" strike="noStrike" cap="none" normalizeH="0" baseline="0" dirty="0">
                <a:ln>
                  <a:noFill/>
                </a:ln>
                <a:effectLst/>
              </a:rPr>
              <a:t>n a healthy state, cells lining the bronchi divide only when needed for repair. Arthur’s history of smoking has damaged the cilia, causing chronic inflammation and setting the stage for cellular rebellion.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4" name="Recorded Sound">
            <a:hlinkClick r:id="" action="ppaction://media"/>
            <a:extLst>
              <a:ext uri="{FF2B5EF4-FFF2-40B4-BE49-F238E27FC236}">
                <a16:creationId xmlns:a16="http://schemas.microsoft.com/office/drawing/2014/main" id="{03C62CA5-0ABD-6F06-E87F-4978B29FCF0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183318" y="4671809"/>
            <a:ext cx="609600" cy="609600"/>
          </a:xfrm>
          <a:prstGeom prst="rect">
            <a:avLst/>
          </a:prstGeom>
        </p:spPr>
      </p:pic>
    </p:spTree>
    <p:extLst>
      <p:ext uri="{BB962C8B-B14F-4D97-AF65-F5344CB8AC3E}">
        <p14:creationId xmlns:p14="http://schemas.microsoft.com/office/powerpoint/2010/main" val="4028503841"/>
      </p:ext>
    </p:extLst>
  </p:cSld>
  <p:clrMapOvr>
    <a:masterClrMapping/>
  </p:clrMapOvr>
  <mc:AlternateContent xmlns:mc="http://schemas.openxmlformats.org/markup-compatibility/2006">
    <mc:Choice xmlns:p14="http://schemas.microsoft.com/office/powerpoint/2010/main" Requires="p14">
      <p:transition spd="slow" p14:dur="3400" advTm="82530">
        <p14:reveal/>
      </p:transition>
    </mc:Choice>
    <mc:Fallback>
      <p:transition spd="slow" advTm="825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5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D1035C-3BF0-4FE0-B3A3-1062F860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77120-171D-3850-908C-7EBB7173039F}"/>
              </a:ext>
            </a:extLst>
          </p:cNvPr>
          <p:cNvSpPr>
            <a:spLocks noGrp="1"/>
          </p:cNvSpPr>
          <p:nvPr>
            <p:ph type="title"/>
          </p:nvPr>
        </p:nvSpPr>
        <p:spPr>
          <a:xfrm>
            <a:off x="1104039" y="-189780"/>
            <a:ext cx="4991961" cy="1477328"/>
          </a:xfrm>
        </p:spPr>
        <p:txBody>
          <a:bodyPr wrap="square" anchor="ctr">
            <a:normAutofit/>
          </a:bodyPr>
          <a:lstStyle/>
          <a:p>
            <a:r>
              <a:rPr lang="en-US" sz="2400" dirty="0">
                <a:latin typeface="+mn-lt"/>
              </a:rPr>
              <a:t>The Biological Glitch</a:t>
            </a:r>
          </a:p>
        </p:txBody>
      </p:sp>
      <p:sp>
        <p:nvSpPr>
          <p:cNvPr id="5" name="Content Placeholder 4">
            <a:extLst>
              <a:ext uri="{FF2B5EF4-FFF2-40B4-BE49-F238E27FC236}">
                <a16:creationId xmlns:a16="http://schemas.microsoft.com/office/drawing/2014/main" id="{C1C6EF37-5D90-0905-C499-77E4B7E160BD}"/>
              </a:ext>
            </a:extLst>
          </p:cNvPr>
          <p:cNvSpPr>
            <a:spLocks noGrp="1"/>
          </p:cNvSpPr>
          <p:nvPr>
            <p:ph idx="1"/>
          </p:nvPr>
        </p:nvSpPr>
        <p:spPr>
          <a:xfrm>
            <a:off x="623974" y="927103"/>
            <a:ext cx="4991962" cy="3216273"/>
          </a:xfrm>
        </p:spPr>
        <p:txBody>
          <a:bodyPr>
            <a:normAutofit/>
          </a:bodyPr>
          <a:lstStyle/>
          <a:p>
            <a:pPr marL="0" indent="0">
              <a:lnSpc>
                <a:spcPct val="110000"/>
              </a:lnSpc>
              <a:buNone/>
            </a:pPr>
            <a:r>
              <a:rPr lang="en-US" sz="1500" dirty="0"/>
              <a:t>Core Mechanics:</a:t>
            </a:r>
          </a:p>
          <a:p>
            <a:pPr>
              <a:lnSpc>
                <a:spcPct val="110000"/>
              </a:lnSpc>
            </a:pPr>
            <a:r>
              <a:rPr lang="en-US" sz="1500" dirty="0"/>
              <a:t>The Breakdown: Cancer is not an outside invader; it is a systematic failure of the cell’s internal ”instruction manual”.</a:t>
            </a:r>
          </a:p>
          <a:p>
            <a:pPr>
              <a:lnSpc>
                <a:spcPct val="110000"/>
              </a:lnSpc>
            </a:pPr>
            <a:r>
              <a:rPr lang="en-US" sz="1500" dirty="0"/>
              <a:t>Checkpoint Bypass: Every cell has a “security guard” (G1 / S and G2 / M checkpoints). The glitch allows damaged cells to skip these guards and divide.</a:t>
            </a:r>
          </a:p>
          <a:p>
            <a:pPr>
              <a:lnSpc>
                <a:spcPct val="110000"/>
              </a:lnSpc>
            </a:pPr>
            <a:r>
              <a:rPr lang="en-US" sz="1500" dirty="0"/>
              <a:t>Apoptotic Failure: The ”Self-Destruct” button (Apoptosis) is disabled, allowing ”zombie” cells to live forever.</a:t>
            </a:r>
          </a:p>
        </p:txBody>
      </p:sp>
      <p:pic>
        <p:nvPicPr>
          <p:cNvPr id="6" name="Picture 5" descr="A network of dots and lines&#10;&#10;AI-generated content may be incorrect.">
            <a:extLst>
              <a:ext uri="{FF2B5EF4-FFF2-40B4-BE49-F238E27FC236}">
                <a16:creationId xmlns:a16="http://schemas.microsoft.com/office/drawing/2014/main" id="{0BA7C7F2-FDD6-92C0-6984-94C773901728}"/>
              </a:ext>
            </a:extLst>
          </p:cNvPr>
          <p:cNvPicPr>
            <a:picLocks noChangeAspect="1"/>
          </p:cNvPicPr>
          <p:nvPr/>
        </p:nvPicPr>
        <p:blipFill>
          <a:blip r:embed="rId4"/>
          <a:srcRect l="3810" r="13616"/>
          <a:stretch>
            <a:fillRect/>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
        <p:nvSpPr>
          <p:cNvPr id="9" name="Rounded Rectangle 8">
            <a:extLst>
              <a:ext uri="{FF2B5EF4-FFF2-40B4-BE49-F238E27FC236}">
                <a16:creationId xmlns:a16="http://schemas.microsoft.com/office/drawing/2014/main" id="{7ABE5EB3-00CA-1E6A-9141-F63DBA22CF45}"/>
              </a:ext>
            </a:extLst>
          </p:cNvPr>
          <p:cNvSpPr/>
          <p:nvPr/>
        </p:nvSpPr>
        <p:spPr>
          <a:xfrm>
            <a:off x="6516253" y="359571"/>
            <a:ext cx="5255493" cy="3333282"/>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pic>
        <p:nvPicPr>
          <p:cNvPr id="8" name="Picture 7" descr="Diagram of a diagram of a cycle&#10;&#10;AI-generated content may be incorrect.">
            <a:extLst>
              <a:ext uri="{FF2B5EF4-FFF2-40B4-BE49-F238E27FC236}">
                <a16:creationId xmlns:a16="http://schemas.microsoft.com/office/drawing/2014/main" id="{54923D5B-3F76-99F7-7F00-8F2A7AC0FBFA}"/>
              </a:ext>
            </a:extLst>
          </p:cNvPr>
          <p:cNvPicPr>
            <a:picLocks noChangeAspect="1"/>
          </p:cNvPicPr>
          <p:nvPr/>
        </p:nvPicPr>
        <p:blipFill>
          <a:blip r:embed="rId5">
            <a:alphaModFix amt="70000"/>
            <a:extLst>
              <a:ext uri="{BEBA8EAE-BF5A-486C-A8C5-ECC9F3942E4B}">
                <a14:imgProps xmlns:a14="http://schemas.microsoft.com/office/drawing/2010/main">
                  <a14:imgLayer r:embed="rId6">
                    <a14:imgEffect>
                      <a14:saturation sat="66000"/>
                    </a14:imgEffect>
                  </a14:imgLayer>
                </a14:imgProps>
              </a:ext>
            </a:extLst>
          </a:blip>
          <a:srcRect l="4121" t="3094" r="2498" b="3726"/>
          <a:stretch>
            <a:fillRect/>
          </a:stretch>
        </p:blipFill>
        <p:spPr>
          <a:xfrm>
            <a:off x="2402930" y="3692853"/>
            <a:ext cx="4126135" cy="2940096"/>
          </a:xfrm>
          <a:prstGeom prst="rect">
            <a:avLst/>
          </a:prstGeom>
        </p:spPr>
      </p:pic>
      <p:sp>
        <p:nvSpPr>
          <p:cNvPr id="10" name="TextBox 9">
            <a:extLst>
              <a:ext uri="{FF2B5EF4-FFF2-40B4-BE49-F238E27FC236}">
                <a16:creationId xmlns:a16="http://schemas.microsoft.com/office/drawing/2014/main" id="{B7240364-6F1C-B4CF-C4E1-8555E4E3DB08}"/>
              </a:ext>
            </a:extLst>
          </p:cNvPr>
          <p:cNvSpPr txBox="1"/>
          <p:nvPr/>
        </p:nvSpPr>
        <p:spPr>
          <a:xfrm>
            <a:off x="370860" y="6109729"/>
            <a:ext cx="2025664" cy="523220"/>
          </a:xfrm>
          <a:prstGeom prst="rect">
            <a:avLst/>
          </a:prstGeom>
          <a:noFill/>
        </p:spPr>
        <p:txBody>
          <a:bodyPr wrap="square" rtlCol="0">
            <a:spAutoFit/>
          </a:bodyPr>
          <a:lstStyle/>
          <a:p>
            <a:r>
              <a:rPr lang="en-GB" sz="1400" dirty="0"/>
              <a:t>Figure 2: Cell Cycle &amp; it’s Checkpoints</a:t>
            </a:r>
            <a:endParaRPr lang="en-US" sz="1400" dirty="0"/>
          </a:p>
        </p:txBody>
      </p:sp>
      <p:sp>
        <p:nvSpPr>
          <p:cNvPr id="12" name="Rectangle 1">
            <a:extLst>
              <a:ext uri="{FF2B5EF4-FFF2-40B4-BE49-F238E27FC236}">
                <a16:creationId xmlns:a16="http://schemas.microsoft.com/office/drawing/2014/main" id="{DC754D36-7D6E-A061-20F7-6967AAC69578}"/>
              </a:ext>
            </a:extLst>
          </p:cNvPr>
          <p:cNvSpPr>
            <a:spLocks noChangeArrowheads="1"/>
          </p:cNvSpPr>
          <p:nvPr/>
        </p:nvSpPr>
        <p:spPr bwMode="auto">
          <a:xfrm>
            <a:off x="6612373" y="795105"/>
            <a:ext cx="5063252" cy="2462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effectLst/>
              </a:rPr>
              <a:t>Checkpoint Failure: In Arthur's lungs, the chronic damage from tobacco smoke has caused the G1​/S "security guards" to fail.</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40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effectLst/>
              </a:rPr>
              <a:t>Uncontrolled Proliferation: Instead of the lungs repairing themselves, Arthur's cells are dividing without stopping, creating a mass (tumor) in his left lung.</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40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effectLst/>
              </a:rPr>
              <a:t>Apoptosis Disabled: The "Self-Destruct" button is broken. Cells that should die because they are damaged are staying alive and multiplying.</a:t>
            </a:r>
          </a:p>
        </p:txBody>
      </p:sp>
      <p:pic>
        <p:nvPicPr>
          <p:cNvPr id="4" name="Recorded Sound">
            <a:hlinkClick r:id="" action="ppaction://media"/>
            <a:extLst>
              <a:ext uri="{FF2B5EF4-FFF2-40B4-BE49-F238E27FC236}">
                <a16:creationId xmlns:a16="http://schemas.microsoft.com/office/drawing/2014/main" id="{2195B762-F6B6-EF64-97CA-D8063AAB9D5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789070" y="5077412"/>
            <a:ext cx="609600" cy="609600"/>
          </a:xfrm>
          <a:prstGeom prst="rect">
            <a:avLst/>
          </a:prstGeom>
        </p:spPr>
      </p:pic>
    </p:spTree>
    <p:extLst>
      <p:ext uri="{BB962C8B-B14F-4D97-AF65-F5344CB8AC3E}">
        <p14:creationId xmlns:p14="http://schemas.microsoft.com/office/powerpoint/2010/main" val="2023840439"/>
      </p:ext>
    </p:extLst>
  </p:cSld>
  <p:clrMapOvr>
    <a:masterClrMapping/>
  </p:clrMapOvr>
  <mc:AlternateContent xmlns:mc="http://schemas.openxmlformats.org/markup-compatibility/2006">
    <mc:Choice xmlns:p14="http://schemas.microsoft.com/office/powerpoint/2010/main" Requires="p14">
      <p:transition spd="slow" p14:dur="3400" advTm="69291">
        <p14:reveal/>
      </p:transition>
    </mc:Choice>
    <mc:Fallback>
      <p:transition spd="slow" advTm="692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2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951B1-34C7-0493-0DEF-34A5BB70D875}"/>
              </a:ext>
            </a:extLst>
          </p:cNvPr>
          <p:cNvSpPr>
            <a:spLocks noGrp="1"/>
          </p:cNvSpPr>
          <p:nvPr>
            <p:ph type="title"/>
          </p:nvPr>
        </p:nvSpPr>
        <p:spPr>
          <a:xfrm>
            <a:off x="1093789" y="755081"/>
            <a:ext cx="10728322" cy="469825"/>
          </a:xfrm>
        </p:spPr>
        <p:txBody>
          <a:bodyPr>
            <a:normAutofit/>
          </a:bodyPr>
          <a:lstStyle/>
          <a:p>
            <a:r>
              <a:rPr lang="en-US" sz="2400" dirty="0">
                <a:latin typeface="+mn-lt"/>
              </a:rPr>
              <a:t>Breaking the Code: DNA Mutations</a:t>
            </a:r>
          </a:p>
        </p:txBody>
      </p:sp>
      <p:sp>
        <p:nvSpPr>
          <p:cNvPr id="3" name="Content Placeholder 2">
            <a:extLst>
              <a:ext uri="{FF2B5EF4-FFF2-40B4-BE49-F238E27FC236}">
                <a16:creationId xmlns:a16="http://schemas.microsoft.com/office/drawing/2014/main" id="{768A93BD-789F-9BA2-95A0-1538D085D135}"/>
              </a:ext>
            </a:extLst>
          </p:cNvPr>
          <p:cNvSpPr>
            <a:spLocks noGrp="1"/>
          </p:cNvSpPr>
          <p:nvPr>
            <p:ph idx="1"/>
          </p:nvPr>
        </p:nvSpPr>
        <p:spPr>
          <a:xfrm>
            <a:off x="640988" y="1367137"/>
            <a:ext cx="5966549" cy="3244837"/>
          </a:xfrm>
        </p:spPr>
        <p:txBody>
          <a:bodyPr>
            <a:normAutofit/>
          </a:bodyPr>
          <a:lstStyle/>
          <a:p>
            <a:pPr marL="0" indent="0">
              <a:buNone/>
            </a:pPr>
            <a:r>
              <a:rPr lang="en-US" sz="1500" dirty="0"/>
              <a:t>Core Mechanics:</a:t>
            </a:r>
          </a:p>
          <a:p>
            <a:r>
              <a:rPr lang="en-US" sz="1500" dirty="0"/>
              <a:t>Oncogenes: These act like a stuck gas pedal. Mutations in genes like RAS or MYC force constant, aggressive division.</a:t>
            </a:r>
          </a:p>
          <a:p>
            <a:r>
              <a:rPr lang="en-US" sz="1500" dirty="0"/>
              <a:t>Tumor Suppressors: These are the broken brakes. When the p53 gene fails, the cell can no longer stop or repair faulty growth.</a:t>
            </a:r>
          </a:p>
          <a:p>
            <a:r>
              <a:rPr lang="en-US" sz="1500" dirty="0"/>
              <a:t>Genomic Instability: Once the first “glitch” happens, the DNA becomes unstable, leading to hundreds of secondary mutations.</a:t>
            </a:r>
          </a:p>
        </p:txBody>
      </p:sp>
      <p:pic>
        <p:nvPicPr>
          <p:cNvPr id="4" name="Picture 3" descr="A network of dots and lines&#10;&#10;AI-generated content may be incorrect.">
            <a:extLst>
              <a:ext uri="{FF2B5EF4-FFF2-40B4-BE49-F238E27FC236}">
                <a16:creationId xmlns:a16="http://schemas.microsoft.com/office/drawing/2014/main" id="{1F4C7A68-B785-3C5C-AB91-5ED4DB5137DA}"/>
              </a:ext>
            </a:extLst>
          </p:cNvPr>
          <p:cNvPicPr>
            <a:picLocks noChangeAspect="1"/>
          </p:cNvPicPr>
          <p:nvPr/>
        </p:nvPicPr>
        <p:blipFill>
          <a:blip r:embed="rId4"/>
          <a:srcRect t="58914" b="33860"/>
          <a:stretch>
            <a:fillRect/>
          </a:stretch>
        </p:blipFill>
        <p:spPr>
          <a:xfrm>
            <a:off x="0" y="6019048"/>
            <a:ext cx="12206082" cy="869490"/>
          </a:xfrm>
          <a:custGeom>
            <a:avLst/>
            <a:gdLst/>
            <a:ahLst/>
            <a:cxnLst/>
            <a:rect l="l" t="t" r="r" b="b"/>
            <a:pathLst>
              <a:path w="12192000" h="4008527">
                <a:moveTo>
                  <a:pt x="4189346" y="67"/>
                </a:moveTo>
                <a:cubicBezTo>
                  <a:pt x="6609616" y="-2813"/>
                  <a:pt x="11142685" y="89351"/>
                  <a:pt x="11767395" y="89351"/>
                </a:cubicBezTo>
                <a:cubicBezTo>
                  <a:pt x="11866707" y="89351"/>
                  <a:pt x="11953607" y="89351"/>
                  <a:pt x="12029645" y="89351"/>
                </a:cubicBezTo>
                <a:lnTo>
                  <a:pt x="12192000" y="89351"/>
                </a:lnTo>
                <a:lnTo>
                  <a:pt x="12192000" y="3985854"/>
                </a:lnTo>
                <a:lnTo>
                  <a:pt x="12191997" y="3985854"/>
                </a:lnTo>
                <a:lnTo>
                  <a:pt x="12191997" y="3974419"/>
                </a:lnTo>
                <a:lnTo>
                  <a:pt x="12184243" y="3974470"/>
                </a:lnTo>
                <a:cubicBezTo>
                  <a:pt x="11170126" y="3981070"/>
                  <a:pt x="9547540" y="3991630"/>
                  <a:pt x="6951408" y="4008527"/>
                </a:cubicBezTo>
                <a:cubicBezTo>
                  <a:pt x="6951408" y="4008527"/>
                  <a:pt x="6951408" y="4008527"/>
                  <a:pt x="3941397" y="3963467"/>
                </a:cubicBezTo>
                <a:cubicBezTo>
                  <a:pt x="3941397" y="3963467"/>
                  <a:pt x="3941397" y="3963467"/>
                  <a:pt x="1332721" y="3963467"/>
                </a:cubicBezTo>
                <a:cubicBezTo>
                  <a:pt x="1232387" y="3963467"/>
                  <a:pt x="831053" y="3963467"/>
                  <a:pt x="329384" y="3963467"/>
                </a:cubicBezTo>
                <a:lnTo>
                  <a:pt x="0" y="3969926"/>
                </a:lnTo>
                <a:lnTo>
                  <a:pt x="0" y="40691"/>
                </a:lnTo>
                <a:lnTo>
                  <a:pt x="20858" y="40713"/>
                </a:lnTo>
                <a:cubicBezTo>
                  <a:pt x="1271033" y="41633"/>
                  <a:pt x="2406326" y="39179"/>
                  <a:pt x="2925316" y="19546"/>
                </a:cubicBezTo>
                <a:cubicBezTo>
                  <a:pt x="3184813" y="6458"/>
                  <a:pt x="3630821" y="732"/>
                  <a:pt x="4189346" y="67"/>
                </a:cubicBezTo>
                <a:close/>
              </a:path>
            </a:pathLst>
          </a:custGeom>
        </p:spPr>
      </p:pic>
      <p:pic>
        <p:nvPicPr>
          <p:cNvPr id="6" name="Picture 5" descr="A diagram of a stress signal&#10;&#10;AI-generated content may be incorrect.">
            <a:extLst>
              <a:ext uri="{FF2B5EF4-FFF2-40B4-BE49-F238E27FC236}">
                <a16:creationId xmlns:a16="http://schemas.microsoft.com/office/drawing/2014/main" id="{A99D5D80-008A-6517-1D90-CB3B2CEE91C2}"/>
              </a:ext>
            </a:extLst>
          </p:cNvPr>
          <p:cNvPicPr>
            <a:picLocks noChangeAspect="1"/>
          </p:cNvPicPr>
          <p:nvPr/>
        </p:nvPicPr>
        <p:blipFill>
          <a:blip r:embed="rId5">
            <a:alphaModFix amt="70000"/>
            <a:extLst>
              <a:ext uri="{BEBA8EAE-BF5A-486C-A8C5-ECC9F3942E4B}">
                <a14:imgProps xmlns:a14="http://schemas.microsoft.com/office/drawing/2010/main">
                  <a14:imgLayer r:embed="rId6">
                    <a14:imgEffect>
                      <a14:saturation sat="66000"/>
                    </a14:imgEffect>
                  </a14:imgLayer>
                </a14:imgProps>
              </a:ext>
            </a:extLst>
          </a:blip>
          <a:srcRect l="7351" t="1904"/>
          <a:stretch>
            <a:fillRect/>
          </a:stretch>
        </p:blipFill>
        <p:spPr>
          <a:xfrm>
            <a:off x="7893049" y="755081"/>
            <a:ext cx="3929062" cy="4108053"/>
          </a:xfrm>
          <a:prstGeom prst="rect">
            <a:avLst/>
          </a:prstGeom>
        </p:spPr>
      </p:pic>
      <p:sp>
        <p:nvSpPr>
          <p:cNvPr id="8" name="TextBox 7">
            <a:extLst>
              <a:ext uri="{FF2B5EF4-FFF2-40B4-BE49-F238E27FC236}">
                <a16:creationId xmlns:a16="http://schemas.microsoft.com/office/drawing/2014/main" id="{FF195EF2-32C1-02FE-DCE7-05D6AAE6D77A}"/>
              </a:ext>
            </a:extLst>
          </p:cNvPr>
          <p:cNvSpPr txBox="1"/>
          <p:nvPr/>
        </p:nvSpPr>
        <p:spPr>
          <a:xfrm>
            <a:off x="7893049" y="4863134"/>
            <a:ext cx="3929062" cy="523220"/>
          </a:xfrm>
          <a:prstGeom prst="rect">
            <a:avLst/>
          </a:prstGeom>
          <a:noFill/>
        </p:spPr>
        <p:txBody>
          <a:bodyPr wrap="square" rtlCol="0">
            <a:spAutoFit/>
          </a:bodyPr>
          <a:lstStyle/>
          <a:p>
            <a:r>
              <a:rPr lang="en-GB" sz="1400" dirty="0"/>
              <a:t>Figure 3: DNA Quality Control: The Repair vs. Apoptosis Protocol</a:t>
            </a:r>
            <a:endParaRPr lang="en-US" sz="1400" dirty="0"/>
          </a:p>
        </p:txBody>
      </p:sp>
      <p:sp>
        <p:nvSpPr>
          <p:cNvPr id="10" name="Rounded Rectangle 9">
            <a:extLst>
              <a:ext uri="{FF2B5EF4-FFF2-40B4-BE49-F238E27FC236}">
                <a16:creationId xmlns:a16="http://schemas.microsoft.com/office/drawing/2014/main" id="{F86994E0-AE47-A4C7-B04D-5E109464A5D3}"/>
              </a:ext>
            </a:extLst>
          </p:cNvPr>
          <p:cNvSpPr/>
          <p:nvPr/>
        </p:nvSpPr>
        <p:spPr>
          <a:xfrm>
            <a:off x="531451" y="4132804"/>
            <a:ext cx="5697900" cy="2524730"/>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9" name="Rectangle 1">
            <a:extLst>
              <a:ext uri="{FF2B5EF4-FFF2-40B4-BE49-F238E27FC236}">
                <a16:creationId xmlns:a16="http://schemas.microsoft.com/office/drawing/2014/main" id="{60A0B840-86CA-781C-E235-6734A3444C00}"/>
              </a:ext>
            </a:extLst>
          </p:cNvPr>
          <p:cNvSpPr>
            <a:spLocks noChangeArrowheads="1"/>
          </p:cNvSpPr>
          <p:nvPr/>
        </p:nvSpPr>
        <p:spPr bwMode="auto">
          <a:xfrm>
            <a:off x="640988" y="4271784"/>
            <a:ext cx="5588363"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effectLst/>
              </a:rPr>
              <a:t>Arthur’s Genetic Damage: 45 years of smoking has caused a specific mutation in Arthur’s p53 gene (the body's natural "brake" system).</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40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effectLst/>
              </a:rPr>
              <a:t>The Glitch Stays: Because the p53 is broken, Arthur’s lung cells can no longer "self-destruct" when they are damaged; they just keep dividing.</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40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effectLst/>
              </a:rPr>
              <a:t>Tumor Growth: This genetic failure is what allowed the small "glitch" to turn into the large mass currently in Arthur’s lung.</a:t>
            </a:r>
          </a:p>
        </p:txBody>
      </p:sp>
      <p:pic>
        <p:nvPicPr>
          <p:cNvPr id="5" name="Recorded Sound">
            <a:hlinkClick r:id="" action="ppaction://media"/>
            <a:extLst>
              <a:ext uri="{FF2B5EF4-FFF2-40B4-BE49-F238E27FC236}">
                <a16:creationId xmlns:a16="http://schemas.microsoft.com/office/drawing/2014/main" id="{32E798B7-64A5-AF24-22DB-E9E96AEB2F0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7588249" y="380393"/>
            <a:ext cx="609600" cy="609600"/>
          </a:xfrm>
          <a:prstGeom prst="rect">
            <a:avLst/>
          </a:prstGeom>
        </p:spPr>
      </p:pic>
    </p:spTree>
    <p:extLst>
      <p:ext uri="{BB962C8B-B14F-4D97-AF65-F5344CB8AC3E}">
        <p14:creationId xmlns:p14="http://schemas.microsoft.com/office/powerpoint/2010/main" val="168500477"/>
      </p:ext>
    </p:extLst>
  </p:cSld>
  <p:clrMapOvr>
    <a:masterClrMapping/>
  </p:clrMapOvr>
  <mc:AlternateContent xmlns:mc="http://schemas.openxmlformats.org/markup-compatibility/2006">
    <mc:Choice xmlns:p14="http://schemas.microsoft.com/office/powerpoint/2010/main" Requires="p14">
      <p:transition spd="slow" p14:dur="3400" advTm="61225">
        <p14:reveal/>
      </p:transition>
    </mc:Choice>
    <mc:Fallback>
      <p:transition spd="slow" advTm="6122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22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D1035C-3BF0-4FE0-B3A3-1062F860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5731B-FBA9-992C-8FB3-05FC89428DB3}"/>
              </a:ext>
            </a:extLst>
          </p:cNvPr>
          <p:cNvSpPr>
            <a:spLocks noGrp="1"/>
          </p:cNvSpPr>
          <p:nvPr>
            <p:ph type="title"/>
          </p:nvPr>
        </p:nvSpPr>
        <p:spPr>
          <a:xfrm>
            <a:off x="977175" y="619200"/>
            <a:ext cx="4991961" cy="822273"/>
          </a:xfrm>
        </p:spPr>
        <p:txBody>
          <a:bodyPr wrap="square" anchor="ctr">
            <a:normAutofit/>
          </a:bodyPr>
          <a:lstStyle/>
          <a:p>
            <a:r>
              <a:rPr lang="en-US" sz="2400" dirty="0">
                <a:latin typeface="+mn-lt"/>
              </a:rPr>
              <a:t>Feeding the Beast: Angiogenesis</a:t>
            </a:r>
          </a:p>
        </p:txBody>
      </p:sp>
      <p:sp>
        <p:nvSpPr>
          <p:cNvPr id="3" name="Content Placeholder 2">
            <a:extLst>
              <a:ext uri="{FF2B5EF4-FFF2-40B4-BE49-F238E27FC236}">
                <a16:creationId xmlns:a16="http://schemas.microsoft.com/office/drawing/2014/main" id="{29E30EB0-BBD7-2A68-BA48-35C0A28F8116}"/>
              </a:ext>
            </a:extLst>
          </p:cNvPr>
          <p:cNvSpPr>
            <a:spLocks noGrp="1"/>
          </p:cNvSpPr>
          <p:nvPr>
            <p:ph idx="1"/>
          </p:nvPr>
        </p:nvSpPr>
        <p:spPr>
          <a:xfrm>
            <a:off x="670974" y="1563688"/>
            <a:ext cx="4991962" cy="3216273"/>
          </a:xfrm>
        </p:spPr>
        <p:txBody>
          <a:bodyPr>
            <a:normAutofit/>
          </a:bodyPr>
          <a:lstStyle/>
          <a:p>
            <a:pPr marL="0" indent="0">
              <a:lnSpc>
                <a:spcPct val="110000"/>
              </a:lnSpc>
              <a:buNone/>
            </a:pPr>
            <a:r>
              <a:rPr lang="en-US" sz="1500" dirty="0"/>
              <a:t>Core Mechanics: </a:t>
            </a:r>
          </a:p>
          <a:p>
            <a:pPr>
              <a:lnSpc>
                <a:spcPct val="110000"/>
              </a:lnSpc>
            </a:pPr>
            <a:r>
              <a:rPr lang="en-US" sz="1500" dirty="0"/>
              <a:t>Oxygen Hunger: Without blood, a tumor stays the size of a pinhead. To grow, it must hijack the body’s plumbing.</a:t>
            </a:r>
          </a:p>
          <a:p>
            <a:pPr>
              <a:lnSpc>
                <a:spcPct val="110000"/>
              </a:lnSpc>
            </a:pPr>
            <a:r>
              <a:rPr lang="en-US" sz="1500" dirty="0"/>
              <a:t>The VEGF Signal: The tumor releases Vascular Endothelial Growth Factor to trick the body into growing new veins toward it.</a:t>
            </a:r>
          </a:p>
          <a:p>
            <a:pPr>
              <a:lnSpc>
                <a:spcPct val="110000"/>
              </a:lnSpc>
            </a:pPr>
            <a:r>
              <a:rPr lang="en-US" sz="1500" dirty="0"/>
              <a:t>Nutrient Siphoning: These new vessels are ”leaky”, making it easy for cancer cells to eventually slip into the blood.</a:t>
            </a:r>
          </a:p>
        </p:txBody>
      </p:sp>
      <p:pic>
        <p:nvPicPr>
          <p:cNvPr id="4" name="Picture 3" descr="A network of dots and lines&#10;&#10;AI-generated content may be incorrect.">
            <a:extLst>
              <a:ext uri="{FF2B5EF4-FFF2-40B4-BE49-F238E27FC236}">
                <a16:creationId xmlns:a16="http://schemas.microsoft.com/office/drawing/2014/main" id="{9F2B0BD0-018F-EC12-06D7-1B26949368F1}"/>
              </a:ext>
            </a:extLst>
          </p:cNvPr>
          <p:cNvPicPr>
            <a:picLocks noChangeAspect="1"/>
          </p:cNvPicPr>
          <p:nvPr/>
        </p:nvPicPr>
        <p:blipFill>
          <a:blip r:embed="rId4"/>
          <a:srcRect l="3810" r="13616"/>
          <a:stretch>
            <a:fillRect/>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
        <p:nvSpPr>
          <p:cNvPr id="7" name="Rounded Rectangle 6">
            <a:extLst>
              <a:ext uri="{FF2B5EF4-FFF2-40B4-BE49-F238E27FC236}">
                <a16:creationId xmlns:a16="http://schemas.microsoft.com/office/drawing/2014/main" id="{E43D4DA9-E4DF-53D8-CB2A-434E5DF8C015}"/>
              </a:ext>
            </a:extLst>
          </p:cNvPr>
          <p:cNvSpPr/>
          <p:nvPr/>
        </p:nvSpPr>
        <p:spPr>
          <a:xfrm>
            <a:off x="6695862" y="1174930"/>
            <a:ext cx="4825164" cy="4508139"/>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6" name="Rectangle 1">
            <a:extLst>
              <a:ext uri="{FF2B5EF4-FFF2-40B4-BE49-F238E27FC236}">
                <a16:creationId xmlns:a16="http://schemas.microsoft.com/office/drawing/2014/main" id="{CE1288BE-2E27-F714-FBD2-AA34EB804570}"/>
              </a:ext>
            </a:extLst>
          </p:cNvPr>
          <p:cNvSpPr>
            <a:spLocks noChangeArrowheads="1"/>
          </p:cNvSpPr>
          <p:nvPr/>
        </p:nvSpPr>
        <p:spPr bwMode="auto">
          <a:xfrm>
            <a:off x="6825201" y="2305615"/>
            <a:ext cx="4825164"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effectLst/>
              </a:rPr>
              <a:t>Vascular Hijacking: Arthur’s tumor is secreting VEGF, forcing his body to grow new capillary networks to feed the mass in his left lobe.</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40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effectLst/>
              </a:rPr>
              <a:t>The Energy Drain: Using the Warburg Effect, the tumor consumes glucose at an accelerated rate.</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40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effectLst/>
              </a:rPr>
              <a:t>Patient Symptom: This metabolic "theft" is the primary cause of Arthur’s unexplained weight loss and extreme fatigue (Cancer Cachexia).</a:t>
            </a:r>
          </a:p>
        </p:txBody>
      </p:sp>
      <p:pic>
        <p:nvPicPr>
          <p:cNvPr id="5" name="Recorded Sound">
            <a:hlinkClick r:id="" action="ppaction://media"/>
            <a:extLst>
              <a:ext uri="{FF2B5EF4-FFF2-40B4-BE49-F238E27FC236}">
                <a16:creationId xmlns:a16="http://schemas.microsoft.com/office/drawing/2014/main" id="{F1D8BC48-3054-B400-1E25-D347E3AA807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7175" y="5209380"/>
            <a:ext cx="609600" cy="609600"/>
          </a:xfrm>
          <a:prstGeom prst="rect">
            <a:avLst/>
          </a:prstGeom>
        </p:spPr>
      </p:pic>
    </p:spTree>
    <p:extLst>
      <p:ext uri="{BB962C8B-B14F-4D97-AF65-F5344CB8AC3E}">
        <p14:creationId xmlns:p14="http://schemas.microsoft.com/office/powerpoint/2010/main" val="538187848"/>
      </p:ext>
    </p:extLst>
  </p:cSld>
  <p:clrMapOvr>
    <a:masterClrMapping/>
  </p:clrMapOvr>
  <mc:AlternateContent xmlns:mc="http://schemas.openxmlformats.org/markup-compatibility/2006">
    <mc:Choice xmlns:p14="http://schemas.microsoft.com/office/powerpoint/2010/main" Requires="p14">
      <p:transition spd="slow" p14:dur="3400" advTm="68276">
        <p14:reveal/>
      </p:transition>
    </mc:Choice>
    <mc:Fallback>
      <p:transition spd="slow" advTm="6827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27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8BE30-5E9C-987F-C378-8FE90D424E40}"/>
              </a:ext>
            </a:extLst>
          </p:cNvPr>
          <p:cNvSpPr>
            <a:spLocks noGrp="1"/>
          </p:cNvSpPr>
          <p:nvPr>
            <p:ph type="title"/>
          </p:nvPr>
        </p:nvSpPr>
        <p:spPr>
          <a:xfrm>
            <a:off x="6523107" y="330302"/>
            <a:ext cx="10728322" cy="552375"/>
          </a:xfrm>
        </p:spPr>
        <p:txBody>
          <a:bodyPr>
            <a:normAutofit/>
          </a:bodyPr>
          <a:lstStyle/>
          <a:p>
            <a:r>
              <a:rPr lang="en-US" sz="2400" dirty="0">
                <a:latin typeface="+mn-lt"/>
              </a:rPr>
              <a:t>The Great Escape: Metastasis</a:t>
            </a:r>
          </a:p>
        </p:txBody>
      </p:sp>
      <p:sp>
        <p:nvSpPr>
          <p:cNvPr id="3" name="Content Placeholder 2">
            <a:extLst>
              <a:ext uri="{FF2B5EF4-FFF2-40B4-BE49-F238E27FC236}">
                <a16:creationId xmlns:a16="http://schemas.microsoft.com/office/drawing/2014/main" id="{BA6CC9BB-6FEE-CA2E-F534-C617494A5F62}"/>
              </a:ext>
            </a:extLst>
          </p:cNvPr>
          <p:cNvSpPr>
            <a:spLocks noGrp="1"/>
          </p:cNvSpPr>
          <p:nvPr>
            <p:ph idx="1"/>
          </p:nvPr>
        </p:nvSpPr>
        <p:spPr>
          <a:xfrm>
            <a:off x="5654813" y="971416"/>
            <a:ext cx="6537187" cy="1788219"/>
          </a:xfrm>
        </p:spPr>
        <p:txBody>
          <a:bodyPr>
            <a:noAutofit/>
          </a:bodyPr>
          <a:lstStyle/>
          <a:p>
            <a:pPr marL="0" indent="0">
              <a:buNone/>
            </a:pPr>
            <a:r>
              <a:rPr lang="en-US" sz="1400" dirty="0"/>
              <a:t>Core Mechanics:</a:t>
            </a:r>
          </a:p>
          <a:p>
            <a:r>
              <a:rPr lang="en-US" sz="1400" dirty="0"/>
              <a:t>The Breakout: Cells lose their “stickiness” (E-cadherin) and crawl away from the original tumor mass.</a:t>
            </a:r>
          </a:p>
          <a:p>
            <a:r>
              <a:rPr lang="en-US" sz="1400" dirty="0"/>
              <a:t>The Highway: Cells enter the blood or lymph system (Intravasation) to travel across the entire body.</a:t>
            </a:r>
          </a:p>
          <a:p>
            <a:r>
              <a:rPr lang="en-US" sz="1400" dirty="0" err="1"/>
              <a:t>Colonisation</a:t>
            </a:r>
            <a:r>
              <a:rPr lang="en-US" sz="1400" dirty="0"/>
              <a:t>: The “Seed and Soil” theory, cells travel everywhere but only grow in organs that provide the right “soil” (nutrients).</a:t>
            </a:r>
          </a:p>
        </p:txBody>
      </p:sp>
      <p:pic>
        <p:nvPicPr>
          <p:cNvPr id="5" name="Picture 4" descr="A network of dots and lines&#10;&#10;AI-generated content may be incorrect.">
            <a:extLst>
              <a:ext uri="{FF2B5EF4-FFF2-40B4-BE49-F238E27FC236}">
                <a16:creationId xmlns:a16="http://schemas.microsoft.com/office/drawing/2014/main" id="{52A87F0F-D354-1756-AAEC-7CF2D30A6F40}"/>
              </a:ext>
            </a:extLst>
          </p:cNvPr>
          <p:cNvPicPr>
            <a:picLocks noChangeAspect="1"/>
          </p:cNvPicPr>
          <p:nvPr/>
        </p:nvPicPr>
        <p:blipFill>
          <a:blip r:embed="rId4"/>
          <a:srcRect t="58914" b="33860"/>
          <a:stretch>
            <a:fillRect/>
          </a:stretch>
        </p:blipFill>
        <p:spPr>
          <a:xfrm>
            <a:off x="0" y="6019048"/>
            <a:ext cx="12206082" cy="869490"/>
          </a:xfrm>
          <a:custGeom>
            <a:avLst/>
            <a:gdLst/>
            <a:ahLst/>
            <a:cxnLst/>
            <a:rect l="l" t="t" r="r" b="b"/>
            <a:pathLst>
              <a:path w="12192000" h="4008527">
                <a:moveTo>
                  <a:pt x="4189346" y="67"/>
                </a:moveTo>
                <a:cubicBezTo>
                  <a:pt x="6609616" y="-2813"/>
                  <a:pt x="11142685" y="89351"/>
                  <a:pt x="11767395" y="89351"/>
                </a:cubicBezTo>
                <a:cubicBezTo>
                  <a:pt x="11866707" y="89351"/>
                  <a:pt x="11953607" y="89351"/>
                  <a:pt x="12029645" y="89351"/>
                </a:cubicBezTo>
                <a:lnTo>
                  <a:pt x="12192000" y="89351"/>
                </a:lnTo>
                <a:lnTo>
                  <a:pt x="12192000" y="3985854"/>
                </a:lnTo>
                <a:lnTo>
                  <a:pt x="12191997" y="3985854"/>
                </a:lnTo>
                <a:lnTo>
                  <a:pt x="12191997" y="3974419"/>
                </a:lnTo>
                <a:lnTo>
                  <a:pt x="12184243" y="3974470"/>
                </a:lnTo>
                <a:cubicBezTo>
                  <a:pt x="11170126" y="3981070"/>
                  <a:pt x="9547540" y="3991630"/>
                  <a:pt x="6951408" y="4008527"/>
                </a:cubicBezTo>
                <a:cubicBezTo>
                  <a:pt x="6951408" y="4008527"/>
                  <a:pt x="6951408" y="4008527"/>
                  <a:pt x="3941397" y="3963467"/>
                </a:cubicBezTo>
                <a:cubicBezTo>
                  <a:pt x="3941397" y="3963467"/>
                  <a:pt x="3941397" y="3963467"/>
                  <a:pt x="1332721" y="3963467"/>
                </a:cubicBezTo>
                <a:cubicBezTo>
                  <a:pt x="1232387" y="3963467"/>
                  <a:pt x="831053" y="3963467"/>
                  <a:pt x="329384" y="3963467"/>
                </a:cubicBezTo>
                <a:lnTo>
                  <a:pt x="0" y="3969926"/>
                </a:lnTo>
                <a:lnTo>
                  <a:pt x="0" y="40691"/>
                </a:lnTo>
                <a:lnTo>
                  <a:pt x="20858" y="40713"/>
                </a:lnTo>
                <a:cubicBezTo>
                  <a:pt x="1271033" y="41633"/>
                  <a:pt x="2406326" y="39179"/>
                  <a:pt x="2925316" y="19546"/>
                </a:cubicBezTo>
                <a:cubicBezTo>
                  <a:pt x="3184813" y="6458"/>
                  <a:pt x="3630821" y="732"/>
                  <a:pt x="4189346" y="67"/>
                </a:cubicBezTo>
                <a:close/>
              </a:path>
            </a:pathLst>
          </a:custGeom>
        </p:spPr>
      </p:pic>
      <p:pic>
        <p:nvPicPr>
          <p:cNvPr id="7" name="Picture 6" descr="A diagram of a structure&#10;&#10;AI-generated content may be incorrect.">
            <a:extLst>
              <a:ext uri="{FF2B5EF4-FFF2-40B4-BE49-F238E27FC236}">
                <a16:creationId xmlns:a16="http://schemas.microsoft.com/office/drawing/2014/main" id="{41EAD21E-8CE1-C234-617F-A7C86CA52F21}"/>
              </a:ext>
            </a:extLst>
          </p:cNvPr>
          <p:cNvPicPr>
            <a:picLocks noChangeAspect="1"/>
          </p:cNvPicPr>
          <p:nvPr/>
        </p:nvPicPr>
        <p:blipFill>
          <a:blip r:embed="rId5">
            <a:alphaModFix amt="70000"/>
            <a:extLst>
              <a:ext uri="{BEBA8EAE-BF5A-486C-A8C5-ECC9F3942E4B}">
                <a14:imgProps xmlns:a14="http://schemas.microsoft.com/office/drawing/2010/main">
                  <a14:imgLayer r:embed="rId6">
                    <a14:imgEffect>
                      <a14:saturation sat="66000"/>
                    </a14:imgEffect>
                  </a14:imgLayer>
                </a14:imgProps>
              </a:ext>
            </a:extLst>
          </a:blip>
          <a:srcRect l="2614" t="2764"/>
          <a:stretch>
            <a:fillRect/>
          </a:stretch>
        </p:blipFill>
        <p:spPr>
          <a:xfrm>
            <a:off x="304732" y="729044"/>
            <a:ext cx="5014913" cy="3514823"/>
          </a:xfrm>
          <a:prstGeom prst="rect">
            <a:avLst/>
          </a:prstGeom>
        </p:spPr>
      </p:pic>
      <p:sp>
        <p:nvSpPr>
          <p:cNvPr id="8" name="TextBox 7">
            <a:extLst>
              <a:ext uri="{FF2B5EF4-FFF2-40B4-BE49-F238E27FC236}">
                <a16:creationId xmlns:a16="http://schemas.microsoft.com/office/drawing/2014/main" id="{172F57F3-2BF3-F64C-17DC-37C8C3606C57}"/>
              </a:ext>
            </a:extLst>
          </p:cNvPr>
          <p:cNvSpPr txBox="1"/>
          <p:nvPr/>
        </p:nvSpPr>
        <p:spPr>
          <a:xfrm>
            <a:off x="571299" y="4309917"/>
            <a:ext cx="4748346" cy="523220"/>
          </a:xfrm>
          <a:prstGeom prst="rect">
            <a:avLst/>
          </a:prstGeom>
          <a:noFill/>
        </p:spPr>
        <p:txBody>
          <a:bodyPr wrap="square" rtlCol="0">
            <a:spAutoFit/>
          </a:bodyPr>
          <a:lstStyle/>
          <a:p>
            <a:r>
              <a:rPr lang="en-US" sz="1400" dirty="0"/>
              <a:t>Figure 4: The Metastatic Cascade: From Local Invasion to Systematic </a:t>
            </a:r>
            <a:r>
              <a:rPr lang="en-US" sz="1400" dirty="0" err="1"/>
              <a:t>Colonisation</a:t>
            </a:r>
            <a:r>
              <a:rPr lang="en-US" sz="1400" dirty="0"/>
              <a:t>.</a:t>
            </a:r>
          </a:p>
        </p:txBody>
      </p:sp>
      <p:sp>
        <p:nvSpPr>
          <p:cNvPr id="9" name="Rounded Rectangle 8">
            <a:extLst>
              <a:ext uri="{FF2B5EF4-FFF2-40B4-BE49-F238E27FC236}">
                <a16:creationId xmlns:a16="http://schemas.microsoft.com/office/drawing/2014/main" id="{4DCA51A8-A68E-D1D5-86AF-EE09234D4D19}"/>
              </a:ext>
            </a:extLst>
          </p:cNvPr>
          <p:cNvSpPr/>
          <p:nvPr/>
        </p:nvSpPr>
        <p:spPr>
          <a:xfrm>
            <a:off x="6872356" y="3396599"/>
            <a:ext cx="4591050" cy="3293209"/>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dirty="0"/>
          </a:p>
        </p:txBody>
      </p:sp>
      <p:sp>
        <p:nvSpPr>
          <p:cNvPr id="11" name="Rectangle 1">
            <a:extLst>
              <a:ext uri="{FF2B5EF4-FFF2-40B4-BE49-F238E27FC236}">
                <a16:creationId xmlns:a16="http://schemas.microsoft.com/office/drawing/2014/main" id="{5B2A0FBC-3939-F3CD-4D4E-394F4B7BD3BD}"/>
              </a:ext>
            </a:extLst>
          </p:cNvPr>
          <p:cNvSpPr>
            <a:spLocks noChangeArrowheads="1"/>
          </p:cNvSpPr>
          <p:nvPr/>
        </p:nvSpPr>
        <p:spPr bwMode="auto">
          <a:xfrm>
            <a:off x="7041507" y="3647226"/>
            <a:ext cx="4252747"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effectLst/>
              </a:rPr>
              <a:t>Tissue Invasion: The cells in Arthur's primary lung tumor have lost E-cadherin (cellular glue), allowing them to break into his basement membrane.</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40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effectLst/>
              </a:rPr>
              <a:t>The Transit: Cells are now "Intravasating" into Arthur’s circulatory system.</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40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effectLst/>
              </a:rPr>
              <a:t>Prognostic Risk: Without intervention, there is a high probability of secondary colonization in Arthur’s liver or brain, moving his condition from local to systemic.</a:t>
            </a:r>
            <a:endParaRPr kumimoji="0" lang="en-US" altLang="en-US" sz="1400" i="0" u="none" strike="noStrike" cap="none" normalizeH="0" baseline="0" dirty="0">
              <a:ln>
                <a:noFill/>
              </a:ln>
              <a:solidFill>
                <a:schemeClr val="tx1"/>
              </a:solidFill>
              <a:effectLst/>
              <a:latin typeface="Arial" panose="020B0604020202020204" pitchFamily="34" charset="0"/>
            </a:endParaRPr>
          </a:p>
        </p:txBody>
      </p:sp>
      <p:pic>
        <p:nvPicPr>
          <p:cNvPr id="4" name="Recorded Sound">
            <a:hlinkClick r:id="" action="ppaction://media"/>
            <a:extLst>
              <a:ext uri="{FF2B5EF4-FFF2-40B4-BE49-F238E27FC236}">
                <a16:creationId xmlns:a16="http://schemas.microsoft.com/office/drawing/2014/main" id="{091FF04F-858E-89B4-0DA4-992149992CE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728594" y="5124978"/>
            <a:ext cx="609600" cy="609600"/>
          </a:xfrm>
          <a:prstGeom prst="rect">
            <a:avLst/>
          </a:prstGeom>
        </p:spPr>
      </p:pic>
    </p:spTree>
    <p:extLst>
      <p:ext uri="{BB962C8B-B14F-4D97-AF65-F5344CB8AC3E}">
        <p14:creationId xmlns:p14="http://schemas.microsoft.com/office/powerpoint/2010/main" val="3313896167"/>
      </p:ext>
    </p:extLst>
  </p:cSld>
  <p:clrMapOvr>
    <a:masterClrMapping/>
  </p:clrMapOvr>
  <mc:AlternateContent xmlns:mc="http://schemas.openxmlformats.org/markup-compatibility/2006">
    <mc:Choice xmlns:p14="http://schemas.microsoft.com/office/powerpoint/2010/main" Requires="p14">
      <p:transition spd="slow" p14:dur="3400" advTm="54986">
        <p14:reveal/>
      </p:transition>
    </mc:Choice>
    <mc:Fallback>
      <p:transition spd="slow" advTm="5498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9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117C8-BBDF-8029-4E7E-7AD23D7F4309}"/>
              </a:ext>
            </a:extLst>
          </p:cNvPr>
          <p:cNvSpPr>
            <a:spLocks noGrp="1"/>
          </p:cNvSpPr>
          <p:nvPr>
            <p:ph type="title"/>
          </p:nvPr>
        </p:nvSpPr>
        <p:spPr>
          <a:xfrm>
            <a:off x="1034325" y="590625"/>
            <a:ext cx="10728322" cy="480938"/>
          </a:xfrm>
        </p:spPr>
        <p:txBody>
          <a:bodyPr>
            <a:normAutofit/>
          </a:bodyPr>
          <a:lstStyle/>
          <a:p>
            <a:r>
              <a:rPr lang="en-US" sz="2400" dirty="0">
                <a:latin typeface="+mn-lt"/>
              </a:rPr>
              <a:t>The Invisibility Cloak (Immune Evasion)</a:t>
            </a:r>
          </a:p>
        </p:txBody>
      </p:sp>
      <p:sp>
        <p:nvSpPr>
          <p:cNvPr id="3" name="Content Placeholder 2">
            <a:extLst>
              <a:ext uri="{FF2B5EF4-FFF2-40B4-BE49-F238E27FC236}">
                <a16:creationId xmlns:a16="http://schemas.microsoft.com/office/drawing/2014/main" id="{18F53970-D973-4536-B3E9-DB59F9BD5E61}"/>
              </a:ext>
            </a:extLst>
          </p:cNvPr>
          <p:cNvSpPr>
            <a:spLocks noGrp="1"/>
          </p:cNvSpPr>
          <p:nvPr>
            <p:ph idx="1"/>
          </p:nvPr>
        </p:nvSpPr>
        <p:spPr>
          <a:xfrm>
            <a:off x="662850" y="1227150"/>
            <a:ext cx="5433150" cy="2601900"/>
          </a:xfrm>
        </p:spPr>
        <p:txBody>
          <a:bodyPr>
            <a:noAutofit/>
          </a:bodyPr>
          <a:lstStyle/>
          <a:p>
            <a:pPr marL="0" indent="0">
              <a:buNone/>
            </a:pPr>
            <a:r>
              <a:rPr lang="en-US" sz="1500" dirty="0"/>
              <a:t>Core Mechanics:</a:t>
            </a:r>
          </a:p>
          <a:p>
            <a:r>
              <a:rPr lang="en-US" sz="1500" dirty="0"/>
              <a:t>The Secret Handshake: Cancer cells produce a protein called PD-1L that tells the immune system, “I’m a friend, don’t attack”.</a:t>
            </a:r>
          </a:p>
          <a:p>
            <a:r>
              <a:rPr lang="en-US" sz="1500" dirty="0"/>
              <a:t>Immunosurveillance Failure: The body’s natural “security guards” (T-cells) are tricked into falling asleep while the tumor grows.</a:t>
            </a:r>
          </a:p>
          <a:p>
            <a:r>
              <a:rPr lang="en-US" sz="1500" dirty="0"/>
              <a:t>Suppression: Tumors create a “dead zone” of chemicals that physically prevent immune cells from getting close.</a:t>
            </a:r>
          </a:p>
        </p:txBody>
      </p:sp>
      <p:pic>
        <p:nvPicPr>
          <p:cNvPr id="4" name="Picture 3" descr="A network of dots and lines&#10;&#10;AI-generated content may be incorrect.">
            <a:extLst>
              <a:ext uri="{FF2B5EF4-FFF2-40B4-BE49-F238E27FC236}">
                <a16:creationId xmlns:a16="http://schemas.microsoft.com/office/drawing/2014/main" id="{98FD374E-816F-9AAC-A111-552B65650980}"/>
              </a:ext>
            </a:extLst>
          </p:cNvPr>
          <p:cNvPicPr>
            <a:picLocks noChangeAspect="1"/>
          </p:cNvPicPr>
          <p:nvPr/>
        </p:nvPicPr>
        <p:blipFill>
          <a:blip r:embed="rId4"/>
          <a:srcRect t="58914" b="33860"/>
          <a:stretch>
            <a:fillRect/>
          </a:stretch>
        </p:blipFill>
        <p:spPr>
          <a:xfrm>
            <a:off x="0" y="6019048"/>
            <a:ext cx="12206082" cy="869490"/>
          </a:xfrm>
          <a:custGeom>
            <a:avLst/>
            <a:gdLst/>
            <a:ahLst/>
            <a:cxnLst/>
            <a:rect l="l" t="t" r="r" b="b"/>
            <a:pathLst>
              <a:path w="12192000" h="4008527">
                <a:moveTo>
                  <a:pt x="4189346" y="67"/>
                </a:moveTo>
                <a:cubicBezTo>
                  <a:pt x="6609616" y="-2813"/>
                  <a:pt x="11142685" y="89351"/>
                  <a:pt x="11767395" y="89351"/>
                </a:cubicBezTo>
                <a:cubicBezTo>
                  <a:pt x="11866707" y="89351"/>
                  <a:pt x="11953607" y="89351"/>
                  <a:pt x="12029645" y="89351"/>
                </a:cubicBezTo>
                <a:lnTo>
                  <a:pt x="12192000" y="89351"/>
                </a:lnTo>
                <a:lnTo>
                  <a:pt x="12192000" y="3985854"/>
                </a:lnTo>
                <a:lnTo>
                  <a:pt x="12191997" y="3985854"/>
                </a:lnTo>
                <a:lnTo>
                  <a:pt x="12191997" y="3974419"/>
                </a:lnTo>
                <a:lnTo>
                  <a:pt x="12184243" y="3974470"/>
                </a:lnTo>
                <a:cubicBezTo>
                  <a:pt x="11170126" y="3981070"/>
                  <a:pt x="9547540" y="3991630"/>
                  <a:pt x="6951408" y="4008527"/>
                </a:cubicBezTo>
                <a:cubicBezTo>
                  <a:pt x="6951408" y="4008527"/>
                  <a:pt x="6951408" y="4008527"/>
                  <a:pt x="3941397" y="3963467"/>
                </a:cubicBezTo>
                <a:cubicBezTo>
                  <a:pt x="3941397" y="3963467"/>
                  <a:pt x="3941397" y="3963467"/>
                  <a:pt x="1332721" y="3963467"/>
                </a:cubicBezTo>
                <a:cubicBezTo>
                  <a:pt x="1232387" y="3963467"/>
                  <a:pt x="831053" y="3963467"/>
                  <a:pt x="329384" y="3963467"/>
                </a:cubicBezTo>
                <a:lnTo>
                  <a:pt x="0" y="3969926"/>
                </a:lnTo>
                <a:lnTo>
                  <a:pt x="0" y="40691"/>
                </a:lnTo>
                <a:lnTo>
                  <a:pt x="20858" y="40713"/>
                </a:lnTo>
                <a:cubicBezTo>
                  <a:pt x="1271033" y="41633"/>
                  <a:pt x="2406326" y="39179"/>
                  <a:pt x="2925316" y="19546"/>
                </a:cubicBezTo>
                <a:cubicBezTo>
                  <a:pt x="3184813" y="6458"/>
                  <a:pt x="3630821" y="732"/>
                  <a:pt x="4189346" y="67"/>
                </a:cubicBezTo>
                <a:close/>
              </a:path>
            </a:pathLst>
          </a:custGeom>
        </p:spPr>
      </p:pic>
      <p:pic>
        <p:nvPicPr>
          <p:cNvPr id="7" name="Picture 6" descr="Diagram of cancer cell therapy&#10;&#10;AI-generated content may be incorrect.">
            <a:extLst>
              <a:ext uri="{FF2B5EF4-FFF2-40B4-BE49-F238E27FC236}">
                <a16:creationId xmlns:a16="http://schemas.microsoft.com/office/drawing/2014/main" id="{1C4C13C8-4594-8EDD-390B-04EED8B1D5E2}"/>
              </a:ext>
            </a:extLst>
          </p:cNvPr>
          <p:cNvPicPr>
            <a:picLocks noChangeAspect="1"/>
          </p:cNvPicPr>
          <p:nvPr/>
        </p:nvPicPr>
        <p:blipFill>
          <a:blip r:embed="rId5">
            <a:alphaModFix amt="70000"/>
            <a:extLst>
              <a:ext uri="{BEBA8EAE-BF5A-486C-A8C5-ECC9F3942E4B}">
                <a14:imgProps xmlns:a14="http://schemas.microsoft.com/office/drawing/2010/main">
                  <a14:imgLayer r:embed="rId6">
                    <a14:imgEffect>
                      <a14:saturation sat="66000"/>
                    </a14:imgEffect>
                  </a14:imgLayer>
                </a14:imgProps>
              </a:ext>
            </a:extLst>
          </a:blip>
          <a:srcRect t="632" b="3890"/>
          <a:stretch>
            <a:fillRect/>
          </a:stretch>
        </p:blipFill>
        <p:spPr>
          <a:xfrm>
            <a:off x="6700604" y="600492"/>
            <a:ext cx="5176343" cy="3133729"/>
          </a:xfrm>
          <a:prstGeom prst="rect">
            <a:avLst/>
          </a:prstGeom>
        </p:spPr>
      </p:pic>
      <p:sp>
        <p:nvSpPr>
          <p:cNvPr id="8" name="TextBox 7">
            <a:extLst>
              <a:ext uri="{FF2B5EF4-FFF2-40B4-BE49-F238E27FC236}">
                <a16:creationId xmlns:a16="http://schemas.microsoft.com/office/drawing/2014/main" id="{B5B38946-B713-77F7-B13B-EAA5BB1AA773}"/>
              </a:ext>
            </a:extLst>
          </p:cNvPr>
          <p:cNvSpPr txBox="1"/>
          <p:nvPr/>
        </p:nvSpPr>
        <p:spPr>
          <a:xfrm>
            <a:off x="6804819" y="3807235"/>
            <a:ext cx="4748346" cy="523220"/>
          </a:xfrm>
          <a:prstGeom prst="rect">
            <a:avLst/>
          </a:prstGeom>
          <a:noFill/>
        </p:spPr>
        <p:txBody>
          <a:bodyPr wrap="square" rtlCol="0">
            <a:spAutoFit/>
          </a:bodyPr>
          <a:lstStyle/>
          <a:p>
            <a:r>
              <a:rPr lang="en-US" sz="1400" dirty="0"/>
              <a:t>Figure 5: Mechanisms of Immune Evasion: The PD-1/PD-L1 Checkpoint Interaction.</a:t>
            </a:r>
          </a:p>
        </p:txBody>
      </p:sp>
      <p:sp>
        <p:nvSpPr>
          <p:cNvPr id="10" name="Rounded Rectangle 9">
            <a:extLst>
              <a:ext uri="{FF2B5EF4-FFF2-40B4-BE49-F238E27FC236}">
                <a16:creationId xmlns:a16="http://schemas.microsoft.com/office/drawing/2014/main" id="{304F468E-45FC-CF5C-CBA8-E17CAF2D0CD9}"/>
              </a:ext>
            </a:extLst>
          </p:cNvPr>
          <p:cNvSpPr/>
          <p:nvPr/>
        </p:nvSpPr>
        <p:spPr>
          <a:xfrm>
            <a:off x="1034325" y="4444256"/>
            <a:ext cx="5952262" cy="2242294"/>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9" name="Rectangle 1">
            <a:extLst>
              <a:ext uri="{FF2B5EF4-FFF2-40B4-BE49-F238E27FC236}">
                <a16:creationId xmlns:a16="http://schemas.microsoft.com/office/drawing/2014/main" id="{3DD20799-A51E-F6B6-6C68-29C3D1A8D25D}"/>
              </a:ext>
            </a:extLst>
          </p:cNvPr>
          <p:cNvSpPr>
            <a:spLocks noChangeArrowheads="1"/>
          </p:cNvSpPr>
          <p:nvPr/>
        </p:nvSpPr>
        <p:spPr bwMode="auto">
          <a:xfrm>
            <a:off x="1216093" y="4521617"/>
            <a:ext cx="5588726" cy="20511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effectLst/>
              </a:rPr>
              <a:t>Checkpoint Hijacking: Arthur’s cancer cells are overexpressing PD-L1.</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400" dirty="0"/>
          </a:p>
          <a:p>
            <a:pPr marL="0" marR="0" lvl="0" indent="0" algn="l" defTabSz="914400" rtl="0" eaLnBrk="0" fontAlgn="base" latinLnBrk="0" hangingPunct="0">
              <a:lnSpc>
                <a:spcPct val="100000"/>
              </a:lnSpc>
              <a:spcBef>
                <a:spcPct val="0"/>
              </a:spcBef>
              <a:spcAft>
                <a:spcPct val="0"/>
              </a:spcAft>
              <a:buClrTx/>
              <a:buSzTx/>
              <a:tabLst/>
            </a:pPr>
            <a:r>
              <a:rPr lang="en-US" altLang="en-US" sz="1400" dirty="0"/>
              <a:t>T</a:t>
            </a:r>
            <a:r>
              <a:rPr kumimoji="0" lang="en-US" altLang="en-US" sz="1400" i="0" u="none" strike="noStrike" cap="none" normalizeH="0" baseline="0" dirty="0">
                <a:ln>
                  <a:noFill/>
                </a:ln>
                <a:effectLst/>
              </a:rPr>
              <a:t>he Deception: When Arthur’s T-cells try to attack the tumor, the PD-L1 binds to the T-cell’s receptor, sending a "stop" signal.</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40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400" i="0" u="none" strike="noStrike" cap="none" normalizeH="0" baseline="0" dirty="0">
                <a:ln>
                  <a:noFill/>
                </a:ln>
                <a:effectLst/>
              </a:rPr>
              <a:t>Clinical Goal: Our care plan must consider Immune Checkpoint Inhibitors to "unmask" the tumor so Arthur's immune system can fight back.</a:t>
            </a:r>
          </a:p>
        </p:txBody>
      </p:sp>
      <p:pic>
        <p:nvPicPr>
          <p:cNvPr id="5" name="Recorded Sound">
            <a:hlinkClick r:id="" action="ppaction://media"/>
            <a:extLst>
              <a:ext uri="{FF2B5EF4-FFF2-40B4-BE49-F238E27FC236}">
                <a16:creationId xmlns:a16="http://schemas.microsoft.com/office/drawing/2014/main" id="{B6E0F01A-89A9-D0C0-2903-1F9BE235100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7844852" y="4869951"/>
            <a:ext cx="609600" cy="609600"/>
          </a:xfrm>
          <a:prstGeom prst="rect">
            <a:avLst/>
          </a:prstGeom>
        </p:spPr>
      </p:pic>
    </p:spTree>
    <p:extLst>
      <p:ext uri="{BB962C8B-B14F-4D97-AF65-F5344CB8AC3E}">
        <p14:creationId xmlns:p14="http://schemas.microsoft.com/office/powerpoint/2010/main" val="32106717"/>
      </p:ext>
    </p:extLst>
  </p:cSld>
  <p:clrMapOvr>
    <a:masterClrMapping/>
  </p:clrMapOvr>
  <mc:AlternateContent xmlns:mc="http://schemas.openxmlformats.org/markup-compatibility/2006">
    <mc:Choice xmlns:p14="http://schemas.microsoft.com/office/powerpoint/2010/main" Requires="p14">
      <p:transition spd="slow" p14:dur="3400" advTm="66345">
        <p14:reveal/>
      </p:transition>
    </mc:Choice>
    <mc:Fallback>
      <p:transition spd="slow" advTm="6634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34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D1035C-3BF0-4FE0-B3A3-1062F860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166EDC-87A7-22C0-350B-2825FA2717C6}"/>
              </a:ext>
            </a:extLst>
          </p:cNvPr>
          <p:cNvSpPr>
            <a:spLocks noGrp="1"/>
          </p:cNvSpPr>
          <p:nvPr>
            <p:ph type="title"/>
          </p:nvPr>
        </p:nvSpPr>
        <p:spPr>
          <a:xfrm>
            <a:off x="768552" y="309600"/>
            <a:ext cx="4991961" cy="1477328"/>
          </a:xfrm>
        </p:spPr>
        <p:txBody>
          <a:bodyPr vert="horz" wrap="square" lIns="0" tIns="0" rIns="0" bIns="0" rtlCol="0" anchor="ctr" anchorCtr="0">
            <a:normAutofit/>
          </a:bodyPr>
          <a:lstStyle/>
          <a:p>
            <a:r>
              <a:rPr lang="en-US" sz="2400" dirty="0">
                <a:latin typeface="+mn-lt"/>
              </a:rPr>
              <a:t>Integrated Care Plan (Monitoring Support)</a:t>
            </a:r>
          </a:p>
        </p:txBody>
      </p:sp>
      <p:sp>
        <p:nvSpPr>
          <p:cNvPr id="4" name="Rectangle 1">
            <a:extLst>
              <a:ext uri="{FF2B5EF4-FFF2-40B4-BE49-F238E27FC236}">
                <a16:creationId xmlns:a16="http://schemas.microsoft.com/office/drawing/2014/main" id="{F23DA11A-FB48-93C2-2AF2-2A5133050AC7}"/>
              </a:ext>
            </a:extLst>
          </p:cNvPr>
          <p:cNvSpPr>
            <a:spLocks noChangeArrowheads="1"/>
          </p:cNvSpPr>
          <p:nvPr/>
        </p:nvSpPr>
        <p:spPr bwMode="auto">
          <a:xfrm>
            <a:off x="534264" y="1840523"/>
            <a:ext cx="5994799" cy="454599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rtlCol="0" anchorCtr="0" compatLnSpc="1">
            <a:prstTxWarp prst="textNoShape">
              <a:avLst/>
            </a:prstTxWarp>
            <a:noAutofit/>
          </a:bodyPr>
          <a:lstStyle/>
          <a:p>
            <a:pPr marL="0" marR="0" lvl="0" indent="-228600" defTabSz="914400" fontAlgn="base">
              <a:lnSpc>
                <a:spcPct val="110000"/>
              </a:lnSpc>
              <a:spcBef>
                <a:spcPct val="0"/>
              </a:spcBef>
              <a:spcAft>
                <a:spcPts val="600"/>
              </a:spcAft>
              <a:buClr>
                <a:schemeClr val="accent4"/>
              </a:buClr>
              <a:buSzTx/>
              <a:buFont typeface="The Hand Extrablack" panose="03070A02030502020204" pitchFamily="66" charset="0"/>
              <a:buChar char="•"/>
              <a:tabLst/>
            </a:pPr>
            <a:r>
              <a:rPr kumimoji="0" lang="en-US" altLang="en-US" sz="1500" i="0" u="none" strike="noStrike" cap="none" spc="20" normalizeH="0" dirty="0">
                <a:ln>
                  <a:noFill/>
                </a:ln>
                <a:solidFill>
                  <a:schemeClr val="tx1">
                    <a:alpha val="58000"/>
                  </a:schemeClr>
                </a:solidFill>
                <a:effectLst/>
              </a:rPr>
              <a:t>Clinical Monitoring (NICE NG122): Arthur requires contrast-enhanced CT scans every 3 months to track the tumor's response to treatment and check for "The Great Escape" (metastasis).</a:t>
            </a:r>
          </a:p>
          <a:p>
            <a:pPr marL="0" marR="0" lvl="0" indent="-228600" defTabSz="914400" fontAlgn="base">
              <a:lnSpc>
                <a:spcPct val="110000"/>
              </a:lnSpc>
              <a:spcBef>
                <a:spcPct val="0"/>
              </a:spcBef>
              <a:spcAft>
                <a:spcPts val="600"/>
              </a:spcAft>
              <a:buClr>
                <a:schemeClr val="accent4"/>
              </a:buClr>
              <a:buSzTx/>
              <a:buFont typeface="The Hand Extrablack" panose="03070A02030502020204" pitchFamily="66" charset="0"/>
              <a:buChar char="•"/>
              <a:tabLst/>
            </a:pPr>
            <a:endParaRPr kumimoji="0" lang="en-US" altLang="en-US" sz="1500" i="0" u="none" strike="noStrike" cap="none" spc="20" normalizeH="0" dirty="0">
              <a:ln>
                <a:noFill/>
              </a:ln>
              <a:solidFill>
                <a:schemeClr val="tx1">
                  <a:alpha val="58000"/>
                </a:schemeClr>
              </a:solidFill>
              <a:effectLst/>
            </a:endParaRPr>
          </a:p>
          <a:p>
            <a:pPr marL="0" marR="0" lvl="0" indent="-228600" defTabSz="914400" fontAlgn="base">
              <a:lnSpc>
                <a:spcPct val="110000"/>
              </a:lnSpc>
              <a:spcBef>
                <a:spcPct val="0"/>
              </a:spcBef>
              <a:spcAft>
                <a:spcPts val="600"/>
              </a:spcAft>
              <a:buClr>
                <a:schemeClr val="accent4"/>
              </a:buClr>
              <a:buSzTx/>
              <a:buFont typeface="The Hand Extrablack" panose="03070A02030502020204" pitchFamily="66" charset="0"/>
              <a:buChar char="•"/>
              <a:tabLst/>
            </a:pPr>
            <a:r>
              <a:rPr kumimoji="0" lang="en-US" altLang="en-US" sz="1500" i="0" u="none" strike="noStrike" cap="none" spc="20" normalizeH="0" dirty="0">
                <a:ln>
                  <a:noFill/>
                </a:ln>
                <a:solidFill>
                  <a:schemeClr val="tx1">
                    <a:alpha val="58000"/>
                  </a:schemeClr>
                </a:solidFill>
                <a:effectLst/>
              </a:rPr>
              <a:t>Respiratory Data: Weekly monitoring of SpO2​ (Oxygen levels) and respiratory rate is essential to manage his dyspnea (shortness of breath).</a:t>
            </a:r>
          </a:p>
          <a:p>
            <a:pPr marL="0" marR="0" lvl="0" indent="-228600" defTabSz="914400" fontAlgn="base">
              <a:lnSpc>
                <a:spcPct val="110000"/>
              </a:lnSpc>
              <a:spcBef>
                <a:spcPct val="0"/>
              </a:spcBef>
              <a:spcAft>
                <a:spcPts val="600"/>
              </a:spcAft>
              <a:buClr>
                <a:schemeClr val="accent4"/>
              </a:buClr>
              <a:buSzTx/>
              <a:buFont typeface="The Hand Extrablack" panose="03070A02030502020204" pitchFamily="66" charset="0"/>
              <a:buChar char="•"/>
              <a:tabLst/>
            </a:pPr>
            <a:endParaRPr kumimoji="0" lang="en-US" altLang="en-US" sz="1500" i="0" u="none" strike="noStrike" cap="none" spc="20" normalizeH="0" dirty="0">
              <a:ln>
                <a:noFill/>
              </a:ln>
              <a:solidFill>
                <a:schemeClr val="tx1">
                  <a:alpha val="58000"/>
                </a:schemeClr>
              </a:solidFill>
              <a:effectLst/>
            </a:endParaRPr>
          </a:p>
          <a:p>
            <a:pPr marL="0" marR="0" lvl="0" indent="-228600" defTabSz="914400" fontAlgn="base">
              <a:lnSpc>
                <a:spcPct val="110000"/>
              </a:lnSpc>
              <a:spcBef>
                <a:spcPct val="0"/>
              </a:spcBef>
              <a:spcAft>
                <a:spcPts val="600"/>
              </a:spcAft>
              <a:buClr>
                <a:schemeClr val="accent4"/>
              </a:buClr>
              <a:buSzTx/>
              <a:buFont typeface="The Hand Extrablack" panose="03070A02030502020204" pitchFamily="66" charset="0"/>
              <a:buChar char="•"/>
              <a:tabLst/>
            </a:pPr>
            <a:r>
              <a:rPr kumimoji="0" lang="en-US" altLang="en-US" sz="1500" i="0" u="none" strike="noStrike" cap="none" spc="20" normalizeH="0" dirty="0">
                <a:ln>
                  <a:noFill/>
                </a:ln>
                <a:solidFill>
                  <a:schemeClr val="tx1">
                    <a:alpha val="58000"/>
                  </a:schemeClr>
                </a:solidFill>
                <a:effectLst/>
              </a:rPr>
              <a:t>Lifestyle Intervention: Immediate referral to NHS Stop Smoking services is mandatory; continued tobacco use will further drive the "Biological Glitch."</a:t>
            </a:r>
          </a:p>
          <a:p>
            <a:pPr marL="0" marR="0" lvl="0" indent="-228600" defTabSz="914400" fontAlgn="base">
              <a:lnSpc>
                <a:spcPct val="110000"/>
              </a:lnSpc>
              <a:spcBef>
                <a:spcPct val="0"/>
              </a:spcBef>
              <a:spcAft>
                <a:spcPts val="600"/>
              </a:spcAft>
              <a:buClr>
                <a:schemeClr val="accent4"/>
              </a:buClr>
              <a:buSzTx/>
              <a:buFont typeface="The Hand Extrablack" panose="03070A02030502020204" pitchFamily="66" charset="0"/>
              <a:buChar char="•"/>
              <a:tabLst/>
            </a:pPr>
            <a:endParaRPr kumimoji="0" lang="en-US" altLang="en-US" sz="1500" i="0" u="none" strike="noStrike" cap="none" spc="20" normalizeH="0" dirty="0">
              <a:ln>
                <a:noFill/>
              </a:ln>
              <a:solidFill>
                <a:schemeClr val="tx1">
                  <a:alpha val="58000"/>
                </a:schemeClr>
              </a:solidFill>
              <a:effectLst/>
            </a:endParaRPr>
          </a:p>
          <a:p>
            <a:pPr marL="0" marR="0" lvl="0" indent="-228600" defTabSz="914400" fontAlgn="base">
              <a:lnSpc>
                <a:spcPct val="110000"/>
              </a:lnSpc>
              <a:spcBef>
                <a:spcPct val="0"/>
              </a:spcBef>
              <a:spcAft>
                <a:spcPts val="600"/>
              </a:spcAft>
              <a:buClr>
                <a:schemeClr val="accent4"/>
              </a:buClr>
              <a:buSzTx/>
              <a:buFont typeface="The Hand Extrablack" panose="03070A02030502020204" pitchFamily="66" charset="0"/>
              <a:buChar char="•"/>
              <a:tabLst/>
            </a:pPr>
            <a:r>
              <a:rPr kumimoji="0" lang="en-US" altLang="en-US" sz="1500" i="0" u="none" strike="noStrike" cap="none" spc="20" normalizeH="0" dirty="0">
                <a:ln>
                  <a:noFill/>
                </a:ln>
                <a:solidFill>
                  <a:schemeClr val="tx1">
                    <a:alpha val="58000"/>
                  </a:schemeClr>
                </a:solidFill>
                <a:effectLst/>
              </a:rPr>
              <a:t>Nutritional Management: High-protein, high-calorie diet to counteract Cachexia (weight loss) caused by the tumor’s high metabolic energy demand.</a:t>
            </a:r>
          </a:p>
        </p:txBody>
      </p:sp>
      <p:pic>
        <p:nvPicPr>
          <p:cNvPr id="7" name="Picture 6" descr="A network of dots and lines&#10;&#10;AI-generated content may be incorrect.">
            <a:extLst>
              <a:ext uri="{FF2B5EF4-FFF2-40B4-BE49-F238E27FC236}">
                <a16:creationId xmlns:a16="http://schemas.microsoft.com/office/drawing/2014/main" id="{E518DC08-0226-B8DF-8264-D68B7837BD0B}"/>
              </a:ext>
            </a:extLst>
          </p:cNvPr>
          <p:cNvPicPr>
            <a:picLocks noChangeAspect="1"/>
          </p:cNvPicPr>
          <p:nvPr/>
        </p:nvPicPr>
        <p:blipFill>
          <a:blip r:embed="rId4"/>
          <a:srcRect l="3810" r="13616"/>
          <a:stretch>
            <a:fillRect/>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pic>
        <p:nvPicPr>
          <p:cNvPr id="3" name="Recorded Sound">
            <a:hlinkClick r:id="" action="ppaction://media"/>
            <a:extLst>
              <a:ext uri="{FF2B5EF4-FFF2-40B4-BE49-F238E27FC236}">
                <a16:creationId xmlns:a16="http://schemas.microsoft.com/office/drawing/2014/main" id="{E95EE163-8E5C-4062-49C3-163A8103F86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126689" y="759436"/>
            <a:ext cx="609600" cy="609600"/>
          </a:xfrm>
          <a:prstGeom prst="rect">
            <a:avLst/>
          </a:prstGeom>
        </p:spPr>
      </p:pic>
    </p:spTree>
    <p:extLst>
      <p:ext uri="{BB962C8B-B14F-4D97-AF65-F5344CB8AC3E}">
        <p14:creationId xmlns:p14="http://schemas.microsoft.com/office/powerpoint/2010/main" val="1885592942"/>
      </p:ext>
    </p:extLst>
  </p:cSld>
  <p:clrMapOvr>
    <a:masterClrMapping/>
  </p:clrMapOvr>
  <mc:AlternateContent xmlns:mc="http://schemas.openxmlformats.org/markup-compatibility/2006">
    <mc:Choice xmlns:p14="http://schemas.microsoft.com/office/powerpoint/2010/main" Requires="p14">
      <p:transition spd="slow" p14:dur="3400" advTm="66335">
        <p14:reveal/>
      </p:transition>
    </mc:Choice>
    <mc:Fallback>
      <p:transition spd="slow" advTm="6633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3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A1B56-E260-5BB4-0764-2D4F49934C8F}"/>
              </a:ext>
            </a:extLst>
          </p:cNvPr>
          <p:cNvSpPr>
            <a:spLocks noGrp="1"/>
          </p:cNvSpPr>
          <p:nvPr>
            <p:ph type="title"/>
          </p:nvPr>
        </p:nvSpPr>
        <p:spPr>
          <a:xfrm>
            <a:off x="462827" y="701794"/>
            <a:ext cx="10728322" cy="1477328"/>
          </a:xfrm>
        </p:spPr>
        <p:txBody>
          <a:bodyPr>
            <a:normAutofit/>
          </a:bodyPr>
          <a:lstStyle/>
          <a:p>
            <a:r>
              <a:rPr lang="en-US" sz="2400" dirty="0">
                <a:latin typeface="+mn-lt"/>
              </a:rPr>
              <a:t>Communication, Ethical Considerations &amp; Conclusion</a:t>
            </a:r>
          </a:p>
        </p:txBody>
      </p:sp>
      <p:sp>
        <p:nvSpPr>
          <p:cNvPr id="4" name="Rectangle 1">
            <a:extLst>
              <a:ext uri="{FF2B5EF4-FFF2-40B4-BE49-F238E27FC236}">
                <a16:creationId xmlns:a16="http://schemas.microsoft.com/office/drawing/2014/main" id="{F0F7A670-C190-52D9-7A2D-DA7A4694A6E0}"/>
              </a:ext>
            </a:extLst>
          </p:cNvPr>
          <p:cNvSpPr>
            <a:spLocks noGrp="1" noChangeArrowheads="1"/>
          </p:cNvSpPr>
          <p:nvPr>
            <p:ph idx="1"/>
          </p:nvPr>
        </p:nvSpPr>
        <p:spPr bwMode="auto">
          <a:xfrm>
            <a:off x="362814" y="1489744"/>
            <a:ext cx="9152661" cy="2769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200" i="0" u="none" strike="noStrike" cap="none" normalizeH="0" baseline="0" dirty="0">
                <a:ln>
                  <a:noFill/>
                </a:ln>
                <a:solidFill>
                  <a:schemeClr val="tx1"/>
                </a:solidFill>
                <a:effectLst/>
              </a:rPr>
              <a:t>Patient Autonomy &amp; The Law: Under the Mental Capacity Act 2005, Arthur has the legal right to refuse invasive treatments (like chemotherapy) even if it shortens his life. Our role is to ensure he is fully informed, not coerced.</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20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200" i="0" u="none" strike="noStrike" cap="none" normalizeH="0" baseline="0" dirty="0">
                <a:ln>
                  <a:noFill/>
                </a:ln>
                <a:solidFill>
                  <a:schemeClr val="tx1"/>
                </a:solidFill>
                <a:effectLst/>
              </a:rPr>
              <a:t>The Ethics of Disclosure: We must balance "Beneficence" (doing good) with "Non-maleficence" (avoiding harm). For Arthur, this means being honest about his stage of cancer while maintaining hope for symptom management.</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20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200" i="0" u="none" strike="noStrike" cap="none" normalizeH="0" baseline="0" dirty="0">
                <a:ln>
                  <a:noFill/>
                </a:ln>
                <a:solidFill>
                  <a:schemeClr val="tx1"/>
                </a:solidFill>
                <a:effectLst/>
              </a:rPr>
              <a:t>The SPIKES Model for Arthur: * S (Setting): Private room, family present.</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20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rPr>
              <a:t> P (Perception): What does Arthur already know?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rPr>
              <a:t> I (Invitation): How much detail does he want to hear today?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rPr>
              <a:t> K (Knowledge): Use simple language (e.g., "The glitch has spread").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rPr>
              <a:t> E (Empathy): Acknowledge his 45-year history and current fears.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dirty="0">
                <a:ln>
                  <a:noFill/>
                </a:ln>
                <a:solidFill>
                  <a:schemeClr val="tx1"/>
                </a:solidFill>
                <a:effectLst/>
              </a:rPr>
              <a:t> S (Strategy): Clear next steps for his treatment.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 name="Picture 4" descr="A network of dots and lines&#10;&#10;AI-generated content may be incorrect.">
            <a:extLst>
              <a:ext uri="{FF2B5EF4-FFF2-40B4-BE49-F238E27FC236}">
                <a16:creationId xmlns:a16="http://schemas.microsoft.com/office/drawing/2014/main" id="{6C120C1E-8A05-D811-21C2-C8F4529E65B7}"/>
              </a:ext>
            </a:extLst>
          </p:cNvPr>
          <p:cNvPicPr>
            <a:picLocks noChangeAspect="1"/>
          </p:cNvPicPr>
          <p:nvPr/>
        </p:nvPicPr>
        <p:blipFill>
          <a:blip r:embed="rId4"/>
          <a:srcRect t="58914" b="33860"/>
          <a:stretch>
            <a:fillRect/>
          </a:stretch>
        </p:blipFill>
        <p:spPr>
          <a:xfrm>
            <a:off x="0" y="6019048"/>
            <a:ext cx="12206082" cy="869490"/>
          </a:xfrm>
          <a:custGeom>
            <a:avLst/>
            <a:gdLst/>
            <a:ahLst/>
            <a:cxnLst/>
            <a:rect l="l" t="t" r="r" b="b"/>
            <a:pathLst>
              <a:path w="12192000" h="4008527">
                <a:moveTo>
                  <a:pt x="4189346" y="67"/>
                </a:moveTo>
                <a:cubicBezTo>
                  <a:pt x="6609616" y="-2813"/>
                  <a:pt x="11142685" y="89351"/>
                  <a:pt x="11767395" y="89351"/>
                </a:cubicBezTo>
                <a:cubicBezTo>
                  <a:pt x="11866707" y="89351"/>
                  <a:pt x="11953607" y="89351"/>
                  <a:pt x="12029645" y="89351"/>
                </a:cubicBezTo>
                <a:lnTo>
                  <a:pt x="12192000" y="89351"/>
                </a:lnTo>
                <a:lnTo>
                  <a:pt x="12192000" y="3985854"/>
                </a:lnTo>
                <a:lnTo>
                  <a:pt x="12191997" y="3985854"/>
                </a:lnTo>
                <a:lnTo>
                  <a:pt x="12191997" y="3974419"/>
                </a:lnTo>
                <a:lnTo>
                  <a:pt x="12184243" y="3974470"/>
                </a:lnTo>
                <a:cubicBezTo>
                  <a:pt x="11170126" y="3981070"/>
                  <a:pt x="9547540" y="3991630"/>
                  <a:pt x="6951408" y="4008527"/>
                </a:cubicBezTo>
                <a:cubicBezTo>
                  <a:pt x="6951408" y="4008527"/>
                  <a:pt x="6951408" y="4008527"/>
                  <a:pt x="3941397" y="3963467"/>
                </a:cubicBezTo>
                <a:cubicBezTo>
                  <a:pt x="3941397" y="3963467"/>
                  <a:pt x="3941397" y="3963467"/>
                  <a:pt x="1332721" y="3963467"/>
                </a:cubicBezTo>
                <a:cubicBezTo>
                  <a:pt x="1232387" y="3963467"/>
                  <a:pt x="831053" y="3963467"/>
                  <a:pt x="329384" y="3963467"/>
                </a:cubicBezTo>
                <a:lnTo>
                  <a:pt x="0" y="3969926"/>
                </a:lnTo>
                <a:lnTo>
                  <a:pt x="0" y="40691"/>
                </a:lnTo>
                <a:lnTo>
                  <a:pt x="20858" y="40713"/>
                </a:lnTo>
                <a:cubicBezTo>
                  <a:pt x="1271033" y="41633"/>
                  <a:pt x="2406326" y="39179"/>
                  <a:pt x="2925316" y="19546"/>
                </a:cubicBezTo>
                <a:cubicBezTo>
                  <a:pt x="3184813" y="6458"/>
                  <a:pt x="3630821" y="732"/>
                  <a:pt x="4189346" y="67"/>
                </a:cubicBezTo>
                <a:close/>
              </a:path>
            </a:pathLst>
          </a:custGeom>
        </p:spPr>
      </p:pic>
      <p:sp>
        <p:nvSpPr>
          <p:cNvPr id="6" name="Rounded Rectangle 5">
            <a:extLst>
              <a:ext uri="{FF2B5EF4-FFF2-40B4-BE49-F238E27FC236}">
                <a16:creationId xmlns:a16="http://schemas.microsoft.com/office/drawing/2014/main" id="{D5F346D7-DCDB-4AA6-7BA8-E842318E56D4}"/>
              </a:ext>
            </a:extLst>
          </p:cNvPr>
          <p:cNvSpPr/>
          <p:nvPr/>
        </p:nvSpPr>
        <p:spPr>
          <a:xfrm>
            <a:off x="5686426" y="3319529"/>
            <a:ext cx="5972175" cy="3358264"/>
          </a:xfrm>
          <a:prstGeom prst="round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US"/>
          </a:p>
        </p:txBody>
      </p:sp>
      <p:sp>
        <p:nvSpPr>
          <p:cNvPr id="7" name="Rectangle 2">
            <a:extLst>
              <a:ext uri="{FF2B5EF4-FFF2-40B4-BE49-F238E27FC236}">
                <a16:creationId xmlns:a16="http://schemas.microsoft.com/office/drawing/2014/main" id="{CE8C7800-154A-C086-473E-E493AAAB34A7}"/>
              </a:ext>
            </a:extLst>
          </p:cNvPr>
          <p:cNvSpPr>
            <a:spLocks noChangeArrowheads="1"/>
          </p:cNvSpPr>
          <p:nvPr/>
        </p:nvSpPr>
        <p:spPr bwMode="auto">
          <a:xfrm rot="10800000" flipV="1">
            <a:off x="5826988" y="3632146"/>
            <a:ext cx="5733186" cy="2492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tabLst/>
            </a:pPr>
            <a:r>
              <a:rPr kumimoji="0" lang="en-US" altLang="en-US" sz="1200" i="0" u="none" strike="noStrike" cap="none" normalizeH="0" baseline="0" dirty="0">
                <a:ln>
                  <a:noFill/>
                </a:ln>
                <a:effectLst/>
              </a:rPr>
              <a:t>Conclusion</a:t>
            </a:r>
          </a:p>
          <a:p>
            <a:pPr marL="0" marR="0" lvl="0" indent="0" algn="l" defTabSz="914400" rtl="0" eaLnBrk="0" fontAlgn="base" latinLnBrk="0" hangingPunct="0">
              <a:lnSpc>
                <a:spcPct val="100000"/>
              </a:lnSpc>
              <a:spcBef>
                <a:spcPct val="0"/>
              </a:spcBef>
              <a:spcAft>
                <a:spcPct val="0"/>
              </a:spcAft>
              <a:buClrTx/>
              <a:buSzTx/>
              <a:tabLst/>
            </a:pPr>
            <a:endParaRPr lang="en-US" altLang="en-US" sz="1200" dirty="0"/>
          </a:p>
          <a:p>
            <a:pPr marL="0" marR="0" lvl="0" indent="0" algn="l" defTabSz="914400" rtl="0" eaLnBrk="0" fontAlgn="base" latinLnBrk="0" hangingPunct="0">
              <a:lnSpc>
                <a:spcPct val="100000"/>
              </a:lnSpc>
              <a:spcBef>
                <a:spcPct val="0"/>
              </a:spcBef>
              <a:spcAft>
                <a:spcPct val="0"/>
              </a:spcAft>
              <a:buClrTx/>
              <a:buSzTx/>
              <a:tabLst/>
            </a:pPr>
            <a:r>
              <a:rPr kumimoji="0" lang="en-US" altLang="en-US" sz="1200" i="0" u="none" strike="noStrike" cap="none" normalizeH="0" baseline="0" dirty="0">
                <a:ln>
                  <a:noFill/>
                </a:ln>
                <a:effectLst/>
              </a:rPr>
              <a:t>Synthesis: Arthur’s Non-Small Cell Lung Cancer is the clinical manifestation of a "biological glitch"—a failure of the p53 "brakes" and immune evasion via PD-L1.</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200" i="0" u="none" strike="noStrike" cap="none" normalizeH="0" baseline="0" dirty="0">
                <a:ln>
                  <a:noFill/>
                </a:ln>
                <a:effectLst/>
              </a:rPr>
              <a:t>The Clinical Journey: Success for Arthur isn't just about killing cancer cells; it’s about integrated care, from NICE-mandated CT scans to holistic smoking cessation.</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20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200" i="0" u="none" strike="noStrike" cap="none" normalizeH="0" baseline="0" dirty="0">
                <a:ln>
                  <a:noFill/>
                </a:ln>
                <a:effectLst/>
              </a:rPr>
              <a:t>Final Reflection: By unmasking the science of cellular rebellion, healthcare professionals can provide more empathetic, targeted, and ethically sound care. We aren't just treating a tumor; we are supporting a 68-year-old man in navigating his most difficult chapter.</a:t>
            </a:r>
          </a:p>
        </p:txBody>
      </p:sp>
      <p:pic>
        <p:nvPicPr>
          <p:cNvPr id="19" name="Recorded Sound">
            <a:hlinkClick r:id="" action="ppaction://media"/>
            <a:extLst>
              <a:ext uri="{FF2B5EF4-FFF2-40B4-BE49-F238E27FC236}">
                <a16:creationId xmlns:a16="http://schemas.microsoft.com/office/drawing/2014/main" id="{4ABAA485-C752-3E3D-4C61-9A0FE59F6F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48210" y="701794"/>
            <a:ext cx="609600" cy="609600"/>
          </a:xfrm>
          <a:prstGeom prst="rect">
            <a:avLst/>
          </a:prstGeom>
        </p:spPr>
      </p:pic>
    </p:spTree>
    <p:extLst>
      <p:ext uri="{BB962C8B-B14F-4D97-AF65-F5344CB8AC3E}">
        <p14:creationId xmlns:p14="http://schemas.microsoft.com/office/powerpoint/2010/main" val="2104777509"/>
      </p:ext>
    </p:extLst>
  </p:cSld>
  <p:clrMapOvr>
    <a:masterClrMapping/>
  </p:clrMapOvr>
  <mc:AlternateContent xmlns:mc="http://schemas.openxmlformats.org/markup-compatibility/2006">
    <mc:Choice xmlns:p14="http://schemas.microsoft.com/office/powerpoint/2010/main" Requires="p14">
      <p:transition spd="slow" p14:dur="3400" advTm="94849">
        <p14:reveal/>
      </p:transition>
    </mc:Choice>
    <mc:Fallback>
      <p:transition spd="slow" advTm="948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849"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ED9E2D9-EE69-4775-8CE5-9EAC35AD2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D75B673-1FA7-415E-8B2E-7A0550C8B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06D4A-0F35-4E80-B2EF-F50BFEEDD189}"/>
              </a:ext>
            </a:extLst>
          </p:cNvPr>
          <p:cNvSpPr>
            <a:spLocks noGrp="1"/>
          </p:cNvSpPr>
          <p:nvPr>
            <p:ph type="title"/>
          </p:nvPr>
        </p:nvSpPr>
        <p:spPr>
          <a:xfrm>
            <a:off x="4751657" y="-179564"/>
            <a:ext cx="5978207" cy="1355102"/>
          </a:xfrm>
        </p:spPr>
        <p:txBody>
          <a:bodyPr wrap="square" anchor="ctr">
            <a:normAutofit/>
          </a:bodyPr>
          <a:lstStyle/>
          <a:p>
            <a:r>
              <a:rPr lang="en-US" sz="2400" dirty="0">
                <a:latin typeface="+mn-lt"/>
              </a:rPr>
              <a:t>References &amp; Peer-Reviewed Sources</a:t>
            </a:r>
          </a:p>
        </p:txBody>
      </p:sp>
      <p:pic>
        <p:nvPicPr>
          <p:cNvPr id="5" name="Picture 4" descr="A network of dots and lines&#10;&#10;AI-generated content may be incorrect.">
            <a:extLst>
              <a:ext uri="{FF2B5EF4-FFF2-40B4-BE49-F238E27FC236}">
                <a16:creationId xmlns:a16="http://schemas.microsoft.com/office/drawing/2014/main" id="{8E65EA35-FD8D-A6C4-86F9-2B2731E5C83D}"/>
              </a:ext>
            </a:extLst>
          </p:cNvPr>
          <p:cNvPicPr>
            <a:picLocks noChangeAspect="1"/>
          </p:cNvPicPr>
          <p:nvPr/>
        </p:nvPicPr>
        <p:blipFill>
          <a:blip r:embed="rId4"/>
          <a:srcRect l="56341" r="11159"/>
          <a:stretch>
            <a:fillRect/>
          </a:stretch>
        </p:blipFill>
        <p:spPr>
          <a:xfrm>
            <a:off x="0" y="10"/>
            <a:ext cx="2228850"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7" name="Rectangle 3">
            <a:extLst>
              <a:ext uri="{FF2B5EF4-FFF2-40B4-BE49-F238E27FC236}">
                <a16:creationId xmlns:a16="http://schemas.microsoft.com/office/drawing/2014/main" id="{E1124FE3-4C52-77F9-DA7B-EF4FBC75F575}"/>
              </a:ext>
            </a:extLst>
          </p:cNvPr>
          <p:cNvSpPr>
            <a:spLocks noChangeArrowheads="1"/>
          </p:cNvSpPr>
          <p:nvPr/>
        </p:nvSpPr>
        <p:spPr bwMode="auto">
          <a:xfrm>
            <a:off x="2728861" y="867385"/>
            <a:ext cx="8672565" cy="57477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050" b="0" i="0" u="none" strike="noStrike" cap="none" normalizeH="0" baseline="0" dirty="0">
                <a:ln>
                  <a:noFill/>
                </a:ln>
                <a:effectLst/>
              </a:rPr>
              <a:t>American Cancer Society (2025) </a:t>
            </a:r>
            <a:r>
              <a:rPr kumimoji="0" lang="en-US" altLang="en-US" sz="1050" b="0" i="1" u="none" strike="noStrike" cap="none" normalizeH="0" baseline="0" dirty="0">
                <a:ln>
                  <a:noFill/>
                </a:ln>
                <a:effectLst/>
              </a:rPr>
              <a:t>Cancer Facts &amp; Figures 2025-2026</a:t>
            </a:r>
            <a:r>
              <a:rPr kumimoji="0" lang="en-US" altLang="en-US" sz="1050" b="0" i="0" u="none" strike="noStrike" cap="none" normalizeH="0" baseline="0" dirty="0">
                <a:ln>
                  <a:noFill/>
                </a:ln>
                <a:effectLst/>
              </a:rPr>
              <a:t>, American Cancer Society website, accessed 13 March 2026.</a:t>
            </a:r>
          </a:p>
          <a:p>
            <a:pPr lvl="0" defTabSz="914400" eaLnBrk="0" fontAlgn="base" hangingPunct="0">
              <a:spcBef>
                <a:spcPct val="0"/>
              </a:spcBef>
              <a:spcAft>
                <a:spcPct val="0"/>
              </a:spcAft>
            </a:pPr>
            <a:endParaRPr kumimoji="0" lang="en-US" altLang="en-US" sz="1050" b="0" i="0" u="none" strike="noStrike" cap="none" normalizeH="0" baseline="0" dirty="0">
              <a:ln>
                <a:noFill/>
              </a:ln>
              <a:effectLst/>
            </a:endParaRPr>
          </a:p>
          <a:p>
            <a:pPr lvl="0" defTabSz="914400" eaLnBrk="0" fontAlgn="base" hangingPunct="0">
              <a:spcBef>
                <a:spcPct val="0"/>
              </a:spcBef>
              <a:spcAft>
                <a:spcPct val="0"/>
              </a:spcAft>
            </a:pPr>
            <a:r>
              <a:rPr kumimoji="0" lang="en-US" altLang="en-US" sz="1050" b="0" i="0" u="none" strike="noStrike" cap="none" normalizeH="0" baseline="0" dirty="0">
                <a:ln>
                  <a:noFill/>
                </a:ln>
                <a:effectLst/>
              </a:rPr>
              <a:t>Balkwill, F. R. and Mantovani, A. </a:t>
            </a:r>
            <a:r>
              <a:rPr lang="en-US" altLang="en-US" sz="1050" dirty="0"/>
              <a:t>Cancer-related inflammation: common themes and therapeutic opportunities', </a:t>
            </a:r>
            <a:r>
              <a:rPr lang="en-US" altLang="en-US" sz="1050" i="1" dirty="0"/>
              <a:t>Seminars in Cancer Biology</a:t>
            </a:r>
            <a:r>
              <a:rPr lang="en-US" altLang="en-US" sz="1050" dirty="0"/>
              <a:t>, 22(1), pp. 33-40, accessed 13 March 2026.</a:t>
            </a:r>
          </a:p>
          <a:p>
            <a:pPr lvl="0" defTabSz="914400" eaLnBrk="0" fontAlgn="base" hangingPunct="0">
              <a:spcBef>
                <a:spcPct val="0"/>
              </a:spcBef>
              <a:spcAft>
                <a:spcPct val="0"/>
              </a:spcAft>
            </a:pPr>
            <a:endParaRPr lang="en-US" altLang="en-US" sz="1050" dirty="0"/>
          </a:p>
          <a:p>
            <a:pPr lvl="0" defTabSz="914400" eaLnBrk="0" fontAlgn="base" hangingPunct="0">
              <a:spcBef>
                <a:spcPct val="0"/>
              </a:spcBef>
              <a:spcAft>
                <a:spcPct val="0"/>
              </a:spcAft>
            </a:pPr>
            <a:r>
              <a:rPr lang="en-US" altLang="en-US" sz="1050" dirty="0"/>
              <a:t>Cold Spring Harbor Laboratory (2024) </a:t>
            </a:r>
            <a:r>
              <a:rPr lang="en-US" altLang="en-US" sz="1050" i="1" dirty="0"/>
              <a:t>The Hallmarks of Cancer: Integrated Mechanisms</a:t>
            </a:r>
            <a:r>
              <a:rPr lang="en-US" altLang="en-US" sz="1050" dirty="0"/>
              <a:t>, CSHL Press, accessed 14 March 2026.</a:t>
            </a:r>
          </a:p>
          <a:p>
            <a:pPr lvl="0" defTabSz="914400" eaLnBrk="0" fontAlgn="base" hangingPunct="0">
              <a:spcBef>
                <a:spcPct val="0"/>
              </a:spcBef>
              <a:spcAft>
                <a:spcPct val="0"/>
              </a:spcAft>
            </a:pPr>
            <a:endParaRPr lang="en-US" altLang="en-US" sz="1050" dirty="0"/>
          </a:p>
          <a:p>
            <a:pPr lvl="0" defTabSz="914400" eaLnBrk="0" fontAlgn="base" hangingPunct="0">
              <a:spcBef>
                <a:spcPct val="0"/>
              </a:spcBef>
              <a:spcAft>
                <a:spcPct val="0"/>
              </a:spcAft>
            </a:pPr>
            <a:r>
              <a:rPr lang="en-US" altLang="en-US" sz="1050" dirty="0"/>
              <a:t>Dang, C. V. (2012) 'MYC on the path to cancer', </a:t>
            </a:r>
            <a:r>
              <a:rPr lang="en-US" altLang="en-US" sz="1050" i="1" dirty="0"/>
              <a:t>Cell</a:t>
            </a:r>
            <a:r>
              <a:rPr lang="en-US" altLang="en-US" sz="1050" dirty="0"/>
              <a:t>, 149(1), pp. 22-35, accessed 14 March 2026.</a:t>
            </a:r>
          </a:p>
          <a:p>
            <a:pPr lvl="0" defTabSz="914400" eaLnBrk="0" fontAlgn="base" hangingPunct="0">
              <a:spcBef>
                <a:spcPct val="0"/>
              </a:spcBef>
              <a:spcAft>
                <a:spcPct val="0"/>
              </a:spcAft>
            </a:pPr>
            <a:endParaRPr lang="en-US" altLang="en-US" sz="1050" dirty="0"/>
          </a:p>
          <a:p>
            <a:pPr lvl="0" defTabSz="914400" eaLnBrk="0" fontAlgn="base" hangingPunct="0">
              <a:spcBef>
                <a:spcPct val="0"/>
              </a:spcBef>
              <a:spcAft>
                <a:spcPct val="0"/>
              </a:spcAft>
            </a:pPr>
            <a:r>
              <a:rPr lang="en-US" altLang="en-US" sz="1050" dirty="0"/>
              <a:t>Fares, J., Fares, M. Y., </a:t>
            </a:r>
            <a:r>
              <a:rPr lang="en-US" altLang="en-US" sz="1050" dirty="0" err="1"/>
              <a:t>Khachfe</a:t>
            </a:r>
            <a:r>
              <a:rPr lang="en-US" altLang="en-US" sz="1050" dirty="0"/>
              <a:t>, H. H., Salhab, H. A. and Fares, Y. (2020) 'Molecular principles of metastasis: a hallmark of cancer revisited', </a:t>
            </a:r>
            <a:r>
              <a:rPr lang="en-US" altLang="en-US" sz="1050" i="1" dirty="0"/>
              <a:t>Signal Transduction and Targeted Therapy</a:t>
            </a:r>
            <a:r>
              <a:rPr lang="en-US" altLang="en-US" sz="1050" dirty="0"/>
              <a:t>, 5(1), pp. 1-17, accessed 14 March 2026.</a:t>
            </a:r>
          </a:p>
          <a:p>
            <a:pPr lvl="0" defTabSz="914400" eaLnBrk="0" fontAlgn="base" hangingPunct="0">
              <a:spcBef>
                <a:spcPct val="0"/>
              </a:spcBef>
              <a:spcAft>
                <a:spcPct val="0"/>
              </a:spcAft>
            </a:pPr>
            <a:endParaRPr lang="en-US" altLang="en-US" sz="1050" dirty="0"/>
          </a:p>
          <a:p>
            <a:pPr lvl="0" defTabSz="914400" eaLnBrk="0" fontAlgn="base" hangingPunct="0">
              <a:spcBef>
                <a:spcPct val="0"/>
              </a:spcBef>
              <a:spcAft>
                <a:spcPct val="0"/>
              </a:spcAft>
            </a:pPr>
            <a:r>
              <a:rPr lang="en-US" altLang="en-US" sz="1050" dirty="0"/>
              <a:t>Hanahan, D. and Weinberg, R. A. (2011) 'Hallmarks of cancer: the next generation', </a:t>
            </a:r>
            <a:r>
              <a:rPr lang="en-US" altLang="en-US" sz="1050" i="1" dirty="0"/>
              <a:t>Cell</a:t>
            </a:r>
            <a:r>
              <a:rPr lang="en-US" altLang="en-US" sz="1050" dirty="0"/>
              <a:t>, 144(5), pp. 646-674, accessed 14 March 2026.</a:t>
            </a:r>
          </a:p>
          <a:p>
            <a:pPr lvl="0" defTabSz="914400" eaLnBrk="0" fontAlgn="base" hangingPunct="0">
              <a:spcBef>
                <a:spcPct val="0"/>
              </a:spcBef>
              <a:spcAft>
                <a:spcPct val="0"/>
              </a:spcAft>
            </a:pPr>
            <a:endParaRPr lang="en-US" altLang="en-US" sz="1050" dirty="0"/>
          </a:p>
          <a:p>
            <a:pPr lvl="0" defTabSz="914400" eaLnBrk="0" fontAlgn="base" hangingPunct="0">
              <a:spcBef>
                <a:spcPct val="0"/>
              </a:spcBef>
              <a:spcAft>
                <a:spcPct val="0"/>
              </a:spcAft>
            </a:pPr>
            <a:r>
              <a:rPr lang="en-US" altLang="en-US" sz="1050" dirty="0"/>
              <a:t>Hiam-Galvez, K. J., Allen, B. M. and Spitzer, M. H. (</a:t>
            </a:r>
            <a:r>
              <a:rPr kumimoji="0" lang="en-US" altLang="en-US" sz="1050" b="0" i="0" u="none" strike="noStrike" cap="none" normalizeH="0" baseline="0" dirty="0">
                <a:ln>
                  <a:noFill/>
                </a:ln>
                <a:effectLst/>
              </a:rPr>
              <a:t> Mantovani, A. (2012) 2021) 'Systemic immunity in cancer', </a:t>
            </a:r>
            <a:r>
              <a:rPr kumimoji="0" lang="en-US" altLang="en-US" sz="1050" b="0" i="1" u="none" strike="noStrike" cap="none" normalizeH="0" baseline="0" dirty="0">
                <a:ln>
                  <a:noFill/>
                </a:ln>
                <a:effectLst/>
              </a:rPr>
              <a:t>Nature Reviews Cancer</a:t>
            </a:r>
            <a:r>
              <a:rPr kumimoji="0" lang="en-US" altLang="en-US" sz="1050" b="0" i="0" u="none" strike="noStrike" cap="none" normalizeH="0" baseline="0" dirty="0">
                <a:ln>
                  <a:noFill/>
                </a:ln>
                <a:effectLst/>
              </a:rPr>
              <a:t>, 21(6), pp. 345-359, accessed 14 March 2026.</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5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50" b="0" i="0" u="none" strike="noStrike" cap="none" normalizeH="0" baseline="0" dirty="0">
                <a:ln>
                  <a:noFill/>
                </a:ln>
                <a:effectLst/>
              </a:rPr>
              <a:t>National Cancer Institute (2026) </a:t>
            </a:r>
            <a:r>
              <a:rPr kumimoji="0" lang="en-US" altLang="en-US" sz="1050" b="0" i="1" u="none" strike="noStrike" cap="none" normalizeH="0" baseline="0" dirty="0">
                <a:ln>
                  <a:noFill/>
                </a:ln>
                <a:effectLst/>
              </a:rPr>
              <a:t>Pathophysiology of Malignant Transformation</a:t>
            </a:r>
            <a:r>
              <a:rPr kumimoji="0" lang="en-US" altLang="en-US" sz="1050" b="0" i="0" u="none" strike="noStrike" cap="none" normalizeH="0" baseline="0" dirty="0">
                <a:ln>
                  <a:noFill/>
                </a:ln>
                <a:effectLst/>
              </a:rPr>
              <a:t>, NIH Publication, accessed 14 March 2026.</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5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50" b="0" i="0" u="none" strike="noStrike" cap="none" normalizeH="0" baseline="0" dirty="0">
                <a:ln>
                  <a:noFill/>
                </a:ln>
                <a:effectLst/>
              </a:rPr>
              <a:t>Pecorino, L. (2021) </a:t>
            </a:r>
            <a:r>
              <a:rPr kumimoji="0" lang="en-US" altLang="en-US" sz="1050" b="0" i="1" u="none" strike="noStrike" cap="none" normalizeH="0" baseline="0" dirty="0">
                <a:ln>
                  <a:noFill/>
                </a:ln>
                <a:effectLst/>
              </a:rPr>
              <a:t>Molecular Biology of Cancer: Mechanisms, Targets, and Therapeutics</a:t>
            </a:r>
            <a:r>
              <a:rPr kumimoji="0" lang="en-US" altLang="en-US" sz="1050" b="0" i="0" u="none" strike="noStrike" cap="none" normalizeH="0" baseline="0" dirty="0">
                <a:ln>
                  <a:noFill/>
                </a:ln>
                <a:effectLst/>
              </a:rPr>
              <a:t>, 5th </a:t>
            </a:r>
            <a:r>
              <a:rPr kumimoji="0" lang="en-US" altLang="en-US" sz="1050" b="0" i="0" u="none" strike="noStrike" cap="none" normalizeH="0" baseline="0" dirty="0" err="1">
                <a:ln>
                  <a:noFill/>
                </a:ln>
                <a:effectLst/>
              </a:rPr>
              <a:t>edn</a:t>
            </a:r>
            <a:r>
              <a:rPr kumimoji="0" lang="en-US" altLang="en-US" sz="1050" b="0" i="0" u="none" strike="noStrike" cap="none" normalizeH="0" baseline="0" dirty="0">
                <a:ln>
                  <a:noFill/>
                </a:ln>
                <a:effectLst/>
              </a:rPr>
              <a:t>, Oxford: Oxford University Press, accessed 15 March 2026.</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5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50" b="0" i="0" u="none" strike="noStrike" cap="none" normalizeH="0" baseline="0" dirty="0">
                <a:ln>
                  <a:noFill/>
                </a:ln>
                <a:effectLst/>
              </a:rPr>
              <a:t>Sengupta, S. and Harris, C. C. (2005) 'p53: from gene to causes of human cancer', </a:t>
            </a:r>
            <a:r>
              <a:rPr kumimoji="0" lang="en-US" altLang="en-US" sz="1050" b="0" i="1" u="none" strike="noStrike" cap="none" normalizeH="0" baseline="0" dirty="0">
                <a:ln>
                  <a:noFill/>
                </a:ln>
                <a:effectLst/>
              </a:rPr>
              <a:t>Nature Reviews Genetics</a:t>
            </a:r>
            <a:r>
              <a:rPr kumimoji="0" lang="en-US" altLang="en-US" sz="1050" b="0" i="0" u="none" strike="noStrike" cap="none" normalizeH="0" baseline="0" dirty="0">
                <a:ln>
                  <a:noFill/>
                </a:ln>
                <a:effectLst/>
              </a:rPr>
              <a:t>, 6(1), pp. 44-55, accessed 15 March 2026.</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5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50" b="0" i="0" u="none" strike="noStrike" cap="none" normalizeH="0" baseline="0" dirty="0">
                <a:ln>
                  <a:noFill/>
                </a:ln>
                <a:effectLst/>
              </a:rPr>
              <a:t>Sharma, P. and Allison, J. P. (2015) 'The immune system and cancer therapy', </a:t>
            </a:r>
            <a:r>
              <a:rPr kumimoji="0" lang="en-US" altLang="en-US" sz="1050" b="0" i="1" u="none" strike="noStrike" cap="none" normalizeH="0" baseline="0" dirty="0">
                <a:ln>
                  <a:noFill/>
                </a:ln>
                <a:effectLst/>
              </a:rPr>
              <a:t>Science</a:t>
            </a:r>
            <a:r>
              <a:rPr kumimoji="0" lang="en-US" altLang="en-US" sz="1050" b="0" i="0" u="none" strike="noStrike" cap="none" normalizeH="0" baseline="0" dirty="0">
                <a:ln>
                  <a:noFill/>
                </a:ln>
                <a:effectLst/>
              </a:rPr>
              <a:t>, 348(6230), pp. 56-61, accessed 15 March 2026.</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5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50" b="0" i="0" u="none" strike="noStrike" cap="none" normalizeH="0" baseline="0" dirty="0">
                <a:ln>
                  <a:noFill/>
                </a:ln>
                <a:effectLst/>
              </a:rPr>
              <a:t>Siegel, R. L., Giaquinto, A. N. and Jemal, A. (2024) 'Cancer statistics, 2024', </a:t>
            </a:r>
            <a:r>
              <a:rPr kumimoji="0" lang="en-US" altLang="en-US" sz="1050" b="0" i="1" u="none" strike="noStrike" cap="none" normalizeH="0" baseline="0" dirty="0">
                <a:ln>
                  <a:noFill/>
                </a:ln>
                <a:effectLst/>
              </a:rPr>
              <a:t>CA: A Cancer Journal for Clinicians</a:t>
            </a:r>
            <a:r>
              <a:rPr kumimoji="0" lang="en-US" altLang="en-US" sz="1050" b="0" i="0" u="none" strike="noStrike" cap="none" normalizeH="0" baseline="0" dirty="0">
                <a:ln>
                  <a:noFill/>
                </a:ln>
                <a:effectLst/>
              </a:rPr>
              <a:t>, 74(1), pp. 12-49, accessed 17 March 2026.</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5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50" b="0" i="0" u="none" strike="noStrike" cap="none" normalizeH="0" baseline="0" dirty="0">
                <a:ln>
                  <a:noFill/>
                </a:ln>
                <a:effectLst/>
              </a:rPr>
              <a:t>Vander Heiden, M. G., Cantley, L. C. and Thompson, C. B. (2009) 'Understanding the Warburg effect: the metabolic requirements of cell proliferation', </a:t>
            </a:r>
            <a:r>
              <a:rPr kumimoji="0" lang="en-US" altLang="en-US" sz="1050" b="0" i="1" u="none" strike="noStrike" cap="none" normalizeH="0" baseline="0" dirty="0">
                <a:ln>
                  <a:noFill/>
                </a:ln>
                <a:effectLst/>
              </a:rPr>
              <a:t>Science</a:t>
            </a:r>
            <a:r>
              <a:rPr kumimoji="0" lang="en-US" altLang="en-US" sz="1050" b="0" i="0" u="none" strike="noStrike" cap="none" normalizeH="0" baseline="0" dirty="0">
                <a:ln>
                  <a:noFill/>
                </a:ln>
                <a:effectLst/>
              </a:rPr>
              <a:t>, 324(5930), pp. 1029-1033, accessed 17 March 2026.</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050" b="0"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050" b="0" i="0" u="none" strike="noStrike" cap="none" normalizeH="0" baseline="0" dirty="0">
                <a:ln>
                  <a:noFill/>
                </a:ln>
                <a:effectLst/>
              </a:rPr>
              <a:t>World Health Organization (2025) </a:t>
            </a:r>
            <a:r>
              <a:rPr kumimoji="0" lang="en-US" altLang="en-US" sz="1050" b="0" i="1" u="none" strike="noStrike" cap="none" normalizeH="0" baseline="0" dirty="0">
                <a:ln>
                  <a:noFill/>
                </a:ln>
                <a:effectLst/>
              </a:rPr>
              <a:t>World Cancer Report: Cancer Research for Cancer Prevention</a:t>
            </a:r>
            <a:r>
              <a:rPr kumimoji="0" lang="en-US" altLang="en-US" sz="1050" b="0" i="0" u="none" strike="noStrike" cap="none" normalizeH="0" baseline="0" dirty="0">
                <a:ln>
                  <a:noFill/>
                </a:ln>
                <a:effectLst/>
              </a:rPr>
              <a:t>, International Agency for Research on Cancer, accessed 17 March 2026.</a:t>
            </a:r>
          </a:p>
        </p:txBody>
      </p:sp>
      <p:pic>
        <p:nvPicPr>
          <p:cNvPr id="15" name="Recorded Sound">
            <a:hlinkClick r:id="" action="ppaction://media"/>
            <a:extLst>
              <a:ext uri="{FF2B5EF4-FFF2-40B4-BE49-F238E27FC236}">
                <a16:creationId xmlns:a16="http://schemas.microsoft.com/office/drawing/2014/main" id="{7E51B36E-9B89-691D-AC7B-92F40D694E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96626" y="242888"/>
            <a:ext cx="609600" cy="609600"/>
          </a:xfrm>
          <a:prstGeom prst="rect">
            <a:avLst/>
          </a:prstGeom>
        </p:spPr>
      </p:pic>
    </p:spTree>
    <p:extLst>
      <p:ext uri="{BB962C8B-B14F-4D97-AF65-F5344CB8AC3E}">
        <p14:creationId xmlns:p14="http://schemas.microsoft.com/office/powerpoint/2010/main" val="266392277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30006">
        <p159:morph option="byObject"/>
      </p:transition>
    </mc:Choice>
    <mc:Fallback>
      <p:transition spd="slow" advTm="3000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06"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theme/theme1.xml><?xml version="1.0" encoding="utf-8"?>
<a:theme xmlns:a="http://schemas.openxmlformats.org/drawingml/2006/main" name="BlobVTI">
  <a:themeElements>
    <a:clrScheme name="Blob V2">
      <a:dk1>
        <a:sysClr val="windowText" lastClr="000000"/>
      </a:dk1>
      <a:lt1>
        <a:sysClr val="window" lastClr="FFFFFF"/>
      </a:lt1>
      <a:dk2>
        <a:srgbClr val="0B2827"/>
      </a:dk2>
      <a:lt2>
        <a:srgbClr val="DAE3E3"/>
      </a:lt2>
      <a:accent1>
        <a:srgbClr val="B495C2"/>
      </a:accent1>
      <a:accent2>
        <a:srgbClr val="767E37"/>
      </a:accent2>
      <a:accent3>
        <a:srgbClr val="8FA3A3"/>
      </a:accent3>
      <a:accent4>
        <a:srgbClr val="CE7F01"/>
      </a:accent4>
      <a:accent5>
        <a:srgbClr val="D15A29"/>
      </a:accent5>
      <a:accent6>
        <a:srgbClr val="B88470"/>
      </a:accent6>
      <a:hlink>
        <a:srgbClr val="B57001"/>
      </a:hlink>
      <a:folHlink>
        <a:srgbClr val="996209"/>
      </a:folHlink>
    </a:clrScheme>
    <a:fontScheme name="Blob">
      <a:majorFont>
        <a:latin typeface="Sagona Book"/>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536751c8e32ca0490ef8f441835f86a3">
  <xsd:schema xmlns:xsd="http://www.w3.org/2001/XMLSchema" xmlns:xs="http://www.w3.org/2001/XMLSchema" xmlns:p="http://schemas.microsoft.com/office/2006/metadata/properties" xmlns:ns3="ccfc14db-0f45-423b-b2f5-752f8f8a0ada" targetNamespace="http://schemas.microsoft.com/office/2006/metadata/properties" ma:root="true" ma:fieldsID="d32e74b36029dd119326aabdae88d76e"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6B98F8E7-9E87-4A91-BC92-1AF02620AB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D092262-4304-4237-A4F7-968DC76AA593}">
  <ds:schemaRefs>
    <ds:schemaRef ds:uri="http://schemas.microsoft.com/sharepoint/v3/contenttype/forms"/>
  </ds:schemaRefs>
</ds:datastoreItem>
</file>

<file path=customXml/itemProps3.xml><?xml version="1.0" encoding="utf-8"?>
<ds:datastoreItem xmlns:ds="http://schemas.openxmlformats.org/officeDocument/2006/customXml" ds:itemID="{EC95B530-4B6E-42B4-BC4E-91C5F5751A8F}">
  <ds:schemaRefs>
    <ds:schemaRef ds:uri="http://www.w3.org/XML/1998/namespace"/>
    <ds:schemaRef ds:uri="http://purl.org/dc/terms/"/>
    <ds:schemaRef ds:uri="http://schemas.microsoft.com/office/2006/documentManagement/types"/>
    <ds:schemaRef ds:uri="http://schemas.microsoft.com/office/infopath/2007/PartnerControls"/>
    <ds:schemaRef ds:uri="http://schemas.microsoft.com/office/2006/metadata/properties"/>
    <ds:schemaRef ds:uri="http://purl.org/dc/elements/1.1/"/>
    <ds:schemaRef ds:uri="http://schemas.openxmlformats.org/package/2006/metadata/core-properties"/>
    <ds:schemaRef ds:uri="ccfc14db-0f45-423b-b2f5-752f8f8a0ada"/>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Integral</Template>
  <TotalTime>523</TotalTime>
  <Words>2010</Words>
  <Application>Microsoft Office PowerPoint</Application>
  <PresentationFormat>Widescreen</PresentationFormat>
  <Paragraphs>141</Paragraphs>
  <Slides>11</Slides>
  <Notes>0</Notes>
  <HiddenSlides>0</HiddenSlides>
  <MMClips>11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Avenir Next LT Pro</vt:lpstr>
      <vt:lpstr>Century Gothic</vt:lpstr>
      <vt:lpstr>Sagona Book</vt:lpstr>
      <vt:lpstr>The Hand Extrablack</vt:lpstr>
      <vt:lpstr>BlobVTI</vt:lpstr>
      <vt:lpstr>Cancer:  The Enemy Within</vt:lpstr>
      <vt:lpstr>The Case Study</vt:lpstr>
      <vt:lpstr>Anatomy of the Respiratory System</vt:lpstr>
      <vt:lpstr>The Biological Glitch</vt:lpstr>
      <vt:lpstr>Breaking the Code: DNA Mutations</vt:lpstr>
      <vt:lpstr>Feeding the Beast: Angiogenesis</vt:lpstr>
      <vt:lpstr>The Great Escape: Metastasis</vt:lpstr>
      <vt:lpstr>The Invisibility Cloak (Immune Evasion)</vt:lpstr>
      <vt:lpstr>Integrated Care Plan (Monitoring Support)</vt:lpstr>
      <vt:lpstr>Communication, Ethical Considerations &amp; Conclusion</vt:lpstr>
      <vt:lpstr>References &amp; Peer-Reviewed 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zaiinua@gmail.com</dc:creator>
  <cp:lastModifiedBy>Shazia Munawara Yasin (2424946)</cp:lastModifiedBy>
  <cp:revision>10</cp:revision>
  <dcterms:created xsi:type="dcterms:W3CDTF">2026-03-14T15:46:26Z</dcterms:created>
  <dcterms:modified xsi:type="dcterms:W3CDTF">2026-03-22T20:55:50Z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