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15"/>
  </p:notesMasterIdLst>
  <p:sldIdLst>
    <p:sldId id="256" r:id="rId2"/>
    <p:sldId id="445" r:id="rId3"/>
    <p:sldId id="521" r:id="rId4"/>
    <p:sldId id="522" r:id="rId5"/>
    <p:sldId id="523" r:id="rId6"/>
    <p:sldId id="524" r:id="rId7"/>
    <p:sldId id="525" r:id="rId8"/>
    <p:sldId id="473" r:id="rId9"/>
    <p:sldId id="526" r:id="rId10"/>
    <p:sldId id="527" r:id="rId11"/>
    <p:sldId id="502" r:id="rId12"/>
    <p:sldId id="520" r:id="rId13"/>
    <p:sldId id="387" r:id="rId14"/>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laser" initials="laser"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405BB98-7567-48F3-A113-7B1155455A0E}" v="36" dt="2023-10-12T14:34:45.24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5765" autoAdjust="0"/>
  </p:normalViewPr>
  <p:slideViewPr>
    <p:cSldViewPr snapToGrid="0" snapToObjects="1">
      <p:cViewPr varScale="1">
        <p:scale>
          <a:sx n="105" d="100"/>
          <a:sy n="105" d="100"/>
        </p:scale>
        <p:origin x="1240" y="72"/>
      </p:cViewPr>
      <p:guideLst>
        <p:guide orient="horz" pos="2160"/>
        <p:guide pos="2880"/>
      </p:guideLst>
    </p:cSldViewPr>
  </p:slideViewPr>
  <p:notesTextViewPr>
    <p:cViewPr>
      <p:scale>
        <a:sx n="100" d="100"/>
        <a:sy n="100" d="100"/>
      </p:scale>
      <p:origin x="0" y="0"/>
    </p:cViewPr>
  </p:notesTextViewPr>
  <p:notesViewPr>
    <p:cSldViewPr snapToGrid="0" snapToObjects="1">
      <p:cViewPr varScale="1">
        <p:scale>
          <a:sx n="73" d="100"/>
          <a:sy n="73" d="100"/>
        </p:scale>
        <p:origin x="2724" y="51"/>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7405BB98-7567-48F3-A113-7B1155455A0E}"/>
    <pc:docChg chg="undo custSel addSld delSld modSld">
      <pc:chgData name="Munyaradzi Nicholas Murira" userId="6ab3fae5-94bd-47ef-9f25-6c1f645127cf" providerId="ADAL" clId="{7405BB98-7567-48F3-A113-7B1155455A0E}" dt="2023-10-12T14:34:45.239" v="102"/>
      <pc:docMkLst>
        <pc:docMk/>
      </pc:docMkLst>
      <pc:sldChg chg="modSp mod">
        <pc:chgData name="Munyaradzi Nicholas Murira" userId="6ab3fae5-94bd-47ef-9f25-6c1f645127cf" providerId="ADAL" clId="{7405BB98-7567-48F3-A113-7B1155455A0E}" dt="2023-10-12T14:14:24.351" v="70" actId="255"/>
        <pc:sldMkLst>
          <pc:docMk/>
          <pc:sldMk cId="2787194826" sldId="332"/>
        </pc:sldMkLst>
        <pc:spChg chg="mod">
          <ac:chgData name="Munyaradzi Nicholas Murira" userId="6ab3fae5-94bd-47ef-9f25-6c1f645127cf" providerId="ADAL" clId="{7405BB98-7567-48F3-A113-7B1155455A0E}" dt="2023-10-12T14:14:24.351" v="70" actId="255"/>
          <ac:spMkLst>
            <pc:docMk/>
            <pc:sldMk cId="2787194826" sldId="332"/>
            <ac:spMk id="12290" creationId="{00000000-0000-0000-0000-000000000000}"/>
          </ac:spMkLst>
        </pc:spChg>
      </pc:sldChg>
      <pc:sldChg chg="modSp mod modAnim">
        <pc:chgData name="Munyaradzi Nicholas Murira" userId="6ab3fae5-94bd-47ef-9f25-6c1f645127cf" providerId="ADAL" clId="{7405BB98-7567-48F3-A113-7B1155455A0E}" dt="2023-10-12T14:17:13.344" v="75" actId="5793"/>
        <pc:sldMkLst>
          <pc:docMk/>
          <pc:sldMk cId="1334926013" sldId="333"/>
        </pc:sldMkLst>
        <pc:spChg chg="mod">
          <ac:chgData name="Munyaradzi Nicholas Murira" userId="6ab3fae5-94bd-47ef-9f25-6c1f645127cf" providerId="ADAL" clId="{7405BB98-7567-48F3-A113-7B1155455A0E}" dt="2023-10-12T14:17:13.344" v="75" actId="5793"/>
          <ac:spMkLst>
            <pc:docMk/>
            <pc:sldMk cId="1334926013" sldId="333"/>
            <ac:spMk id="12291" creationId="{00000000-0000-0000-0000-000000000000}"/>
          </ac:spMkLst>
        </pc:spChg>
      </pc:sldChg>
      <pc:sldChg chg="modNotes">
        <pc:chgData name="Munyaradzi Nicholas Murira" userId="6ab3fae5-94bd-47ef-9f25-6c1f645127cf" providerId="ADAL" clId="{7405BB98-7567-48F3-A113-7B1155455A0E}" dt="2023-10-12T14:13:48.427" v="69" actId="27636"/>
        <pc:sldMkLst>
          <pc:docMk/>
          <pc:sldMk cId="4108378854" sldId="336"/>
        </pc:sldMkLst>
      </pc:sldChg>
      <pc:sldChg chg="add">
        <pc:chgData name="Munyaradzi Nicholas Murira" userId="6ab3fae5-94bd-47ef-9f25-6c1f645127cf" providerId="ADAL" clId="{7405BB98-7567-48F3-A113-7B1155455A0E}" dt="2023-10-12T14:34:45.239" v="102"/>
        <pc:sldMkLst>
          <pc:docMk/>
          <pc:sldMk cId="4250075989" sldId="347"/>
        </pc:sldMkLst>
      </pc:sldChg>
      <pc:sldChg chg="modSp mod">
        <pc:chgData name="Munyaradzi Nicholas Murira" userId="6ab3fae5-94bd-47ef-9f25-6c1f645127cf" providerId="ADAL" clId="{7405BB98-7567-48F3-A113-7B1155455A0E}" dt="2023-10-12T14:33:26.385" v="101" actId="113"/>
        <pc:sldMkLst>
          <pc:docMk/>
          <pc:sldMk cId="0" sldId="445"/>
        </pc:sldMkLst>
        <pc:spChg chg="mod">
          <ac:chgData name="Munyaradzi Nicholas Murira" userId="6ab3fae5-94bd-47ef-9f25-6c1f645127cf" providerId="ADAL" clId="{7405BB98-7567-48F3-A113-7B1155455A0E}" dt="2023-10-12T14:33:26.385" v="101" actId="113"/>
          <ac:spMkLst>
            <pc:docMk/>
            <pc:sldMk cId="0" sldId="445"/>
            <ac:spMk id="3" creationId="{00000000-0000-0000-0000-000000000000}"/>
          </ac:spMkLst>
        </pc:spChg>
      </pc:sldChg>
      <pc:sldChg chg="modSp mod">
        <pc:chgData name="Munyaradzi Nicholas Murira" userId="6ab3fae5-94bd-47ef-9f25-6c1f645127cf" providerId="ADAL" clId="{7405BB98-7567-48F3-A113-7B1155455A0E}" dt="2023-10-12T07:55:37.715" v="13" actId="27636"/>
        <pc:sldMkLst>
          <pc:docMk/>
          <pc:sldMk cId="420792389" sldId="472"/>
        </pc:sldMkLst>
        <pc:spChg chg="mod">
          <ac:chgData name="Munyaradzi Nicholas Murira" userId="6ab3fae5-94bd-47ef-9f25-6c1f645127cf" providerId="ADAL" clId="{7405BB98-7567-48F3-A113-7B1155455A0E}" dt="2023-10-12T07:55:37.715" v="13" actId="27636"/>
          <ac:spMkLst>
            <pc:docMk/>
            <pc:sldMk cId="420792389" sldId="472"/>
            <ac:spMk id="8195" creationId="{00000000-0000-0000-0000-000000000000}"/>
          </ac:spMkLst>
        </pc:spChg>
      </pc:sldChg>
      <pc:sldChg chg="modSp mod modAnim">
        <pc:chgData name="Munyaradzi Nicholas Murira" userId="6ab3fae5-94bd-47ef-9f25-6c1f645127cf" providerId="ADAL" clId="{7405BB98-7567-48F3-A113-7B1155455A0E}" dt="2023-10-12T13:57:15.453" v="67" actId="255"/>
        <pc:sldMkLst>
          <pc:docMk/>
          <pc:sldMk cId="2956471644" sldId="473"/>
        </pc:sldMkLst>
        <pc:spChg chg="mod">
          <ac:chgData name="Munyaradzi Nicholas Murira" userId="6ab3fae5-94bd-47ef-9f25-6c1f645127cf" providerId="ADAL" clId="{7405BB98-7567-48F3-A113-7B1155455A0E}" dt="2023-10-12T13:57:15.453" v="67" actId="255"/>
          <ac:spMkLst>
            <pc:docMk/>
            <pc:sldMk cId="2956471644" sldId="473"/>
            <ac:spMk id="9218" creationId="{00000000-0000-0000-0000-000000000000}"/>
          </ac:spMkLst>
        </pc:spChg>
        <pc:spChg chg="mod">
          <ac:chgData name="Munyaradzi Nicholas Murira" userId="6ab3fae5-94bd-47ef-9f25-6c1f645127cf" providerId="ADAL" clId="{7405BB98-7567-48F3-A113-7B1155455A0E}" dt="2023-10-12T08:00:38.982" v="24" actId="20577"/>
          <ac:spMkLst>
            <pc:docMk/>
            <pc:sldMk cId="2956471644" sldId="473"/>
            <ac:spMk id="9219" creationId="{00000000-0000-0000-0000-000000000000}"/>
          </ac:spMkLst>
        </pc:spChg>
      </pc:sldChg>
      <pc:sldChg chg="modSp mod modAnim">
        <pc:chgData name="Munyaradzi Nicholas Murira" userId="6ab3fae5-94bd-47ef-9f25-6c1f645127cf" providerId="ADAL" clId="{7405BB98-7567-48F3-A113-7B1155455A0E}" dt="2023-10-12T08:40:54.460" v="42"/>
        <pc:sldMkLst>
          <pc:docMk/>
          <pc:sldMk cId="1339759485" sldId="476"/>
        </pc:sldMkLst>
        <pc:spChg chg="mod">
          <ac:chgData name="Munyaradzi Nicholas Murira" userId="6ab3fae5-94bd-47ef-9f25-6c1f645127cf" providerId="ADAL" clId="{7405BB98-7567-48F3-A113-7B1155455A0E}" dt="2023-10-12T08:40:54.460" v="42"/>
          <ac:spMkLst>
            <pc:docMk/>
            <pc:sldMk cId="1339759485" sldId="476"/>
            <ac:spMk id="12291" creationId="{00000000-0000-0000-0000-000000000000}"/>
          </ac:spMkLst>
        </pc:spChg>
      </pc:sldChg>
      <pc:sldChg chg="del modNotes">
        <pc:chgData name="Munyaradzi Nicholas Murira" userId="6ab3fae5-94bd-47ef-9f25-6c1f645127cf" providerId="ADAL" clId="{7405BB98-7567-48F3-A113-7B1155455A0E}" dt="2023-10-12T09:10:51.336" v="43" actId="47"/>
        <pc:sldMkLst>
          <pc:docMk/>
          <pc:sldMk cId="3549758381" sldId="478"/>
        </pc:sldMkLst>
      </pc:sldChg>
      <pc:sldChg chg="del modNotes">
        <pc:chgData name="Munyaradzi Nicholas Murira" userId="6ab3fae5-94bd-47ef-9f25-6c1f645127cf" providerId="ADAL" clId="{7405BB98-7567-48F3-A113-7B1155455A0E}" dt="2023-10-12T09:11:19.078" v="44" actId="47"/>
        <pc:sldMkLst>
          <pc:docMk/>
          <pc:sldMk cId="1505269300" sldId="479"/>
        </pc:sldMkLst>
      </pc:sldChg>
      <pc:sldChg chg="modSp del mod modAnim">
        <pc:chgData name="Munyaradzi Nicholas Murira" userId="6ab3fae5-94bd-47ef-9f25-6c1f645127cf" providerId="ADAL" clId="{7405BB98-7567-48F3-A113-7B1155455A0E}" dt="2023-10-12T12:50:05.982" v="63" actId="47"/>
        <pc:sldMkLst>
          <pc:docMk/>
          <pc:sldMk cId="2523398101" sldId="481"/>
        </pc:sldMkLst>
        <pc:spChg chg="mod">
          <ac:chgData name="Munyaradzi Nicholas Murira" userId="6ab3fae5-94bd-47ef-9f25-6c1f645127cf" providerId="ADAL" clId="{7405BB98-7567-48F3-A113-7B1155455A0E}" dt="2023-10-12T12:34:43.074" v="62" actId="255"/>
          <ac:spMkLst>
            <pc:docMk/>
            <pc:sldMk cId="2523398101" sldId="481"/>
            <ac:spMk id="6" creationId="{00000000-0000-0000-0000-000000000000}"/>
          </ac:spMkLst>
        </pc:spChg>
        <pc:spChg chg="mod">
          <ac:chgData name="Munyaradzi Nicholas Murira" userId="6ab3fae5-94bd-47ef-9f25-6c1f645127cf" providerId="ADAL" clId="{7405BB98-7567-48F3-A113-7B1155455A0E}" dt="2023-10-12T09:46:35.788" v="46" actId="27636"/>
          <ac:spMkLst>
            <pc:docMk/>
            <pc:sldMk cId="2523398101" sldId="481"/>
            <ac:spMk id="7" creationId="{00000000-0000-0000-0000-000000000000}"/>
          </ac:spMkLst>
        </pc:spChg>
      </pc:sldChg>
      <pc:sldChg chg="modNotes">
        <pc:chgData name="Munyaradzi Nicholas Murira" userId="6ab3fae5-94bd-47ef-9f25-6c1f645127cf" providerId="ADAL" clId="{7405BB98-7567-48F3-A113-7B1155455A0E}" dt="2023-10-12T07:55:37.478" v="9" actId="27636"/>
        <pc:sldMkLst>
          <pc:docMk/>
          <pc:sldMk cId="3470341482" sldId="483"/>
        </pc:sldMkLst>
      </pc:sldChg>
      <pc:sldChg chg="modNotes">
        <pc:chgData name="Munyaradzi Nicholas Murira" userId="6ab3fae5-94bd-47ef-9f25-6c1f645127cf" providerId="ADAL" clId="{7405BB98-7567-48F3-A113-7B1155455A0E}" dt="2023-10-12T07:55:37.641" v="10" actId="27636"/>
        <pc:sldMkLst>
          <pc:docMk/>
          <pc:sldMk cId="10172068" sldId="484"/>
        </pc:sldMkLst>
      </pc:sldChg>
      <pc:sldChg chg="modSp mod modAnim">
        <pc:chgData name="Munyaradzi Nicholas Murira" userId="6ab3fae5-94bd-47ef-9f25-6c1f645127cf" providerId="ADAL" clId="{7405BB98-7567-48F3-A113-7B1155455A0E}" dt="2023-10-12T12:53:06.722" v="65" actId="27636"/>
        <pc:sldMkLst>
          <pc:docMk/>
          <pc:sldMk cId="3058939147" sldId="485"/>
        </pc:sldMkLst>
        <pc:spChg chg="mod">
          <ac:chgData name="Munyaradzi Nicholas Murira" userId="6ab3fae5-94bd-47ef-9f25-6c1f645127cf" providerId="ADAL" clId="{7405BB98-7567-48F3-A113-7B1155455A0E}" dt="2023-10-12T12:53:06.722" v="65" actId="27636"/>
          <ac:spMkLst>
            <pc:docMk/>
            <pc:sldMk cId="3058939147" sldId="485"/>
            <ac:spMk id="10" creationId="{00000000-0000-0000-0000-000000000000}"/>
          </ac:spMkLst>
        </pc:spChg>
      </pc:sldChg>
      <pc:sldChg chg="modSp mod">
        <pc:chgData name="Munyaradzi Nicholas Murira" userId="6ab3fae5-94bd-47ef-9f25-6c1f645127cf" providerId="ADAL" clId="{7405BB98-7567-48F3-A113-7B1155455A0E}" dt="2023-10-12T12:56:32.050" v="66" actId="255"/>
        <pc:sldMkLst>
          <pc:docMk/>
          <pc:sldMk cId="3966667530" sldId="488"/>
        </pc:sldMkLst>
        <pc:spChg chg="mod">
          <ac:chgData name="Munyaradzi Nicholas Murira" userId="6ab3fae5-94bd-47ef-9f25-6c1f645127cf" providerId="ADAL" clId="{7405BB98-7567-48F3-A113-7B1155455A0E}" dt="2023-10-12T12:56:32.050" v="66" actId="255"/>
          <ac:spMkLst>
            <pc:docMk/>
            <pc:sldMk cId="3966667530" sldId="488"/>
            <ac:spMk id="22530" creationId="{00000000-0000-0000-0000-000000000000}"/>
          </ac:spMkLst>
        </pc:spChg>
      </pc:sldChg>
      <pc:sldChg chg="modSp mod">
        <pc:chgData name="Munyaradzi Nicholas Murira" userId="6ab3fae5-94bd-47ef-9f25-6c1f645127cf" providerId="ADAL" clId="{7405BB98-7567-48F3-A113-7B1155455A0E}" dt="2023-10-12T07:55:36.936" v="3" actId="27636"/>
        <pc:sldMkLst>
          <pc:docMk/>
          <pc:sldMk cId="54549527" sldId="489"/>
        </pc:sldMkLst>
        <pc:spChg chg="mod">
          <ac:chgData name="Munyaradzi Nicholas Murira" userId="6ab3fae5-94bd-47ef-9f25-6c1f645127cf" providerId="ADAL" clId="{7405BB98-7567-48F3-A113-7B1155455A0E}" dt="2023-10-12T07:55:36.936" v="3" actId="27636"/>
          <ac:spMkLst>
            <pc:docMk/>
            <pc:sldMk cId="54549527" sldId="489"/>
            <ac:spMk id="24579" creationId="{00000000-0000-0000-0000-000000000000}"/>
          </ac:spMkLst>
        </pc:spChg>
      </pc:sldChg>
      <pc:sldChg chg="modNotes">
        <pc:chgData name="Munyaradzi Nicholas Murira" userId="6ab3fae5-94bd-47ef-9f25-6c1f645127cf" providerId="ADAL" clId="{7405BB98-7567-48F3-A113-7B1155455A0E}" dt="2023-10-12T07:55:37.661" v="11" actId="27636"/>
        <pc:sldMkLst>
          <pc:docMk/>
          <pc:sldMk cId="1342411067" sldId="490"/>
        </pc:sldMkLst>
      </pc:sldChg>
      <pc:sldChg chg="modSp mod">
        <pc:chgData name="Munyaradzi Nicholas Murira" userId="6ab3fae5-94bd-47ef-9f25-6c1f645127cf" providerId="ADAL" clId="{7405BB98-7567-48F3-A113-7B1155455A0E}" dt="2023-10-12T07:55:36.963" v="4" actId="27636"/>
        <pc:sldMkLst>
          <pc:docMk/>
          <pc:sldMk cId="701210551" sldId="492"/>
        </pc:sldMkLst>
        <pc:spChg chg="mod">
          <ac:chgData name="Munyaradzi Nicholas Murira" userId="6ab3fae5-94bd-47ef-9f25-6c1f645127cf" providerId="ADAL" clId="{7405BB98-7567-48F3-A113-7B1155455A0E}" dt="2023-10-12T07:55:36.963" v="4" actId="27636"/>
          <ac:spMkLst>
            <pc:docMk/>
            <pc:sldMk cId="701210551" sldId="492"/>
            <ac:spMk id="5" creationId="{00000000-0000-0000-0000-000000000000}"/>
          </ac:spMkLst>
        </pc:spChg>
      </pc:sldChg>
      <pc:sldChg chg="modNotes">
        <pc:chgData name="Munyaradzi Nicholas Murira" userId="6ab3fae5-94bd-47ef-9f25-6c1f645127cf" providerId="ADAL" clId="{7405BB98-7567-48F3-A113-7B1155455A0E}" dt="2023-10-12T07:55:37.688" v="12" actId="27636"/>
        <pc:sldMkLst>
          <pc:docMk/>
          <pc:sldMk cId="125481589" sldId="495"/>
        </pc:sldMkLst>
      </pc:sldChg>
      <pc:sldChg chg="modSp mod">
        <pc:chgData name="Munyaradzi Nicholas Murira" userId="6ab3fae5-94bd-47ef-9f25-6c1f645127cf" providerId="ADAL" clId="{7405BB98-7567-48F3-A113-7B1155455A0E}" dt="2023-10-12T07:55:37.025" v="5" actId="27636"/>
        <pc:sldMkLst>
          <pc:docMk/>
          <pc:sldMk cId="1807798895" sldId="505"/>
        </pc:sldMkLst>
        <pc:spChg chg="mod">
          <ac:chgData name="Munyaradzi Nicholas Murira" userId="6ab3fae5-94bd-47ef-9f25-6c1f645127cf" providerId="ADAL" clId="{7405BB98-7567-48F3-A113-7B1155455A0E}" dt="2023-10-12T07:55:37.025" v="5" actId="27636"/>
          <ac:spMkLst>
            <pc:docMk/>
            <pc:sldMk cId="1807798895" sldId="505"/>
            <ac:spMk id="83971" creationId="{00000000-0000-0000-0000-000000000000}"/>
          </ac:spMkLst>
        </pc:spChg>
      </pc:sldChg>
      <pc:sldChg chg="modSp mod">
        <pc:chgData name="Munyaradzi Nicholas Murira" userId="6ab3fae5-94bd-47ef-9f25-6c1f645127cf" providerId="ADAL" clId="{7405BB98-7567-48F3-A113-7B1155455A0E}" dt="2023-10-12T07:55:37.042" v="6" actId="27636"/>
        <pc:sldMkLst>
          <pc:docMk/>
          <pc:sldMk cId="2876449904" sldId="506"/>
        </pc:sldMkLst>
        <pc:spChg chg="mod">
          <ac:chgData name="Munyaradzi Nicholas Murira" userId="6ab3fae5-94bd-47ef-9f25-6c1f645127cf" providerId="ADAL" clId="{7405BB98-7567-48F3-A113-7B1155455A0E}" dt="2023-10-12T07:55:37.042" v="6" actId="27636"/>
          <ac:spMkLst>
            <pc:docMk/>
            <pc:sldMk cId="2876449904" sldId="506"/>
            <ac:spMk id="83971"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01589B9-7201-41BB-BB6C-CE6490D5B4E0}" type="datetimeFigureOut">
              <a:rPr lang="en-US" smtClean="0"/>
              <a:pPr/>
              <a:t>11/2/2023</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1</a:t>
            </a:fld>
            <a:endParaRPr lang="en-GB"/>
          </a:p>
        </p:txBody>
      </p:sp>
    </p:spTree>
    <p:extLst>
      <p:ext uri="{BB962C8B-B14F-4D97-AF65-F5344CB8AC3E}">
        <p14:creationId xmlns:p14="http://schemas.microsoft.com/office/powerpoint/2010/main" val="2709998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200" b="0" i="0" kern="1200" dirty="0">
                <a:solidFill>
                  <a:schemeClr val="tx1"/>
                </a:solidFill>
                <a:effectLst/>
                <a:latin typeface="+mn-lt"/>
                <a:ea typeface="+mn-ea"/>
                <a:cs typeface="+mn-cs"/>
              </a:rPr>
              <a:t>Committee on National Security Systems (CNSS), formerly known as the National Security Telecommunications and Information Systems Security Committee (NSTISSC), chaired by the U.S. Secretary of </a:t>
            </a:r>
            <a:r>
              <a:rPr lang="en-GB" sz="1200" b="0" i="0" kern="1200" dirty="0" err="1">
                <a:solidFill>
                  <a:schemeClr val="tx1"/>
                </a:solidFill>
                <a:effectLst/>
                <a:latin typeface="+mn-lt"/>
                <a:ea typeface="+mn-ea"/>
                <a:cs typeface="+mn-cs"/>
              </a:rPr>
              <a:t>Defense</a:t>
            </a:r>
            <a:r>
              <a:rPr lang="en-GB" sz="1200" b="0" i="0" kern="1200" dirty="0">
                <a:solidFill>
                  <a:schemeClr val="tx1"/>
                </a:solidFill>
                <a:effectLst/>
                <a:latin typeface="+mn-lt"/>
                <a:ea typeface="+mn-ea"/>
                <a:cs typeface="+mn-cs"/>
              </a:rPr>
              <a: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“National Training Standard for Information Systems Security (InfoSec) Professionals,” presents a comprehensive model of InfoSec known as the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Cube, which is named after its developer, John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Shown in Figure 1-2, which is an adaptation of the NSTISSI model, the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Cube serves as the standard for understanding many aspects of InfoSec, and shows the three dimensions that are central to the discussion of InfoSec: information characteristics, information location, and security control categories. If you extend the relationship among the three dimensions that are represented by the axes in the figure, you end up with a 3 × 3 × 3 cube with 27 cells. Each cell represents an area of intersection among these three dimensions, which must be addressed to secure information. When using this model to design or review any InfoSec program, you must make sure that each of the 27 cells is properly addressed by each of the three communities of interest.</a:t>
            </a:r>
            <a:endParaRPr lang="en-GB" dirty="0"/>
          </a:p>
          <a:p>
            <a:endParaRPr lang="en-GB" dirty="0"/>
          </a:p>
          <a:p>
            <a:r>
              <a:rPr lang="en-GB" dirty="0"/>
              <a:t>It’s the role of management to ensure that each strategy is properly planned, organised, staffed, directed, and controlled. </a:t>
            </a:r>
          </a:p>
          <a:p>
            <a:r>
              <a:rPr lang="en-GB" dirty="0"/>
              <a:t>Specialised areas include: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Physical security—The protection of physical items, objects, or areas from unauthorized access and misuse.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Operations security—The protection of the details of an organization’s operations and activities.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Communications security—The protection of all communications media, technology, and content.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Cyber (or computer) security—The protection of computerized information processing systems and the data they contain and process. The term cybersecurity is relatively new, so its use might be slightly ambiguous in coming years as the definition gets sorted out.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Network security—A subset of communications security and cybersecurity; the protection of voice and data networking components, connections, and content.</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a:t>
            </a:fld>
            <a:endParaRPr lang="en-GB"/>
          </a:p>
        </p:txBody>
      </p:sp>
    </p:spTree>
    <p:extLst>
      <p:ext uri="{BB962C8B-B14F-4D97-AF65-F5344CB8AC3E}">
        <p14:creationId xmlns:p14="http://schemas.microsoft.com/office/powerpoint/2010/main" val="26379683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200" b="0" i="0" kern="1200" dirty="0">
                <a:solidFill>
                  <a:schemeClr val="tx1"/>
                </a:solidFill>
                <a:effectLst/>
                <a:latin typeface="+mn-lt"/>
                <a:ea typeface="+mn-ea"/>
                <a:cs typeface="+mn-cs"/>
              </a:rPr>
              <a:t>Committee on National Security Systems (CNSS), formerly known as the National Security Telecommunications and Information Systems Security Committee (NSTISSC), chaired by the U.S. Secretary of </a:t>
            </a:r>
            <a:r>
              <a:rPr lang="en-GB" sz="1200" b="0" i="0" kern="1200" dirty="0" err="1">
                <a:solidFill>
                  <a:schemeClr val="tx1"/>
                </a:solidFill>
                <a:effectLst/>
                <a:latin typeface="+mn-lt"/>
                <a:ea typeface="+mn-ea"/>
                <a:cs typeface="+mn-cs"/>
              </a:rPr>
              <a:t>Defense</a:t>
            </a:r>
            <a:r>
              <a:rPr lang="en-GB" sz="1200" b="0" i="0" kern="1200" dirty="0">
                <a:solidFill>
                  <a:schemeClr val="tx1"/>
                </a:solidFill>
                <a:effectLst/>
                <a:latin typeface="+mn-lt"/>
                <a:ea typeface="+mn-ea"/>
                <a:cs typeface="+mn-cs"/>
              </a:rPr>
              <a: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“National Training Standard for Information Systems Security (InfoSec) Professionals,” presents a comprehensive model of InfoSec known as the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Cube, which is named after its developer, John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Shown in Figure 1-2, which is an adaptation of the NSTISSI model, the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Cube serves as the standard for understanding many aspects of InfoSec, and shows the three dimensions that are central to the discussion of InfoSec: information characteristics, information location, and security control categories. If you extend the relationship among the three dimensions that are represented by the axes in the figure, you end up with a 3 × 3 × 3 cube with 27 cells. Each cell represents an area of intersection among these three dimensions, which must be addressed to secure information. When using this model to design or review any InfoSec program, you must make sure that each of the 27 cells is properly addressed by each of the three communities of interest.</a:t>
            </a:r>
            <a:endParaRPr lang="en-GB" dirty="0"/>
          </a:p>
          <a:p>
            <a:endParaRPr lang="en-GB" dirty="0"/>
          </a:p>
          <a:p>
            <a:r>
              <a:rPr lang="en-GB" dirty="0"/>
              <a:t>It’s the role of management to ensure that each strategy is properly planned, organised, staffed, directed, and controlled. </a:t>
            </a:r>
          </a:p>
          <a:p>
            <a:r>
              <a:rPr lang="en-GB" dirty="0"/>
              <a:t>Specialised areas include: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Physical security—The protection of physical items, objects, or areas from unauthorized access and misuse.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Operations security—The protection of the details of an organization’s operations and activities.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Communications security—The protection of all communications media, technology, and content.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Cyber (or computer) security—The protection of computerized information processing systems and the data they contain and process. The term cybersecurity is relatively new, so its use might be slightly ambiguous in coming years as the definition gets sorted out.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Network security—A subset of communications security and cybersecurity; the protection of voice and data networking components, connections, and content.</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3</a:t>
            </a:fld>
            <a:endParaRPr lang="en-GB"/>
          </a:p>
        </p:txBody>
      </p:sp>
    </p:spTree>
    <p:extLst>
      <p:ext uri="{BB962C8B-B14F-4D97-AF65-F5344CB8AC3E}">
        <p14:creationId xmlns:p14="http://schemas.microsoft.com/office/powerpoint/2010/main" val="39079444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200" b="0" i="0" kern="1200" dirty="0">
                <a:solidFill>
                  <a:schemeClr val="tx1"/>
                </a:solidFill>
                <a:effectLst/>
                <a:latin typeface="+mn-lt"/>
                <a:ea typeface="+mn-ea"/>
                <a:cs typeface="+mn-cs"/>
              </a:rPr>
              <a:t>Committee on National Security Systems (CNSS), formerly known as the National Security Telecommunications and Information Systems Security Committee (NSTISSC), chaired by the U.S. Secretary of </a:t>
            </a:r>
            <a:r>
              <a:rPr lang="en-GB" sz="1200" b="0" i="0" kern="1200" dirty="0" err="1">
                <a:solidFill>
                  <a:schemeClr val="tx1"/>
                </a:solidFill>
                <a:effectLst/>
                <a:latin typeface="+mn-lt"/>
                <a:ea typeface="+mn-ea"/>
                <a:cs typeface="+mn-cs"/>
              </a:rPr>
              <a:t>Defense</a:t>
            </a:r>
            <a:r>
              <a:rPr lang="en-GB" sz="1200" b="0" i="0" kern="1200" dirty="0">
                <a:solidFill>
                  <a:schemeClr val="tx1"/>
                </a:solidFill>
                <a:effectLst/>
                <a:latin typeface="+mn-lt"/>
                <a:ea typeface="+mn-ea"/>
                <a:cs typeface="+mn-cs"/>
              </a:rPr>
              <a: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“National Training Standard for Information Systems Security (InfoSec) Professionals,” presents a comprehensive model of InfoSec known as the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Cube, which is named after its developer, John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Shown in Figure 1-2, which is an adaptation of the NSTISSI model, the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Cube serves as the standard for understanding many aspects of InfoSec, and shows the three dimensions that are central to the discussion of InfoSec: information characteristics, information location, and security control categories. If you extend the relationship among the three dimensions that are represented by the axes in the figure, you end up with a 3 × 3 × 3 cube with 27 cells. Each cell represents an area of intersection among these three dimensions, which must be addressed to secure information. When using this model to design or review any InfoSec program, you must make sure that each of the 27 cells is properly addressed by each of the three communities of interest.</a:t>
            </a:r>
            <a:endParaRPr lang="en-GB" dirty="0"/>
          </a:p>
          <a:p>
            <a:endParaRPr lang="en-GB" dirty="0"/>
          </a:p>
          <a:p>
            <a:r>
              <a:rPr lang="en-GB" dirty="0"/>
              <a:t>It’s the role of management to ensure that each strategy is properly planned, organised, staffed, directed, and controlled. </a:t>
            </a:r>
          </a:p>
          <a:p>
            <a:r>
              <a:rPr lang="en-GB" dirty="0"/>
              <a:t>Specialised areas include: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Physical security—The protection of physical items, objects, or areas from unauthorized access and misuse.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Operations security—The protection of the details of an organization’s operations and activities.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Communications security—The protection of all communications media, technology, and content.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Cyber (or computer) security—The protection of computerized information processing systems and the data they contain and process. The term cybersecurity is relatively new, so its use might be slightly ambiguous in coming years as the definition gets sorted out.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Network security—A subset of communications security and cybersecurity; the protection of voice and data networking components, connections, and content.</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4</a:t>
            </a:fld>
            <a:endParaRPr lang="en-GB"/>
          </a:p>
        </p:txBody>
      </p:sp>
    </p:spTree>
    <p:extLst>
      <p:ext uri="{BB962C8B-B14F-4D97-AF65-F5344CB8AC3E}">
        <p14:creationId xmlns:p14="http://schemas.microsoft.com/office/powerpoint/2010/main" val="25782638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200" b="0" i="0" kern="1200" dirty="0">
                <a:solidFill>
                  <a:schemeClr val="tx1"/>
                </a:solidFill>
                <a:effectLst/>
                <a:latin typeface="+mn-lt"/>
                <a:ea typeface="+mn-ea"/>
                <a:cs typeface="+mn-cs"/>
              </a:rPr>
              <a:t>Committee on National Security Systems (CNSS), formerly known as the National Security Telecommunications and Information Systems Security Committee (NSTISSC), chaired by the U.S. Secretary of </a:t>
            </a:r>
            <a:r>
              <a:rPr lang="en-GB" sz="1200" b="0" i="0" kern="1200" dirty="0" err="1">
                <a:solidFill>
                  <a:schemeClr val="tx1"/>
                </a:solidFill>
                <a:effectLst/>
                <a:latin typeface="+mn-lt"/>
                <a:ea typeface="+mn-ea"/>
                <a:cs typeface="+mn-cs"/>
              </a:rPr>
              <a:t>Defense</a:t>
            </a:r>
            <a:r>
              <a:rPr lang="en-GB" sz="1200" b="0" i="0" kern="1200" dirty="0">
                <a:solidFill>
                  <a:schemeClr val="tx1"/>
                </a:solidFill>
                <a:effectLst/>
                <a:latin typeface="+mn-lt"/>
                <a:ea typeface="+mn-ea"/>
                <a:cs typeface="+mn-cs"/>
              </a:rPr>
              <a: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“National Training Standard for Information Systems Security (InfoSec) Professionals,” presents a comprehensive model of InfoSec known as the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Cube, which is named after its developer, John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Shown in Figure 1-2, which is an adaptation of the NSTISSI model, the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Cube serves as the standard for understanding many aspects of InfoSec, and shows the three dimensions that are central to the discussion of InfoSec: information characteristics, information location, and security control categories. If you extend the relationship among the three dimensions that are represented by the axes in the figure, you end up with a 3 × 3 × 3 cube with 27 cells. Each cell represents an area of intersection among these three dimensions, which must be addressed to secure information. When using this model to design or review any InfoSec program, you must make sure that each of the 27 cells is properly addressed by each of the three communities of interest.</a:t>
            </a:r>
            <a:endParaRPr lang="en-GB" dirty="0"/>
          </a:p>
          <a:p>
            <a:endParaRPr lang="en-GB" dirty="0"/>
          </a:p>
          <a:p>
            <a:r>
              <a:rPr lang="en-GB" dirty="0"/>
              <a:t>It’s the role of management to ensure that each strategy is properly planned, organised, staffed, directed, and controlled. </a:t>
            </a:r>
          </a:p>
          <a:p>
            <a:r>
              <a:rPr lang="en-GB" dirty="0"/>
              <a:t>Specialised areas include: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Physical security—The protection of physical items, objects, or areas from unauthorized access and misuse.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Operations security—The protection of the details of an organization’s operations and activities.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Communications security—The protection of all communications media, technology, and content.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Cyber (or computer) security—The protection of computerized information processing systems and the data they contain and process. The term cybersecurity is relatively new, so its use might be slightly ambiguous in coming years as the definition gets sorted out.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Network security—A subset of communications security and cybersecurity; the protection of voice and data networking components, connections, and content.</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5</a:t>
            </a:fld>
            <a:endParaRPr lang="en-GB"/>
          </a:p>
        </p:txBody>
      </p:sp>
    </p:spTree>
    <p:extLst>
      <p:ext uri="{BB962C8B-B14F-4D97-AF65-F5344CB8AC3E}">
        <p14:creationId xmlns:p14="http://schemas.microsoft.com/office/powerpoint/2010/main" val="23018972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200" b="0" i="0" kern="1200" dirty="0">
                <a:solidFill>
                  <a:schemeClr val="tx1"/>
                </a:solidFill>
                <a:effectLst/>
                <a:latin typeface="+mn-lt"/>
                <a:ea typeface="+mn-ea"/>
                <a:cs typeface="+mn-cs"/>
              </a:rPr>
              <a:t>Committee on National Security Systems (CNSS), formerly known as the National Security Telecommunications and Information Systems Security Committee (NSTISSC), chaired by the U.S. Secretary of </a:t>
            </a:r>
            <a:r>
              <a:rPr lang="en-GB" sz="1200" b="0" i="0" kern="1200" dirty="0" err="1">
                <a:solidFill>
                  <a:schemeClr val="tx1"/>
                </a:solidFill>
                <a:effectLst/>
                <a:latin typeface="+mn-lt"/>
                <a:ea typeface="+mn-ea"/>
                <a:cs typeface="+mn-cs"/>
              </a:rPr>
              <a:t>Defense</a:t>
            </a:r>
            <a:r>
              <a:rPr lang="en-GB" sz="1200" b="0" i="0" kern="1200" dirty="0">
                <a:solidFill>
                  <a:schemeClr val="tx1"/>
                </a:solidFill>
                <a:effectLst/>
                <a:latin typeface="+mn-lt"/>
                <a:ea typeface="+mn-ea"/>
                <a:cs typeface="+mn-cs"/>
              </a:rPr>
              <a: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“National Training Standard for Information Systems Security (InfoSec) Professionals,” presents a comprehensive model of InfoSec known as the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Cube, which is named after its developer, John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Shown in Figure 1-2, which is an adaptation of the NSTISSI model, the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Cube serves as the standard for understanding many aspects of InfoSec, and shows the three dimensions that are central to the discussion of InfoSec: information characteristics, information location, and security control categories. If you extend the relationship among the three dimensions that are represented by the axes in the figure, you end up with a 3 × 3 × 3 cube with 27 cells. Each cell represents an area of intersection among these three dimensions, which must be addressed to secure information. When using this model to design or review any InfoSec program, you must make sure that each of the 27 cells is properly addressed by each of the three communities of interest.</a:t>
            </a:r>
            <a:endParaRPr lang="en-GB" dirty="0"/>
          </a:p>
          <a:p>
            <a:endParaRPr lang="en-GB" dirty="0"/>
          </a:p>
          <a:p>
            <a:r>
              <a:rPr lang="en-GB" dirty="0"/>
              <a:t>It’s the role of management to ensure that each strategy is properly planned, organised, staffed, directed, and controlled. </a:t>
            </a:r>
          </a:p>
          <a:p>
            <a:r>
              <a:rPr lang="en-GB" dirty="0"/>
              <a:t>Specialised areas include: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Physical security—The protection of physical items, objects, or areas from unauthorized access and misuse.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Operations security—The protection of the details of an organization’s operations and activities.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Communications security—The protection of all communications media, technology, and content.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Cyber (or computer) security—The protection of computerized information processing systems and the data they contain and process. The term cybersecurity is relatively new, so its use might be slightly ambiguous in coming years as the definition gets sorted out.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Network security—A subset of communications security and cybersecurity; the protection of voice and data networking components, connections, and content.</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6</a:t>
            </a:fld>
            <a:endParaRPr lang="en-GB"/>
          </a:p>
        </p:txBody>
      </p:sp>
    </p:spTree>
    <p:extLst>
      <p:ext uri="{BB962C8B-B14F-4D97-AF65-F5344CB8AC3E}">
        <p14:creationId xmlns:p14="http://schemas.microsoft.com/office/powerpoint/2010/main" val="41418228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7</a:t>
            </a:fld>
            <a:endParaRPr lang="en-GB"/>
          </a:p>
        </p:txBody>
      </p:sp>
    </p:spTree>
    <p:extLst>
      <p:ext uri="{BB962C8B-B14F-4D97-AF65-F5344CB8AC3E}">
        <p14:creationId xmlns:p14="http://schemas.microsoft.com/office/powerpoint/2010/main" val="19933144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85227859-328B-49D5-A756-06986DC53F6E}" type="slidenum">
              <a:rPr lang="en-US" altLang="en-US" sz="1200" smtClean="0"/>
              <a:pPr eaLnBrk="1" hangingPunct="1"/>
              <a:t>8</a:t>
            </a:fld>
            <a:endParaRPr lang="en-US" altLang="en-US" sz="1200" dirty="0"/>
          </a:p>
        </p:txBody>
      </p:sp>
      <p:sp>
        <p:nvSpPr>
          <p:cNvPr id="92163" name="Rectangle 2"/>
          <p:cNvSpPr>
            <a:spLocks noGrp="1" noRot="1" noChangeAspect="1" noChangeArrowheads="1" noTextEdit="1"/>
          </p:cNvSpPr>
          <p:nvPr>
            <p:ph type="sldImg"/>
          </p:nvPr>
        </p:nvSpPr>
        <p:spPr>
          <a:ln/>
        </p:spPr>
      </p:sp>
      <p:sp>
        <p:nvSpPr>
          <p:cNvPr id="921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Physical security—The protection of physical items, objects, or areas from unauthorized access and misuse.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Operations security—The protection of the details of an organization’s operations and activities.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Communications security—The protection of all communications media, technology, and content.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Cyber (or computer) security—The protection of computerized information processing systems and the data they contain and process. The term cybersecurity is relatively new, so its use might be slightly ambiguous in coming years as the definition gets sorted out.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Network security—A subset of communications security and cybersecurity; the protection of voice and data networking components, connections, and content.</a:t>
            </a:r>
            <a:endParaRPr lang="en-GB" dirty="0"/>
          </a:p>
          <a:p>
            <a:pPr eaLnBrk="1" hangingPunct="1"/>
            <a:endParaRPr lang="en-US" dirty="0"/>
          </a:p>
        </p:txBody>
      </p:sp>
    </p:spTree>
    <p:extLst>
      <p:ext uri="{BB962C8B-B14F-4D97-AF65-F5344CB8AC3E}">
        <p14:creationId xmlns:p14="http://schemas.microsoft.com/office/powerpoint/2010/main" val="21158192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85227859-328B-49D5-A756-06986DC53F6E}" type="slidenum">
              <a:rPr lang="en-US" altLang="en-US" sz="1200" smtClean="0"/>
              <a:pPr eaLnBrk="1" hangingPunct="1"/>
              <a:t>9</a:t>
            </a:fld>
            <a:endParaRPr lang="en-US" altLang="en-US" sz="1200" dirty="0"/>
          </a:p>
        </p:txBody>
      </p:sp>
      <p:sp>
        <p:nvSpPr>
          <p:cNvPr id="92163" name="Rectangle 2"/>
          <p:cNvSpPr>
            <a:spLocks noGrp="1" noRot="1" noChangeAspect="1" noChangeArrowheads="1" noTextEdit="1"/>
          </p:cNvSpPr>
          <p:nvPr>
            <p:ph type="sldImg"/>
          </p:nvPr>
        </p:nvSpPr>
        <p:spPr>
          <a:ln/>
        </p:spPr>
      </p:sp>
      <p:sp>
        <p:nvSpPr>
          <p:cNvPr id="921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Physical security—The protection of physical items, objects, or areas from unauthorized access and misuse.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Operations security—The protection of the details of an organization’s operations and activities.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Communications security—The protection of all communications media, technology, and content.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Cyber (or computer) security—The protection of computerized information processing systems and the data they contain and process. The term cybersecurity is relatively new, so its use might be slightly ambiguous in coming years as the definition gets sorted out.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Network security—A subset of communications security and cybersecurity; the protection of voice and data networking components, connections, and content.</a:t>
            </a:r>
            <a:endParaRPr lang="en-GB" dirty="0"/>
          </a:p>
          <a:p>
            <a:pPr eaLnBrk="1" hangingPunct="1"/>
            <a:endParaRPr lang="en-US" dirty="0"/>
          </a:p>
        </p:txBody>
      </p:sp>
    </p:spTree>
    <p:extLst>
      <p:ext uri="{BB962C8B-B14F-4D97-AF65-F5344CB8AC3E}">
        <p14:creationId xmlns:p14="http://schemas.microsoft.com/office/powerpoint/2010/main" val="32992209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85227859-328B-49D5-A756-06986DC53F6E}" type="slidenum">
              <a:rPr lang="en-US" altLang="en-US" sz="1200" smtClean="0"/>
              <a:pPr eaLnBrk="1" hangingPunct="1"/>
              <a:t>10</a:t>
            </a:fld>
            <a:endParaRPr lang="en-US" altLang="en-US" sz="1200" dirty="0"/>
          </a:p>
        </p:txBody>
      </p:sp>
      <p:sp>
        <p:nvSpPr>
          <p:cNvPr id="92163" name="Rectangle 2"/>
          <p:cNvSpPr>
            <a:spLocks noGrp="1" noRot="1" noChangeAspect="1" noChangeArrowheads="1" noTextEdit="1"/>
          </p:cNvSpPr>
          <p:nvPr>
            <p:ph type="sldImg"/>
          </p:nvPr>
        </p:nvSpPr>
        <p:spPr>
          <a:ln/>
        </p:spPr>
      </p:sp>
      <p:sp>
        <p:nvSpPr>
          <p:cNvPr id="921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Physical security—The protection of physical items, objects, or areas from unauthorized access and misuse.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Operations security—The protection of the details of an organization’s operations and activities.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Communications security—The protection of all communications media, technology, and content.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Cyber (or computer) security—The protection of computerized information processing systems and the data they contain and process. The term cybersecurity is relatively new, so its use might be slightly ambiguous in coming years as the definition gets sorted out.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Network security—A subset of communications security and cybersecurity; the protection of voice and data networking components, connections, and content.</a:t>
            </a:r>
            <a:endParaRPr lang="en-GB" dirty="0"/>
          </a:p>
          <a:p>
            <a:pPr eaLnBrk="1" hangingPunct="1"/>
            <a:endParaRPr lang="en-US" dirty="0"/>
          </a:p>
        </p:txBody>
      </p:sp>
    </p:spTree>
    <p:extLst>
      <p:ext uri="{BB962C8B-B14F-4D97-AF65-F5344CB8AC3E}">
        <p14:creationId xmlns:p14="http://schemas.microsoft.com/office/powerpoint/2010/main" val="13737184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9690BE0-0BF1-4BA5-B347-64189A02BAEE}" type="slidenum">
              <a:rPr lang="en-US" altLang="en-US" sz="1200" smtClean="0"/>
              <a:pPr eaLnBrk="1" hangingPunct="1"/>
              <a:t>11</a:t>
            </a:fld>
            <a:endParaRPr lang="en-US" altLang="en-US" sz="1200" dirty="0"/>
          </a:p>
        </p:txBody>
      </p:sp>
      <p:sp>
        <p:nvSpPr>
          <p:cNvPr id="166915" name="Rectangle 2"/>
          <p:cNvSpPr>
            <a:spLocks noGrp="1" noRot="1" noChangeAspect="1" noChangeArrowheads="1" noTextEdit="1"/>
          </p:cNvSpPr>
          <p:nvPr>
            <p:ph type="sldImg"/>
          </p:nvPr>
        </p:nvSpPr>
        <p:spPr>
          <a:ln/>
        </p:spPr>
      </p:sp>
      <p:sp>
        <p:nvSpPr>
          <p:cNvPr id="1669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6346927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9690BE0-0BF1-4BA5-B347-64189A02BAEE}" type="slidenum">
              <a:rPr lang="en-US" altLang="en-US" sz="1200" smtClean="0"/>
              <a:pPr eaLnBrk="1" hangingPunct="1"/>
              <a:t>12</a:t>
            </a:fld>
            <a:endParaRPr lang="en-US" altLang="en-US" sz="1200" dirty="0"/>
          </a:p>
        </p:txBody>
      </p:sp>
      <p:sp>
        <p:nvSpPr>
          <p:cNvPr id="166915" name="Rectangle 2"/>
          <p:cNvSpPr>
            <a:spLocks noGrp="1" noRot="1" noChangeAspect="1" noChangeArrowheads="1" noTextEdit="1"/>
          </p:cNvSpPr>
          <p:nvPr>
            <p:ph type="sldImg"/>
          </p:nvPr>
        </p:nvSpPr>
        <p:spPr>
          <a:ln/>
        </p:spPr>
      </p:sp>
      <p:sp>
        <p:nvSpPr>
          <p:cNvPr id="1669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6943978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13</a:t>
            </a:fld>
            <a:endParaRPr lang="en-GB"/>
          </a:p>
        </p:txBody>
      </p:sp>
    </p:spTree>
    <p:extLst>
      <p:ext uri="{BB962C8B-B14F-4D97-AF65-F5344CB8AC3E}">
        <p14:creationId xmlns:p14="http://schemas.microsoft.com/office/powerpoint/2010/main" val="20690710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764306" y="6458230"/>
            <a:ext cx="2133600" cy="365125"/>
          </a:xfrm>
        </p:spPr>
        <p:txBody>
          <a:bodyPr/>
          <a:lstStyle/>
          <a:p>
            <a:fld id="{2DF66AD8-BC4A-4004-9882-414398D930CA}" type="datetimeFigureOut">
              <a:rPr lang="en-US" smtClean="0"/>
              <a:pPr/>
              <a:t>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11/2/2023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11/2/2023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11/2/2023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11/2/2023</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68653" y="1683465"/>
            <a:ext cx="6319050" cy="722946"/>
          </a:xfrm>
        </p:spPr>
        <p:txBody>
          <a:bodyPr/>
          <a:lstStyle/>
          <a:p>
            <a:br>
              <a:rPr lang="en-US" sz="4400" dirty="0">
                <a:solidFill>
                  <a:srgbClr val="0F3661"/>
                </a:solidFill>
                <a:latin typeface="Times New Roman"/>
                <a:cs typeface="Times New Roman"/>
              </a:rPr>
            </a:br>
            <a:r>
              <a:rPr lang="en-US" sz="4400" dirty="0">
                <a:solidFill>
                  <a:srgbClr val="0F3661"/>
                </a:solidFill>
                <a:latin typeface="Times New Roman"/>
                <a:cs typeface="Times New Roman"/>
              </a:rPr>
              <a:t>1</a:t>
            </a:r>
            <a:r>
              <a:rPr lang="zh-CN" altLang="en-US" sz="4400" dirty="0">
                <a:solidFill>
                  <a:srgbClr val="0F3661"/>
                </a:solidFill>
                <a:latin typeface="Times New Roman"/>
                <a:cs typeface="Times New Roman"/>
              </a:rPr>
              <a:t>、</a:t>
            </a:r>
            <a:r>
              <a:rPr lang="en-US" sz="4400" dirty="0">
                <a:solidFill>
                  <a:srgbClr val="0F3661"/>
                </a:solidFill>
                <a:latin typeface="Times New Roman"/>
                <a:cs typeface="Times New Roman"/>
              </a:rPr>
              <a:t>Training vs Education</a:t>
            </a:r>
          </a:p>
        </p:txBody>
      </p:sp>
      <p:sp>
        <p:nvSpPr>
          <p:cNvPr id="3" name="TextBox 2"/>
          <p:cNvSpPr txBox="1"/>
          <p:nvPr/>
        </p:nvSpPr>
        <p:spPr>
          <a:xfrm>
            <a:off x="3885754" y="4774721"/>
            <a:ext cx="1372492" cy="523220"/>
          </a:xfrm>
          <a:prstGeom prst="rect">
            <a:avLst/>
          </a:prstGeom>
          <a:noFill/>
        </p:spPr>
        <p:txBody>
          <a:bodyPr wrap="none" rtlCol="0">
            <a:spAutoFit/>
          </a:bodyPr>
          <a:lstStyle/>
          <a:p>
            <a:r>
              <a:rPr lang="en-US" altLang="zh-CN" sz="2800" dirty="0">
                <a:solidFill>
                  <a:schemeClr val="accent2">
                    <a:lumMod val="60000"/>
                    <a:lumOff val="40000"/>
                  </a:schemeClr>
                </a:solidFill>
                <a:latin typeface="Times New Roman"/>
                <a:cs typeface="Times New Roman"/>
              </a:rPr>
              <a:t>Group</a:t>
            </a:r>
            <a:r>
              <a:rPr lang="en-US" sz="2800" dirty="0">
                <a:solidFill>
                  <a:schemeClr val="accent2">
                    <a:lumMod val="60000"/>
                    <a:lumOff val="40000"/>
                  </a:schemeClr>
                </a:solidFill>
                <a:latin typeface="Times New Roman"/>
                <a:cs typeface="Times New Roman"/>
              </a:rPr>
              <a:t> 3</a:t>
            </a:r>
          </a:p>
        </p:txBody>
      </p:sp>
      <p:sp>
        <p:nvSpPr>
          <p:cNvPr id="5" name="文本框 4">
            <a:extLst>
              <a:ext uri="{FF2B5EF4-FFF2-40B4-BE49-F238E27FC236}">
                <a16:creationId xmlns:a16="http://schemas.microsoft.com/office/drawing/2014/main" id="{3B632A04-64F2-4DAA-314A-CF1B9C88ECE4}"/>
              </a:ext>
            </a:extLst>
          </p:cNvPr>
          <p:cNvSpPr txBox="1"/>
          <p:nvPr/>
        </p:nvSpPr>
        <p:spPr>
          <a:xfrm>
            <a:off x="1407933" y="2753360"/>
            <a:ext cx="7088115" cy="1446550"/>
          </a:xfrm>
          <a:prstGeom prst="rect">
            <a:avLst/>
          </a:prstGeom>
          <a:noFill/>
        </p:spPr>
        <p:txBody>
          <a:bodyPr wrap="square">
            <a:spAutoFit/>
          </a:bodyPr>
          <a:lstStyle/>
          <a:p>
            <a:r>
              <a:rPr lang="en-US" altLang="zh-CN" sz="4400" dirty="0">
                <a:solidFill>
                  <a:srgbClr val="0F3661"/>
                </a:solidFill>
                <a:latin typeface="Times New Roman"/>
                <a:ea typeface="+mj-ea"/>
                <a:cs typeface="Times New Roman"/>
              </a:rPr>
              <a:t>2</a:t>
            </a:r>
            <a:r>
              <a:rPr lang="zh-CN" altLang="en-US" sz="4400" dirty="0">
                <a:solidFill>
                  <a:srgbClr val="0F3661"/>
                </a:solidFill>
                <a:latin typeface="Times New Roman"/>
                <a:ea typeface="+mj-ea"/>
                <a:cs typeface="Times New Roman"/>
              </a:rPr>
              <a:t>、</a:t>
            </a:r>
            <a:r>
              <a:rPr lang="en-US" altLang="zh-CN" sz="4400" dirty="0">
                <a:solidFill>
                  <a:srgbClr val="0F3661"/>
                </a:solidFill>
                <a:latin typeface="Times New Roman"/>
                <a:ea typeface="+mj-ea"/>
                <a:cs typeface="Times New Roman"/>
              </a:rPr>
              <a:t>Priorities for Information Security Awareness Programs</a:t>
            </a:r>
            <a:endParaRPr lang="zh-CN" altLang="en-US" sz="4400" dirty="0">
              <a:solidFill>
                <a:srgbClr val="0F3661"/>
              </a:solidFill>
              <a:latin typeface="Times New Roman"/>
              <a:ea typeface="+mj-ea"/>
              <a:cs typeface="Times New Roman"/>
            </a:endParaRPr>
          </a:p>
        </p:txBody>
      </p:sp>
    </p:spTree>
    <p:extLst>
      <p:ext uri="{BB962C8B-B14F-4D97-AF65-F5344CB8AC3E}">
        <p14:creationId xmlns:p14="http://schemas.microsoft.com/office/powerpoint/2010/main" val="66044921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65134" y="397510"/>
            <a:ext cx="5551426" cy="713306"/>
          </a:xfrm>
        </p:spPr>
        <p:txBody>
          <a:bodyPr/>
          <a:lstStyle/>
          <a:p>
            <a:br>
              <a:rPr lang="en-US" dirty="0"/>
            </a:br>
            <a:r>
              <a:rPr lang="en-US" sz="3600" b="1" dirty="0"/>
              <a:t>Training vs Education</a:t>
            </a:r>
            <a:endParaRPr lang="en-GB" b="1" dirty="0"/>
          </a:p>
        </p:txBody>
      </p:sp>
      <p:sp>
        <p:nvSpPr>
          <p:cNvPr id="5" name="内容占位符 4">
            <a:extLst>
              <a:ext uri="{FF2B5EF4-FFF2-40B4-BE49-F238E27FC236}">
                <a16:creationId xmlns:a16="http://schemas.microsoft.com/office/drawing/2014/main" id="{58FD9BAF-06AC-069A-430D-6B02E2C850FB}"/>
              </a:ext>
            </a:extLst>
          </p:cNvPr>
          <p:cNvSpPr>
            <a:spLocks noGrp="1"/>
          </p:cNvSpPr>
          <p:nvPr>
            <p:ph idx="1"/>
          </p:nvPr>
        </p:nvSpPr>
        <p:spPr>
          <a:xfrm>
            <a:off x="397883" y="1110816"/>
            <a:ext cx="8746117" cy="4343400"/>
          </a:xfrm>
        </p:spPr>
        <p:txBody>
          <a:bodyPr/>
          <a:lstStyle/>
          <a:p>
            <a:pPr algn="l">
              <a:buFont typeface="Arial" panose="020B0604020202020204" pitchFamily="34" charset="0"/>
              <a:buChar char="•"/>
            </a:pPr>
            <a:r>
              <a:rPr lang="en-US" altLang="zh-CN" dirty="0">
                <a:solidFill>
                  <a:srgbClr val="374151"/>
                </a:solidFill>
                <a:latin typeface="Söhne"/>
              </a:rPr>
              <a:t>Training is often offered to a larger audience in InfoSec because it's more focused on specific skills and can be tailored to meet the immediate needs of professionals and practitioners. Many organizations and individuals seek out InfoSec training to address specific security challenges or to achieve certification in specialized areas like Certified Information Systems Security Professional (CISSP) or Certified Ethical Hacker (CEH). Education, on the other hand, may be offered in academic institutions and is typically a longer and more in-depth process.</a:t>
            </a:r>
            <a:endParaRPr lang="zh-CN" altLang="en-US" dirty="0">
              <a:solidFill>
                <a:srgbClr val="374151"/>
              </a:solidFill>
              <a:latin typeface="Söhne"/>
            </a:endParaRPr>
          </a:p>
        </p:txBody>
      </p:sp>
      <p:pic>
        <p:nvPicPr>
          <p:cNvPr id="3" name="Picture 2" descr="What Is The Difference Between Training And Education? - Becht">
            <a:extLst>
              <a:ext uri="{FF2B5EF4-FFF2-40B4-BE49-F238E27FC236}">
                <a16:creationId xmlns:a16="http://schemas.microsoft.com/office/drawing/2014/main" id="{4380AD38-73F5-5B5A-5792-BFF2681542E2}"/>
              </a:ext>
            </a:extLst>
          </p:cNvPr>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359232" y="4475112"/>
            <a:ext cx="3241550" cy="227691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65134" y="397510"/>
            <a:ext cx="5551426" cy="713306"/>
          </a:xfrm>
        </p:spPr>
        <p:txBody>
          <a:bodyPr/>
          <a:lstStyle/>
          <a:p>
            <a:br>
              <a:rPr lang="en-US" dirty="0"/>
            </a:br>
            <a:r>
              <a:rPr lang="en-US" sz="3600" b="1" dirty="0"/>
              <a:t>Training vs Education</a:t>
            </a:r>
            <a:endParaRPr lang="en-GB" b="1" dirty="0"/>
          </a:p>
        </p:txBody>
      </p:sp>
      <p:sp>
        <p:nvSpPr>
          <p:cNvPr id="5" name="内容占位符 4">
            <a:extLst>
              <a:ext uri="{FF2B5EF4-FFF2-40B4-BE49-F238E27FC236}">
                <a16:creationId xmlns:a16="http://schemas.microsoft.com/office/drawing/2014/main" id="{58FD9BAF-06AC-069A-430D-6B02E2C850FB}"/>
              </a:ext>
            </a:extLst>
          </p:cNvPr>
          <p:cNvSpPr>
            <a:spLocks noGrp="1"/>
          </p:cNvSpPr>
          <p:nvPr>
            <p:ph idx="1"/>
          </p:nvPr>
        </p:nvSpPr>
        <p:spPr>
          <a:xfrm>
            <a:off x="397883" y="1110816"/>
            <a:ext cx="8746117" cy="4343400"/>
          </a:xfrm>
        </p:spPr>
        <p:txBody>
          <a:bodyPr/>
          <a:lstStyle/>
          <a:p>
            <a:pPr algn="l">
              <a:buFont typeface="Arial" panose="020B0604020202020204" pitchFamily="34" charset="0"/>
              <a:buChar char="•"/>
            </a:pPr>
            <a:r>
              <a:rPr lang="en-US" altLang="zh-CN" b="1" i="0" dirty="0">
                <a:effectLst/>
                <a:latin typeface="Söhne"/>
              </a:rPr>
              <a:t>Training</a:t>
            </a:r>
            <a:r>
              <a:rPr lang="en-US" altLang="zh-CN" b="0" i="0" dirty="0">
                <a:solidFill>
                  <a:srgbClr val="374151"/>
                </a:solidFill>
                <a:effectLst/>
                <a:latin typeface="Söhne"/>
              </a:rPr>
              <a:t>: Information security training is a learning process aimed at specific skills or knowledge needed for particular tasks. This includes learning how to configure firewalls, analyze network traffic, apply encryption techniques, or use specific security tools. Training is typically practical, teaching specific procedures and skills to meet specific job requirements.</a:t>
            </a:r>
            <a:endParaRPr lang="zh-CN" altLang="en-US" dirty="0"/>
          </a:p>
        </p:txBody>
      </p:sp>
      <p:pic>
        <p:nvPicPr>
          <p:cNvPr id="2050" name="Picture 2" descr="The difference between National and In-House training - Ace Trainers">
            <a:extLst>
              <a:ext uri="{FF2B5EF4-FFF2-40B4-BE49-F238E27FC236}">
                <a16:creationId xmlns:a16="http://schemas.microsoft.com/office/drawing/2014/main" id="{8B5B6DC0-9E48-7366-420C-154A6308BD43}"/>
              </a:ext>
            </a:extLst>
          </p:cNvPr>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16174" y="3918235"/>
            <a:ext cx="8911651" cy="27508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04695218"/>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65134" y="397510"/>
            <a:ext cx="5551426" cy="713306"/>
          </a:xfrm>
        </p:spPr>
        <p:txBody>
          <a:bodyPr/>
          <a:lstStyle/>
          <a:p>
            <a:br>
              <a:rPr lang="en-US" dirty="0"/>
            </a:br>
            <a:r>
              <a:rPr lang="en-US" sz="3600" b="1" dirty="0"/>
              <a:t>Training vs Education</a:t>
            </a:r>
            <a:endParaRPr lang="en-GB" b="1" dirty="0"/>
          </a:p>
        </p:txBody>
      </p:sp>
      <p:sp>
        <p:nvSpPr>
          <p:cNvPr id="5" name="内容占位符 4">
            <a:extLst>
              <a:ext uri="{FF2B5EF4-FFF2-40B4-BE49-F238E27FC236}">
                <a16:creationId xmlns:a16="http://schemas.microsoft.com/office/drawing/2014/main" id="{58FD9BAF-06AC-069A-430D-6B02E2C850FB}"/>
              </a:ext>
            </a:extLst>
          </p:cNvPr>
          <p:cNvSpPr>
            <a:spLocks noGrp="1"/>
          </p:cNvSpPr>
          <p:nvPr>
            <p:ph idx="1"/>
          </p:nvPr>
        </p:nvSpPr>
        <p:spPr>
          <a:xfrm>
            <a:off x="397883" y="1110816"/>
            <a:ext cx="8746117" cy="4343400"/>
          </a:xfrm>
        </p:spPr>
        <p:txBody>
          <a:bodyPr/>
          <a:lstStyle/>
          <a:p>
            <a:pPr algn="l">
              <a:buFont typeface="Arial" panose="020B0604020202020204" pitchFamily="34" charset="0"/>
              <a:buChar char="•"/>
            </a:pPr>
            <a:r>
              <a:rPr lang="en-US" altLang="zh-CN" b="1" i="0" dirty="0">
                <a:effectLst/>
                <a:latin typeface="Söhne"/>
              </a:rPr>
              <a:t>Education</a:t>
            </a:r>
            <a:r>
              <a:rPr lang="en-US" altLang="zh-CN" b="0" i="0" dirty="0">
                <a:solidFill>
                  <a:srgbClr val="374151"/>
                </a:solidFill>
                <a:effectLst/>
                <a:latin typeface="Söhne"/>
              </a:rPr>
              <a:t>: Information security education is more extensive and aims to provide a deep understanding and interdisciplinary knowledge, including principles of information security, ethics, regulations, and policies. It focuses on imparting broader concepts and thought patterns, helping individuals grasp the underlying principles of information security. Education is often provided in academic environments, including university courses and research fields, emphasizing theory and analysis.</a:t>
            </a:r>
            <a:endParaRPr lang="zh-CN" altLang="en-US" dirty="0"/>
          </a:p>
        </p:txBody>
      </p:sp>
      <p:pic>
        <p:nvPicPr>
          <p:cNvPr id="3074" name="Picture 2" descr="10 Benefits Showing Why Education Is Important to Our Society | Habitat for  Humanity">
            <a:extLst>
              <a:ext uri="{FF2B5EF4-FFF2-40B4-BE49-F238E27FC236}">
                <a16:creationId xmlns:a16="http://schemas.microsoft.com/office/drawing/2014/main" id="{D015EA21-671A-9E91-1E9C-38F143BA7F01}"/>
              </a:ext>
            </a:extLst>
          </p:cNvPr>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4572000" y="4216307"/>
            <a:ext cx="4257106" cy="24758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8618025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3278" y="754163"/>
            <a:ext cx="8237444" cy="713306"/>
          </a:xfrm>
        </p:spPr>
        <p:txBody>
          <a:bodyPr/>
          <a:lstStyle/>
          <a:p>
            <a:br>
              <a:rPr lang="en-US" dirty="0"/>
            </a:br>
            <a:r>
              <a:rPr lang="en-US" sz="3600" b="1" dirty="0"/>
              <a:t>Priorities for Information Security Awareness Programs</a:t>
            </a:r>
            <a:endParaRPr lang="en-GB" b="1" dirty="0"/>
          </a:p>
        </p:txBody>
      </p:sp>
      <p:sp>
        <p:nvSpPr>
          <p:cNvPr id="5" name="内容占位符 4">
            <a:extLst>
              <a:ext uri="{FF2B5EF4-FFF2-40B4-BE49-F238E27FC236}">
                <a16:creationId xmlns:a16="http://schemas.microsoft.com/office/drawing/2014/main" id="{58FD9BAF-06AC-069A-430D-6B02E2C850FB}"/>
              </a:ext>
            </a:extLst>
          </p:cNvPr>
          <p:cNvSpPr>
            <a:spLocks noGrp="1"/>
          </p:cNvSpPr>
          <p:nvPr>
            <p:ph idx="1"/>
          </p:nvPr>
        </p:nvSpPr>
        <p:spPr>
          <a:xfrm>
            <a:off x="349438" y="1637655"/>
            <a:ext cx="8746117" cy="4343400"/>
          </a:xfrm>
        </p:spPr>
        <p:txBody>
          <a:bodyPr/>
          <a:lstStyle/>
          <a:p>
            <a:pPr algn="l">
              <a:buFont typeface="Arial" panose="020B0604020202020204" pitchFamily="34" charset="0"/>
              <a:buChar char="•"/>
            </a:pPr>
            <a:r>
              <a:rPr lang="en-US" altLang="zh-CN" b="1" i="0" dirty="0">
                <a:solidFill>
                  <a:srgbClr val="374151"/>
                </a:solidFill>
                <a:effectLst/>
                <a:latin typeface="Söhne"/>
              </a:rPr>
              <a:t>Understanding the Audience</a:t>
            </a:r>
            <a:r>
              <a:rPr lang="en-US" altLang="zh-CN" b="0" i="0" dirty="0">
                <a:solidFill>
                  <a:srgbClr val="374151"/>
                </a:solidFill>
                <a:effectLst/>
                <a:latin typeface="Söhne"/>
              </a:rPr>
              <a:t>: The first task is to understand your target audience, including their roles, knowledge levels, cultural backgrounds, and security needs, in order to tailor the program.</a:t>
            </a:r>
          </a:p>
          <a:p>
            <a:pPr algn="l">
              <a:buFont typeface="Arial" panose="020B0604020202020204" pitchFamily="34" charset="0"/>
              <a:buChar char="•"/>
            </a:pPr>
            <a:r>
              <a:rPr lang="en-US" altLang="zh-CN" b="1" i="0" dirty="0">
                <a:solidFill>
                  <a:srgbClr val="374151"/>
                </a:solidFill>
                <a:effectLst/>
                <a:latin typeface="Söhne"/>
              </a:rPr>
              <a:t>Clear Objectives</a:t>
            </a:r>
            <a:r>
              <a:rPr lang="en-US" altLang="zh-CN" b="0" i="0" dirty="0">
                <a:solidFill>
                  <a:srgbClr val="374151"/>
                </a:solidFill>
                <a:effectLst/>
                <a:latin typeface="Söhne"/>
              </a:rPr>
              <a:t>: Clearly define the program's goals, including specific behavioral, knowledge, and awareness changes you want to see in the participants.</a:t>
            </a:r>
          </a:p>
        </p:txBody>
      </p:sp>
      <p:pic>
        <p:nvPicPr>
          <p:cNvPr id="5124" name="Picture 4" descr="Why Its Important To Set Clear Objectives - Elite Performers">
            <a:extLst>
              <a:ext uri="{FF2B5EF4-FFF2-40B4-BE49-F238E27FC236}">
                <a16:creationId xmlns:a16="http://schemas.microsoft.com/office/drawing/2014/main" id="{B571C702-D982-B7E8-9553-A6F41837D936}"/>
              </a:ext>
            </a:extLst>
          </p:cNvPr>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4918913" y="4117829"/>
            <a:ext cx="3960785" cy="26094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235400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3278" y="754163"/>
            <a:ext cx="8237444" cy="713306"/>
          </a:xfrm>
        </p:spPr>
        <p:txBody>
          <a:bodyPr/>
          <a:lstStyle/>
          <a:p>
            <a:br>
              <a:rPr lang="en-US" dirty="0"/>
            </a:br>
            <a:r>
              <a:rPr lang="en-US" sz="3600" b="1" dirty="0"/>
              <a:t>Priorities for Information Security Awareness Programs</a:t>
            </a:r>
            <a:endParaRPr lang="en-GB" b="1" dirty="0"/>
          </a:p>
        </p:txBody>
      </p:sp>
      <p:sp>
        <p:nvSpPr>
          <p:cNvPr id="5" name="内容占位符 4">
            <a:extLst>
              <a:ext uri="{FF2B5EF4-FFF2-40B4-BE49-F238E27FC236}">
                <a16:creationId xmlns:a16="http://schemas.microsoft.com/office/drawing/2014/main" id="{58FD9BAF-06AC-069A-430D-6B02E2C850FB}"/>
              </a:ext>
            </a:extLst>
          </p:cNvPr>
          <p:cNvSpPr>
            <a:spLocks noGrp="1"/>
          </p:cNvSpPr>
          <p:nvPr>
            <p:ph idx="1"/>
          </p:nvPr>
        </p:nvSpPr>
        <p:spPr>
          <a:xfrm>
            <a:off x="453278" y="1637655"/>
            <a:ext cx="8642277" cy="4175749"/>
          </a:xfrm>
        </p:spPr>
        <p:txBody>
          <a:bodyPr>
            <a:normAutofit fontScale="92500"/>
          </a:bodyPr>
          <a:lstStyle/>
          <a:p>
            <a:pPr algn="l">
              <a:buFont typeface="Arial" panose="020B0604020202020204" pitchFamily="34" charset="0"/>
              <a:buChar char="•"/>
            </a:pPr>
            <a:r>
              <a:rPr lang="en-US" altLang="zh-CN" b="1" i="0" dirty="0">
                <a:solidFill>
                  <a:srgbClr val="374151"/>
                </a:solidFill>
                <a:effectLst/>
                <a:latin typeface="Söhne"/>
              </a:rPr>
              <a:t>Reinforcement</a:t>
            </a:r>
            <a:r>
              <a:rPr lang="en-US" altLang="zh-CN" b="0" i="0" dirty="0">
                <a:solidFill>
                  <a:srgbClr val="374151"/>
                </a:solidFill>
                <a:effectLst/>
                <a:latin typeface="Söhne"/>
              </a:rPr>
              <a:t>: The program should not be a one-time event. It should include regular reviews, reminders, and updates to reinforce security practices.</a:t>
            </a:r>
          </a:p>
          <a:p>
            <a:pPr algn="l">
              <a:buFont typeface="Arial" panose="020B0604020202020204" pitchFamily="34" charset="0"/>
              <a:buChar char="•"/>
            </a:pPr>
            <a:r>
              <a:rPr lang="en-US" altLang="zh-CN" b="1" i="0" dirty="0">
                <a:solidFill>
                  <a:srgbClr val="374151"/>
                </a:solidFill>
                <a:effectLst/>
                <a:latin typeface="Söhne"/>
              </a:rPr>
              <a:t>Metrics and Evaluation</a:t>
            </a:r>
            <a:r>
              <a:rPr lang="en-US" altLang="zh-CN" b="0" i="0" dirty="0">
                <a:solidFill>
                  <a:srgbClr val="374151"/>
                </a:solidFill>
                <a:effectLst/>
                <a:latin typeface="Söhne"/>
              </a:rPr>
              <a:t>: Establish metrics to measure the program's effectiveness, which could include monitoring changes in employee behavior or assessing the number of security incidents.</a:t>
            </a:r>
          </a:p>
          <a:p>
            <a:pPr algn="l">
              <a:buFont typeface="Arial" panose="020B0604020202020204" pitchFamily="34" charset="0"/>
              <a:buChar char="•"/>
            </a:pPr>
            <a:r>
              <a:rPr lang="en-US" altLang="zh-CN" b="1" i="0" dirty="0">
                <a:solidFill>
                  <a:srgbClr val="374151"/>
                </a:solidFill>
                <a:effectLst/>
                <a:latin typeface="Söhne"/>
              </a:rPr>
              <a:t>Compliance and Policies</a:t>
            </a:r>
            <a:r>
              <a:rPr lang="en-US" altLang="zh-CN" b="0" i="0" dirty="0">
                <a:solidFill>
                  <a:srgbClr val="374151"/>
                </a:solidFill>
                <a:effectLst/>
                <a:latin typeface="Söhne"/>
              </a:rPr>
              <a:t>: Ensure that the program reflects the organization's information security policies and regulatory requirements so that employees understand and adhere to these guidelines.</a:t>
            </a:r>
          </a:p>
        </p:txBody>
      </p:sp>
    </p:spTree>
    <p:extLst>
      <p:ext uri="{BB962C8B-B14F-4D97-AF65-F5344CB8AC3E}">
        <p14:creationId xmlns:p14="http://schemas.microsoft.com/office/powerpoint/2010/main" val="196864185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68652" y="2030414"/>
            <a:ext cx="6561275" cy="722946"/>
          </a:xfrm>
        </p:spPr>
        <p:txBody>
          <a:bodyPr/>
          <a:lstStyle/>
          <a:p>
            <a:br>
              <a:rPr lang="en-US" sz="4400" dirty="0">
                <a:solidFill>
                  <a:srgbClr val="0F3661"/>
                </a:solidFill>
                <a:latin typeface="Times New Roman"/>
                <a:cs typeface="Times New Roman"/>
              </a:rPr>
            </a:br>
            <a:r>
              <a:rPr lang="en-US" sz="4400" dirty="0">
                <a:solidFill>
                  <a:srgbClr val="0F3661"/>
                </a:solidFill>
                <a:latin typeface="Times New Roman"/>
                <a:cs typeface="Times New Roman"/>
              </a:rPr>
              <a:t>3</a:t>
            </a:r>
            <a:r>
              <a:rPr lang="zh-CN" altLang="en-US" sz="4400" dirty="0">
                <a:solidFill>
                  <a:srgbClr val="0F3661"/>
                </a:solidFill>
                <a:latin typeface="Times New Roman"/>
                <a:cs typeface="Times New Roman"/>
              </a:rPr>
              <a:t>、</a:t>
            </a:r>
            <a:r>
              <a:rPr lang="en-US" sz="4400" dirty="0">
                <a:solidFill>
                  <a:srgbClr val="0F3661"/>
                </a:solidFill>
                <a:latin typeface="Times New Roman"/>
                <a:cs typeface="Times New Roman"/>
              </a:rPr>
              <a:t>Project Management in Information Security</a:t>
            </a:r>
          </a:p>
        </p:txBody>
      </p:sp>
      <p:sp>
        <p:nvSpPr>
          <p:cNvPr id="3" name="TextBox 2"/>
          <p:cNvSpPr txBox="1"/>
          <p:nvPr/>
        </p:nvSpPr>
        <p:spPr>
          <a:xfrm>
            <a:off x="3885754" y="4774721"/>
            <a:ext cx="1372492" cy="523220"/>
          </a:xfrm>
          <a:prstGeom prst="rect">
            <a:avLst/>
          </a:prstGeom>
          <a:noFill/>
        </p:spPr>
        <p:txBody>
          <a:bodyPr wrap="none" rtlCol="0">
            <a:spAutoFit/>
          </a:bodyPr>
          <a:lstStyle/>
          <a:p>
            <a:r>
              <a:rPr lang="en-US" altLang="zh-CN" sz="2800" dirty="0">
                <a:solidFill>
                  <a:schemeClr val="accent2">
                    <a:lumMod val="60000"/>
                    <a:lumOff val="40000"/>
                  </a:schemeClr>
                </a:solidFill>
                <a:latin typeface="Times New Roman"/>
                <a:cs typeface="Times New Roman"/>
              </a:rPr>
              <a:t>Group</a:t>
            </a:r>
            <a:r>
              <a:rPr lang="en-US" sz="2800" dirty="0">
                <a:solidFill>
                  <a:schemeClr val="accent2">
                    <a:lumMod val="60000"/>
                    <a:lumOff val="40000"/>
                  </a:schemeClr>
                </a:solidFill>
                <a:latin typeface="Times New Roman"/>
                <a:cs typeface="Times New Roman"/>
              </a:rPr>
              <a:t> 3</a:t>
            </a:r>
          </a:p>
        </p:txBody>
      </p:sp>
      <p:sp>
        <p:nvSpPr>
          <p:cNvPr id="5" name="文本框 4">
            <a:extLst>
              <a:ext uri="{FF2B5EF4-FFF2-40B4-BE49-F238E27FC236}">
                <a16:creationId xmlns:a16="http://schemas.microsoft.com/office/drawing/2014/main" id="{3B632A04-64F2-4DAA-314A-CF1B9C88ECE4}"/>
              </a:ext>
            </a:extLst>
          </p:cNvPr>
          <p:cNvSpPr txBox="1"/>
          <p:nvPr/>
        </p:nvSpPr>
        <p:spPr>
          <a:xfrm>
            <a:off x="1407934" y="2753360"/>
            <a:ext cx="6343272" cy="1446550"/>
          </a:xfrm>
          <a:prstGeom prst="rect">
            <a:avLst/>
          </a:prstGeom>
          <a:noFill/>
        </p:spPr>
        <p:txBody>
          <a:bodyPr wrap="square">
            <a:spAutoFit/>
          </a:bodyPr>
          <a:lstStyle/>
          <a:p>
            <a:r>
              <a:rPr lang="en-US" altLang="zh-CN" sz="4400" dirty="0">
                <a:solidFill>
                  <a:srgbClr val="0F3661"/>
                </a:solidFill>
                <a:latin typeface="Times New Roman"/>
                <a:ea typeface="+mj-ea"/>
                <a:cs typeface="Times New Roman"/>
              </a:rPr>
              <a:t>4</a:t>
            </a:r>
            <a:r>
              <a:rPr lang="zh-CN" altLang="en-US" sz="4400" dirty="0">
                <a:solidFill>
                  <a:srgbClr val="0F3661"/>
                </a:solidFill>
                <a:latin typeface="Times New Roman"/>
                <a:ea typeface="+mj-ea"/>
                <a:cs typeface="Times New Roman"/>
              </a:rPr>
              <a:t>、</a:t>
            </a:r>
            <a:r>
              <a:rPr lang="en-US" altLang="zh-CN" sz="4400" dirty="0">
                <a:solidFill>
                  <a:srgbClr val="0F3661"/>
                </a:solidFill>
                <a:latin typeface="Times New Roman"/>
                <a:ea typeface="+mj-ea"/>
                <a:cs typeface="Times New Roman"/>
              </a:rPr>
              <a:t>Security as a Project and a Process</a:t>
            </a:r>
            <a:endParaRPr lang="zh-CN" altLang="en-US" sz="4400" dirty="0">
              <a:solidFill>
                <a:srgbClr val="0F3661"/>
              </a:solidFill>
              <a:latin typeface="Times New Roman"/>
              <a:ea typeface="+mj-ea"/>
              <a:cs typeface="Times New Roman"/>
            </a:endParaRPr>
          </a:p>
        </p:txBody>
      </p:sp>
    </p:spTree>
    <p:extLst>
      <p:ext uri="{BB962C8B-B14F-4D97-AF65-F5344CB8AC3E}">
        <p14:creationId xmlns:p14="http://schemas.microsoft.com/office/powerpoint/2010/main" val="420096728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161715" y="314892"/>
            <a:ext cx="8982285" cy="632500"/>
          </a:xfrm>
        </p:spPr>
        <p:txBody>
          <a:bodyPr/>
          <a:lstStyle/>
          <a:p>
            <a:r>
              <a:rPr lang="en-US" altLang="zh-CN" sz="3200" b="1" dirty="0"/>
              <a:t>Project Management in Information Security</a:t>
            </a:r>
            <a:endParaRPr lang="en-US" sz="3200" dirty="0"/>
          </a:p>
        </p:txBody>
      </p:sp>
      <p:sp>
        <p:nvSpPr>
          <p:cNvPr id="9219" name="Rectangle 3"/>
          <p:cNvSpPr>
            <a:spLocks noGrp="1" noChangeArrowheads="1"/>
          </p:cNvSpPr>
          <p:nvPr>
            <p:ph idx="1"/>
          </p:nvPr>
        </p:nvSpPr>
        <p:spPr>
          <a:xfrm>
            <a:off x="678231" y="1135117"/>
            <a:ext cx="8290156" cy="4393672"/>
          </a:xfrm>
        </p:spPr>
        <p:txBody>
          <a:bodyPr>
            <a:normAutofit/>
          </a:bodyPr>
          <a:lstStyle/>
          <a:p>
            <a:r>
              <a:rPr lang="en-US" altLang="zh-CN" b="1" dirty="0"/>
              <a:t>Complexity</a:t>
            </a:r>
            <a:r>
              <a:rPr lang="en-US" altLang="zh-CN" dirty="0"/>
              <a:t>: Information security projects are often complex, involving multiple tasks, stakeholders, technologies, and schedules. Project management methods help in planning, coordinating, and overseeing this complexity.</a:t>
            </a:r>
          </a:p>
          <a:p>
            <a:r>
              <a:rPr lang="en-US" altLang="zh-CN" b="1" dirty="0"/>
              <a:t>Resource Management</a:t>
            </a:r>
            <a:r>
              <a:rPr lang="en-US" altLang="zh-CN" dirty="0"/>
              <a:t>: Project management aids in effectively allocating and managing the resources needed for projects, including budgets, personnel, hardware, and software.</a:t>
            </a:r>
          </a:p>
        </p:txBody>
      </p:sp>
      <p:pic>
        <p:nvPicPr>
          <p:cNvPr id="6146" name="Picture 2" descr="What is Resource Management? - ServiceNow">
            <a:extLst>
              <a:ext uri="{FF2B5EF4-FFF2-40B4-BE49-F238E27FC236}">
                <a16:creationId xmlns:a16="http://schemas.microsoft.com/office/drawing/2014/main" id="{3FAD7214-C97E-1EA5-7FEC-03F8C64BE983}"/>
              </a:ext>
            </a:extLst>
          </p:cNvPr>
          <p:cNvPicPr>
            <a:picLocks noChangeAspect="1" noChangeArrowheads="1"/>
          </p:cNvPicPr>
          <p:nvPr/>
        </p:nvPicPr>
        <p:blipFill rotWithShape="1">
          <a:blip r:embed="rId3" cstate="email">
            <a:extLst>
              <a:ext uri="{28A0092B-C50C-407E-A947-70E740481C1C}">
                <a14:useLocalDpi xmlns:a14="http://schemas.microsoft.com/office/drawing/2010/main" val="0"/>
              </a:ext>
            </a:extLst>
          </a:blip>
          <a:srcRect l="17903" t="6560" r="17379" b="5269"/>
          <a:stretch/>
        </p:blipFill>
        <p:spPr bwMode="auto">
          <a:xfrm>
            <a:off x="5401621" y="4468007"/>
            <a:ext cx="3282151" cy="23899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56471644"/>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219">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161715" y="157446"/>
            <a:ext cx="8982285" cy="632500"/>
          </a:xfrm>
        </p:spPr>
        <p:txBody>
          <a:bodyPr/>
          <a:lstStyle/>
          <a:p>
            <a:r>
              <a:rPr lang="en-US" altLang="zh-CN" sz="3200" b="1" dirty="0"/>
              <a:t>Project Management in Information Security</a:t>
            </a:r>
            <a:endParaRPr lang="en-US" sz="3200" dirty="0"/>
          </a:p>
        </p:txBody>
      </p:sp>
      <p:sp>
        <p:nvSpPr>
          <p:cNvPr id="9219" name="Rectangle 3"/>
          <p:cNvSpPr>
            <a:spLocks noGrp="1" noChangeArrowheads="1"/>
          </p:cNvSpPr>
          <p:nvPr>
            <p:ph idx="1"/>
          </p:nvPr>
        </p:nvSpPr>
        <p:spPr>
          <a:xfrm>
            <a:off x="678231" y="810827"/>
            <a:ext cx="8290156" cy="4393672"/>
          </a:xfrm>
        </p:spPr>
        <p:txBody>
          <a:bodyPr>
            <a:normAutofit/>
          </a:bodyPr>
          <a:lstStyle/>
          <a:p>
            <a:r>
              <a:rPr lang="en-US" altLang="zh-CN" b="1" dirty="0"/>
              <a:t>Risk Management</a:t>
            </a:r>
            <a:r>
              <a:rPr lang="en-US" altLang="zh-CN" dirty="0"/>
              <a:t>: Information security projects frequently involve risks such as potential threats and vulnerabilities. Project management methods include risk assessments and mitigation plans to mitigate these risks.</a:t>
            </a:r>
          </a:p>
          <a:p>
            <a:r>
              <a:rPr lang="en-US" altLang="zh-CN" b="1" dirty="0"/>
              <a:t>Compliance and Reporting</a:t>
            </a:r>
            <a:r>
              <a:rPr lang="en-US" altLang="zh-CN" dirty="0"/>
              <a:t>: Information security projects often require compliance with regulations and standards. Project management ensures that projects are completed in accordance with these regulations and supports compliance reporting.</a:t>
            </a:r>
          </a:p>
        </p:txBody>
      </p:sp>
      <p:pic>
        <p:nvPicPr>
          <p:cNvPr id="7170" name="Picture 2" descr="Main elements of risk management and the role of the risk manager">
            <a:extLst>
              <a:ext uri="{FF2B5EF4-FFF2-40B4-BE49-F238E27FC236}">
                <a16:creationId xmlns:a16="http://schemas.microsoft.com/office/drawing/2014/main" id="{CD0B6CE5-28BB-3DDF-E768-667BD8545354}"/>
              </a:ext>
            </a:extLst>
          </p:cNvPr>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452200" y="4766804"/>
            <a:ext cx="3055959" cy="20373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97194378"/>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219">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161715" y="260392"/>
            <a:ext cx="8982285" cy="632500"/>
          </a:xfrm>
        </p:spPr>
        <p:txBody>
          <a:bodyPr/>
          <a:lstStyle/>
          <a:p>
            <a:r>
              <a:rPr lang="en-US" altLang="zh-CN" sz="3200" b="1" dirty="0"/>
              <a:t>Security as a Project and a Process</a:t>
            </a:r>
            <a:endParaRPr lang="en-US" sz="3200" dirty="0"/>
          </a:p>
        </p:txBody>
      </p:sp>
      <p:sp>
        <p:nvSpPr>
          <p:cNvPr id="9219" name="Rectangle 3"/>
          <p:cNvSpPr>
            <a:spLocks noGrp="1" noChangeArrowheads="1"/>
          </p:cNvSpPr>
          <p:nvPr>
            <p:ph idx="1"/>
          </p:nvPr>
        </p:nvSpPr>
        <p:spPr>
          <a:xfrm>
            <a:off x="678231" y="1107552"/>
            <a:ext cx="8290156" cy="4393672"/>
          </a:xfrm>
        </p:spPr>
        <p:txBody>
          <a:bodyPr>
            <a:normAutofit fontScale="85000" lnSpcReduction="20000"/>
          </a:bodyPr>
          <a:lstStyle/>
          <a:p>
            <a:r>
              <a:rPr lang="en-US" altLang="zh-CN" b="1" dirty="0"/>
              <a:t>Security as a Project</a:t>
            </a:r>
            <a:r>
              <a:rPr lang="en-US" altLang="zh-CN" dirty="0"/>
              <a:t>: Security projects are specific, time-bound efforts aimed at addressing particular issues or meeting specific requirements. For instance, deploying a new security solution, addressing security vulnerabilities, or dealing with specific threats can be considered projects.</a:t>
            </a:r>
          </a:p>
          <a:p>
            <a:r>
              <a:rPr lang="en-US" altLang="zh-CN" b="1" dirty="0"/>
              <a:t>Security as a Process</a:t>
            </a:r>
            <a:r>
              <a:rPr lang="en-US" altLang="zh-CN" dirty="0"/>
              <a:t>: Security processes are ongoing practices designed to maintain an organization's security posture and mitigate risks. These include routine activities like monitoring, vulnerability scanning, training, and executing security policies.</a:t>
            </a:r>
          </a:p>
          <a:p>
            <a:r>
              <a:rPr lang="en-US" altLang="zh-CN" dirty="0"/>
              <a:t>Successful information security management involves balancing these two aspects, addressing specific issues (projects) while maintaining long-term security (processes). Projects and processes complement each other, together building a robust security framework.</a:t>
            </a:r>
          </a:p>
        </p:txBody>
      </p:sp>
    </p:spTree>
    <p:extLst>
      <p:ext uri="{BB962C8B-B14F-4D97-AF65-F5344CB8AC3E}">
        <p14:creationId xmlns:p14="http://schemas.microsoft.com/office/powerpoint/2010/main" val="115478330"/>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21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21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1" name="Rectangle 3"/>
          <p:cNvSpPr>
            <a:spLocks noGrp="1" noChangeArrowheads="1"/>
          </p:cNvSpPr>
          <p:nvPr>
            <p:ph idx="1"/>
          </p:nvPr>
        </p:nvSpPr>
        <p:spPr>
          <a:xfrm>
            <a:off x="549275" y="860900"/>
            <a:ext cx="8415338" cy="4672048"/>
          </a:xfrm>
        </p:spPr>
        <p:txBody>
          <a:bodyPr>
            <a:normAutofit/>
          </a:bodyPr>
          <a:lstStyle/>
          <a:p>
            <a:pPr marL="0" indent="0" algn="l">
              <a:buNone/>
            </a:pPr>
            <a:r>
              <a:rPr lang="en-US" altLang="zh-CN" b="1" i="0" dirty="0">
                <a:solidFill>
                  <a:srgbClr val="374151"/>
                </a:solidFill>
                <a:effectLst/>
                <a:latin typeface="Söhne"/>
              </a:rPr>
              <a:t>1.Training vs. Education</a:t>
            </a:r>
            <a:r>
              <a:rPr lang="en-US" altLang="zh-CN" b="0" i="0" dirty="0">
                <a:solidFill>
                  <a:srgbClr val="374151"/>
                </a:solidFill>
                <a:effectLst/>
                <a:latin typeface="Söhne"/>
              </a:rPr>
              <a:t>:</a:t>
            </a:r>
          </a:p>
          <a:p>
            <a:pPr marL="742950" lvl="1" indent="-285750" algn="l">
              <a:buFont typeface="+mj-lt"/>
              <a:buAutoNum type="arabicPeriod"/>
            </a:pPr>
            <a:r>
              <a:rPr lang="en-US" altLang="zh-CN" b="0" i="0" dirty="0">
                <a:solidFill>
                  <a:srgbClr val="374151"/>
                </a:solidFill>
                <a:effectLst/>
                <a:latin typeface="Söhne"/>
              </a:rPr>
              <a:t>Training imparts specific skills and practical knowledge for specific tasks.</a:t>
            </a:r>
          </a:p>
          <a:p>
            <a:pPr marL="742950" lvl="1" indent="-285750" algn="l">
              <a:buFont typeface="+mj-lt"/>
              <a:buAutoNum type="arabicPeriod"/>
            </a:pPr>
            <a:r>
              <a:rPr lang="en-US" altLang="zh-CN" b="0" i="0" dirty="0">
                <a:solidFill>
                  <a:srgbClr val="374151"/>
                </a:solidFill>
                <a:effectLst/>
                <a:latin typeface="Söhne"/>
              </a:rPr>
              <a:t>Education provides a deeper understanding of information security principles and concepts.</a:t>
            </a:r>
          </a:p>
          <a:p>
            <a:pPr marL="0" indent="0" algn="l">
              <a:buNone/>
            </a:pPr>
            <a:r>
              <a:rPr lang="en-US" altLang="zh-CN" b="1" i="0" dirty="0">
                <a:solidFill>
                  <a:srgbClr val="374151"/>
                </a:solidFill>
                <a:effectLst/>
                <a:latin typeface="Söhne"/>
              </a:rPr>
              <a:t>2.Information Security Awareness Programs</a:t>
            </a:r>
            <a:r>
              <a:rPr lang="en-US" altLang="zh-CN" b="0" i="0" dirty="0">
                <a:solidFill>
                  <a:srgbClr val="374151"/>
                </a:solidFill>
                <a:effectLst/>
                <a:latin typeface="Söhne"/>
              </a:rPr>
              <a:t>:</a:t>
            </a:r>
          </a:p>
          <a:p>
            <a:pPr marL="742950" lvl="1" indent="-285750" algn="l">
              <a:buFont typeface="+mj-lt"/>
              <a:buAutoNum type="arabicPeriod"/>
            </a:pPr>
            <a:r>
              <a:rPr lang="en-US" altLang="zh-CN" b="0" i="0" dirty="0">
                <a:solidFill>
                  <a:srgbClr val="374151"/>
                </a:solidFill>
                <a:effectLst/>
                <a:latin typeface="Söhne"/>
              </a:rPr>
              <a:t>Understanding the audience is crucial for customizing programs to meet their specific needs.</a:t>
            </a:r>
          </a:p>
          <a:p>
            <a:pPr marL="742950" lvl="1" indent="-285750" algn="l">
              <a:buFont typeface="+mj-lt"/>
              <a:buAutoNum type="arabicPeriod"/>
            </a:pPr>
            <a:r>
              <a:rPr lang="en-US" altLang="zh-CN" b="0" i="0" dirty="0">
                <a:solidFill>
                  <a:srgbClr val="374151"/>
                </a:solidFill>
                <a:effectLst/>
                <a:latin typeface="Söhne"/>
              </a:rPr>
              <a:t>Clear objectives, engagement, reinforcement, metrics, and compliance with policies and regulations are essential for effective awareness programs.</a:t>
            </a:r>
          </a:p>
          <a:p>
            <a:endParaRPr lang="en-US" sz="2400" dirty="0"/>
          </a:p>
        </p:txBody>
      </p:sp>
      <p:sp>
        <p:nvSpPr>
          <p:cNvPr id="83970" name="Rectangle 2"/>
          <p:cNvSpPr>
            <a:spLocks noGrp="1" noChangeArrowheads="1"/>
          </p:cNvSpPr>
          <p:nvPr>
            <p:ph type="title"/>
          </p:nvPr>
        </p:nvSpPr>
        <p:spPr>
          <a:xfrm>
            <a:off x="549275" y="107577"/>
            <a:ext cx="8042276" cy="753324"/>
          </a:xfrm>
        </p:spPr>
        <p:txBody>
          <a:bodyPr/>
          <a:lstStyle/>
          <a:p>
            <a:r>
              <a:rPr lang="en-US" dirty="0"/>
              <a:t>Summary</a:t>
            </a:r>
          </a:p>
        </p:txBody>
      </p:sp>
    </p:spTree>
    <p:extLst>
      <p:ext uri="{BB962C8B-B14F-4D97-AF65-F5344CB8AC3E}">
        <p14:creationId xmlns:p14="http://schemas.microsoft.com/office/powerpoint/2010/main" val="2544049999"/>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1" name="Rectangle 3"/>
          <p:cNvSpPr>
            <a:spLocks noGrp="1" noChangeArrowheads="1"/>
          </p:cNvSpPr>
          <p:nvPr>
            <p:ph idx="1"/>
          </p:nvPr>
        </p:nvSpPr>
        <p:spPr>
          <a:xfrm>
            <a:off x="549275" y="860900"/>
            <a:ext cx="8415338" cy="4672048"/>
          </a:xfrm>
        </p:spPr>
        <p:txBody>
          <a:bodyPr>
            <a:normAutofit lnSpcReduction="10000"/>
          </a:bodyPr>
          <a:lstStyle/>
          <a:p>
            <a:pPr marL="0" indent="0">
              <a:buNone/>
            </a:pPr>
            <a:endParaRPr lang="en-US" sz="2400" dirty="0"/>
          </a:p>
          <a:p>
            <a:pPr marL="0" indent="0" algn="l">
              <a:buNone/>
            </a:pPr>
            <a:r>
              <a:rPr lang="en-US" altLang="zh-CN" b="1" i="0" dirty="0">
                <a:solidFill>
                  <a:srgbClr val="374151"/>
                </a:solidFill>
                <a:effectLst/>
                <a:latin typeface="Söhne"/>
              </a:rPr>
              <a:t>3.Project Management in Information Security</a:t>
            </a:r>
            <a:r>
              <a:rPr lang="en-US" altLang="zh-CN" b="0" i="0" dirty="0">
                <a:solidFill>
                  <a:srgbClr val="374151"/>
                </a:solidFill>
                <a:effectLst/>
                <a:latin typeface="Söhne"/>
              </a:rPr>
              <a:t>:</a:t>
            </a:r>
          </a:p>
          <a:p>
            <a:pPr marL="742950" lvl="1" indent="-285750" algn="l">
              <a:buFont typeface="+mj-lt"/>
              <a:buAutoNum type="arabicPeriod"/>
            </a:pPr>
            <a:r>
              <a:rPr lang="en-US" altLang="zh-CN" b="0" i="0" dirty="0">
                <a:solidFill>
                  <a:srgbClr val="374151"/>
                </a:solidFill>
                <a:effectLst/>
                <a:latin typeface="Söhne"/>
              </a:rPr>
              <a:t>Project management is vital for complex security initiatives, helping plan, allocate resources, manage risks, and ensure compliance.</a:t>
            </a:r>
          </a:p>
          <a:p>
            <a:pPr marL="0" indent="0" algn="l">
              <a:buNone/>
            </a:pPr>
            <a:r>
              <a:rPr lang="en-US" altLang="zh-CN" b="1" i="0" dirty="0">
                <a:solidFill>
                  <a:srgbClr val="374151"/>
                </a:solidFill>
                <a:effectLst/>
                <a:latin typeface="Söhne"/>
              </a:rPr>
              <a:t>4.Security as a Project and a Process</a:t>
            </a:r>
            <a:r>
              <a:rPr lang="en-US" altLang="zh-CN" b="0" i="0" dirty="0">
                <a:solidFill>
                  <a:srgbClr val="374151"/>
                </a:solidFill>
                <a:effectLst/>
                <a:latin typeface="Söhne"/>
              </a:rPr>
              <a:t>:</a:t>
            </a:r>
          </a:p>
          <a:p>
            <a:pPr marL="742950" lvl="1" indent="-285750" algn="l">
              <a:buFont typeface="+mj-lt"/>
              <a:buAutoNum type="arabicPeriod"/>
            </a:pPr>
            <a:r>
              <a:rPr lang="en-US" altLang="zh-CN" b="0" i="0" dirty="0">
                <a:solidFill>
                  <a:srgbClr val="374151"/>
                </a:solidFill>
                <a:effectLst/>
                <a:latin typeface="Söhne"/>
              </a:rPr>
              <a:t>Security serves as both a project and a continuous process.</a:t>
            </a:r>
          </a:p>
          <a:p>
            <a:pPr marL="742950" lvl="1" indent="-285750" algn="l">
              <a:buFont typeface="+mj-lt"/>
              <a:buAutoNum type="arabicPeriod"/>
            </a:pPr>
            <a:r>
              <a:rPr lang="en-US" altLang="zh-CN" b="0" i="0" dirty="0">
                <a:solidFill>
                  <a:srgbClr val="374151"/>
                </a:solidFill>
                <a:effectLst/>
                <a:latin typeface="Söhne"/>
              </a:rPr>
              <a:t>Projects address specific issues, while processes maintain long-term security.</a:t>
            </a:r>
          </a:p>
          <a:p>
            <a:pPr marL="742950" lvl="1" indent="-285750" algn="l">
              <a:buFont typeface="+mj-lt"/>
              <a:buAutoNum type="arabicPeriod"/>
            </a:pPr>
            <a:r>
              <a:rPr lang="en-US" altLang="zh-CN" b="0" i="0" dirty="0">
                <a:solidFill>
                  <a:srgbClr val="374151"/>
                </a:solidFill>
                <a:effectLst/>
                <a:latin typeface="Söhne"/>
              </a:rPr>
              <a:t>Balancing projects and processes is crucial for robust information security management.</a:t>
            </a:r>
          </a:p>
        </p:txBody>
      </p:sp>
      <p:sp>
        <p:nvSpPr>
          <p:cNvPr id="83970" name="Rectangle 2"/>
          <p:cNvSpPr>
            <a:spLocks noGrp="1" noChangeArrowheads="1"/>
          </p:cNvSpPr>
          <p:nvPr>
            <p:ph type="title"/>
          </p:nvPr>
        </p:nvSpPr>
        <p:spPr>
          <a:xfrm>
            <a:off x="549275" y="107577"/>
            <a:ext cx="8042276" cy="753324"/>
          </a:xfrm>
        </p:spPr>
        <p:txBody>
          <a:bodyPr/>
          <a:lstStyle/>
          <a:p>
            <a:r>
              <a:rPr lang="en-US" dirty="0"/>
              <a:t>Summary</a:t>
            </a:r>
          </a:p>
        </p:txBody>
      </p:sp>
    </p:spTree>
    <p:extLst>
      <p:ext uri="{BB962C8B-B14F-4D97-AF65-F5344CB8AC3E}">
        <p14:creationId xmlns:p14="http://schemas.microsoft.com/office/powerpoint/2010/main" val="880641349"/>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51743" y="2146298"/>
            <a:ext cx="8042276" cy="1527067"/>
          </a:xfrm>
        </p:spPr>
        <p:txBody>
          <a:bodyPr/>
          <a:lstStyle/>
          <a:p>
            <a:pPr algn="ctr">
              <a:buNone/>
            </a:pPr>
            <a:r>
              <a:rPr lang="en-GB" sz="6000" b="1" dirty="0"/>
              <a:t>Questions</a:t>
            </a:r>
          </a:p>
          <a:p>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7609</TotalTime>
  <Words>2991</Words>
  <Application>Microsoft Office PowerPoint</Application>
  <PresentationFormat>全屏显示(4:3)</PresentationFormat>
  <Paragraphs>128</Paragraphs>
  <Slides>13</Slides>
  <Notes>13</Notes>
  <HiddenSlides>0</HiddenSlides>
  <MMClips>0</MMClips>
  <ScaleCrop>false</ScaleCrop>
  <HeadingPairs>
    <vt:vector size="6" baseType="variant">
      <vt:variant>
        <vt:lpstr>已用的字体</vt:lpstr>
      </vt:variant>
      <vt:variant>
        <vt:i4>6</vt:i4>
      </vt:variant>
      <vt:variant>
        <vt:lpstr>主题</vt:lpstr>
      </vt:variant>
      <vt:variant>
        <vt:i4>1</vt:i4>
      </vt:variant>
      <vt:variant>
        <vt:lpstr>幻灯片标题</vt:lpstr>
      </vt:variant>
      <vt:variant>
        <vt:i4>13</vt:i4>
      </vt:variant>
    </vt:vector>
  </HeadingPairs>
  <TitlesOfParts>
    <vt:vector size="20" baseType="lpstr">
      <vt:lpstr>Söhne</vt:lpstr>
      <vt:lpstr>Arial</vt:lpstr>
      <vt:lpstr>Calibri</vt:lpstr>
      <vt:lpstr>News Gothic MT</vt:lpstr>
      <vt:lpstr>Times New Roman</vt:lpstr>
      <vt:lpstr>Wingdings 2</vt:lpstr>
      <vt:lpstr>Breeze</vt:lpstr>
      <vt:lpstr> 1、Training vs Education</vt:lpstr>
      <vt:lpstr> Training vs Education</vt:lpstr>
      <vt:lpstr> Training vs Education</vt:lpstr>
      <vt:lpstr> Training vs Education</vt:lpstr>
      <vt:lpstr> Priorities for Information Security Awareness Programs</vt:lpstr>
      <vt:lpstr> Priorities for Information Security Awareness Programs</vt:lpstr>
      <vt:lpstr> 3、Project Management in Information Security</vt:lpstr>
      <vt:lpstr>Project Management in Information Security</vt:lpstr>
      <vt:lpstr>Project Management in Information Security</vt:lpstr>
      <vt:lpstr>Security as a Project and a Process</vt:lpstr>
      <vt:lpstr>Summary</vt:lpstr>
      <vt:lpstr>Summary</vt:lpstr>
      <vt:lpstr>PowerPoint 演示文稿</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越 余</cp:lastModifiedBy>
  <cp:revision>533</cp:revision>
  <dcterms:created xsi:type="dcterms:W3CDTF">2011-10-03T10:20:59Z</dcterms:created>
  <dcterms:modified xsi:type="dcterms:W3CDTF">2023-11-02T01:03:45Z</dcterms:modified>
</cp:coreProperties>
</file>