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9" r:id="rId6"/>
    <p:sldId id="270" r:id="rId7"/>
    <p:sldId id="322" r:id="rId8"/>
    <p:sldId id="321" r:id="rId9"/>
    <p:sldId id="32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03"/>
    <p:restoredTop sz="94662"/>
  </p:normalViewPr>
  <p:slideViewPr>
    <p:cSldViewPr snapToGrid="0" snapToObjects="1">
      <p:cViewPr varScale="1">
        <p:scale>
          <a:sx n="108" d="100"/>
          <a:sy n="108" d="100"/>
        </p:scale>
        <p:origin x="888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E873B5-8B5A-D54D-82FC-44F6580A6872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EDCAA-C22E-4C4B-9A95-521D9049B9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276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wireless sensor network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(WSN) is a collection of distributed sensors that monitor physical or environmental conditions, such as temperature, sound, and pressure. Data from each sensor passes through the network node-to-node.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EDCAA-C22E-4C4B-9A95-521D9049B99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937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u="sng" dirty="0"/>
              <a:t>A WSN node is an embedded system that typically performs a single function (such as measuring temperature or pressure, or turning on a light or a motor).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EDCAA-C22E-4C4B-9A95-521D9049B99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020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Every machine on a network has a unique identifier. Just as you would address a letter to send in the mail, computers use the unique identifier to send data to specific computers on a network.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EDCAA-C22E-4C4B-9A95-521D9049B99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7175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Questions</a:t>
            </a:r>
            <a:r>
              <a:rPr lang="en-US" baseline="0" dirty="0"/>
              <a:t> and Answers section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7E8E53-FB47-4CBB-8CE0-B6A37821A0A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251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C5C30-11E0-6F40-9D80-FA8E52A5DB5B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CB024-2AC6-2C46-B678-87FB59BCDCA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4425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C5C30-11E0-6F40-9D80-FA8E52A5DB5B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CB024-2AC6-2C46-B678-87FB59BCD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946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66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C5C30-11E0-6F40-9D80-FA8E52A5DB5B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CB024-2AC6-2C46-B678-87FB59BCDCA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1211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C5C30-11E0-6F40-9D80-FA8E52A5DB5B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CB024-2AC6-2C46-B678-87FB59BCD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845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C5C30-11E0-6F40-9D80-FA8E52A5DB5B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CB024-2AC6-2C46-B678-87FB59BCD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990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C5C30-11E0-6F40-9D80-FA8E52A5DB5B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CB024-2AC6-2C46-B678-87FB59BCD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580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C5C30-11E0-6F40-9D80-FA8E52A5DB5B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CB024-2AC6-2C46-B678-87FB59BCD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731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B9C5C30-11E0-6F40-9D80-FA8E52A5DB5B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2CB024-2AC6-2C46-B678-87FB59BCD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424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C5C30-11E0-6F40-9D80-FA8E52A5DB5B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CB024-2AC6-2C46-B678-87FB59BCD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06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C5C30-11E0-6F40-9D80-FA8E52A5DB5B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CB024-2AC6-2C46-B678-87FB59BCD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202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C5C30-11E0-6F40-9D80-FA8E52A5DB5B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CB024-2AC6-2C46-B678-87FB59BCDC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546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B9C5C30-11E0-6F40-9D80-FA8E52A5DB5B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32CB024-2AC6-2C46-B678-87FB59BCDCA9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258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AD29D-F8F7-C947-B689-BD23F9583F7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Networking in IoT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CFC8C4-748D-4744-995F-46AEDC816C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9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4B70D5-875B-433D-BDBD-1522A85D6C1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E67620-06CA-D441-A067-49A4B7E3D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GB" dirty="0"/>
              <a:t>Your Local Network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7C0CD6-F586-C548-A3AF-A9DEA23952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999" y="1854863"/>
            <a:ext cx="6909801" cy="288484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947DF4A-614C-4B4C-8B80-E5B9D8E8CF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22F19-74CA-AA4C-9A90-81EE1C478E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198914"/>
            <a:ext cx="3690257" cy="3928008"/>
          </a:xfrm>
        </p:spPr>
        <p:txBody>
          <a:bodyPr>
            <a:normAutofit/>
          </a:bodyPr>
          <a:lstStyle/>
          <a:p>
            <a:r>
              <a:rPr lang="en-GB" sz="1600" dirty="0"/>
              <a:t>Your choice of communication technology directly affects your device’s hardware requirements and costs. </a:t>
            </a:r>
            <a:endParaRPr lang="en-GB" sz="1600" dirty="0" smtClean="0"/>
          </a:p>
          <a:p>
            <a:r>
              <a:rPr lang="en-GB" sz="1600" dirty="0" smtClean="0"/>
              <a:t>Which </a:t>
            </a:r>
            <a:r>
              <a:rPr lang="en-GB" sz="1600" dirty="0"/>
              <a:t>networking technology is the best choice? </a:t>
            </a:r>
          </a:p>
          <a:p>
            <a:pPr lvl="1"/>
            <a:r>
              <a:rPr lang="en-GB" sz="1400" dirty="0"/>
              <a:t>IoT devices are deployed in so many different ways — in clothing, houses, buildings, campuses, factories, and even in your body — that no single networking technology can fit all bills.</a:t>
            </a:r>
          </a:p>
          <a:p>
            <a:r>
              <a:rPr lang="en-GB" sz="1600" dirty="0"/>
              <a:t>Let’s take a factory as a typical case for an IoT system. </a:t>
            </a:r>
          </a:p>
          <a:p>
            <a:pPr lvl="1"/>
            <a:r>
              <a:rPr lang="en-GB" sz="1400" dirty="0"/>
              <a:t>A factory would need a large number of connected sensors and actuators scattered over a wide area, and a wireless technology would be the best fit.</a:t>
            </a:r>
          </a:p>
          <a:p>
            <a:endParaRPr lang="en-US" sz="16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E299956-A9E7-4FC1-A0B1-D590CA9730E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FC539C-B783-4B03-9F9E-D13430F3F64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52729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01C99-7680-EA40-AC41-A9F07B9F0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WSN Nodes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AC648-475A-4942-B1B8-DEA3676635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WSN nodes are low cost devices, so they can be deployed in high volume. </a:t>
            </a:r>
          </a:p>
          <a:p>
            <a:r>
              <a:rPr lang="en-GB" dirty="0"/>
              <a:t>They also operate at low power so that they can run on battery, or even use </a:t>
            </a:r>
            <a:r>
              <a:rPr lang="en-GB" i="1" dirty="0"/>
              <a:t>energy harvesting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NodeMCU </a:t>
            </a:r>
            <a:r>
              <a:rPr lang="en-GB" dirty="0"/>
              <a:t>wireless module </a:t>
            </a:r>
            <a:r>
              <a:rPr lang="en-GB" dirty="0" smtClean="0"/>
              <a:t>is the </a:t>
            </a:r>
            <a:r>
              <a:rPr lang="en-GB" b="1" dirty="0" smtClean="0"/>
              <a:t>ESP-01</a:t>
            </a:r>
            <a:r>
              <a:rPr lang="en-GB" dirty="0"/>
              <a:t> </a:t>
            </a:r>
            <a:r>
              <a:rPr lang="en-GB" dirty="0" smtClean="0"/>
              <a:t>, </a:t>
            </a:r>
            <a:r>
              <a:rPr lang="en-GB" dirty="0"/>
              <a:t>made by a third-party manufacturer Ai-Thinker. This small module allows microcontrollers to connect to a Wi-Fi </a:t>
            </a:r>
            <a:r>
              <a:rPr lang="en-GB" dirty="0" smtClean="0"/>
              <a:t>network.</a:t>
            </a:r>
          </a:p>
          <a:p>
            <a:pPr lvl="1"/>
            <a:r>
              <a:rPr lang="en-GB" b="1" dirty="0"/>
              <a:t>full TCP/IP capability</a:t>
            </a:r>
            <a:r>
              <a:rPr lang="en-GB" dirty="0" smtClean="0"/>
              <a:t>, you can assign IP address and you can do socket programming </a:t>
            </a:r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954156" y="3825053"/>
            <a:ext cx="6096000" cy="1862700"/>
            <a:chOff x="4629426" y="3574702"/>
            <a:chExt cx="6096000" cy="1862700"/>
          </a:xfrm>
        </p:grpSpPr>
        <p:pic>
          <p:nvPicPr>
            <p:cNvPr id="1026" name="Picture 2" descr="ESP-01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42852" y="3701366"/>
              <a:ext cx="1736036" cy="17360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4629426" y="3574702"/>
              <a:ext cx="6096000" cy="175432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en-GB" sz="1200" dirty="0" smtClean="0">
                  <a:solidFill>
                    <a:srgbClr val="222222"/>
                  </a:solidFill>
                  <a:latin typeface="Arial" panose="020B0604020202020204" pitchFamily="34" charset="0"/>
                </a:rPr>
                <a:t>The </a:t>
              </a:r>
              <a:r>
                <a:rPr lang="en-GB" sz="1200" dirty="0">
                  <a:solidFill>
                    <a:srgbClr val="222222"/>
                  </a:solidFill>
                  <a:latin typeface="Arial" panose="020B0604020202020204" pitchFamily="34" charset="0"/>
                </a:rPr>
                <a:t>pinout is as follows for the common ESP-01 module:</a:t>
              </a:r>
            </a:p>
            <a:p>
              <a:pPr>
                <a:buFont typeface="+mj-lt"/>
                <a:buAutoNum type="arabicPeriod"/>
              </a:pPr>
              <a:r>
                <a:rPr lang="en-GB" sz="1200" dirty="0">
                  <a:solidFill>
                    <a:srgbClr val="222222"/>
                  </a:solidFill>
                  <a:latin typeface="Arial" panose="020B0604020202020204" pitchFamily="34" charset="0"/>
                </a:rPr>
                <a:t>VCC, Voltage (+3.3 V; can handle up to 3.6 V)</a:t>
              </a:r>
            </a:p>
            <a:p>
              <a:pPr>
                <a:buFont typeface="+mj-lt"/>
                <a:buAutoNum type="arabicPeriod"/>
              </a:pPr>
              <a:r>
                <a:rPr lang="en-GB" sz="1200" dirty="0">
                  <a:solidFill>
                    <a:srgbClr val="222222"/>
                  </a:solidFill>
                  <a:latin typeface="Arial" panose="020B0604020202020204" pitchFamily="34" charset="0"/>
                </a:rPr>
                <a:t>GND, Ground (0 V)</a:t>
              </a:r>
            </a:p>
            <a:p>
              <a:pPr>
                <a:buFont typeface="+mj-lt"/>
                <a:buAutoNum type="arabicPeriod"/>
              </a:pPr>
              <a:r>
                <a:rPr lang="en-GB" sz="1200" dirty="0">
                  <a:solidFill>
                    <a:srgbClr val="222222"/>
                  </a:solidFill>
                  <a:latin typeface="Arial" panose="020B0604020202020204" pitchFamily="34" charset="0"/>
                </a:rPr>
                <a:t>RX, Receive data bit X</a:t>
              </a:r>
            </a:p>
            <a:p>
              <a:pPr>
                <a:buFont typeface="+mj-lt"/>
                <a:buAutoNum type="arabicPeriod"/>
              </a:pPr>
              <a:r>
                <a:rPr lang="en-GB" sz="1200" dirty="0">
                  <a:solidFill>
                    <a:srgbClr val="222222"/>
                  </a:solidFill>
                  <a:latin typeface="Arial" panose="020B0604020202020204" pitchFamily="34" charset="0"/>
                </a:rPr>
                <a:t>TX, Transmit data bit X</a:t>
              </a:r>
            </a:p>
            <a:p>
              <a:pPr>
                <a:buFont typeface="+mj-lt"/>
                <a:buAutoNum type="arabicPeriod"/>
              </a:pPr>
              <a:r>
                <a:rPr lang="en-GB" sz="1200" dirty="0">
                  <a:solidFill>
                    <a:srgbClr val="222222"/>
                  </a:solidFill>
                  <a:latin typeface="Arial" panose="020B0604020202020204" pitchFamily="34" charset="0"/>
                </a:rPr>
                <a:t>CH_PD, Chip power-down</a:t>
              </a:r>
            </a:p>
            <a:p>
              <a:pPr>
                <a:buFont typeface="+mj-lt"/>
                <a:buAutoNum type="arabicPeriod"/>
              </a:pPr>
              <a:r>
                <a:rPr lang="en-GB" sz="1200" dirty="0">
                  <a:solidFill>
                    <a:srgbClr val="222222"/>
                  </a:solidFill>
                  <a:latin typeface="Arial" panose="020B0604020202020204" pitchFamily="34" charset="0"/>
                </a:rPr>
                <a:t>RST, Reset</a:t>
              </a:r>
            </a:p>
            <a:p>
              <a:pPr>
                <a:buFont typeface="+mj-lt"/>
                <a:buAutoNum type="arabicPeriod"/>
              </a:pPr>
              <a:r>
                <a:rPr lang="en-GB" sz="1200" dirty="0">
                  <a:solidFill>
                    <a:srgbClr val="222222"/>
                  </a:solidFill>
                  <a:latin typeface="Arial" panose="020B0604020202020204" pitchFamily="34" charset="0"/>
                </a:rPr>
                <a:t>GPIO 0, General-purpose input/output No. 0</a:t>
              </a:r>
            </a:p>
            <a:p>
              <a:pPr>
                <a:buFont typeface="+mj-lt"/>
                <a:buAutoNum type="arabicPeriod"/>
              </a:pPr>
              <a:r>
                <a:rPr lang="en-GB" sz="1200" dirty="0">
                  <a:solidFill>
                    <a:srgbClr val="222222"/>
                  </a:solidFill>
                  <a:latin typeface="Arial" panose="020B0604020202020204" pitchFamily="34" charset="0"/>
                </a:rPr>
                <a:t>GPIO 2, General-purpose input/output No. 2</a:t>
              </a:r>
              <a:endPara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endParaRPr>
            </a:p>
          </p:txBody>
        </p:sp>
      </p:grpSp>
      <p:pic>
        <p:nvPicPr>
          <p:cNvPr id="9" name="Picture 2" descr="Getting Started With the ESP8266 Chi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922" y="3756797"/>
            <a:ext cx="3221536" cy="222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8884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75BEB-05BF-7649-86BA-F33C4A054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WSN Edge Nodes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90CCC-A127-4841-866D-A4EB1005D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WSN Edge </a:t>
            </a:r>
            <a:r>
              <a:rPr lang="en-GB" dirty="0" smtClean="0"/>
              <a:t>Node a</a:t>
            </a:r>
            <a:r>
              <a:rPr lang="en-GB" dirty="0" smtClean="0"/>
              <a:t>cts </a:t>
            </a:r>
            <a:r>
              <a:rPr lang="en-GB" dirty="0"/>
              <a:t>as a gateway between the WSN and the IP network. </a:t>
            </a:r>
          </a:p>
          <a:p>
            <a:r>
              <a:rPr lang="en-GB" dirty="0"/>
              <a:t>It can also perform local processing, provide local storage, and can have a user interface.</a:t>
            </a:r>
          </a:p>
          <a:p>
            <a:r>
              <a:rPr lang="en-US" dirty="0"/>
              <a:t>IP addresses: </a:t>
            </a:r>
            <a:r>
              <a:rPr lang="en-GB" dirty="0" smtClean="0"/>
              <a:t>An </a:t>
            </a:r>
            <a:r>
              <a:rPr lang="en-GB" dirty="0"/>
              <a:t>Internet Protocol address (IP address) is a numerical label assigned to each device connected to a computer network that uses the Internet Protocol for communication. </a:t>
            </a:r>
            <a:endParaRPr lang="en-GB" dirty="0" smtClean="0"/>
          </a:p>
          <a:p>
            <a:r>
              <a:rPr lang="en-GB" dirty="0" smtClean="0"/>
              <a:t>An </a:t>
            </a:r>
            <a:r>
              <a:rPr lang="en-GB" dirty="0"/>
              <a:t>IP address serves two principal functions: host or network interface identification and location addressing.</a:t>
            </a:r>
            <a:endParaRPr lang="en-GB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591772-31D5-CE46-8399-42C62965C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9624" y="4247142"/>
            <a:ext cx="3749040" cy="1730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342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2B739-9C10-A44B-96F0-489733889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IP addresses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13075-2427-6741-8F69-F45EDD4166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Network ID:</a:t>
            </a:r>
            <a:r>
              <a:rPr lang="en-GB" dirty="0"/>
              <a:t> The network ID is a part of the IP address starting from the left that identifies the spec.</a:t>
            </a:r>
          </a:p>
          <a:p>
            <a:r>
              <a:rPr lang="en-GB" b="1" dirty="0"/>
              <a:t>Host ID:</a:t>
            </a:r>
            <a:r>
              <a:rPr lang="en-GB" dirty="0"/>
              <a:t> The host ID is the part of the IP address not taken up by the network ID</a:t>
            </a:r>
          </a:p>
          <a:p>
            <a:r>
              <a:rPr lang="en-GB" b="1" dirty="0"/>
              <a:t>The Subnet Mask: </a:t>
            </a:r>
            <a:r>
              <a:rPr lang="en-GB" dirty="0"/>
              <a:t>So, how does your device determine which part of the IP address is the network ID and which part the host ID? For that, they use a second number that you’ll always see in association with an IP address. That number is called the </a:t>
            </a:r>
            <a:r>
              <a:rPr lang="en-GB" b="1" u="sng" dirty="0"/>
              <a:t>subnet mask</a:t>
            </a:r>
            <a:r>
              <a:rPr lang="en-GB" dirty="0"/>
              <a:t>.</a:t>
            </a:r>
            <a:endParaRPr lang="en-GB" b="1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EA320C-B540-B949-83E1-D35087C996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0933" y="4221586"/>
            <a:ext cx="3804412" cy="1755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035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8882D-5139-6F46-A78F-9A5539B31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IP addresses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1143515"/>
              </p:ext>
            </p:extLst>
          </p:nvPr>
        </p:nvGraphicFramePr>
        <p:xfrm>
          <a:off x="981961" y="1776850"/>
          <a:ext cx="10026873" cy="4022725"/>
        </p:xfrm>
        <a:graphic>
          <a:graphicData uri="http://schemas.openxmlformats.org/drawingml/2006/table">
            <a:tbl>
              <a:tblPr/>
              <a:tblGrid>
                <a:gridCol w="1114097">
                  <a:extLst>
                    <a:ext uri="{9D8B030D-6E8A-4147-A177-3AD203B41FA5}">
                      <a16:colId xmlns:a16="http://schemas.microsoft.com/office/drawing/2014/main" val="3326930373"/>
                    </a:ext>
                  </a:extLst>
                </a:gridCol>
                <a:gridCol w="1114097">
                  <a:extLst>
                    <a:ext uri="{9D8B030D-6E8A-4147-A177-3AD203B41FA5}">
                      <a16:colId xmlns:a16="http://schemas.microsoft.com/office/drawing/2014/main" val="4015104557"/>
                    </a:ext>
                  </a:extLst>
                </a:gridCol>
                <a:gridCol w="1114097">
                  <a:extLst>
                    <a:ext uri="{9D8B030D-6E8A-4147-A177-3AD203B41FA5}">
                      <a16:colId xmlns:a16="http://schemas.microsoft.com/office/drawing/2014/main" val="1503955144"/>
                    </a:ext>
                  </a:extLst>
                </a:gridCol>
                <a:gridCol w="1114097">
                  <a:extLst>
                    <a:ext uri="{9D8B030D-6E8A-4147-A177-3AD203B41FA5}">
                      <a16:colId xmlns:a16="http://schemas.microsoft.com/office/drawing/2014/main" val="983084970"/>
                    </a:ext>
                  </a:extLst>
                </a:gridCol>
                <a:gridCol w="1114097">
                  <a:extLst>
                    <a:ext uri="{9D8B030D-6E8A-4147-A177-3AD203B41FA5}">
                      <a16:colId xmlns:a16="http://schemas.microsoft.com/office/drawing/2014/main" val="4181017818"/>
                    </a:ext>
                  </a:extLst>
                </a:gridCol>
                <a:gridCol w="1114097">
                  <a:extLst>
                    <a:ext uri="{9D8B030D-6E8A-4147-A177-3AD203B41FA5}">
                      <a16:colId xmlns:a16="http://schemas.microsoft.com/office/drawing/2014/main" val="2442626469"/>
                    </a:ext>
                  </a:extLst>
                </a:gridCol>
                <a:gridCol w="1114097">
                  <a:extLst>
                    <a:ext uri="{9D8B030D-6E8A-4147-A177-3AD203B41FA5}">
                      <a16:colId xmlns:a16="http://schemas.microsoft.com/office/drawing/2014/main" val="1333856061"/>
                    </a:ext>
                  </a:extLst>
                </a:gridCol>
                <a:gridCol w="1114097">
                  <a:extLst>
                    <a:ext uri="{9D8B030D-6E8A-4147-A177-3AD203B41FA5}">
                      <a16:colId xmlns:a16="http://schemas.microsoft.com/office/drawing/2014/main" val="2980279291"/>
                    </a:ext>
                  </a:extLst>
                </a:gridCol>
                <a:gridCol w="1114097">
                  <a:extLst>
                    <a:ext uri="{9D8B030D-6E8A-4147-A177-3AD203B41FA5}">
                      <a16:colId xmlns:a16="http://schemas.microsoft.com/office/drawing/2014/main" val="3678139324"/>
                    </a:ext>
                  </a:extLst>
                </a:gridCol>
              </a:tblGrid>
              <a:tr h="989085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1" dirty="0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Class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1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Leading</a:t>
                      </a:r>
                      <a:b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</a:br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bits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1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Size of </a:t>
                      </a:r>
                      <a:r>
                        <a:rPr lang="en-GB" sz="1300" b="1" i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network</a:t>
                      </a:r>
                      <a:br>
                        <a:rPr lang="en-GB" sz="1300" b="1" i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</a:br>
                      <a:r>
                        <a:rPr lang="en-GB" sz="1300" b="1" i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number</a:t>
                      </a:r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 bit field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1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Size of </a:t>
                      </a:r>
                      <a:r>
                        <a:rPr lang="en-GB" sz="1300" b="1" i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rest</a:t>
                      </a:r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/>
                      </a:r>
                      <a:b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</a:br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bit field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1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Number</a:t>
                      </a:r>
                      <a:b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</a:br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of networks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1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Addresses</a:t>
                      </a:r>
                      <a:b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</a:br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per network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1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Total addresses</a:t>
                      </a:r>
                      <a:b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</a:br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in class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1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Start address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1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1">
                          <a:solidFill>
                            <a:srgbClr val="0B2659"/>
                          </a:solidFill>
                          <a:effectLst/>
                          <a:latin typeface="inherit"/>
                        </a:rPr>
                        <a:t>End address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5235885"/>
                  </a:ext>
                </a:extLst>
              </a:tr>
              <a:tr h="606728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Class A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0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8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24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128 (2</a:t>
                      </a:r>
                      <a:r>
                        <a:rPr lang="en-GB" sz="1300" b="0" baseline="30000">
                          <a:effectLst/>
                          <a:latin typeface="inherit"/>
                        </a:rPr>
                        <a:t>7</a:t>
                      </a:r>
                      <a:r>
                        <a:rPr lang="en-GB" sz="1300" b="0">
                          <a:effectLst/>
                          <a:latin typeface="inherit"/>
                        </a:rPr>
                        <a:t>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16,777,216 (2</a:t>
                      </a:r>
                      <a:r>
                        <a:rPr lang="en-GB" sz="1300" b="0" baseline="30000">
                          <a:effectLst/>
                          <a:latin typeface="inherit"/>
                        </a:rPr>
                        <a:t>24</a:t>
                      </a:r>
                      <a:r>
                        <a:rPr lang="en-GB" sz="1300" b="0">
                          <a:effectLst/>
                          <a:latin typeface="inherit"/>
                        </a:rPr>
                        <a:t>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2,147,483,648 (2</a:t>
                      </a:r>
                      <a:r>
                        <a:rPr lang="en-GB" sz="1300" b="0" baseline="30000">
                          <a:effectLst/>
                          <a:latin typeface="inherit"/>
                        </a:rPr>
                        <a:t>31</a:t>
                      </a:r>
                      <a:r>
                        <a:rPr lang="en-GB" sz="1300" b="0">
                          <a:effectLst/>
                          <a:latin typeface="inherit"/>
                        </a:rPr>
                        <a:t>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0.0.0.0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127.255.255.255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5382040"/>
                  </a:ext>
                </a:extLst>
              </a:tr>
              <a:tr h="606728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Class B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10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16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16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16,384 (2</a:t>
                      </a:r>
                      <a:r>
                        <a:rPr lang="en-GB" sz="1300" b="0" baseline="30000">
                          <a:effectLst/>
                          <a:latin typeface="inherit"/>
                        </a:rPr>
                        <a:t>14</a:t>
                      </a:r>
                      <a:r>
                        <a:rPr lang="en-GB" sz="1300" b="0">
                          <a:effectLst/>
                          <a:latin typeface="inherit"/>
                        </a:rPr>
                        <a:t>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65,536 (2</a:t>
                      </a:r>
                      <a:r>
                        <a:rPr lang="en-GB" sz="1300" b="0" baseline="30000">
                          <a:effectLst/>
                          <a:latin typeface="inherit"/>
                        </a:rPr>
                        <a:t>16</a:t>
                      </a:r>
                      <a:r>
                        <a:rPr lang="en-GB" sz="1300" b="0">
                          <a:effectLst/>
                          <a:latin typeface="inherit"/>
                        </a:rPr>
                        <a:t>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1,073,741,824 (2</a:t>
                      </a:r>
                      <a:r>
                        <a:rPr lang="en-GB" sz="1300" b="0" baseline="30000">
                          <a:effectLst/>
                          <a:latin typeface="inherit"/>
                        </a:rPr>
                        <a:t>30</a:t>
                      </a:r>
                      <a:r>
                        <a:rPr lang="en-GB" sz="1300" b="0">
                          <a:effectLst/>
                          <a:latin typeface="inherit"/>
                        </a:rPr>
                        <a:t>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128.0.0.0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191.255.255.255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4808443"/>
                  </a:ext>
                </a:extLst>
              </a:tr>
              <a:tr h="606728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Class C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110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24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8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2,097,152 (2</a:t>
                      </a:r>
                      <a:r>
                        <a:rPr lang="en-GB" sz="1300" b="0" baseline="30000">
                          <a:effectLst/>
                          <a:latin typeface="inherit"/>
                        </a:rPr>
                        <a:t>21</a:t>
                      </a:r>
                      <a:r>
                        <a:rPr lang="en-GB" sz="1300" b="0">
                          <a:effectLst/>
                          <a:latin typeface="inherit"/>
                        </a:rPr>
                        <a:t>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256 (2</a:t>
                      </a:r>
                      <a:r>
                        <a:rPr lang="en-GB" sz="1300" b="0" baseline="30000">
                          <a:effectLst/>
                          <a:latin typeface="inherit"/>
                        </a:rPr>
                        <a:t>8</a:t>
                      </a:r>
                      <a:r>
                        <a:rPr lang="en-GB" sz="1300" b="0">
                          <a:effectLst/>
                          <a:latin typeface="inherit"/>
                        </a:rPr>
                        <a:t>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536,870,912 (2</a:t>
                      </a:r>
                      <a:r>
                        <a:rPr lang="en-GB" sz="1300" b="0" baseline="30000">
                          <a:effectLst/>
                          <a:latin typeface="inherit"/>
                        </a:rPr>
                        <a:t>29</a:t>
                      </a:r>
                      <a:r>
                        <a:rPr lang="en-GB" sz="1300" b="0">
                          <a:effectLst/>
                          <a:latin typeface="inherit"/>
                        </a:rPr>
                        <a:t>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192.0.0.0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223.255.255.255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9159367"/>
                  </a:ext>
                </a:extLst>
              </a:tr>
              <a:tr h="606728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Class D (multicast)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1110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not defined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not defined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not defined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not defined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268,435,456 (2</a:t>
                      </a:r>
                      <a:r>
                        <a:rPr lang="en-GB" sz="1300" b="0" baseline="30000">
                          <a:effectLst/>
                          <a:latin typeface="inherit"/>
                        </a:rPr>
                        <a:t>28</a:t>
                      </a:r>
                      <a:r>
                        <a:rPr lang="en-GB" sz="1300" b="0">
                          <a:effectLst/>
                          <a:latin typeface="inherit"/>
                        </a:rPr>
                        <a:t>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224.0.0.0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239.255.255.255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2934450"/>
                  </a:ext>
                </a:extLst>
              </a:tr>
              <a:tr h="606728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Class E (reserved)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1111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not defined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not defined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not defined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not defined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    268,435,456 (2</a:t>
                      </a:r>
                      <a:r>
                        <a:rPr lang="en-GB" sz="1300" b="0" baseline="30000">
                          <a:effectLst/>
                          <a:latin typeface="inherit"/>
                        </a:rPr>
                        <a:t>28</a:t>
                      </a:r>
                      <a:r>
                        <a:rPr lang="en-GB" sz="1300" b="0">
                          <a:effectLst/>
                          <a:latin typeface="inherit"/>
                        </a:rPr>
                        <a:t>)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>
                          <a:effectLst/>
                          <a:latin typeface="inherit"/>
                        </a:rPr>
                        <a:t>240.0.0.0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300" b="0" dirty="0">
                          <a:effectLst/>
                          <a:latin typeface="inherit"/>
                        </a:rPr>
                        <a:t>255.255.255.255</a:t>
                      </a:r>
                    </a:p>
                  </a:txBody>
                  <a:tcPr marL="16596" marR="16596" marT="16596" marB="16596" anchor="ctr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E6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65278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7624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585" y="239088"/>
            <a:ext cx="10058400" cy="1450757"/>
          </a:xfrm>
        </p:spPr>
        <p:txBody>
          <a:bodyPr/>
          <a:lstStyle/>
          <a:p>
            <a:r>
              <a:rPr lang="en-GB" dirty="0" err="1"/>
              <a:t>WiFi</a:t>
            </a:r>
            <a:r>
              <a:rPr lang="en-GB" dirty="0"/>
              <a:t> </a:t>
            </a:r>
            <a:r>
              <a:rPr lang="en-GB" dirty="0" smtClean="0"/>
              <a:t>modes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Station</a:t>
            </a:r>
          </a:p>
          <a:p>
            <a:r>
              <a:rPr lang="en-GB" dirty="0"/>
              <a:t>Station (STA) mode is used to get the ESP8266 connected to a </a:t>
            </a:r>
            <a:r>
              <a:rPr lang="en-GB" dirty="0" err="1"/>
              <a:t>WiFi</a:t>
            </a:r>
            <a:r>
              <a:rPr lang="en-GB" dirty="0"/>
              <a:t> network established by an access point</a:t>
            </a:r>
            <a:r>
              <a:rPr lang="en-GB" dirty="0" smtClean="0"/>
              <a:t>.</a:t>
            </a:r>
          </a:p>
          <a:p>
            <a:r>
              <a:rPr lang="en-GB" b="1" dirty="0"/>
              <a:t>Soft Access Point</a:t>
            </a:r>
          </a:p>
          <a:p>
            <a:r>
              <a:rPr lang="en-GB" dirty="0"/>
              <a:t>An access point (AP) is a device that provides access to Wi-Fi network to other devices (stations) and connects them further to a wired network. ESP8266 can provide similar functionality except it does not have interface to a wired network. </a:t>
            </a:r>
            <a:endParaRPr lang="en-GB" dirty="0" smtClean="0"/>
          </a:p>
          <a:p>
            <a:r>
              <a:rPr lang="en-GB" b="1" dirty="0"/>
              <a:t>Station + Soft Access Point</a:t>
            </a:r>
          </a:p>
          <a:p>
            <a:r>
              <a:rPr lang="en-GB" dirty="0"/>
              <a:t>Another handy application of soft-AP mode is to set up mesh networks. ESP can operate in both soft-AP and Station mode so it can act as a node of a mesh network.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098" name="Picture 2" descr="ESP8266 operating in station AP mo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1157" y="4752586"/>
            <a:ext cx="2733014" cy="1472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ESP8266 operating in Soft Access Point mod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441" y="3321738"/>
            <a:ext cx="2764730" cy="133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ESP8266 operating in station mod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441" y="1737360"/>
            <a:ext cx="2836854" cy="1489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9755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functions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276770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 smtClean="0"/>
              <a:t>Include the library : </a:t>
            </a:r>
            <a:r>
              <a:rPr lang="en-GB" sz="1800" b="1" u="sng" dirty="0"/>
              <a:t>#include </a:t>
            </a:r>
            <a:r>
              <a:rPr lang="en-GB" sz="1800" b="1" u="sng" dirty="0"/>
              <a:t>&lt;ESP8266WiFi.h</a:t>
            </a:r>
            <a:r>
              <a:rPr lang="en-GB" sz="1800" b="1" u="sng" dirty="0"/>
              <a:t>&gt;</a:t>
            </a:r>
          </a:p>
          <a:p>
            <a:pPr lvl="1"/>
            <a:r>
              <a:rPr lang="en-GB" sz="1500" b="1" u="sng" dirty="0"/>
              <a:t>#include &lt;</a:t>
            </a:r>
            <a:r>
              <a:rPr lang="en-GB" sz="1500" b="1" u="sng" dirty="0" err="1"/>
              <a:t>WiFiClient.h</a:t>
            </a:r>
            <a:r>
              <a:rPr lang="en-GB" sz="1500" b="1" u="sng" dirty="0"/>
              <a:t>&gt; </a:t>
            </a:r>
          </a:p>
          <a:p>
            <a:pPr lvl="1"/>
            <a:r>
              <a:rPr lang="en-GB" sz="1500" b="1" u="sng" dirty="0"/>
              <a:t>#include &lt;ESP8266WebServer.h&gt;</a:t>
            </a:r>
          </a:p>
          <a:p>
            <a:r>
              <a:rPr lang="en-GB" sz="1800" dirty="0" smtClean="0"/>
              <a:t>Define a constant pointer to hold the name of the </a:t>
            </a:r>
            <a:r>
              <a:rPr lang="en-GB" sz="1800" dirty="0" err="1" smtClean="0"/>
              <a:t>wifi</a:t>
            </a:r>
            <a:r>
              <a:rPr lang="en-GB" sz="1800" dirty="0" smtClean="0"/>
              <a:t> network : </a:t>
            </a:r>
            <a:r>
              <a:rPr lang="en-GB" sz="1800" b="1" u="sng" dirty="0" err="1" smtClean="0"/>
              <a:t>const</a:t>
            </a:r>
            <a:r>
              <a:rPr lang="en-GB" sz="1800" b="1" u="sng" dirty="0" smtClean="0"/>
              <a:t> </a:t>
            </a:r>
            <a:r>
              <a:rPr lang="en-GB" sz="1800" b="1" u="sng" dirty="0"/>
              <a:t>char* </a:t>
            </a:r>
            <a:r>
              <a:rPr lang="en-GB" sz="1800" b="1" u="sng" dirty="0" err="1"/>
              <a:t>ssid</a:t>
            </a:r>
            <a:r>
              <a:rPr lang="en-GB" sz="1800" b="1" u="sng" dirty="0"/>
              <a:t>     = "SSID"; </a:t>
            </a:r>
            <a:r>
              <a:rPr lang="en-GB" sz="1800" dirty="0"/>
              <a:t>        </a:t>
            </a:r>
            <a:endParaRPr lang="en-GB" sz="1800" dirty="0" smtClean="0"/>
          </a:p>
          <a:p>
            <a:r>
              <a:rPr lang="en-GB" sz="1800" dirty="0"/>
              <a:t>Define a constant pointer to hold the name of the </a:t>
            </a:r>
            <a:r>
              <a:rPr lang="en-GB" sz="1800" dirty="0" err="1"/>
              <a:t>wifi</a:t>
            </a:r>
            <a:r>
              <a:rPr lang="en-GB" sz="1800" dirty="0"/>
              <a:t> network </a:t>
            </a:r>
            <a:r>
              <a:rPr lang="en-GB" sz="1800" dirty="0" smtClean="0"/>
              <a:t>: </a:t>
            </a:r>
            <a:r>
              <a:rPr lang="en-GB" sz="1800" b="1" u="sng" dirty="0" err="1" smtClean="0"/>
              <a:t>const</a:t>
            </a:r>
            <a:r>
              <a:rPr lang="en-GB" sz="1800" b="1" u="sng" dirty="0" smtClean="0"/>
              <a:t> </a:t>
            </a:r>
            <a:r>
              <a:rPr lang="en-GB" sz="1800" b="1" u="sng" dirty="0"/>
              <a:t>char* password = "PASSWORD</a:t>
            </a:r>
            <a:r>
              <a:rPr lang="en-GB" sz="1800" b="1" u="sng" dirty="0" smtClean="0"/>
              <a:t>";</a:t>
            </a:r>
          </a:p>
          <a:p>
            <a:r>
              <a:rPr lang="en-GB" sz="1800" dirty="0" smtClean="0"/>
              <a:t>Function to begin the </a:t>
            </a:r>
            <a:r>
              <a:rPr lang="en-GB" sz="1800" dirty="0" err="1" smtClean="0"/>
              <a:t>wifi</a:t>
            </a:r>
            <a:r>
              <a:rPr lang="en-GB" sz="1800" dirty="0" smtClean="0"/>
              <a:t> connectivity: </a:t>
            </a:r>
            <a:r>
              <a:rPr lang="en-GB" sz="1800" b="1" u="sng" dirty="0" err="1" smtClean="0"/>
              <a:t>WiFi.begin</a:t>
            </a:r>
            <a:r>
              <a:rPr lang="en-GB" sz="1800" b="1" u="sng" dirty="0" smtClean="0"/>
              <a:t>(SSID,PASSWORD);</a:t>
            </a:r>
          </a:p>
          <a:p>
            <a:pPr marL="0" indent="0">
              <a:buNone/>
            </a:pPr>
            <a:r>
              <a:rPr lang="en-GB" sz="1800" dirty="0" smtClean="0"/>
              <a:t>A conditional loop to check the connectivity to the </a:t>
            </a:r>
            <a:r>
              <a:rPr lang="en-GB" sz="1800" dirty="0" err="1" smtClean="0"/>
              <a:t>wiif</a:t>
            </a:r>
            <a:r>
              <a:rPr lang="en-GB" sz="1800" dirty="0" smtClean="0"/>
              <a:t>: </a:t>
            </a:r>
            <a:r>
              <a:rPr lang="en-GB" sz="1800" b="1" u="sng" dirty="0" smtClean="0"/>
              <a:t>while </a:t>
            </a:r>
            <a:r>
              <a:rPr lang="en-GB" sz="1800" b="1" u="sng" dirty="0"/>
              <a:t>(</a:t>
            </a:r>
            <a:r>
              <a:rPr lang="en-GB" sz="1800" b="1" u="sng" dirty="0" err="1"/>
              <a:t>WiFi.status</a:t>
            </a:r>
            <a:r>
              <a:rPr lang="en-GB" sz="1800" b="1" u="sng" dirty="0"/>
              <a:t>() != WL_CONNECTED</a:t>
            </a:r>
            <a:r>
              <a:rPr lang="en-GB" sz="1800" b="1" u="sng" dirty="0" smtClean="0"/>
              <a:t>){</a:t>
            </a:r>
          </a:p>
          <a:p>
            <a:pPr marL="0" indent="0">
              <a:buNone/>
            </a:pPr>
            <a:r>
              <a:rPr lang="en-GB" sz="1800" b="1" u="sng" dirty="0"/>
              <a:t>}</a:t>
            </a:r>
            <a:endParaRPr lang="en-GB" sz="1800" b="1" u="sng" dirty="0" smtClean="0"/>
          </a:p>
          <a:p>
            <a:r>
              <a:rPr lang="en-GB" sz="1800" dirty="0"/>
              <a:t>You can get IP address of ESP8266 </a:t>
            </a:r>
            <a:r>
              <a:rPr lang="en-GB" sz="1800" dirty="0" smtClean="0"/>
              <a:t>using: </a:t>
            </a:r>
            <a:r>
              <a:rPr lang="en-GB" sz="1800" dirty="0"/>
              <a:t> </a:t>
            </a:r>
            <a:r>
              <a:rPr lang="en-GB" sz="1800" b="1" u="sng" dirty="0" err="1"/>
              <a:t>WiFi.localIP</a:t>
            </a:r>
            <a:r>
              <a:rPr lang="en-GB" sz="1800" b="1" u="sng" dirty="0"/>
              <a:t>(); </a:t>
            </a:r>
            <a:endParaRPr lang="en-GB" u="sng" dirty="0"/>
          </a:p>
        </p:txBody>
      </p:sp>
      <p:pic>
        <p:nvPicPr>
          <p:cNvPr id="11" name="Picture 4" descr="https://circuits4you.com/wp-content/uploads/2019/01/ESP8266-Connect-to-WiFi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238" y="2338510"/>
            <a:ext cx="4937125" cy="3038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254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Questions and Discussion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2235" y="2072032"/>
            <a:ext cx="5270269" cy="3952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84539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</Template>
  <TotalTime>124</TotalTime>
  <Words>547</Words>
  <Application>Microsoft Office PowerPoint</Application>
  <PresentationFormat>Widescreen</PresentationFormat>
  <Paragraphs>111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inherit</vt:lpstr>
      <vt:lpstr>Retrospect</vt:lpstr>
      <vt:lpstr>Networking in IoT</vt:lpstr>
      <vt:lpstr>Your Local Network</vt:lpstr>
      <vt:lpstr>WSN Nodes</vt:lpstr>
      <vt:lpstr>WSN Edge Nodes</vt:lpstr>
      <vt:lpstr>IP addresses</vt:lpstr>
      <vt:lpstr>IP addresses</vt:lpstr>
      <vt:lpstr>WiFi modes</vt:lpstr>
      <vt:lpstr>Important functions </vt:lpstr>
      <vt:lpstr>Questions and Discussion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Networking in IoT</dc:title>
  <dc:creator>Abuhmida M.S.</dc:creator>
  <cp:lastModifiedBy>Mabrouka Abuhmida</cp:lastModifiedBy>
  <cp:revision>18</cp:revision>
  <dcterms:created xsi:type="dcterms:W3CDTF">2018-10-22T09:24:31Z</dcterms:created>
  <dcterms:modified xsi:type="dcterms:W3CDTF">2019-10-22T13:46:39Z</dcterms:modified>
</cp:coreProperties>
</file>