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26"/>
  </p:notesMasterIdLst>
  <p:handoutMasterIdLst>
    <p:handoutMasterId r:id="rId27"/>
  </p:handoutMasterIdLst>
  <p:sldIdLst>
    <p:sldId id="272" r:id="rId5"/>
    <p:sldId id="275" r:id="rId6"/>
    <p:sldId id="257" r:id="rId7"/>
    <p:sldId id="262" r:id="rId8"/>
    <p:sldId id="265" r:id="rId9"/>
    <p:sldId id="263" r:id="rId10"/>
    <p:sldId id="277" r:id="rId11"/>
    <p:sldId id="282" r:id="rId12"/>
    <p:sldId id="279" r:id="rId13"/>
    <p:sldId id="281" r:id="rId14"/>
    <p:sldId id="280" r:id="rId15"/>
    <p:sldId id="283" r:id="rId16"/>
    <p:sldId id="289" r:id="rId17"/>
    <p:sldId id="292" r:id="rId18"/>
    <p:sldId id="285" r:id="rId19"/>
    <p:sldId id="287" r:id="rId20"/>
    <p:sldId id="288" r:id="rId21"/>
    <p:sldId id="278" r:id="rId22"/>
    <p:sldId id="290" r:id="rId23"/>
    <p:sldId id="264" r:id="rId24"/>
    <p:sldId id="293" r:id="rId25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67" autoAdjust="0"/>
    <p:restoredTop sz="85612" autoAdjust="0"/>
  </p:normalViewPr>
  <p:slideViewPr>
    <p:cSldViewPr snapToGrid="0">
      <p:cViewPr varScale="1">
        <p:scale>
          <a:sx n="95" d="100"/>
          <a:sy n="95" d="100"/>
        </p:scale>
        <p:origin x="10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12/07/2025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12/07/2025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3330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13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86899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4687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14799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779754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6705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0357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69009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97786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076168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58299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24263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16627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9821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73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119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pxhere.com/de/photo/144269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rincondelemprendedor.es/capsulas-para-emprender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publicdomainpictures.net/en/view-image.php?image=349538&amp;picture=thank-you-clipart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compass.onlinelibrary.wiley.com/doi/abs/10.1111/j.1751-9004.2012.00429.x" TargetMode="External"/><Relationship Id="rId3" Type="http://schemas.openxmlformats.org/officeDocument/2006/relationships/hyperlink" Target="https://www.sciencedirect.com/science/article/abs/pii/S0278431917301081" TargetMode="External"/><Relationship Id="rId7" Type="http://schemas.openxmlformats.org/officeDocument/2006/relationships/hyperlink" Target="https://www.sciencedirect.com/science/article/abs/pii/S0263786318300966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mdpi.com/2079-3200/10/3/54" TargetMode="External"/><Relationship Id="rId5" Type="http://schemas.openxmlformats.org/officeDocument/2006/relationships/hyperlink" Target="https://www.sciencedirect.com/science/article/abs/pii/S0191886999001191" TargetMode="External"/><Relationship Id="rId10" Type="http://schemas.openxmlformats.org/officeDocument/2006/relationships/hyperlink" Target="https://books.google.co.uk/books?hl=en&amp;lr=&amp;id=g0PSkiOT8ggC&amp;oi=fnd&amp;pg=PR9&amp;dq=earley+%26+ang&amp;ots=Ouwklv6bDa&amp;sig=2V-EuOEgB_EmGYMY8phbYibpOJE&amp;redir_esc=y#v=onepage&amp;q=earley%20%26%20ang&amp;f=false" TargetMode="External"/><Relationship Id="rId4" Type="http://schemas.openxmlformats.org/officeDocument/2006/relationships/hyperlink" Target="https://books.google.co.uk/books?hl=en&amp;lr=&amp;id=mlMrKJ2CdyYC&amp;oi=fnd&amp;pg=PR3&amp;dq=difference+between+leader+and+manager&amp;ots=yyjrFSR-9w&amp;sig=5Iiis1oAt6bIy0OpHGlZWmPTw0w&amp;redir_esc=y#v=onepage&amp;q=difference%20between%20leader%20and%20manager&amp;f=false" TargetMode="External"/><Relationship Id="rId9" Type="http://schemas.openxmlformats.org/officeDocument/2006/relationships/hyperlink" Target="https://www.inderscienceonline.com/doi/abs/10.1504/EJIM.2020.1055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48976" y="1906859"/>
            <a:ext cx="7841499" cy="4538546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178" y="0"/>
            <a:ext cx="11723646" cy="1516945"/>
          </a:xfrm>
        </p:spPr>
        <p:txBody>
          <a:bodyPr rtlCol="0">
            <a:normAutofit/>
          </a:bodyPr>
          <a:lstStyle/>
          <a:p>
            <a:pPr rtl="0"/>
            <a:r>
              <a:rPr lang="en-US" sz="4400" dirty="0"/>
              <a:t>Emotional and Cultural intelligence in Leadership</a:t>
            </a:r>
            <a:endParaRPr lang="en-GB" sz="4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178" y="2041451"/>
            <a:ext cx="4114798" cy="3299604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dirty="0"/>
              <a:t>Presenter names:</a:t>
            </a:r>
          </a:p>
          <a:p>
            <a:pPr rtl="0"/>
            <a:r>
              <a:rPr lang="en-GB" dirty="0"/>
              <a:t>Nikolay Terziev-2028389</a:t>
            </a:r>
          </a:p>
          <a:p>
            <a:pPr rtl="0"/>
            <a:r>
              <a:rPr lang="en-GB" dirty="0"/>
              <a:t>Mihaela Boicu- 2223393</a:t>
            </a:r>
          </a:p>
          <a:p>
            <a:pPr rtl="0"/>
            <a:r>
              <a:rPr lang="en-GB" dirty="0"/>
              <a:t>Evdokiya Stefanova- 2018698</a:t>
            </a:r>
          </a:p>
          <a:p>
            <a:pPr rtl="0"/>
            <a:r>
              <a:rPr lang="en-GB" dirty="0"/>
              <a:t>Eleonora Terzieva -2017029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Handshake">
            <a:extLst>
              <a:ext uri="{FF2B5EF4-FFF2-40B4-BE49-F238E27FC236}">
                <a16:creationId xmlns:a16="http://schemas.microsoft.com/office/drawing/2014/main" id="{AFDEFB90-5AC1-ED51-0383-E79037576F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17" r="-4" b="-4"/>
          <a:stretch>
            <a:fillRect/>
          </a:stretch>
        </p:blipFill>
        <p:spPr>
          <a:xfrm>
            <a:off x="344354" y="2190308"/>
            <a:ext cx="3526422" cy="367878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AB946-36A8-4B79-5ABC-029A83C9B7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51006" y="2020186"/>
            <a:ext cx="3864536" cy="3842840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Importance of Emotional and CulturalI    Inteligence /Edith Heard example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 Difference between Leadership and Management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Emotional and cultural intelligence in Leadership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Hofstedes Cultural dimensions/critical view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Benefit and  impact on leadership in multicultural and collaborative  environment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Link between EI and CQ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4500" dirty="0"/>
              <a:t>Four business examples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11" name="Picture Placeholder 11" descr="A group of people in a room, meeting writing">
            <a:extLst>
              <a:ext uri="{FF2B5EF4-FFF2-40B4-BE49-F238E27FC236}">
                <a16:creationId xmlns:a16="http://schemas.microsoft.com/office/drawing/2014/main" id="{A1355F95-8931-5B2C-5810-BCB735DFC0C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43"/>
          <a:stretch>
            <a:fillRect/>
          </a:stretch>
        </p:blipFill>
        <p:spPr>
          <a:xfrm>
            <a:off x="7955280" y="2190307"/>
            <a:ext cx="3623576" cy="3678787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5064417-E7FA-DF8A-036E-3C2E52C88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860" y="286603"/>
            <a:ext cx="8495414" cy="1308281"/>
          </a:xfrm>
        </p:spPr>
        <p:txBody>
          <a:bodyPr>
            <a:normAutofit/>
          </a:bodyPr>
          <a:lstStyle/>
          <a:p>
            <a:r>
              <a:rPr lang="en-US" sz="4400" dirty="0"/>
              <a:t>Objectives  of the presentation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631832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E06CC15B-70D7-4D7A-9332-D19C368C9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/>
              <a:t>Importance of Emotional and Cultural intelligence </a:t>
            </a:r>
            <a:br>
              <a:rPr lang="en-US" sz="3700" dirty="0"/>
            </a:br>
            <a:r>
              <a:rPr lang="en-US" sz="3700" dirty="0"/>
              <a:t> Leadership is changing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612861-9B5D-B789-8C85-4254C3E42C16}"/>
              </a:ext>
            </a:extLst>
          </p:cNvPr>
          <p:cNvSpPr txBox="1"/>
          <p:nvPr/>
        </p:nvSpPr>
        <p:spPr>
          <a:xfrm>
            <a:off x="1188720" y="2120900"/>
            <a:ext cx="4639736" cy="374819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International people and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globalisation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Mixed and remote teams must improve.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Technical proficiency isn't enough.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Success requires good social and people abilities.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dirty="0"/>
              <a:t>‘Emotional intelligence significantly and positively effect on frontline employees’ creative performance, which reveals the importance of employees’ emotional intelligence in their performance.’ </a:t>
            </a:r>
            <a:r>
              <a:rPr lang="en-GB" dirty="0" err="1"/>
              <a:t>Darvishmotevali</a:t>
            </a:r>
            <a:r>
              <a:rPr lang="en-GB" dirty="0"/>
              <a:t> et al. (2018)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3" name="Picture Placeholder 12" descr="People sitting at a table with their laptops">
            <a:extLst>
              <a:ext uri="{FF2B5EF4-FFF2-40B4-BE49-F238E27FC236}">
                <a16:creationId xmlns:a16="http://schemas.microsoft.com/office/drawing/2014/main" id="{F8945C07-4A93-4269-9888-725F3819E3E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7" r="-4" b="-4"/>
          <a:stretch>
            <a:fillRect/>
          </a:stretch>
        </p:blipFill>
        <p:spPr>
          <a:xfrm>
            <a:off x="6515944" y="2120900"/>
            <a:ext cx="4639736" cy="3748194"/>
          </a:xfrm>
          <a:noFill/>
        </p:spPr>
      </p:pic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 Leadership /Edith Heard’s example</a:t>
            </a:r>
            <a:br>
              <a:rPr lang="en-US" dirty="0"/>
            </a:b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4CBA443-67C3-C4C7-0953-A5D20B9071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54" r="9203" b="-2"/>
          <a:stretch>
            <a:fillRect/>
          </a:stretch>
        </p:blipFill>
        <p:spPr>
          <a:xfrm>
            <a:off x="4572000" y="2952204"/>
            <a:ext cx="3200400" cy="2910821"/>
          </a:xfrm>
          <a:prstGeom prst="rect">
            <a:avLst/>
          </a:prstGeom>
          <a:noFill/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EC73923-4255-4E1F-88B7-D5E6CD7B0FD8}"/>
              </a:ext>
            </a:extLst>
          </p:cNvPr>
          <p:cNvSpPr txBox="1"/>
          <p:nvPr/>
        </p:nvSpPr>
        <p:spPr>
          <a:xfrm>
            <a:off x="7955279" y="2958273"/>
            <a:ext cx="3347129" cy="233674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Director –general,European Molecular Biology Laboratory</a:t>
            </a:r>
          </a:p>
          <a:p>
            <a:pPr marL="285750" indent="-28575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"I don't think of my lab members as working for me; I am working with them...“ Heard (2022).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346977-E863-8BF9-0CB3-D4232DC9DDB2}"/>
              </a:ext>
            </a:extLst>
          </p:cNvPr>
          <p:cNvSpPr txBox="1"/>
          <p:nvPr/>
        </p:nvSpPr>
        <p:spPr>
          <a:xfrm>
            <a:off x="256478" y="2798771"/>
            <a:ext cx="398024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2000" dirty="0"/>
              <a:t>Multicultural and multilingual from an early age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2000" dirty="0"/>
              <a:t>Leading EMBL teams from numerous countries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US" sz="2000" dirty="0"/>
              <a:t>Develop the ability to interact and comprehend people from other countries.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AC368-E9BD-4EC4-9A06-80317CCF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093" y="286604"/>
            <a:ext cx="10145587" cy="12232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dirty="0"/>
            </a:br>
            <a:r>
              <a:rPr lang="en-US" dirty="0"/>
              <a:t>Differences between Managers and  leaders</a:t>
            </a:r>
            <a:endParaRPr lang="en-GB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07DBD22-07A3-E5B7-373E-3BA39C351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32651" y="2057400"/>
            <a:ext cx="3200400" cy="736282"/>
          </a:xfrm>
        </p:spPr>
        <p:txBody>
          <a:bodyPr/>
          <a:lstStyle/>
          <a:p>
            <a:r>
              <a:rPr lang="en-US" dirty="0"/>
              <a:t>LEADER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425DB7-A778-159D-C506-4CBE71441721}"/>
              </a:ext>
            </a:extLst>
          </p:cNvPr>
          <p:cNvSpPr txBox="1"/>
          <p:nvPr/>
        </p:nvSpPr>
        <p:spPr>
          <a:xfrm>
            <a:off x="707010" y="2958274"/>
            <a:ext cx="3682110" cy="291082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27013" indent="-227013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Leaders motivate individuals to take action.</a:t>
            </a:r>
          </a:p>
          <a:p>
            <a:pPr marL="227013" indent="-227013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Leaders cultivate confidence and trust by interrogating existing circumstances.</a:t>
            </a:r>
          </a:p>
          <a:p>
            <a:pPr marL="227013" indent="-227013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Leaders priorities long-term objectives.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31AFD0B-236E-5AD1-6F59-C63075C8EA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240" r="12370"/>
          <a:stretch>
            <a:fillRect/>
          </a:stretch>
        </p:blipFill>
        <p:spPr>
          <a:xfrm>
            <a:off x="4572000" y="2952204"/>
            <a:ext cx="3200400" cy="2910821"/>
          </a:xfrm>
          <a:prstGeom prst="rect">
            <a:avLst/>
          </a:prstGeom>
          <a:noFill/>
        </p:spPr>
      </p:pic>
      <p:sp>
        <p:nvSpPr>
          <p:cNvPr id="27" name="Text Placeholder 6">
            <a:extLst>
              <a:ext uri="{FF2B5EF4-FFF2-40B4-BE49-F238E27FC236}">
                <a16:creationId xmlns:a16="http://schemas.microsoft.com/office/drawing/2014/main" id="{6C23059B-F5D5-CC92-498C-9E4D1B910A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59148" y="2057400"/>
            <a:ext cx="3200400" cy="736282"/>
          </a:xfrm>
        </p:spPr>
        <p:txBody>
          <a:bodyPr/>
          <a:lstStyle/>
          <a:p>
            <a:r>
              <a:rPr lang="en-US" dirty="0"/>
              <a:t>Manager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79F630-82DD-2472-FEE3-DF754AB32EEA}"/>
              </a:ext>
            </a:extLst>
          </p:cNvPr>
          <p:cNvSpPr txBox="1"/>
          <p:nvPr/>
        </p:nvSpPr>
        <p:spPr>
          <a:xfrm>
            <a:off x="7955280" y="2952205"/>
            <a:ext cx="3529710" cy="291689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27013" indent="-227013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Managers are  in charge.</a:t>
            </a:r>
          </a:p>
          <a:p>
            <a:pPr marL="227013" indent="-227013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Managers make sure that things work.</a:t>
            </a:r>
          </a:p>
          <a:p>
            <a:pPr marL="227013" indent="-227013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Formal power is important for managers.</a:t>
            </a:r>
          </a:p>
          <a:p>
            <a:pPr marL="227013" indent="-227013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Managers care more about success in the short term.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589A60-055C-959B-6DF1-E69CDAF88728}"/>
              </a:ext>
            </a:extLst>
          </p:cNvPr>
          <p:cNvSpPr txBox="1"/>
          <p:nvPr/>
        </p:nvSpPr>
        <p:spPr>
          <a:xfrm>
            <a:off x="4317441" y="2057400"/>
            <a:ext cx="35571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‘Managers deal with systems, while leaders deal with vision and people’.  Bertocci (2009).</a:t>
            </a:r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6B5A1F5-963D-4F62-3E57-413C43393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814" y="448040"/>
            <a:ext cx="10935586" cy="902296"/>
          </a:xfrm>
        </p:spPr>
        <p:txBody>
          <a:bodyPr anchor="b">
            <a:normAutofit/>
          </a:bodyPr>
          <a:lstStyle/>
          <a:p>
            <a:r>
              <a:rPr lang="en-US" sz="4400" dirty="0"/>
              <a:t>E</a:t>
            </a:r>
            <a:r>
              <a:rPr lang="en-GB" sz="4400" dirty="0"/>
              <a:t>motional and Cultural intelligence in Leadership</a:t>
            </a:r>
          </a:p>
        </p:txBody>
      </p:sp>
      <p:pic>
        <p:nvPicPr>
          <p:cNvPr id="7" name="Picture Placeholder 6" descr="Close up desk, with glasses, a mug and laptop">
            <a:extLst>
              <a:ext uri="{FF2B5EF4-FFF2-40B4-BE49-F238E27FC236}">
                <a16:creationId xmlns:a16="http://schemas.microsoft.com/office/drawing/2014/main" id="{4A562C5C-7EE0-4E93-9789-1E61C53669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92" r="4" b="15770"/>
          <a:stretch>
            <a:fillRect/>
          </a:stretch>
        </p:blipFill>
        <p:spPr>
          <a:xfrm>
            <a:off x="672405" y="2488676"/>
            <a:ext cx="3716715" cy="3380419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C2B0B-3B6F-4F09-9F9E-364F554052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2000" y="2482608"/>
            <a:ext cx="3200400" cy="3380418"/>
          </a:xfrm>
        </p:spPr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v"/>
            </a:pPr>
            <a:r>
              <a:rPr lang="en-US" dirty="0"/>
              <a:t>Leadership is about people</a:t>
            </a:r>
          </a:p>
          <a:p>
            <a:pPr rtl="0">
              <a:buFont typeface="Wingdings" panose="05000000000000000000" pitchFamily="2" charset="2"/>
              <a:buChar char="v"/>
            </a:pPr>
            <a:r>
              <a:rPr lang="en-US" dirty="0"/>
              <a:t>Essential for build trust ,psychological  safety,resolving problems</a:t>
            </a:r>
          </a:p>
          <a:p>
            <a:pPr rtl="0">
              <a:buFont typeface="Wingdings" panose="05000000000000000000" pitchFamily="2" charset="2"/>
              <a:buChar char="v"/>
            </a:pPr>
            <a:r>
              <a:rPr lang="en-US" dirty="0"/>
              <a:t>Aligns with Edith Heard’s leadership</a:t>
            </a:r>
          </a:p>
          <a:p>
            <a:pPr rtl="0"/>
            <a:endParaRPr lang="en-GB" dirty="0"/>
          </a:p>
        </p:txBody>
      </p:sp>
      <p:pic>
        <p:nvPicPr>
          <p:cNvPr id="9" name="Picture Placeholder 8" descr="People with their hands up at an auction ">
            <a:extLst>
              <a:ext uri="{FF2B5EF4-FFF2-40B4-BE49-F238E27FC236}">
                <a16:creationId xmlns:a16="http://schemas.microsoft.com/office/drawing/2014/main" id="{E4B7E298-8B82-4BBC-BD7F-FB0F1F964990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92" b="4894"/>
          <a:stretch>
            <a:fillRect/>
          </a:stretch>
        </p:blipFill>
        <p:spPr>
          <a:xfrm>
            <a:off x="7633920" y="2482608"/>
            <a:ext cx="3716716" cy="3380419"/>
          </a:xfrm>
          <a:noFill/>
        </p:spPr>
      </p:pic>
    </p:spTree>
    <p:extLst>
      <p:ext uri="{BB962C8B-B14F-4D97-AF65-F5344CB8AC3E}">
        <p14:creationId xmlns:p14="http://schemas.microsoft.com/office/powerpoint/2010/main" val="1211995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5621B-CFD3-7870-2BC3-8510FAF51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712" y="286604"/>
            <a:ext cx="10857968" cy="11062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Critical</a:t>
            </a:r>
            <a:r>
              <a:rPr lang="en-US" dirty="0"/>
              <a:t> evaluation of </a:t>
            </a:r>
            <a:r>
              <a:rPr lang="en-US" sz="4400" dirty="0"/>
              <a:t>Emotional</a:t>
            </a:r>
            <a:r>
              <a:rPr lang="en-US" dirty="0"/>
              <a:t> </a:t>
            </a:r>
            <a:r>
              <a:rPr lang="en-US" sz="4400" dirty="0"/>
              <a:t>Inteligence</a:t>
            </a:r>
            <a:endParaRPr lang="en-GB" sz="4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5C4164-3914-6195-73C0-5B3FFDC32B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85" r="-4" b="-4"/>
          <a:stretch>
            <a:fillRect/>
          </a:stretch>
        </p:blipFill>
        <p:spPr>
          <a:xfrm>
            <a:off x="3708098" y="2247400"/>
            <a:ext cx="4338466" cy="3504813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D7CCDE-473D-5E6E-10B9-646FEC02E096}"/>
              </a:ext>
            </a:extLst>
          </p:cNvPr>
          <p:cNvSpPr txBox="1"/>
          <p:nvPr/>
        </p:nvSpPr>
        <p:spPr>
          <a:xfrm>
            <a:off x="8380997" y="4136064"/>
            <a:ext cx="3293552" cy="161614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Criticisms: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Hard to measure precisely; 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Overlaps with personality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F0CF21-41BB-2EB5-8BA4-E0F254E481BB}"/>
              </a:ext>
            </a:extLst>
          </p:cNvPr>
          <p:cNvSpPr txBox="1"/>
          <p:nvPr/>
        </p:nvSpPr>
        <p:spPr>
          <a:xfrm>
            <a:off x="138222" y="2247401"/>
            <a:ext cx="3235443" cy="2352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 </a:t>
            </a:r>
            <a:r>
              <a:rPr lang="en-US" sz="2000" dirty="0"/>
              <a:t>Strengths: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Practical framework, widely used;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Linked to leadership success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FCFBD6-B1C2-766B-C26A-1DE7773A622B}"/>
              </a:ext>
            </a:extLst>
          </p:cNvPr>
          <p:cNvSpPr txBox="1"/>
          <p:nvPr/>
        </p:nvSpPr>
        <p:spPr>
          <a:xfrm>
            <a:off x="8309987" y="2247400"/>
            <a:ext cx="3743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‘Emotional Intelligence was not related to IQ but was related, as expected, to specific personality measures’ </a:t>
            </a:r>
            <a:r>
              <a:rPr lang="en-GB" dirty="0" err="1"/>
              <a:t>Ciarrochi</a:t>
            </a:r>
            <a:r>
              <a:rPr lang="en-GB" dirty="0"/>
              <a:t> et al. (2000)</a:t>
            </a:r>
          </a:p>
        </p:txBody>
      </p:sp>
    </p:spTree>
    <p:extLst>
      <p:ext uri="{BB962C8B-B14F-4D97-AF65-F5344CB8AC3E}">
        <p14:creationId xmlns:p14="http://schemas.microsoft.com/office/powerpoint/2010/main" val="246444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C4162E-8ACC-72A8-745E-B6C4C072260A}"/>
              </a:ext>
            </a:extLst>
          </p:cNvPr>
          <p:cNvSpPr txBox="1"/>
          <p:nvPr/>
        </p:nvSpPr>
        <p:spPr>
          <a:xfrm>
            <a:off x="808073" y="318139"/>
            <a:ext cx="108345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/>
              <a:t>Hofstedes</a:t>
            </a:r>
            <a:r>
              <a:rPr lang="en-GB" sz="4000" dirty="0"/>
              <a:t>  Cultural dimensions/Geert Hofstede</a:t>
            </a:r>
          </a:p>
        </p:txBody>
      </p:sp>
      <p:pic>
        <p:nvPicPr>
          <p:cNvPr id="27" name="Picture 26" descr="A group of people sitting around a round table with a globe&#10;&#10;AI-generated content may be incorrect.">
            <a:extLst>
              <a:ext uri="{FF2B5EF4-FFF2-40B4-BE49-F238E27FC236}">
                <a16:creationId xmlns:a16="http://schemas.microsoft.com/office/drawing/2014/main" id="{B9A3A99A-1FB0-0529-3A9E-EAD8FE010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1841" y="2910469"/>
            <a:ext cx="5032166" cy="34903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3F3912-7A43-9339-9E18-076CCCBEDDDA}"/>
              </a:ext>
            </a:extLst>
          </p:cNvPr>
          <p:cNvSpPr txBox="1"/>
          <p:nvPr/>
        </p:nvSpPr>
        <p:spPr>
          <a:xfrm>
            <a:off x="557093" y="1892595"/>
            <a:ext cx="541840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High power-Leaders in  Russia and Malaysia</a:t>
            </a:r>
          </a:p>
          <a:p>
            <a:r>
              <a:rPr lang="en-US" sz="2000" dirty="0"/>
              <a:t>Low power-  Netherlands and Denmark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E6EC2A-4C40-DA82-54C9-C4826D68E8E1}"/>
              </a:ext>
            </a:extLst>
          </p:cNvPr>
          <p:cNvSpPr txBox="1"/>
          <p:nvPr/>
        </p:nvSpPr>
        <p:spPr>
          <a:xfrm>
            <a:off x="557094" y="2615609"/>
            <a:ext cx="58649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individualistic cultures- US or UK</a:t>
            </a:r>
          </a:p>
          <a:p>
            <a:r>
              <a:rPr lang="en-US" sz="2000" dirty="0"/>
              <a:t> Leaders in collectivist cultures, like China or Indonesia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8DE912-E3D1-CD10-7CFC-B60F212D28DE}"/>
              </a:ext>
            </a:extLst>
          </p:cNvPr>
          <p:cNvSpPr txBox="1"/>
          <p:nvPr/>
        </p:nvSpPr>
        <p:spPr>
          <a:xfrm>
            <a:off x="557093" y="3338623"/>
            <a:ext cx="606699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Uncertainty Avoidance</a:t>
            </a:r>
          </a:p>
          <a:p>
            <a:r>
              <a:rPr lang="en-US" sz="2000" dirty="0"/>
              <a:t>high uncertainty  Greece or France </a:t>
            </a:r>
          </a:p>
          <a:p>
            <a:r>
              <a:rPr lang="en-US" sz="2000" dirty="0"/>
              <a:t>low uncertainty avoidance  Singapore or the UK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8258B-0440-4742-06D7-FD69E67834D0}"/>
              </a:ext>
            </a:extLst>
          </p:cNvPr>
          <p:cNvSpPr txBox="1"/>
          <p:nvPr/>
        </p:nvSpPr>
        <p:spPr>
          <a:xfrm>
            <a:off x="557094" y="4444703"/>
            <a:ext cx="42807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Long-Term vs Short-Term Orientation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F3AA43-0252-F331-D147-62B017C4B521}"/>
              </a:ext>
            </a:extLst>
          </p:cNvPr>
          <p:cNvSpPr txBox="1"/>
          <p:nvPr/>
        </p:nvSpPr>
        <p:spPr>
          <a:xfrm>
            <a:off x="557093" y="4996785"/>
            <a:ext cx="26952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Indulgence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53590C-9FC5-FD0D-C556-0635CBD3B9ED}"/>
              </a:ext>
            </a:extLst>
          </p:cNvPr>
          <p:cNvSpPr txBox="1"/>
          <p:nvPr/>
        </p:nvSpPr>
        <p:spPr>
          <a:xfrm>
            <a:off x="614622" y="5548867"/>
            <a:ext cx="26952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Masculinity</a:t>
            </a:r>
          </a:p>
        </p:txBody>
      </p:sp>
    </p:spTree>
    <p:extLst>
      <p:ext uri="{BB962C8B-B14F-4D97-AF65-F5344CB8AC3E}">
        <p14:creationId xmlns:p14="http://schemas.microsoft.com/office/powerpoint/2010/main" val="1119194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2F79A-A291-3304-C9B7-05B5CB2E6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What</a:t>
            </a:r>
            <a:r>
              <a:rPr lang="en-US" dirty="0"/>
              <a:t> is Cultural Inteligence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090FB4-0D60-9B23-C3C3-E068083DBB5E}"/>
              </a:ext>
            </a:extLst>
          </p:cNvPr>
          <p:cNvSpPr txBox="1"/>
          <p:nvPr/>
        </p:nvSpPr>
        <p:spPr>
          <a:xfrm>
            <a:off x="1188720" y="2120900"/>
            <a:ext cx="4639736" cy="3748193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/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‘In a global market, 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 is extremely important for people to integrate themselves quickly in new cultures’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Earley &amp; Ang (2003)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Ability to work effectively across cultures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Not just knowledge – adapting mindset &amp; behavior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‘Cultural intelligence is one’s ability to adapt when confronted with problems arising in interactions with people or artifacts of cultures other than one’s own’. Sternberg et al. (2022)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3C91BD-A2BD-E1CF-32CE-7404FB5E33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397" r="2" b="36882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55120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8D998-AA56-F4D6-4A23-6230890D4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Why </a:t>
            </a:r>
            <a:r>
              <a:rPr lang="en-US" sz="4400" dirty="0"/>
              <a:t>Cultural</a:t>
            </a:r>
            <a:r>
              <a:rPr lang="en-US" dirty="0"/>
              <a:t> intelligence matters for leaders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9152E9-A973-CBB2-901B-6270E970EBB2}"/>
              </a:ext>
            </a:extLst>
          </p:cNvPr>
          <p:cNvSpPr txBox="1"/>
          <p:nvPr/>
        </p:nvSpPr>
        <p:spPr>
          <a:xfrm>
            <a:off x="1188720" y="2120900"/>
            <a:ext cx="4639736" cy="374819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Avoid miscommunication &amp; stereotypes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Build respect &amp;inclusion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Tap into diverse perspectives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‘Research has established the relevance of cultural intelligence (CQ) for adapting to different cultural contexts and for directly affecting both performance and satisfaction’ Henderson et al. (2018)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 descr="A person and person shaking hands&#10;&#10;AI-generated content may be incorrect.">
            <a:extLst>
              <a:ext uri="{FF2B5EF4-FFF2-40B4-BE49-F238E27FC236}">
                <a16:creationId xmlns:a16="http://schemas.microsoft.com/office/drawing/2014/main" id="{FB0ABDF9-DE7F-16FD-5A2D-F94AFF8A88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8613" b="2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3118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1BA4A-AF92-CDEA-6639-AC9AC2C78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Four </a:t>
            </a:r>
            <a:r>
              <a:rPr lang="en-US" sz="4400" dirty="0"/>
              <a:t>Dimensions</a:t>
            </a:r>
            <a:endParaRPr lang="en-GB" sz="4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CCC3F9-7B62-22C4-EC23-4578D9E62646}"/>
              </a:ext>
            </a:extLst>
          </p:cNvPr>
          <p:cNvSpPr txBox="1"/>
          <p:nvPr/>
        </p:nvSpPr>
        <p:spPr>
          <a:xfrm>
            <a:off x="1188720" y="2381693"/>
            <a:ext cx="4639736" cy="334925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marL="342900" indent="-34290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Drive, motivation</a:t>
            </a:r>
          </a:p>
          <a:p>
            <a:pPr marL="342900" indent="-34290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Knowledge, understanding cultures</a:t>
            </a:r>
          </a:p>
          <a:p>
            <a:pPr marL="342900" indent="-34290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Strategy, awereness</a:t>
            </a:r>
          </a:p>
          <a:p>
            <a:pPr marL="342900" indent="-34290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v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Action, adaptability</a:t>
            </a:r>
          </a:p>
          <a:p>
            <a:pPr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GB" dirty="0"/>
              <a:t>‘The four primary factors of CQ – metacognitive CQ, cognitive CQ, motivational CQ, and </a:t>
            </a:r>
            <a:r>
              <a:rPr lang="en-GB" dirty="0" err="1"/>
              <a:t>behavioral</a:t>
            </a:r>
            <a:r>
              <a:rPr lang="en-GB" dirty="0"/>
              <a:t> CQ’.  Van Dyne et al. (2012).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856263-F9F7-E739-3A66-E40B36963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" r="-3" b="-3"/>
          <a:stretch>
            <a:fillRect/>
          </a:stretch>
        </p:blipFill>
        <p:spPr>
          <a:xfrm>
            <a:off x="6515944" y="2381692"/>
            <a:ext cx="4639736" cy="34874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6419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581917D-3642-40DE-9C8B-F04CCF0BB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US" dirty="0"/>
              <a:t>Critical view of CQ &amp; Hofstede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3EE22D26-537C-4CA9-8535-04BBAE0C5C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>
            <a:normAutofit/>
          </a:bodyPr>
          <a:lstStyle/>
          <a:p>
            <a:r>
              <a:rPr lang="en-US" dirty="0"/>
              <a:t>CQ helps leaders adapt &amp;grow</a:t>
            </a:r>
          </a:p>
          <a:p>
            <a:r>
              <a:rPr lang="en-US" dirty="0"/>
              <a:t>Hofstede outdated for individual application</a:t>
            </a:r>
          </a:p>
          <a:p>
            <a:r>
              <a:rPr lang="en-US" dirty="0"/>
              <a:t>Use as guidance not rigid rules</a:t>
            </a:r>
          </a:p>
          <a:p>
            <a:r>
              <a:rPr lang="en-GB" dirty="0"/>
              <a:t>‘Dozens of CQ scales have been developed, they tend to suffer from some serious limitations’ Taras (2020).</a:t>
            </a:r>
            <a:endParaRPr lang="en-US" dirty="0"/>
          </a:p>
        </p:txBody>
      </p:sp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356135BB-2F29-3496-C029-886A025B6F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15944" y="2962656"/>
            <a:ext cx="4639736" cy="206468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9EC119-980F-0DD6-3EB0-783F8242BD81}"/>
              </a:ext>
            </a:extLst>
          </p:cNvPr>
          <p:cNvSpPr txBox="1"/>
          <p:nvPr/>
        </p:nvSpPr>
        <p:spPr>
          <a:xfrm>
            <a:off x="8968864" y="4827283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rincondelemprendedor.es/capsulas-para-emprend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926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0DE6E-BE9A-49FB-7328-0852842DE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The </a:t>
            </a:r>
            <a:r>
              <a:rPr lang="en-US" sz="4400" dirty="0"/>
              <a:t>link</a:t>
            </a:r>
            <a:r>
              <a:rPr lang="en-US" dirty="0"/>
              <a:t> between  EI &amp; CQ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AA9364-F0FC-BE63-A03E-E34E28A3AD62}"/>
              </a:ext>
            </a:extLst>
          </p:cNvPr>
          <p:cNvSpPr txBox="1"/>
          <p:nvPr/>
        </p:nvSpPr>
        <p:spPr>
          <a:xfrm>
            <a:off x="1188720" y="2120900"/>
            <a:ext cx="4639736" cy="374819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EI: connects emotionally with individuals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CQ: adapts to cultural expectations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Together: build inclusive, innovative environments</a:t>
            </a:r>
          </a:p>
        </p:txBody>
      </p:sp>
      <p:pic>
        <p:nvPicPr>
          <p:cNvPr id="9" name="Picture 8" descr="A person holding two smiley faces&#10;&#10;AI-generated content may be incorrect.">
            <a:extLst>
              <a:ext uri="{FF2B5EF4-FFF2-40B4-BE49-F238E27FC236}">
                <a16:creationId xmlns:a16="http://schemas.microsoft.com/office/drawing/2014/main" id="{07A547CB-940A-9F6A-EC0C-88CEFBB8BC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937" r="8435" b="-1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9421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38445-B9DE-C109-34F3-21448792B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395" y="286604"/>
            <a:ext cx="9720285" cy="1053098"/>
          </a:xfrm>
        </p:spPr>
        <p:txBody>
          <a:bodyPr anchor="b">
            <a:normAutofit/>
          </a:bodyPr>
          <a:lstStyle/>
          <a:p>
            <a:r>
              <a:rPr lang="en-US" sz="4400" dirty="0"/>
              <a:t>Multicultural</a:t>
            </a:r>
            <a:r>
              <a:rPr lang="en-US" sz="4100" dirty="0"/>
              <a:t> and collaborative environments</a:t>
            </a:r>
            <a:endParaRPr lang="en-GB" sz="410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F41BEABC-44C6-0759-4EFD-40038AB47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Leader with Emotional intelligence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2E5EE-90B7-6596-B9DE-26E45333F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033" y="2958274"/>
            <a:ext cx="3464087" cy="304912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200" dirty="0"/>
              <a:t>Figure out when misunderstandings are beginning to happen;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200" dirty="0"/>
              <a:t>Take care of disagreements without making them worse; Always listen and answer with empathy.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2200" dirty="0"/>
              <a:t>Also, make sure everyone feels safe so that everyone knows they are heard and respected.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9" name="Picture 8" descr="Two people in office">
            <a:extLst>
              <a:ext uri="{FF2B5EF4-FFF2-40B4-BE49-F238E27FC236}">
                <a16:creationId xmlns:a16="http://schemas.microsoft.com/office/drawing/2014/main" id="{95FA0504-73C9-E02A-0F7B-C31F9D532C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11" r="14399"/>
          <a:stretch>
            <a:fillRect/>
          </a:stretch>
        </p:blipFill>
        <p:spPr>
          <a:xfrm>
            <a:off x="4571999" y="2958272"/>
            <a:ext cx="3200400" cy="2910821"/>
          </a:xfrm>
          <a:prstGeom prst="rect">
            <a:avLst/>
          </a:prstGeom>
          <a:noFill/>
        </p:spPr>
      </p:pic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3FB5D0BC-491D-987E-9A91-A3D6D093AA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Leader with Cultural intelligence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F8A968-0397-B171-668D-8E4C8529A15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9" y="2958273"/>
            <a:ext cx="3464087" cy="291082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/>
              <a:t>Understand that regional differences affect speech and thought.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/>
              <a:t>Don't jump to conclusions; they investigate "why" things are happening.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dirty="0"/>
              <a:t>Change their communication, leadership, and expectations based on culture.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839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0C470C8-3C5B-1C3E-2D20-2544238B0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9046180" cy="755388"/>
          </a:xfrm>
        </p:spPr>
        <p:txBody>
          <a:bodyPr/>
          <a:lstStyle/>
          <a:p>
            <a:r>
              <a:rPr lang="en-US" dirty="0"/>
              <a:t> Indra Nooyi (</a:t>
            </a:r>
            <a:r>
              <a:rPr lang="en-US" sz="4400" dirty="0"/>
              <a:t>PepsiCo</a:t>
            </a:r>
            <a:r>
              <a:rPr lang="en-US" dirty="0"/>
              <a:t>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6C4FFB-412B-1C46-C003-391351B65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245" y="2089940"/>
            <a:ext cx="5477979" cy="286120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BA71E10-4F29-D430-4220-DE3490F77FD5}"/>
              </a:ext>
            </a:extLst>
          </p:cNvPr>
          <p:cNvSpPr txBox="1"/>
          <p:nvPr/>
        </p:nvSpPr>
        <p:spPr>
          <a:xfrm>
            <a:off x="278780" y="2665141"/>
            <a:ext cx="563946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/>
              <a:t>EI: wrote to leaders’ families to build loyalty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/>
              <a:t>CQ: adapted products to local markets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/>
              <a:t>Strengthened global brand &amp; engagement</a:t>
            </a:r>
          </a:p>
        </p:txBody>
      </p:sp>
    </p:spTree>
    <p:extLst>
      <p:ext uri="{BB962C8B-B14F-4D97-AF65-F5344CB8AC3E}">
        <p14:creationId xmlns:p14="http://schemas.microsoft.com/office/powerpoint/2010/main" val="1739676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39560-A298-1D7A-EF01-58E8A0AD0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Airbnb – Leading </a:t>
            </a:r>
            <a:r>
              <a:rPr lang="en-GB" sz="4400" dirty="0"/>
              <a:t>with</a:t>
            </a:r>
            <a:r>
              <a:rPr lang="en-GB" dirty="0"/>
              <a:t>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2A3D9-039A-B74C-2FAB-2FC1259AA9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1"/>
            <a:ext cx="4639736" cy="30867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Studied high-performing teams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Found psychological safety (linked to EI) most critical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Diverse teams excel when they feel heard &amp; respected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EFC806-5560-7C68-A748-F1FD56CD8A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27" r="30774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90817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8E46-390C-1505-9A8E-FAF5CA5A0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286604"/>
            <a:ext cx="10751643" cy="1256552"/>
          </a:xfrm>
        </p:spPr>
        <p:txBody>
          <a:bodyPr anchor="b">
            <a:normAutofit/>
          </a:bodyPr>
          <a:lstStyle/>
          <a:p>
            <a:r>
              <a:rPr lang="en-GB" sz="4400" dirty="0"/>
              <a:t>Unilever</a:t>
            </a:r>
            <a:r>
              <a:rPr lang="en-GB" dirty="0"/>
              <a:t> – Purpose-Driven, Globally Minded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76A0-F39B-00C6-B447-4FE913A31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1"/>
            <a:ext cx="4639736" cy="274881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Operates in 190+ countries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Uses local insights to tailor products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Trains leaders on cultural differences for trust &amp; growth</a:t>
            </a: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E776641-6056-4197-8D04-02DC9B2608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7161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05112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BB0CF-8324-A41F-51D9-EAA5FB7B4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dirty="0"/>
              <a:t>Case: </a:t>
            </a:r>
            <a:r>
              <a:rPr lang="nn-NO" sz="4400" dirty="0"/>
              <a:t>Satya</a:t>
            </a:r>
            <a:r>
              <a:rPr lang="nn-NO" dirty="0"/>
              <a:t> </a:t>
            </a:r>
            <a:r>
              <a:rPr lang="nn-NO" sz="4400" dirty="0"/>
              <a:t>Nadella</a:t>
            </a:r>
            <a:r>
              <a:rPr lang="nn-NO" dirty="0"/>
              <a:t> at Microsoft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80DED8-F1F8-1F31-B678-4D947F4CE5D1}"/>
              </a:ext>
            </a:extLst>
          </p:cNvPr>
          <p:cNvSpPr txBox="1"/>
          <p:nvPr/>
        </p:nvSpPr>
        <p:spPr>
          <a:xfrm>
            <a:off x="6912244" y="2971648"/>
            <a:ext cx="486134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Transformed culture: empathy, “learn-it-all”</a:t>
            </a:r>
          </a:p>
          <a:p>
            <a:r>
              <a:rPr lang="en-US" sz="2000" dirty="0"/>
              <a:t>Boosted innovation &amp; morale</a:t>
            </a:r>
          </a:p>
          <a:p>
            <a:r>
              <a:rPr lang="en-US" sz="2000" dirty="0"/>
              <a:t>Dramatic growth in value &amp; engagement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63D941-2505-E424-EB7E-C3C0A600E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473" y="2061275"/>
            <a:ext cx="5534797" cy="387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66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1627-87A8-76A7-93D6-2C87A8F61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US" sz="4400" dirty="0"/>
              <a:t>Conclusion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F109-D562-C74E-CA64-41DB24BD2F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Edith Heard: empathy + multicultural awareness = success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Leaders should: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- Train EI &amp; CQ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- Encourage open, inclusive dialogue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- Seek diverse experiences</a:t>
            </a: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A76FCA4-F079-2875-88FE-AA8B81A7B8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0992" r="20520" b="1"/>
          <a:stretch>
            <a:fillRect/>
          </a:stretch>
        </p:blipFill>
        <p:spPr>
          <a:xfrm>
            <a:off x="6515944" y="2120900"/>
            <a:ext cx="4639736" cy="3748194"/>
          </a:xfrm>
          <a:noFill/>
        </p:spPr>
      </p:pic>
    </p:spTree>
    <p:extLst>
      <p:ext uri="{BB962C8B-B14F-4D97-AF65-F5344CB8AC3E}">
        <p14:creationId xmlns:p14="http://schemas.microsoft.com/office/powerpoint/2010/main" val="40341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Thank</a:t>
            </a:r>
            <a:r>
              <a:rPr lang="en-GB" dirty="0"/>
              <a:t>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5294-59B0-43EB-94D1-0BF9E1754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>
            <a:normAutofit/>
          </a:bodyPr>
          <a:lstStyle/>
          <a:p>
            <a:pPr rtl="0"/>
            <a:r>
              <a:rPr lang="en-US" dirty="0"/>
              <a:t> Questions?</a:t>
            </a:r>
          </a:p>
          <a:p>
            <a:pPr rtl="0"/>
            <a:r>
              <a:rPr lang="en-US" dirty="0"/>
              <a:t>References:  Earley &amp; Ang, Hofstede, case studies</a:t>
            </a:r>
          </a:p>
          <a:p>
            <a:pPr rtl="0"/>
            <a:endParaRPr lang="en-GB" dirty="0"/>
          </a:p>
        </p:txBody>
      </p:sp>
      <p:pic>
        <p:nvPicPr>
          <p:cNvPr id="6" name="Picture 5" descr="A close-up of a thank you note&#10;&#10;AI-generated content may be incorrect.">
            <a:extLst>
              <a:ext uri="{FF2B5EF4-FFF2-40B4-BE49-F238E27FC236}">
                <a16:creationId xmlns:a16="http://schemas.microsoft.com/office/drawing/2014/main" id="{FE00AD3E-8E36-9196-8EBC-E7EA99A1F0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775" r="7513"/>
          <a:stretch>
            <a:fillRect/>
          </a:stretch>
        </p:blipFill>
        <p:spPr>
          <a:xfrm>
            <a:off x="6515944" y="2120900"/>
            <a:ext cx="4639736" cy="3748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9F97B-1E04-53EA-4B4F-85F35948E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6B57D8-F0BC-5440-558C-40F694F1882B}"/>
              </a:ext>
            </a:extLst>
          </p:cNvPr>
          <p:cNvSpPr txBox="1"/>
          <p:nvPr/>
        </p:nvSpPr>
        <p:spPr>
          <a:xfrm>
            <a:off x="1097280" y="1889091"/>
            <a:ext cx="10711543" cy="5424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Darvishmotevali</a:t>
            </a:r>
            <a:r>
              <a:rPr lang="en-GB" sz="1050" dirty="0"/>
              <a:t>, M., Altinay, L., &amp; De Vita, G. (2018). Emotional intelligence and creative performance: Looking through the lens of environmental uncertainty and cultural intelligence. </a:t>
            </a:r>
            <a:r>
              <a:rPr lang="en-GB" sz="1050" i="1" dirty="0"/>
              <a:t>International Journal of Hospitality Management</a:t>
            </a:r>
            <a:r>
              <a:rPr lang="en-GB" sz="1050" dirty="0"/>
              <a:t>, </a:t>
            </a:r>
            <a:r>
              <a:rPr lang="en-GB" sz="1050" i="1" dirty="0"/>
              <a:t>73</a:t>
            </a:r>
            <a:r>
              <a:rPr lang="en-GB" sz="1050" dirty="0"/>
              <a:t>, 44-54. Available at: </a:t>
            </a:r>
            <a:r>
              <a:rPr lang="en-GB" sz="1050" dirty="0">
                <a:hlinkClick r:id="rId3"/>
              </a:rPr>
              <a:t>https://www.sciencedirect.com/science/article/abs/pii/S0278431917301081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r>
              <a:rPr lang="en-GB" sz="1050" dirty="0"/>
              <a:t>Edith Heard, Director-General, European Molecular Biology Laboratory, Financial Times, 27 February 2022</a:t>
            </a:r>
          </a:p>
          <a:p>
            <a:endParaRPr lang="en-GB" sz="1050" dirty="0"/>
          </a:p>
          <a:p>
            <a:r>
              <a:rPr lang="en-GB" sz="1050" dirty="0"/>
              <a:t>Bertocci, D. I. (2009). </a:t>
            </a:r>
            <a:r>
              <a:rPr lang="en-GB" sz="1050" i="1" dirty="0"/>
              <a:t>Leadership in organizations: There is a difference between leaders and managers</a:t>
            </a:r>
            <a:r>
              <a:rPr lang="en-GB" sz="1050" dirty="0"/>
              <a:t>. Bloomsbury Publishing PLC. Available at: </a:t>
            </a:r>
            <a:r>
              <a:rPr lang="en-GB" sz="1050" dirty="0">
                <a:hlinkClick r:id="rId4"/>
              </a:rPr>
              <a:t>https://books.google.co.uk/books?hl=en&amp;lr=&amp;id=mlMrKJ2CdyYC&amp;oi=fnd&amp;pg=PR3&amp;dq=difference+between+leader+and+manager&amp;ots=yyjrFSR-9w&amp;sig=5Iiis1oAt6bIy0OpHGlZWmPTw0w&amp;redir_esc=y#v=onepage&amp;q=difference%20between%20leader%20and%20manager&amp;f=false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r>
              <a:rPr lang="en-GB" sz="1050" dirty="0" err="1"/>
              <a:t>Ciarrochi</a:t>
            </a:r>
            <a:r>
              <a:rPr lang="en-GB" sz="1050" dirty="0"/>
              <a:t>, J. V., Chan, A. Y., &amp; Caputi, P. (2000). A critical evaluation of the emotional intelligence construct. </a:t>
            </a:r>
            <a:r>
              <a:rPr lang="en-GB" sz="1050" i="1" dirty="0"/>
              <a:t>Personality and Individual differences</a:t>
            </a:r>
            <a:r>
              <a:rPr lang="en-GB" sz="1050" dirty="0"/>
              <a:t>, </a:t>
            </a:r>
            <a:r>
              <a:rPr lang="en-GB" sz="1050" i="1" dirty="0"/>
              <a:t>28</a:t>
            </a:r>
            <a:r>
              <a:rPr lang="en-GB" sz="1050" dirty="0"/>
              <a:t>(3), 539-561. Available at: </a:t>
            </a:r>
            <a:r>
              <a:rPr lang="en-GB" sz="1050" dirty="0">
                <a:hlinkClick r:id="rId5"/>
              </a:rPr>
              <a:t>https://www.sciencedirect.com/science/article/abs/pii/S0191886999001191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r>
              <a:rPr lang="en-GB" sz="1050" dirty="0"/>
              <a:t>Sternberg, R. J., </a:t>
            </a:r>
            <a:r>
              <a:rPr lang="en-GB" sz="1050" dirty="0" err="1"/>
              <a:t>Siriner</a:t>
            </a:r>
            <a:r>
              <a:rPr lang="en-GB" sz="1050" dirty="0"/>
              <a:t>, I., Oh, J., &amp; Wong, C. H. (2022). Cultural intelligence: What is it and how can it effectively be measured?. Journal of Intelligence, 10(3), 54.  Available at: </a:t>
            </a:r>
            <a:r>
              <a:rPr lang="en-GB" sz="1050" dirty="0">
                <a:hlinkClick r:id="rId6"/>
              </a:rPr>
              <a:t>https://www.mdpi.com/2079-3200/10/3/54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r>
              <a:rPr lang="en-GB" sz="1050" dirty="0"/>
              <a:t>Henderson, L. S., Stackman, R. W., &amp; Lindekilde, R. (2018). Why cultural intelligence matters on global project teams. International Journal of Project Management, 36(7), 954-967. Available at: </a:t>
            </a:r>
            <a:r>
              <a:rPr lang="en-GB" sz="1050" dirty="0">
                <a:hlinkClick r:id="rId7"/>
              </a:rPr>
              <a:t>https://www.sciencedirect.com/science/article/abs/pii/S0263786318300966</a:t>
            </a:r>
            <a:r>
              <a:rPr lang="en-GB" sz="1050" dirty="0"/>
              <a:t> Accessed on 5th July 2025</a:t>
            </a:r>
          </a:p>
          <a:p>
            <a:r>
              <a:rPr lang="en-GB" sz="1050" dirty="0"/>
              <a:t>Van Dyne, L., Ang, S., Ng, K. Y., </a:t>
            </a:r>
            <a:r>
              <a:rPr lang="en-GB" sz="1050" dirty="0" err="1"/>
              <a:t>Rockstuhl</a:t>
            </a:r>
            <a:r>
              <a:rPr lang="en-GB" sz="1050" dirty="0"/>
              <a:t>, T., Tan, M. L., &amp; Koh, C. (2012). Sub‐dimensions of the four factor model of cultural intelligence: Expanding the conceptualization and measurement of cultural intelligence. Social and personality psychology compass, 6(4), 295-313. Available at: </a:t>
            </a:r>
            <a:r>
              <a:rPr lang="en-GB" sz="1050" dirty="0">
                <a:hlinkClick r:id="rId8"/>
              </a:rPr>
              <a:t>https://compass.onlinelibrary.wiley.com/doi/abs/10.1111/j.1751-9004.2012.00429.x</a:t>
            </a:r>
            <a:r>
              <a:rPr lang="en-GB" sz="1050" dirty="0"/>
              <a:t> Accessed on 5th July 2025</a:t>
            </a:r>
          </a:p>
          <a:p>
            <a:r>
              <a:rPr lang="en-GB" sz="1050" dirty="0"/>
              <a:t> </a:t>
            </a:r>
          </a:p>
          <a:p>
            <a:r>
              <a:rPr lang="en-GB" sz="1050" dirty="0"/>
              <a:t>Taras, V. (2020). Conceptualising and measuring cultural intelligence: important unanswered questions. European Journal of International Management, 14(2), 273-292. Available at: </a:t>
            </a:r>
            <a:r>
              <a:rPr lang="en-GB" sz="1050" dirty="0">
                <a:hlinkClick r:id="rId9"/>
              </a:rPr>
              <a:t>https://www.inderscienceonline.com/doi/abs/10.1504/EJIM.2020.105566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r>
              <a:rPr lang="en-GB" sz="1050" dirty="0"/>
              <a:t>Earley, P. C., &amp; Ang, S. (2003). Cultural intelligence: Individual interactions across cultures. Available at: </a:t>
            </a:r>
            <a:r>
              <a:rPr lang="en-GB" sz="1050" dirty="0">
                <a:hlinkClick r:id="rId10"/>
              </a:rPr>
              <a:t>https://books.google.co.uk/books?hl=en&amp;lr=&amp;id=g0PSkiOT8ggC&amp;oi=fnd&amp;pg=PR9&amp;dq=earley+%26+ang&amp;ots=Ouwklv6bDa&amp;sig=2V-EuOEgB_EmGYMY8phbYibpOJE&amp;redir_esc=y#v=onepage&amp;q=earley%20%26%20ang&amp;f=false</a:t>
            </a:r>
            <a:r>
              <a:rPr lang="en-GB" sz="1050" dirty="0"/>
              <a:t> Accessed on 5th July 2025</a:t>
            </a:r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03932705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4B1648-C213-44D3-9464-4287A4D41EE0}">
  <ds:schemaRefs>
    <ds:schemaRef ds:uri="http://purl.org/dc/dcmitype/"/>
    <ds:schemaRef ds:uri="http://schemas.microsoft.com/office/2006/metadata/properties"/>
    <ds:schemaRef ds:uri="16c05727-aa75-4e4a-9b5f-8a80a1165891"/>
    <ds:schemaRef ds:uri="http://schemas.microsoft.com/office/2006/documentManagement/types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230e9df3-be65-4c73-a93b-d1236ebd677e"/>
    <ds:schemaRef ds:uri="71af3243-3dd4-4a8d-8c0d-dd76da1f02a5"/>
    <ds:schemaRef ds:uri="http://purl.org/dc/terms/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Retrospect design</Template>
  <TotalTime>1001</TotalTime>
  <Words>1563</Words>
  <Application>Microsoft Office PowerPoint</Application>
  <PresentationFormat>Widescreen</PresentationFormat>
  <Paragraphs>171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Wingdings</vt:lpstr>
      <vt:lpstr>RetrospectVTI</vt:lpstr>
      <vt:lpstr>Emotional and Cultural intelligence in Leadership</vt:lpstr>
      <vt:lpstr>Objectives  of the presentation</vt:lpstr>
      <vt:lpstr>Importance of Emotional and Cultural intelligence   Leadership is changing</vt:lpstr>
      <vt:lpstr> Leadership /Edith Heard’s example </vt:lpstr>
      <vt:lpstr> Differences between Managers and  leaders</vt:lpstr>
      <vt:lpstr>Emotional and Cultural intelligence in Leadership</vt:lpstr>
      <vt:lpstr>Critical evaluation of Emotional Inteligence</vt:lpstr>
      <vt:lpstr>PowerPoint Presentation</vt:lpstr>
      <vt:lpstr>What is Cultural Inteligence</vt:lpstr>
      <vt:lpstr>Why Cultural intelligence matters for leaders</vt:lpstr>
      <vt:lpstr>Four Dimensions</vt:lpstr>
      <vt:lpstr>Critical view of CQ &amp; Hofstede</vt:lpstr>
      <vt:lpstr>The link between  EI &amp; CQ</vt:lpstr>
      <vt:lpstr>Multicultural and collaborative environments</vt:lpstr>
      <vt:lpstr> Indra Nooyi (PepsiCo)</vt:lpstr>
      <vt:lpstr>Airbnb – Leading with Inclusion</vt:lpstr>
      <vt:lpstr>Unilever – Purpose-Driven, Globally Minded</vt:lpstr>
      <vt:lpstr>Case: Satya Nadella at Microsoft</vt:lpstr>
      <vt:lpstr>Conclusion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Terzieva (2017029)</dc:creator>
  <cp:lastModifiedBy>Toni Terziev</cp:lastModifiedBy>
  <cp:revision>31</cp:revision>
  <dcterms:created xsi:type="dcterms:W3CDTF">2025-07-01T11:05:47Z</dcterms:created>
  <dcterms:modified xsi:type="dcterms:W3CDTF">2025-07-12T12:54:02Z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