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0688638" cy="7562850"/>
  <p:notesSz cx="7562850" cy="10688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5" d="100"/>
          <a:sy n="75" d="100"/>
        </p:scale>
        <p:origin x="130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8365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presentation covers osteoarthritis in the UK, spanning diagnosis through to personalised care. The material is aimed at NHS primary care First-Contact Physiotherapists and is aligned with NICE NG226 (2022, reaffirmed 2025) and the NHS Universal Personalised Care framework. Over the next twenty slides we will cover epidemiology, burden, diagnosis, assessment, management, prevention and co-productive care.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State of MSK Health report issued by Arthritis UK, the number of cases, cost and working population affected by OA are increasing drastically. After covering twenty or so slides, we will dive into the diagnosis, assessment, treatment, prevention and personalised care based on the latest 2025-26 evidence (Tayyab et al., 2025). I would like to provide you with some evidence-based, practical tools to make things better and provide co-productive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primarily targets the First-Contact Practitioner physiotherapists in the NHS primary care. Following the 2024 expansion of the workforce by adding FCPs, they are now the initial clinician to see patients with musculoskeletal issues and a suspicion of osteoarthritis. The intersection of your role is between assessment, exercise prescription, education and onward referral, allowing you to have a unique opportunity to impact outcomes (NHS England, 2025). The material is thus focused on implementing NICE NG226, health coaching and multidisciplinary collaboration. All these recommendations would be able to accommodate a standard fifteen to twenty minutes primary care visit.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is a long-term, systemic cartilage erosion, subchondral bone, osteophytes and low-grade synovial inflammation. It primarily impacts on weight bearing joints like knees and hips although it can also affect hands and spine as well. Clinically, the patients present with activity-related joint pain, minimal morning stiffness, crepitus and progressive functional impairment (Batarfi et al., 2025). Notably, the NICE guidance 226 was last revised in 2025, making an explicit shift towards the discarded wear and tear paradigm, describing OA as an active, heterogeneous, and modifiable disorder. The key aspect of patient education is based on this reframing (Stephens, 2023).</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symptoms are persistent pains in the joint, aggravated by activity, morning stiffness of less than thirty minutes, swelling of the joint, and the progressive weakening of the functions that affect mobility, and independence (Arthritis Foundation, 2024). Aetiology is multifactorial. Sex, old age or genetic predisposition and prior versus joint injury are the non-modifiable risk factors. The clinical opportunity is the modifiable factors, which comprise obesity, occupational joint overload, muscle weakness and physical activity. The two tools that the Global Burden of Disease 2021 analysis (published in 2025) indicates as the most important drivers of OA worldwide are high BMI and metabolic risks (Sun et al., 2025).</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Arthritis UK State of MSK Health report 2025 estimates that approximately ten million UK adults have osteoarthritis as their longitudinal joint condition, so osteoarthritis is our most prevalent. About one out of every five persons older than forty five years old has knee OA (Arthritis UK, 2025). Published GBD data the year 2025 will demonstrate that England alone had 4.51 million knee OA cases in 2021, an increase of 49% since 1990. Women are always 30 to 40% more prevalent than men and rates are significantly higher in Scotland, Northern Ireland and deprived populations (Tayyab et al., 2025).</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a study published in 2025, the Global Burden of Disease Study 2021 reports 607 million individuals living with osteoarthritis, which is 7.7% of the population of the globe (Wang et al., 2025). There has been an increase of 137 percent since 1990 by cases, which are mainly precipitated by the ageing of the population and the phenomenon of obesity pandemic (GBD 2021 Osteoarthritis Collaborators, 2023). Projections to 2050 forecast a 74.9% increase in knee OA, 78.6% in hip OA and 48.6% in hand OA. OA is now the seventh largest cause of years lived with disability in the more than-seventies and has risen to 21.3 million disability-adjusted life years each year (Zeng et al., 2025).</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economic cost is huge and a growing one. The 2025 projections of Arthritis UK project that the NHS will spend 13.2 billion on the treatment of osteoarthritis and rheumatoid arthritis in 2025 alone and that the total amount spent will be 118.6 billion in a decade (Arthritis UK, 2026). The UK economy expects to lose billions of pounds to leisure days lost due to arthritis in 2024 and is estimated to grow to billions by 2040, in addition to the direct healthcare costs. Musculoskeletal disorders contribute approximately one-fifth of all sickness absence in the UK, with OA being a priority to the NHS and Treasury (Labour Market team, 2026).</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has a significant negative impact on the quality of life. Patients will have low mobility, difficulty sleeping, depressed moods and loss of independence, which in many instances will result in social isolation and less community involvement. The content of Arthritis UK 2025 report marks high rates of connection between OA and depression, anxiety and premature retirement. The majority of carers, mostly family members, become heavily burdened physically and emotionally (Arthritis UK, 2025). More importantly, OA is more prevalent in women, the elderly and individuals in deprived regions, which implies our clinical and treatment strategies should consider both health disparities and clinical manifestation of OA in case we should provide equal care.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2022 with a reaffirmation done in 2025 NICE Guideline NG226 advocates a purely clinical diagnosis of osteoarthritis in the absence of routine imaging. You can be sure that you are diagnosing OA when the patient is age 45 and above; is experiencing increased pain in joints during activities and also complains of stiffness in the morning which lasts less than 30 minutes. The only circumstances that justify X-rays include an atypical appearance, presumed alternative pathology or pre-surgical planning. Blood tests are only to be used in cases of inflammatory arthritis. This clinical model conserves time, resources and needless patient anxiety of radiological results (Mishra, 2026).</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examination should be holistic and not biomechanical. In addition to the examination and study of pain and joints, determine the functioning, sleep, mood, professional and social activity and social involvement. Assess baseline severity and monitor progress using validated instruments, like the Oxford Knee or Hip Score, WOMAC and the MSK-HQ. The NICE 2025 guidance focuses on comorbidity screening, risk and mental health screening on the initial contact (Hares et al., 2026). More importantly, discuss personal objectives, priorities and self-management preparedness of each patient. This data is a basis of joint-decision making along the course of treatment (Yumpu.com, 2026).</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NG226, which is modified in 2025, is more about the fundamental reposition of osteoarthritis management. Exercise and control of weight are becoming a fundamental treatment to everybody, not an add-on. The pharmacological possibilities are strictly placed as adjuncts and are only used when necessary so that one can indulge in exercise and day-to-day activities (Wood et al., 2023). Self-management support and shared decision-making can be provided by information provision and comprises all the pathway stages. Surgical referral is only done to patients whose quality of life has not significantly improved in spite of actual attempts of pursuing conservative (Anais Defois et al., 2024).</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frameworks to high-quality OA care. The Chronic Care Model by Wagner inspires patient-centred services that are proactive and are still fundamental in the design of the NHS. ESCAPE-pain is a six-week group program of exercise and education, which will be implemented in over 350 sites in the UK by 2025 and demonstrates lasting pain and functional gains. House of Care framework organises personalised care planning discussions. The new approach set by Core20PLUS5, which is being updated in 2025, explicitly focuses on MSK health inequalities within the most deprived 20% of the population that will be prioritized by both clinical and public health in this context (NHS England, 2025a).</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Modern OA management is all about non-pharmacological treatment. The use of structured exercise, which leads to the combination of aerobic, strengthening and neuromuscular interventions, is unquestionably a first option in NICE 2025 (Abafita et al., 2025). A five- to ten-percent decrease in weight results in clinically significant reductions in knee OA pain and delays the progression. TENS and thermotherapy, and manual therapy could contribute to the provision of helpful adjunct symptoms relief to the chosen patients. Education, pace of activity and cognitive-behavioural strategies develop self-efficacy and this long-term compliance (Yan et al., 2025). These are interventions with strong evidence, low cost and few side-effects therefore very cost effective.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Topical NSAIDs are the first-line agent of choice when pharmacological support is necessary in knee and hand OA as they provide safe pain relief with an outstanding pain profile (Md Sanaullah, 2025). The lowest effective dose of oral NSAIDs should be taken into consideration regarding cardiovascular, renal and gastrointestinal risks. Opioids and paracetamol are no longer commonly advised because of their ineffective nature and harm. Flare reliefs can be found through intra-articular corticosteroid injections. In cases of a failure of conservative care, joint replacement is quite successful and in 2024, over 200,000 hip and knee arthroplasties were performed in the UK (French et al., 2025).</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Osteoarthritis will seldom be isolated. It usually goes hand in hand with obesity, type 2 diabetes and cardiovascular disease and has overlapping metabolic and inflammatory pathways (Wei et al., 2023). According to 2025 UK statistics released by Arthritis, up to 40 percent of those experiencing symptomatic OA have depression and anxiety which links with pain in a two-way relationship. Chronic pain is a risk factor of falls, sarcopenia and frailty especially among the elderly. Multimorbidity raises the complexity in prescribing decisions particularly on the utilisation of NSAIDs in patients with renal impairment or with cardiovascular disease. Complete medication review is needed at each point.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prevention is made at three levels. There are primary prevention level risks: weight control, injury prevention, occupational ergonomics and physical activity promotion throughout life. Secondary prevention emphasizes the early intervention, physical referral programs and mass media messages, preventing OA to degenerate into disability. Structured rehabilitation and self-management are therapies that are considered as a tertiary preventive of PH (NHS England, 2024). The updated Long term Workforce Plan in the NHS in 2025 directly focuses on MSK prevention in primary care making you and FCPs the essential carrier of the strategy (Runhaar and Bierma-Zeinstra, 2022).</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Co-productive care requires specific skills, values and behaviours. Active listening, motivational interviewing, health coaching and shared decision-making, going beyond didactic teaching are all core skills. Respect, empathy, equity and recognition of the lived experience of the patient are underpinning values and are relevant expertise. The behaviours include authentic partnership working, openness of uncertainty and cultural competence and reflective practice. The competencies are in line with the framework of Personalised Care provided by NHS England and revised 2025 competency standards offered by Health Education England. Co-production is conceptually not soft; it is a clinical requirement of chronic diseases (Voorn et al., 2025).</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considered, co-production is strong with actual challenges. There is always an increase in adherence, satisfaction and clinical outcomes in osteoarthritis cohorts. Nonetheless, insufficient time, disparities in power and training of clinicians in coaching skills continue to be obstacles. Growing access through digital tools, like getUBetter and joinDigital, which will be implemented across the NHS pathways in 2025, increase accessibility at the risk of marginalising digitally disadvantaged patients (Xue et al., 2026). In 2025, a Lancet Rheumatology systematic review found that true co-production leads to fewer needless imaging and orthopaedic referrals, with both clinical and system-level outcomes, and when well implemented (Marsilio et al., 2021).</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suggest the implementation of all six components of the Comprehensive Model of Personalised Care in a systematic manner. It implies joint decision-making, individual care planning, empowering patients, social prescribing, patient-supported self-management and social support. In practice, incorporate an individualised care plan as part of each OA review, and in line with NHS Universal Personalised Care 2025 (NHS ENGLAND, 2026). Connect patients with ESCAPE-pain, tier-two weight-management services and peer-support networks. Take advantage of online resources to bolster self-management in the interim. This holistic solution avoids treating the joint only, but also the person and provides quantifiable results.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osteoarthritis is a prevalent disease impacting an estimated ten million adult patients in the UK with an estimated cost to the NHS of 13.2 billion pounds in 2025. Our roadmap to the present day of management is NICE NG226, ESCAPE-pain programme and Personalised Care framework combined with them. As First-Contact Practitioner physiotherapists, you are pivotal in early assessment, patient education and co-production. When put to regular use, these methods can substantially decrease disability, price and disparity. It is considered to be a subject of the NICE 2022/2025, Arthritis UK 2025, the GBD Study 2025 and NHS England 2025.</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3" Type="http://schemas.openxmlformats.org/officeDocument/2006/relationships/hyperlink" Target="https://orthoeducation.com/kneeeducation/osteoarthritis-of-the-knee/" TargetMode="External"/><Relationship Id="rId18" Type="http://schemas.openxmlformats.org/officeDocument/2006/relationships/hyperlink" Target="https://drdeepakmishra.com/blog/special-tests-for-knee-osteoarthritis/" TargetMode="External"/><Relationship Id="rId26" Type="http://schemas.openxmlformats.org/officeDocument/2006/relationships/hyperlink" Target="https://doi.org/10.7759/cureus.92499" TargetMode="External"/><Relationship Id="rId3" Type="http://schemas.openxmlformats.org/officeDocument/2006/relationships/hyperlink" Target="https://doi.org/10.1007/s00296-020-04764-5" TargetMode="External"/><Relationship Id="rId21" Type="http://schemas.openxmlformats.org/officeDocument/2006/relationships/hyperlink" Target="https://www.england.nhs.uk/gp/expanding-our-workforce/first-contact-physiotherapists/" TargetMode="External"/><Relationship Id="rId34" Type="http://schemas.openxmlformats.org/officeDocument/2006/relationships/hyperlink" Target="https://doi.org/10.1097/md.0000000000046612" TargetMode="External"/><Relationship Id="rId7" Type="http://schemas.openxmlformats.org/officeDocument/2006/relationships/hyperlink" Target="https://www.arthritis-uk.org/our-research/our-research-impact/research-achievements/escape-pain-exercise-to-reduce-the-pain-of-osteoarthritis/" TargetMode="External"/><Relationship Id="rId12" Type="http://schemas.openxmlformats.org/officeDocument/2006/relationships/hyperlink" Target="https://doi.org/10.1016/j.jshs.2025.101083" TargetMode="External"/><Relationship Id="rId17" Type="http://schemas.openxmlformats.org/officeDocument/2006/relationships/hyperlink" Target="https://www.factmr.com/report/united-kingdom-joint-replacement-market" TargetMode="External"/><Relationship Id="rId25" Type="http://schemas.openxmlformats.org/officeDocument/2006/relationships/hyperlink" Target="https://doi.org/10.1097/js9.0000000000003133" TargetMode="External"/><Relationship Id="rId33" Type="http://schemas.openxmlformats.org/officeDocument/2006/relationships/hyperlink" Target="https://www.yumpu.com/en/document/view/34753227/oxford-hip-score-nhs-milton-keynes-ccg" TargetMode="External"/><Relationship Id="rId2" Type="http://schemas.openxmlformats.org/officeDocument/2006/relationships/hyperlink" Target="https://doi.org/10.1001/jamanetworkopen.2025.3698" TargetMode="External"/><Relationship Id="rId16" Type="http://schemas.openxmlformats.org/officeDocument/2006/relationships/hyperlink" Target="https://doi.org/10.3390/ijerph18073336" TargetMode="External"/><Relationship Id="rId20" Type="http://schemas.openxmlformats.org/officeDocument/2006/relationships/hyperlink" Target="https://www.england.nhs.uk/about/equality/equality-hub/national-healthcare-inequalities-improvement-programme/core20plus5/" TargetMode="External"/><Relationship Id="rId29" Type="http://schemas.openxmlformats.org/officeDocument/2006/relationships/hyperlink" Target="https://doi.org/10.1038/s41413-023-00301-9" TargetMode="External"/><Relationship Id="rId1" Type="http://schemas.openxmlformats.org/officeDocument/2006/relationships/slideLayout" Target="../slideLayouts/slideLayout1.xml"/><Relationship Id="rId6" Type="http://schemas.openxmlformats.org/officeDocument/2006/relationships/hyperlink" Target="https://www.arthritis-uk.org/media/flpbvm2m/arthritisuk_state_of_msk_health_-report_2025.pdf" TargetMode="External"/><Relationship Id="rId11" Type="http://schemas.openxmlformats.org/officeDocument/2006/relationships/hyperlink" Target="https://doi.org/10.1016/s2665-9913(23)00163-7" TargetMode="External"/><Relationship Id="rId24" Type="http://schemas.openxmlformats.org/officeDocument/2006/relationships/hyperlink" Target="https://reference.medscape.com/cc1/p10/what-can-gps-learn-new-nice-guideline-osteoarthritis-2023a1000204#8" TargetMode="External"/><Relationship Id="rId32" Type="http://schemas.openxmlformats.org/officeDocument/2006/relationships/hyperlink" Target="https://doi.org/10.1136/bmj-2025-085242" TargetMode="External"/><Relationship Id="rId5" Type="http://schemas.openxmlformats.org/officeDocument/2006/relationships/hyperlink" Target="https://www.arthritis.org/diseases/osteoarthritis" TargetMode="External"/><Relationship Id="rId15" Type="http://schemas.openxmlformats.org/officeDocument/2006/relationships/hyperlink" Target="https://doi.org/10.1186/s40001-025-03083-4" TargetMode="External"/><Relationship Id="rId23" Type="http://schemas.openxmlformats.org/officeDocument/2006/relationships/hyperlink" Target="https://doi.org/10.1016/j.cger.2021.11.012" TargetMode="External"/><Relationship Id="rId28" Type="http://schemas.openxmlformats.org/officeDocument/2006/relationships/hyperlink" Target="https://doi.org/10.3389/fmed.2025.1696929" TargetMode="External"/><Relationship Id="rId10" Type="http://schemas.openxmlformats.org/officeDocument/2006/relationships/hyperlink" Target="https://doi.org/10.1186/s12916-025-04294-6" TargetMode="External"/><Relationship Id="rId19" Type="http://schemas.openxmlformats.org/officeDocument/2006/relationships/hyperlink" Target="https://www.england.nhs.uk/long-read/nhs-long-term-workforce-plan-2/" TargetMode="External"/><Relationship Id="rId31" Type="http://schemas.openxmlformats.org/officeDocument/2006/relationships/hyperlink" Target="https://doi.org/10.1186/s12939-025-02755-1" TargetMode="External"/><Relationship Id="rId4" Type="http://schemas.openxmlformats.org/officeDocument/2006/relationships/hyperlink" Target="https://doi.org/10.1016/j.jcjp.2024.100186" TargetMode="External"/><Relationship Id="rId9" Type="http://schemas.openxmlformats.org/officeDocument/2006/relationships/hyperlink" Target="https://doi.org/10.3390/life15081238" TargetMode="External"/><Relationship Id="rId14" Type="http://schemas.openxmlformats.org/officeDocument/2006/relationships/hyperlink" Target="https://www.ons.gov.uk/employmentandlabourmarket/peopleinwork/labourproductivity/articles/sicknessabsenceinthelabourmarket/2025" TargetMode="External"/><Relationship Id="rId22" Type="http://schemas.openxmlformats.org/officeDocument/2006/relationships/hyperlink" Target="https://www.england.nhs.uk/personalisedcare/comprehensive-model/" TargetMode="External"/><Relationship Id="rId27" Type="http://schemas.openxmlformats.org/officeDocument/2006/relationships/hyperlink" Target="https://doi.org/10.5334/ijic.8969" TargetMode="External"/><Relationship Id="rId30" Type="http://schemas.openxmlformats.org/officeDocument/2006/relationships/hyperlink" Target="https://doi.org/10.1136/bmj.p24" TargetMode="External"/><Relationship Id="rId8" Type="http://schemas.openxmlformats.org/officeDocument/2006/relationships/hyperlink" Target="https://committees.parliament.uk/writtenevidence/16454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457200" cy="7562088"/>
          </a:xfrm>
          <a:prstGeom prst="rect">
            <a:avLst/>
          </a:prstGeom>
          <a:solidFill>
            <a:srgbClr val="1F4E79"/>
          </a:solidFill>
          <a:ln w="12700">
            <a:solidFill>
              <a:srgbClr val="1F4E79"/>
            </a:solidFill>
            <a:prstDash val="solid"/>
          </a:ln>
        </p:spPr>
      </p:sp>
      <p:sp>
        <p:nvSpPr>
          <p:cNvPr id="3" name="Shape 1"/>
          <p:cNvSpPr/>
          <p:nvPr/>
        </p:nvSpPr>
        <p:spPr>
          <a:xfrm>
            <a:off x="10232136" y="0"/>
            <a:ext cx="457200" cy="7562088"/>
          </a:xfrm>
          <a:prstGeom prst="rect">
            <a:avLst/>
          </a:prstGeom>
          <a:solidFill>
            <a:srgbClr val="1F4E79"/>
          </a:solidFill>
          <a:ln w="12700">
            <a:solidFill>
              <a:srgbClr val="1F4E79"/>
            </a:solidFill>
            <a:prstDash val="solid"/>
          </a:ln>
        </p:spPr>
      </p:sp>
      <p:sp>
        <p:nvSpPr>
          <p:cNvPr id="4" name="Shape 2"/>
          <p:cNvSpPr/>
          <p:nvPr/>
        </p:nvSpPr>
        <p:spPr>
          <a:xfrm>
            <a:off x="1097280" y="1097280"/>
            <a:ext cx="365760" cy="365760"/>
          </a:xfrm>
          <a:prstGeom prst="rect">
            <a:avLst/>
          </a:prstGeom>
          <a:solidFill>
            <a:srgbClr val="C55A11"/>
          </a:solidFill>
          <a:ln w="12700">
            <a:solidFill>
              <a:srgbClr val="C55A11"/>
            </a:solidFill>
            <a:prstDash val="solid"/>
          </a:ln>
        </p:spPr>
      </p:sp>
      <p:sp>
        <p:nvSpPr>
          <p:cNvPr id="5" name="Text 3"/>
          <p:cNvSpPr/>
          <p:nvPr/>
        </p:nvSpPr>
        <p:spPr>
          <a:xfrm>
            <a:off x="1650341" y="640080"/>
            <a:ext cx="8810395" cy="1280160"/>
          </a:xfrm>
          <a:prstGeom prst="rect">
            <a:avLst/>
          </a:prstGeom>
          <a:noFill/>
          <a:ln/>
        </p:spPr>
        <p:txBody>
          <a:bodyPr wrap="square" lIns="0" tIns="0" rIns="0" bIns="0" rtlCol="0" anchor="ctr"/>
          <a:lstStyle/>
          <a:p>
            <a:pPr marL="0" indent="0" algn="l">
              <a:buNone/>
            </a:pPr>
            <a:r>
              <a:rPr lang="en-US" sz="4000" b="1" kern="0" spc="200" dirty="0">
                <a:solidFill>
                  <a:srgbClr val="1F4E79"/>
                </a:solidFill>
                <a:latin typeface="Times New Roman" pitchFamily="34" charset="0"/>
                <a:ea typeface="Times New Roman" pitchFamily="34" charset="-122"/>
                <a:cs typeface="Times New Roman" pitchFamily="34" charset="-120"/>
              </a:rPr>
              <a:t>OSTEOARTHRITIS IN THE UK</a:t>
            </a:r>
            <a:endParaRPr lang="en-US" sz="4000" dirty="0"/>
          </a:p>
        </p:txBody>
      </p:sp>
      <p:sp>
        <p:nvSpPr>
          <p:cNvPr id="6" name="Shape 4"/>
          <p:cNvSpPr/>
          <p:nvPr/>
        </p:nvSpPr>
        <p:spPr>
          <a:xfrm>
            <a:off x="1097280" y="3063240"/>
            <a:ext cx="3200400" cy="0"/>
          </a:xfrm>
          <a:prstGeom prst="line">
            <a:avLst/>
          </a:prstGeom>
          <a:noFill/>
          <a:ln w="38100">
            <a:solidFill>
              <a:srgbClr val="C55A11"/>
            </a:solidFill>
            <a:prstDash val="solid"/>
          </a:ln>
        </p:spPr>
      </p:sp>
      <p:sp>
        <p:nvSpPr>
          <p:cNvPr id="7" name="Text 5"/>
          <p:cNvSpPr/>
          <p:nvPr/>
        </p:nvSpPr>
        <p:spPr>
          <a:xfrm>
            <a:off x="1097280" y="3200400"/>
            <a:ext cx="8494776" cy="731520"/>
          </a:xfrm>
          <a:prstGeom prst="rect">
            <a:avLst/>
          </a:prstGeom>
          <a:noFill/>
          <a:ln/>
        </p:spPr>
        <p:txBody>
          <a:bodyPr wrap="square" lIns="0" tIns="0" rIns="0" bIns="0" rtlCol="0" anchor="ctr"/>
          <a:lstStyle/>
          <a:p>
            <a:pPr marL="0" indent="0" algn="l">
              <a:buNone/>
            </a:pPr>
            <a:r>
              <a:rPr lang="en-US" sz="2800" i="1" dirty="0">
                <a:solidFill>
                  <a:srgbClr val="595959"/>
                </a:solidFill>
                <a:latin typeface="Times New Roman" pitchFamily="34" charset="0"/>
                <a:ea typeface="Times New Roman" pitchFamily="34" charset="-122"/>
                <a:cs typeface="Times New Roman" pitchFamily="34" charset="-120"/>
              </a:rPr>
              <a:t>From Diagnosis to Personalised Care</a:t>
            </a:r>
            <a:endParaRPr lang="en-US" sz="2800" dirty="0"/>
          </a:p>
        </p:txBody>
      </p:sp>
      <p:sp>
        <p:nvSpPr>
          <p:cNvPr id="8" name="Shape 6"/>
          <p:cNvSpPr/>
          <p:nvPr/>
        </p:nvSpPr>
        <p:spPr>
          <a:xfrm>
            <a:off x="1504188" y="4434840"/>
            <a:ext cx="2377440" cy="640080"/>
          </a:xfrm>
          <a:prstGeom prst="roundRect">
            <a:avLst>
              <a:gd name="adj" fmla="val 21429"/>
            </a:avLst>
          </a:prstGeom>
          <a:solidFill>
            <a:srgbClr val="D9E2F3"/>
          </a:solidFill>
          <a:ln w="25400">
            <a:solidFill>
              <a:srgbClr val="1F4E79"/>
            </a:solidFill>
            <a:prstDash val="solid"/>
          </a:ln>
        </p:spPr>
      </p:sp>
      <p:sp>
        <p:nvSpPr>
          <p:cNvPr id="9" name="Text 7"/>
          <p:cNvSpPr/>
          <p:nvPr/>
        </p:nvSpPr>
        <p:spPr>
          <a:xfrm>
            <a:off x="1504188" y="4434840"/>
            <a:ext cx="2377440" cy="640080"/>
          </a:xfrm>
          <a:prstGeom prst="rect">
            <a:avLst/>
          </a:prstGeom>
          <a:noFill/>
          <a:ln/>
        </p:spPr>
        <p:txBody>
          <a:bodyPr wrap="square" lIns="0" tIns="0" rIns="0" bIns="0" rtlCol="0" anchor="ctr"/>
          <a:lstStyle/>
          <a:p>
            <a:pPr marL="0" indent="0" algn="ctr">
              <a:buNone/>
            </a:pPr>
            <a:r>
              <a:rPr lang="en-US" sz="1800" b="1" dirty="0">
                <a:solidFill>
                  <a:srgbClr val="1F4E79"/>
                </a:solidFill>
                <a:latin typeface="Times New Roman" pitchFamily="34" charset="0"/>
                <a:ea typeface="Times New Roman" pitchFamily="34" charset="-122"/>
                <a:cs typeface="Times New Roman" pitchFamily="34" charset="-120"/>
              </a:rPr>
              <a:t>Diagnosis</a:t>
            </a:r>
            <a:endParaRPr lang="en-US" sz="1800" dirty="0"/>
          </a:p>
        </p:txBody>
      </p:sp>
      <p:sp>
        <p:nvSpPr>
          <p:cNvPr id="10" name="Shape 8"/>
          <p:cNvSpPr/>
          <p:nvPr/>
        </p:nvSpPr>
        <p:spPr>
          <a:xfrm>
            <a:off x="4155948" y="4434840"/>
            <a:ext cx="2377440" cy="640080"/>
          </a:xfrm>
          <a:prstGeom prst="roundRect">
            <a:avLst>
              <a:gd name="adj" fmla="val 21429"/>
            </a:avLst>
          </a:prstGeom>
          <a:solidFill>
            <a:srgbClr val="E2EFDA"/>
          </a:solidFill>
          <a:ln w="25400">
            <a:solidFill>
              <a:srgbClr val="548235"/>
            </a:solidFill>
            <a:prstDash val="solid"/>
          </a:ln>
        </p:spPr>
      </p:sp>
      <p:sp>
        <p:nvSpPr>
          <p:cNvPr id="11" name="Text 9"/>
          <p:cNvSpPr/>
          <p:nvPr/>
        </p:nvSpPr>
        <p:spPr>
          <a:xfrm>
            <a:off x="4155948" y="4434840"/>
            <a:ext cx="2377440" cy="640080"/>
          </a:xfrm>
          <a:prstGeom prst="rect">
            <a:avLst/>
          </a:prstGeom>
          <a:noFill/>
          <a:ln/>
        </p:spPr>
        <p:txBody>
          <a:bodyPr wrap="square" lIns="0" tIns="0" rIns="0" bIns="0" rtlCol="0" anchor="ctr"/>
          <a:lstStyle/>
          <a:p>
            <a:pPr marL="0" indent="0" algn="ctr">
              <a:buNone/>
            </a:pPr>
            <a:r>
              <a:rPr lang="en-US" sz="1800" b="1" dirty="0">
                <a:solidFill>
                  <a:srgbClr val="548235"/>
                </a:solidFill>
                <a:latin typeface="Times New Roman" pitchFamily="34" charset="0"/>
                <a:ea typeface="Times New Roman" pitchFamily="34" charset="-122"/>
                <a:cs typeface="Times New Roman" pitchFamily="34" charset="-120"/>
              </a:rPr>
              <a:t>Treatment</a:t>
            </a:r>
            <a:endParaRPr lang="en-US" sz="1800" dirty="0"/>
          </a:p>
        </p:txBody>
      </p:sp>
      <p:sp>
        <p:nvSpPr>
          <p:cNvPr id="12" name="Shape 10"/>
          <p:cNvSpPr/>
          <p:nvPr/>
        </p:nvSpPr>
        <p:spPr>
          <a:xfrm>
            <a:off x="6807708" y="4434840"/>
            <a:ext cx="2377440" cy="640080"/>
          </a:xfrm>
          <a:prstGeom prst="roundRect">
            <a:avLst>
              <a:gd name="adj" fmla="val 21429"/>
            </a:avLst>
          </a:prstGeom>
          <a:solidFill>
            <a:srgbClr val="FBE5D6"/>
          </a:solidFill>
          <a:ln w="25400">
            <a:solidFill>
              <a:srgbClr val="C55A11"/>
            </a:solidFill>
            <a:prstDash val="solid"/>
          </a:ln>
        </p:spPr>
      </p:sp>
      <p:sp>
        <p:nvSpPr>
          <p:cNvPr id="13" name="Text 11"/>
          <p:cNvSpPr/>
          <p:nvPr/>
        </p:nvSpPr>
        <p:spPr>
          <a:xfrm>
            <a:off x="6807708" y="4434840"/>
            <a:ext cx="2377440" cy="640080"/>
          </a:xfrm>
          <a:prstGeom prst="rect">
            <a:avLst/>
          </a:prstGeom>
          <a:noFill/>
          <a:ln/>
        </p:spPr>
        <p:txBody>
          <a:bodyPr wrap="square" lIns="0" tIns="0" rIns="0" bIns="0" rtlCol="0" anchor="ctr"/>
          <a:lstStyle/>
          <a:p>
            <a:pPr marL="0" indent="0" algn="ctr">
              <a:buNone/>
            </a:pPr>
            <a:r>
              <a:rPr lang="en-US" sz="1800" b="1" dirty="0">
                <a:solidFill>
                  <a:srgbClr val="C55A11"/>
                </a:solidFill>
                <a:latin typeface="Times New Roman" pitchFamily="34" charset="0"/>
                <a:ea typeface="Times New Roman" pitchFamily="34" charset="-122"/>
                <a:cs typeface="Times New Roman" pitchFamily="34" charset="-120"/>
              </a:rPr>
              <a:t>Personalised Care</a:t>
            </a:r>
            <a:endParaRPr lang="en-US" sz="1800" dirty="0"/>
          </a:p>
        </p:txBody>
      </p:sp>
      <p:sp>
        <p:nvSpPr>
          <p:cNvPr id="14" name="Shape 12"/>
          <p:cNvSpPr/>
          <p:nvPr/>
        </p:nvSpPr>
        <p:spPr>
          <a:xfrm>
            <a:off x="1097280" y="5623560"/>
            <a:ext cx="8494776" cy="640080"/>
          </a:xfrm>
          <a:prstGeom prst="roundRect">
            <a:avLst>
              <a:gd name="adj" fmla="val 14286"/>
            </a:avLst>
          </a:prstGeom>
          <a:solidFill>
            <a:srgbClr val="D9E2F3"/>
          </a:solidFill>
          <a:ln w="19050">
            <a:solidFill>
              <a:srgbClr val="1F4E79"/>
            </a:solidFill>
            <a:prstDash val="solid"/>
          </a:ln>
        </p:spPr>
      </p:sp>
      <p:sp>
        <p:nvSpPr>
          <p:cNvPr id="15" name="Text 13"/>
          <p:cNvSpPr/>
          <p:nvPr/>
        </p:nvSpPr>
        <p:spPr>
          <a:xfrm>
            <a:off x="1097280" y="5623560"/>
            <a:ext cx="8494776" cy="640080"/>
          </a:xfrm>
          <a:prstGeom prst="rect">
            <a:avLst/>
          </a:prstGeom>
          <a:noFill/>
          <a:ln/>
        </p:spPr>
        <p:txBody>
          <a:bodyPr wrap="square" lIns="0" tIns="0" rIns="0" bIns="0" rtlCol="0" anchor="ctr"/>
          <a:lstStyle/>
          <a:p>
            <a:pPr marL="0" indent="0" algn="ctr">
              <a:buNone/>
            </a:pPr>
            <a:r>
              <a:rPr lang="en-US" sz="1800" b="1" dirty="0">
                <a:solidFill>
                  <a:srgbClr val="1F4E79"/>
                </a:solidFill>
                <a:latin typeface="Times New Roman" pitchFamily="34" charset="0"/>
                <a:ea typeface="Times New Roman" pitchFamily="34" charset="-122"/>
                <a:cs typeface="Times New Roman" pitchFamily="34" charset="-120"/>
              </a:rPr>
              <a:t>For NHS Primary Care First-Contact Physiotherapists</a:t>
            </a:r>
            <a:endParaRPr lang="en-US" sz="1800" dirty="0"/>
          </a:p>
        </p:txBody>
      </p:sp>
      <p:sp>
        <p:nvSpPr>
          <p:cNvPr id="16" name="Shape 14"/>
          <p:cNvSpPr/>
          <p:nvPr/>
        </p:nvSpPr>
        <p:spPr>
          <a:xfrm>
            <a:off x="1097280" y="6720840"/>
            <a:ext cx="8494776" cy="0"/>
          </a:xfrm>
          <a:prstGeom prst="line">
            <a:avLst/>
          </a:prstGeom>
          <a:noFill/>
          <a:ln w="12700">
            <a:solidFill>
              <a:srgbClr val="1F4E79"/>
            </a:solidFill>
            <a:prstDash val="solid"/>
          </a:ln>
        </p:spPr>
      </p:sp>
      <p:sp>
        <p:nvSpPr>
          <p:cNvPr id="17" name="Text 15"/>
          <p:cNvSpPr/>
          <p:nvPr/>
        </p:nvSpPr>
        <p:spPr>
          <a:xfrm>
            <a:off x="1097280" y="6766560"/>
            <a:ext cx="8494776" cy="457200"/>
          </a:xfrm>
          <a:prstGeom prst="rect">
            <a:avLst/>
          </a:prstGeom>
          <a:noFill/>
          <a:ln/>
        </p:spPr>
        <p:txBody>
          <a:bodyPr wrap="square" lIns="0" tIns="0" rIns="0" bIns="0" rtlCol="0" anchor="ctr"/>
          <a:lstStyle/>
          <a:p>
            <a:pPr marL="0" indent="0" algn="ctr">
              <a:buNone/>
            </a:pPr>
            <a:r>
              <a:rPr lang="en-US" sz="1200" i="1" dirty="0">
                <a:solidFill>
                  <a:srgbClr val="595959"/>
                </a:solidFill>
                <a:latin typeface="Times New Roman" pitchFamily="34" charset="0"/>
                <a:ea typeface="Times New Roman" pitchFamily="34" charset="-122"/>
                <a:cs typeface="Times New Roman" pitchFamily="34" charset="-120"/>
              </a:rPr>
              <a:t>Evidence-based practice · 2025-26 · Aligned with NICE NG226 and NHS Universal Personalised Care</a:t>
            </a:r>
            <a:endParaRPr lang="en-US" sz="1200" dirty="0"/>
          </a:p>
        </p:txBody>
      </p:sp>
      <p:sp>
        <p:nvSpPr>
          <p:cNvPr id="18" name="TextBox 17">
            <a:extLst>
              <a:ext uri="{FF2B5EF4-FFF2-40B4-BE49-F238E27FC236}">
                <a16:creationId xmlns:a16="http://schemas.microsoft.com/office/drawing/2014/main" id="{946E08CE-6205-36EE-F70D-BEAE163EC48F}"/>
              </a:ext>
            </a:extLst>
          </p:cNvPr>
          <p:cNvSpPr txBox="1"/>
          <p:nvPr/>
        </p:nvSpPr>
        <p:spPr>
          <a:xfrm>
            <a:off x="1097280" y="2120202"/>
            <a:ext cx="5436108" cy="646331"/>
          </a:xfrm>
          <a:prstGeom prst="rect">
            <a:avLst/>
          </a:prstGeom>
          <a:noFill/>
        </p:spPr>
        <p:txBody>
          <a:bodyPr wrap="square" rtlCol="0">
            <a:spAutoFit/>
          </a:bodyPr>
          <a:lstStyle/>
          <a:p>
            <a:r>
              <a:rPr lang="en-IN" dirty="0"/>
              <a:t>Student Name: </a:t>
            </a:r>
            <a:r>
              <a:rPr lang="en-IN" dirty="0" err="1"/>
              <a:t>Vishalbhai</a:t>
            </a:r>
            <a:r>
              <a:rPr lang="en-IN" dirty="0"/>
              <a:t> </a:t>
            </a:r>
            <a:r>
              <a:rPr lang="en-IN" dirty="0" err="1"/>
              <a:t>Mukeshbhai</a:t>
            </a:r>
            <a:r>
              <a:rPr lang="en-IN" dirty="0"/>
              <a:t> Khristi </a:t>
            </a:r>
            <a:br>
              <a:rPr lang="en-IN" dirty="0"/>
            </a:br>
            <a:r>
              <a:rPr lang="en-IN" dirty="0"/>
              <a:t>Student ID: 2518470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Introduction: Raising Awareness of Osteoarthritis in the UK</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most prevalent joint ailment in the UK and a major cause of disability is osteoarthritis (OA) (Tayyab et al.,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prevalence, cost and workforce impact are confirmed by the 2025 report by Arthritis UK (Knee Education,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This presentation discusses diagnosis, treatment, prevention and personalised care.</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Aim: prepare professionals to provide evidence-based co-productive OA management in 2026.</a:t>
            </a:r>
            <a:endParaRPr lang="en-US" sz="2200" dirty="0"/>
          </a:p>
        </p:txBody>
      </p:sp>
      <p:pic>
        <p:nvPicPr>
          <p:cNvPr id="5" name="Image 0" descr="/home/claude/build/img/image1.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 Osteoarthritis of the Knee
</a:t>
            </a:r>
            <a:r>
              <a:rPr lang="en-US" sz="1100" i="1" dirty="0">
                <a:solidFill>
                  <a:srgbClr val="404040"/>
                </a:solidFill>
                <a:latin typeface="Times New Roman" pitchFamily="34" charset="0"/>
                <a:ea typeface="Times New Roman" pitchFamily="34" charset="-122"/>
                <a:cs typeface="Times New Roman" pitchFamily="34" charset="-120"/>
              </a:rPr>
              <a:t>Source: Knee Education,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Target Audience: Primary Care Physiotherapists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Audience: NHS primary care First-Contact Physiotherapist (FCP) physiotherapists.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As of 2025-26, they are actively becoming the initial clinician to evaluate MSK presentations.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Pitched content to their assessment, exercise-prescription and referral roles.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Pay attention to implementation of NICE NG226, self-management coaching and multidisciplinary collaboration (NHS England, 2025).</a:t>
            </a:r>
            <a:endParaRPr lang="en-US" sz="2200" dirty="0"/>
          </a:p>
        </p:txBody>
      </p:sp>
      <p:sp>
        <p:nvSpPr>
          <p:cNvPr id="5" name="Shape 3"/>
          <p:cNvSpPr/>
          <p:nvPr/>
        </p:nvSpPr>
        <p:spPr>
          <a:xfrm>
            <a:off x="4983480" y="1051560"/>
            <a:ext cx="5385816" cy="640080"/>
          </a:xfrm>
          <a:prstGeom prst="roundRect">
            <a:avLst>
              <a:gd name="adj" fmla="val 14286"/>
            </a:avLst>
          </a:prstGeom>
          <a:solidFill>
            <a:srgbClr val="1F4E79"/>
          </a:solidFill>
          <a:ln w="12700">
            <a:solidFill>
              <a:srgbClr val="1F4E79"/>
            </a:solidFill>
            <a:prstDash val="solid"/>
          </a:ln>
        </p:spPr>
      </p:sp>
      <p:sp>
        <p:nvSpPr>
          <p:cNvPr id="6" name="Text 4"/>
          <p:cNvSpPr/>
          <p:nvPr/>
        </p:nvSpPr>
        <p:spPr>
          <a:xfrm>
            <a:off x="4983480" y="1051560"/>
            <a:ext cx="5385816" cy="640080"/>
          </a:xfrm>
          <a:prstGeom prst="rect">
            <a:avLst/>
          </a:prstGeom>
          <a:noFill/>
          <a:ln/>
        </p:spPr>
        <p:txBody>
          <a:bodyPr wrap="square" lIns="0" tIns="0" rIns="0" bIns="0" rtlCol="0" anchor="ctr"/>
          <a:lstStyle/>
          <a:p>
            <a:pPr marL="0" indent="0" algn="ctr">
              <a:buNone/>
            </a:pPr>
            <a:r>
              <a:rPr lang="en-US" sz="1800" b="1" dirty="0">
                <a:solidFill>
                  <a:srgbClr val="FFFFFF"/>
                </a:solidFill>
                <a:latin typeface="Times New Roman" pitchFamily="34" charset="0"/>
                <a:ea typeface="Times New Roman" pitchFamily="34" charset="-122"/>
                <a:cs typeface="Times New Roman" pitchFamily="34" charset="-120"/>
              </a:rPr>
              <a:t>FIRST-CONTACT PRACTITIONER (FCP)</a:t>
            </a:r>
            <a:endParaRPr lang="en-US" sz="1800" dirty="0"/>
          </a:p>
        </p:txBody>
      </p:sp>
      <p:sp>
        <p:nvSpPr>
          <p:cNvPr id="7" name="Shape 5"/>
          <p:cNvSpPr/>
          <p:nvPr/>
        </p:nvSpPr>
        <p:spPr>
          <a:xfrm>
            <a:off x="4983480" y="1828800"/>
            <a:ext cx="2601468" cy="2295144"/>
          </a:xfrm>
          <a:prstGeom prst="roundRect">
            <a:avLst>
              <a:gd name="adj" fmla="val 4781"/>
            </a:avLst>
          </a:prstGeom>
          <a:solidFill>
            <a:srgbClr val="D9E2F3"/>
          </a:solidFill>
          <a:ln w="25400">
            <a:solidFill>
              <a:srgbClr val="1F4E79"/>
            </a:solidFill>
            <a:prstDash val="solid"/>
          </a:ln>
        </p:spPr>
      </p:sp>
      <p:sp>
        <p:nvSpPr>
          <p:cNvPr id="8" name="Text 6"/>
          <p:cNvSpPr/>
          <p:nvPr/>
        </p:nvSpPr>
        <p:spPr>
          <a:xfrm>
            <a:off x="5120640" y="1938528"/>
            <a:ext cx="2327148" cy="2075688"/>
          </a:xfrm>
          <a:prstGeom prst="rect">
            <a:avLst/>
          </a:prstGeom>
          <a:noFill/>
          <a:ln/>
        </p:spPr>
        <p:txBody>
          <a:bodyPr wrap="square" lIns="0" tIns="0" rIns="0" bIns="0" rtlCol="0" anchor="ctr"/>
          <a:lstStyle/>
          <a:p>
            <a:pPr marL="0" indent="0" algn="ctr">
              <a:lnSpc>
                <a:spcPct val="115000"/>
              </a:lnSpc>
              <a:buNone/>
            </a:pPr>
            <a:r>
              <a:rPr lang="en-US" sz="1600" b="1" dirty="0">
                <a:solidFill>
                  <a:srgbClr val="1F4E79"/>
                </a:solidFill>
                <a:latin typeface="Times New Roman" pitchFamily="34" charset="0"/>
                <a:ea typeface="Times New Roman" pitchFamily="34" charset="-122"/>
                <a:cs typeface="Times New Roman" pitchFamily="34" charset="-120"/>
              </a:rPr>
              <a:t>Assessment
</a:t>
            </a:r>
            <a:endParaRPr lang="en-US" sz="16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Holistic evaluation using validated tools</a:t>
            </a:r>
            <a:endParaRPr lang="en-US" sz="1600" dirty="0"/>
          </a:p>
        </p:txBody>
      </p:sp>
      <p:sp>
        <p:nvSpPr>
          <p:cNvPr id="9" name="Shape 7"/>
          <p:cNvSpPr/>
          <p:nvPr/>
        </p:nvSpPr>
        <p:spPr>
          <a:xfrm>
            <a:off x="7767828" y="1828800"/>
            <a:ext cx="2601468" cy="2295144"/>
          </a:xfrm>
          <a:prstGeom prst="roundRect">
            <a:avLst>
              <a:gd name="adj" fmla="val 4781"/>
            </a:avLst>
          </a:prstGeom>
          <a:solidFill>
            <a:srgbClr val="E2EFDA"/>
          </a:solidFill>
          <a:ln w="25400">
            <a:solidFill>
              <a:srgbClr val="548235"/>
            </a:solidFill>
            <a:prstDash val="solid"/>
          </a:ln>
        </p:spPr>
      </p:sp>
      <p:sp>
        <p:nvSpPr>
          <p:cNvPr id="10" name="Text 8"/>
          <p:cNvSpPr/>
          <p:nvPr/>
        </p:nvSpPr>
        <p:spPr>
          <a:xfrm>
            <a:off x="7904988" y="1938528"/>
            <a:ext cx="2327148" cy="2075688"/>
          </a:xfrm>
          <a:prstGeom prst="rect">
            <a:avLst/>
          </a:prstGeom>
          <a:noFill/>
          <a:ln/>
        </p:spPr>
        <p:txBody>
          <a:bodyPr wrap="square" lIns="0" tIns="0" rIns="0" bIns="0" rtlCol="0" anchor="ctr"/>
          <a:lstStyle/>
          <a:p>
            <a:pPr marL="0" indent="0" algn="ctr">
              <a:lnSpc>
                <a:spcPct val="115000"/>
              </a:lnSpc>
              <a:buNone/>
            </a:pPr>
            <a:r>
              <a:rPr lang="en-US" sz="1600" b="1" dirty="0">
                <a:solidFill>
                  <a:srgbClr val="548235"/>
                </a:solidFill>
                <a:latin typeface="Times New Roman" pitchFamily="34" charset="0"/>
                <a:ea typeface="Times New Roman" pitchFamily="34" charset="-122"/>
                <a:cs typeface="Times New Roman" pitchFamily="34" charset="-120"/>
              </a:rPr>
              <a:t>Exercise Prescription
</a:t>
            </a:r>
            <a:endParaRPr lang="en-US" sz="16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Aerobic, strengthening, neuromuscular</a:t>
            </a:r>
            <a:endParaRPr lang="en-US" sz="1600" dirty="0"/>
          </a:p>
        </p:txBody>
      </p:sp>
      <p:sp>
        <p:nvSpPr>
          <p:cNvPr id="11" name="Shape 9"/>
          <p:cNvSpPr/>
          <p:nvPr/>
        </p:nvSpPr>
        <p:spPr>
          <a:xfrm>
            <a:off x="4983480" y="4306824"/>
            <a:ext cx="2601468" cy="2295144"/>
          </a:xfrm>
          <a:prstGeom prst="roundRect">
            <a:avLst>
              <a:gd name="adj" fmla="val 4781"/>
            </a:avLst>
          </a:prstGeom>
          <a:solidFill>
            <a:srgbClr val="FBE5D6"/>
          </a:solidFill>
          <a:ln w="25400">
            <a:solidFill>
              <a:srgbClr val="C55A11"/>
            </a:solidFill>
            <a:prstDash val="solid"/>
          </a:ln>
        </p:spPr>
      </p:sp>
      <p:sp>
        <p:nvSpPr>
          <p:cNvPr id="12" name="Text 10"/>
          <p:cNvSpPr/>
          <p:nvPr/>
        </p:nvSpPr>
        <p:spPr>
          <a:xfrm>
            <a:off x="5120640" y="4416552"/>
            <a:ext cx="2327148" cy="2075688"/>
          </a:xfrm>
          <a:prstGeom prst="rect">
            <a:avLst/>
          </a:prstGeom>
          <a:noFill/>
          <a:ln/>
        </p:spPr>
        <p:txBody>
          <a:bodyPr wrap="square" lIns="0" tIns="0" rIns="0" bIns="0" rtlCol="0" anchor="ctr"/>
          <a:lstStyle/>
          <a:p>
            <a:pPr marL="0" indent="0" algn="ctr">
              <a:lnSpc>
                <a:spcPct val="115000"/>
              </a:lnSpc>
              <a:buNone/>
            </a:pPr>
            <a:r>
              <a:rPr lang="en-US" sz="1600" b="1" dirty="0">
                <a:solidFill>
                  <a:srgbClr val="C55A11"/>
                </a:solidFill>
                <a:latin typeface="Times New Roman" pitchFamily="34" charset="0"/>
                <a:ea typeface="Times New Roman" pitchFamily="34" charset="-122"/>
                <a:cs typeface="Times New Roman" pitchFamily="34" charset="-120"/>
              </a:rPr>
              <a:t>Patient Education
</a:t>
            </a:r>
            <a:endParaRPr lang="en-US" sz="16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Self-management coaching &amp; pacing</a:t>
            </a:r>
            <a:endParaRPr lang="en-US" sz="1600" dirty="0"/>
          </a:p>
        </p:txBody>
      </p:sp>
      <p:sp>
        <p:nvSpPr>
          <p:cNvPr id="13" name="Shape 11"/>
          <p:cNvSpPr/>
          <p:nvPr/>
        </p:nvSpPr>
        <p:spPr>
          <a:xfrm>
            <a:off x="7767828" y="4306824"/>
            <a:ext cx="2601468" cy="2295144"/>
          </a:xfrm>
          <a:prstGeom prst="roundRect">
            <a:avLst>
              <a:gd name="adj" fmla="val 4781"/>
            </a:avLst>
          </a:prstGeom>
          <a:solidFill>
            <a:srgbClr val="FFF2CC"/>
          </a:solidFill>
          <a:ln w="25400">
            <a:solidFill>
              <a:srgbClr val="BF8F00"/>
            </a:solidFill>
            <a:prstDash val="solid"/>
          </a:ln>
        </p:spPr>
      </p:sp>
      <p:sp>
        <p:nvSpPr>
          <p:cNvPr id="14" name="Text 12"/>
          <p:cNvSpPr/>
          <p:nvPr/>
        </p:nvSpPr>
        <p:spPr>
          <a:xfrm>
            <a:off x="7904988" y="4416552"/>
            <a:ext cx="2327148" cy="2075688"/>
          </a:xfrm>
          <a:prstGeom prst="rect">
            <a:avLst/>
          </a:prstGeom>
          <a:noFill/>
          <a:ln/>
        </p:spPr>
        <p:txBody>
          <a:bodyPr wrap="square" lIns="0" tIns="0" rIns="0" bIns="0" rtlCol="0" anchor="ctr"/>
          <a:lstStyle/>
          <a:p>
            <a:pPr marL="0" indent="0" algn="ctr">
              <a:lnSpc>
                <a:spcPct val="115000"/>
              </a:lnSpc>
              <a:buNone/>
            </a:pPr>
            <a:r>
              <a:rPr lang="en-US" sz="1600" b="1" dirty="0">
                <a:solidFill>
                  <a:srgbClr val="BF8F00"/>
                </a:solidFill>
                <a:latin typeface="Times New Roman" pitchFamily="34" charset="0"/>
                <a:ea typeface="Times New Roman" pitchFamily="34" charset="-122"/>
                <a:cs typeface="Times New Roman" pitchFamily="34" charset="-120"/>
              </a:rPr>
              <a:t>Onward Referral
</a:t>
            </a:r>
            <a:endParaRPr lang="en-US" sz="16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MDT collaboration &amp; specialist care</a:t>
            </a:r>
            <a:endParaRPr lang="en-US" sz="1600" dirty="0"/>
          </a:p>
        </p:txBody>
      </p:sp>
      <p:sp>
        <p:nvSpPr>
          <p:cNvPr id="17" name="Text 1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Overview of Osteoarthritis: Definition and Clinical Features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OA is a chronic inflammatory process in the whole-joint affecting the cartilage, subchondral bone remodelling and synovial inflammation (Batarfi et al.,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Affects mostly knees, hips, hands and spine.</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It is characterised by activity-related stiffness, crepitus and reduced function of the joints followed by pain.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NICE (2022, reaffirmed 2025) commoditises OA as not merely wear and tear (Stephens, 2023).</a:t>
            </a:r>
            <a:endParaRPr lang="en-US" sz="2200" dirty="0"/>
          </a:p>
        </p:txBody>
      </p:sp>
      <p:pic>
        <p:nvPicPr>
          <p:cNvPr id="5" name="Image 0" descr="/home/claude/build/img/image10.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2: Visual Summary. NICE Guideline 226
</a:t>
            </a:r>
            <a:r>
              <a:rPr lang="en-US" sz="1100" i="1" dirty="0">
                <a:solidFill>
                  <a:srgbClr val="404040"/>
                </a:solidFill>
                <a:latin typeface="Times New Roman" pitchFamily="34" charset="0"/>
                <a:ea typeface="Times New Roman" pitchFamily="34" charset="-122"/>
                <a:cs typeface="Times New Roman" pitchFamily="34" charset="-120"/>
              </a:rPr>
              <a:t>Source: Stephens, 2023</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Symptoms and Aetiology: Causes and Risk Factors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Symptoms: chronic pain in the joints, morning stiffness less than 30 minutes, swelling and functional impairment.</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Non-modifiable risk factors: age, female sex, genetics and past joint injury (Arthritis Foundation, 2024).</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Implementable risks: obesity, workplace overload, weakness and inactivity of muscles.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High BMI and metabolic factors are among drivers of OA listed in the 2025 version of the Global Burden of Disease (Sun et al., 2025).</a:t>
            </a:r>
            <a:endParaRPr lang="en-US" sz="2200" dirty="0"/>
          </a:p>
        </p:txBody>
      </p:sp>
      <p:pic>
        <p:nvPicPr>
          <p:cNvPr id="5" name="Image 0" descr="/home/claude/build/img/image15.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3: Global Burden of OA
</a:t>
            </a:r>
            <a:r>
              <a:rPr lang="en-US" sz="1100" i="1" dirty="0">
                <a:solidFill>
                  <a:srgbClr val="404040"/>
                </a:solidFill>
                <a:latin typeface="Times New Roman" pitchFamily="34" charset="0"/>
                <a:ea typeface="Times New Roman" pitchFamily="34" charset="-122"/>
                <a:cs typeface="Times New Roman" pitchFamily="34" charset="-120"/>
              </a:rPr>
              <a:t>Source: Sun et al.,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Prevalence of Osteoarthritis in the UK</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State of MSK Health 2025 by Arthritis UK approximates that in the UK there are approximately 10 million individuals with OA.</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Knee OA is prevalent only in about 1 out of every 5 adults who are above 45 (Arthritis UK,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England was the only country with 4.51 million cases of knee OA (GBD 2021, published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prevalence of women is more than that of men (30-40 percent) in all countries in the United Kingdom (Tayyab et al., 2025).</a:t>
            </a:r>
            <a:endParaRPr lang="en-US" sz="2200" dirty="0"/>
          </a:p>
        </p:txBody>
      </p:sp>
      <p:pic>
        <p:nvPicPr>
          <p:cNvPr id="5" name="Image 0" descr="/home/claude/build/img/image3.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4: Prevalence data
</a:t>
            </a:r>
            <a:r>
              <a:rPr lang="en-US" sz="1100" i="1" dirty="0">
                <a:solidFill>
                  <a:srgbClr val="404040"/>
                </a:solidFill>
                <a:latin typeface="Times New Roman" pitchFamily="34" charset="0"/>
                <a:ea typeface="Times New Roman" pitchFamily="34" charset="-122"/>
                <a:cs typeface="Times New Roman" pitchFamily="34" charset="-120"/>
              </a:rPr>
              <a:t>Source: Arthritis UK,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Global Prevalence and Epidemiological Trends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GBD Study 2021 (2025) states that there are 607 million individuals living with OA throughout the world (Wang et al.,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Over 132.2 % increase has occurred since 1990 due to aging and obesity (GBD 2021 Osteoarthritis Collaborators, 2023).</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forecasts indicate that the knee OA and hip OA will increase by 74.9 and 78.6 percent, respectively, by 2050.</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figure of OA has risen to 21.3 million DALYs per year all over the world (Zeng et al., 2025).</a:t>
            </a:r>
            <a:endParaRPr lang="en-US" sz="2200" dirty="0"/>
          </a:p>
        </p:txBody>
      </p:sp>
      <p:pic>
        <p:nvPicPr>
          <p:cNvPr id="5" name="Image 0" descr="/home/claude/build/img/image6.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5: Global number of DALYs cases and DALYs rates of osteoarthritis by age and sex
</a:t>
            </a:r>
            <a:r>
              <a:rPr lang="en-US" sz="1100" i="1" dirty="0">
                <a:solidFill>
                  <a:srgbClr val="404040"/>
                </a:solidFill>
                <a:latin typeface="Times New Roman" pitchFamily="34" charset="0"/>
                <a:ea typeface="Times New Roman" pitchFamily="34" charset="-122"/>
                <a:cs typeface="Times New Roman" pitchFamily="34" charset="-120"/>
              </a:rPr>
              <a:t>Source: Zeng et al.,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Economic Burden: NHS Costs and Productivity Losses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In 2025, it is estimated that treating OA and rheumatoid arthritis will cost the NHS £13.2 billion (Arthritis UK, 2026).</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Cost forecast (Cumulative 10 year): £118.6 billion.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UK economy would incur a loss of £3 billion in working days lost to OA and RA cost in 2024 and an increase to 4 billion in 2040.</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One fifth of UK sickness absence is related to MSK conditions.</a:t>
            </a:r>
            <a:endParaRPr lang="en-US" sz="2200" dirty="0"/>
          </a:p>
        </p:txBody>
      </p:sp>
      <p:pic>
        <p:nvPicPr>
          <p:cNvPr id="5" name="Image 0" descr="/home/claude/build/img/image4.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6: Percentage of occurrences of sickness absence
</a:t>
            </a:r>
            <a:r>
              <a:rPr lang="en-US" sz="1100" i="1" dirty="0">
                <a:solidFill>
                  <a:srgbClr val="404040"/>
                </a:solidFill>
                <a:latin typeface="Times New Roman" pitchFamily="34" charset="0"/>
                <a:ea typeface="Times New Roman" pitchFamily="34" charset="-122"/>
                <a:cs typeface="Times New Roman" pitchFamily="34" charset="-120"/>
              </a:rPr>
              <a:t>Source: Labour Market team, 2026</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Social Burden: Quality of Life and Independence</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OA causes a decrease in mobility, sleep, mood and independence, which leads to social isolation.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Arthritis UK (2025) associates OA with increased cases of depression, anxiety and retirement prematurely.</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This puts additional burden on carers, especially in the deprived communities where it is the most prevalent.</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OA impacts women, elderly people and low socioeconomic status disproportionately.</a:t>
            </a:r>
            <a:endParaRPr lang="en-US" sz="2200" dirty="0"/>
          </a:p>
        </p:txBody>
      </p:sp>
      <p:pic>
        <p:nvPicPr>
          <p:cNvPr id="5" name="Image 0" descr="/home/claude/build/img/image8.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7: Depression and OA
</a:t>
            </a:r>
            <a:r>
              <a:rPr lang="en-US" sz="1100" i="1" dirty="0">
                <a:solidFill>
                  <a:srgbClr val="404040"/>
                </a:solidFill>
                <a:latin typeface="Times New Roman" pitchFamily="34" charset="0"/>
                <a:ea typeface="Times New Roman" pitchFamily="34" charset="-122"/>
                <a:cs typeface="Times New Roman" pitchFamily="34" charset="-120"/>
              </a:rPr>
              <a:t>Source: Arthritis UK,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Diagnosis: Clinical Criteria and NICE Recommendations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NICE NG226 (2022, up-to-date in 2025) promotes clinical diagnosis without routine imaging.</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Determine whether the patient is 45+, with pain in the joints during activity, and morning stiffness in less than 30 minutes.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X-rays kept in case of an atypical appearance or pre-surgery.</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Diagnostic Blood tests are only performed when there is a suspicion of inflammatory arthritis to eliminate other differentials (Mishra, 2026).</a:t>
            </a:r>
            <a:endParaRPr lang="en-US" sz="2200" dirty="0"/>
          </a:p>
        </p:txBody>
      </p:sp>
      <p:pic>
        <p:nvPicPr>
          <p:cNvPr id="5" name="Image 0" descr="/home/claude/build/img/image16.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8: Special Tests for Knee OA
</a:t>
            </a:r>
            <a:r>
              <a:rPr lang="en-US" sz="1100" i="1" dirty="0">
                <a:solidFill>
                  <a:srgbClr val="404040"/>
                </a:solidFill>
                <a:latin typeface="Times New Roman" pitchFamily="34" charset="0"/>
                <a:ea typeface="Times New Roman" pitchFamily="34" charset="-122"/>
                <a:cs typeface="Times New Roman" pitchFamily="34" charset="-120"/>
              </a:rPr>
              <a:t>Source: Mishra, 2026</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Initial Assessment: Holistic Evaluation</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Evaluate pain, functioning, sleep, mood, occupation and social participation in conjunction.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Administration of proven instruments: Oxford Knee/Hip Score, WOMAC and MSK-HQ.</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Screen for comorbidities, falls risk and mental health, per NICE 2025 guidance (Hares et al., 2026).</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Determine patient objectives and self-management preparedness to make joint decisions.</a:t>
            </a:r>
            <a:endParaRPr lang="en-US" sz="2200" dirty="0"/>
          </a:p>
        </p:txBody>
      </p:sp>
      <p:pic>
        <p:nvPicPr>
          <p:cNvPr id="5" name="Image 0" descr="/home/claude/build/img/image9.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9: Oxford Hip Score
</a:t>
            </a:r>
            <a:r>
              <a:rPr lang="en-US" sz="1100" i="1" dirty="0">
                <a:solidFill>
                  <a:srgbClr val="404040"/>
                </a:solidFill>
                <a:latin typeface="Times New Roman" pitchFamily="34" charset="0"/>
                <a:ea typeface="Times New Roman" pitchFamily="34" charset="-122"/>
                <a:cs typeface="Times New Roman" pitchFamily="34" charset="-120"/>
              </a:rPr>
              <a:t>Source: Yumpu.com, 2026</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Management Following NICE Guideline NG226</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NG226 (2022, reaffirmed 2025) recognizes therapeutic exercise and weight management as primary therapies.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drugs are not primary therapies but rather supplementary treatments.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There are six emphases on information, self-management and shared decision-making at all points in the pathway (Wood et al., 2023).</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Out of surgical indications in managing failure of the conservative measure and a significant risk of the quality of life.</a:t>
            </a:r>
            <a:endParaRPr lang="en-US" sz="2200" dirty="0"/>
          </a:p>
        </p:txBody>
      </p:sp>
      <p:pic>
        <p:nvPicPr>
          <p:cNvPr id="5" name="Image 0" descr="/home/claude/build/img/image5.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10: OA Management Following NICE Guideline NG226
</a:t>
            </a:r>
            <a:r>
              <a:rPr lang="en-US" sz="1100" i="1" dirty="0">
                <a:solidFill>
                  <a:srgbClr val="404040"/>
                </a:solidFill>
                <a:latin typeface="Times New Roman" pitchFamily="34" charset="0"/>
                <a:ea typeface="Times New Roman" pitchFamily="34" charset="-122"/>
                <a:cs typeface="Times New Roman" pitchFamily="34" charset="-120"/>
              </a:rPr>
              <a:t>Source: Anais Defois et al., 2024</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Models and Frameworks Improving OA Outcomes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This source is based on the Chronic Care Model by Wagner to support proactive and patient-centred OA.</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ESCAPE-pain (implemented in 350 or more facilities in the UK by 2025) is a course of group exercise to enhance pain and function (Arthritis UK, 2026a).</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House of Care framework promotes individual care planning discussions.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Core20PLUS5 (2025 refresh) by NHS England addresses the changes in MSK inequalities among deprived groups (NHS England, 2025a).</a:t>
            </a:r>
            <a:endParaRPr lang="en-US" sz="2200" dirty="0"/>
          </a:p>
        </p:txBody>
      </p:sp>
      <p:pic>
        <p:nvPicPr>
          <p:cNvPr id="5" name="Image 0" descr="/home/claude/build/img/image13.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11: CORE20 Plus5 Framework
</a:t>
            </a:r>
            <a:r>
              <a:rPr lang="en-US" sz="1100" i="1" dirty="0">
                <a:solidFill>
                  <a:srgbClr val="404040"/>
                </a:solidFill>
                <a:latin typeface="Times New Roman" pitchFamily="34" charset="0"/>
                <a:ea typeface="Times New Roman" pitchFamily="34" charset="-122"/>
                <a:cs typeface="Times New Roman" pitchFamily="34" charset="-120"/>
              </a:rPr>
              <a:t>Source: NHS England, 2025a</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Treatment Options: Non-Pharmacological</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First-line is structured exercise (aerobic, strengthening, neuromuscular) according to NICE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 reduction in weight by 5-10 percent, can greatly alleviate knee-OA pain(Yan et al.,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Adjunct symptom therapy consists of manual therapy, TENS and thermotherapy.</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Self efficacy and adherence is enhanced by education, pacing and cognitive-behavioural approaches (Abafita et al., 2025).</a:t>
            </a:r>
            <a:endParaRPr lang="en-US" sz="2200" dirty="0"/>
          </a:p>
        </p:txBody>
      </p:sp>
      <p:pic>
        <p:nvPicPr>
          <p:cNvPr id="5" name="Image 0" descr="/home/claude/build/img/image14.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12: Non-Pharmacological Treatment of OA
</a:t>
            </a:r>
            <a:r>
              <a:rPr lang="en-US" sz="1100" i="1" dirty="0">
                <a:solidFill>
                  <a:srgbClr val="404040"/>
                </a:solidFill>
                <a:latin typeface="Times New Roman" pitchFamily="34" charset="0"/>
                <a:ea typeface="Times New Roman" pitchFamily="34" charset="-122"/>
                <a:cs typeface="Times New Roman" pitchFamily="34" charset="-120"/>
              </a:rPr>
              <a:t>Source: Abafita et al.,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Treatment Options: Pharmacological and Surgical</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Topical NSAIDs are the drug of first-choice pharmacology in knee and hand OA.</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lowest effective dose of oral NSAIDs; not routinely recommended paracetamol or opioids.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Corticosteroid injections are associated with a short-term effect providing relief to the intra-articular region.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Joint replacement is an option in case of cessation of conservative care; more than 200,000 procedures were done in the UK in 2024 (French et al., 2025).</a:t>
            </a:r>
            <a:endParaRPr lang="en-US" sz="2200" dirty="0"/>
          </a:p>
        </p:txBody>
      </p:sp>
      <p:pic>
        <p:nvPicPr>
          <p:cNvPr id="5" name="Image 0" descr="/home/claude/build/img/image2.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13: UK Joint Replacement Market
</a:t>
            </a:r>
            <a:r>
              <a:rPr lang="en-US" sz="1100" i="1" dirty="0">
                <a:solidFill>
                  <a:srgbClr val="404040"/>
                </a:solidFill>
                <a:latin typeface="Times New Roman" pitchFamily="34" charset="0"/>
                <a:ea typeface="Times New Roman" pitchFamily="34" charset="-122"/>
                <a:cs typeface="Times New Roman" pitchFamily="34" charset="-120"/>
              </a:rPr>
              <a:t>Source: Md Sanaullah,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Comorbidities Associated with Osteoarthritis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OA is usually associated with obesity, type 2 diabetes and heart disease (Wei et al., 2023).</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prevalence of depression and anxiety is up to 40% in individuals with symptomatic OA (Arthritis UK,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Chronic pain predisposes falls in elderly, sarcopenia and frailty.</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Multimorbidity makes it difficult to prescribe especially when NSAID will be used with renal or cardiac disease.</a:t>
            </a:r>
            <a:endParaRPr lang="en-US" sz="2200" dirty="0"/>
          </a:p>
        </p:txBody>
      </p:sp>
      <p:pic>
        <p:nvPicPr>
          <p:cNvPr id="5" name="Image 0" descr="/home/claude/build/img/image7.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14: Comorbidities Associated with Osteoarthritis
</a:t>
            </a:r>
            <a:r>
              <a:rPr lang="en-US" sz="1100" i="1" dirty="0">
                <a:solidFill>
                  <a:srgbClr val="404040"/>
                </a:solidFill>
                <a:latin typeface="Times New Roman" pitchFamily="34" charset="0"/>
                <a:ea typeface="Times New Roman" pitchFamily="34" charset="-122"/>
                <a:cs typeface="Times New Roman" pitchFamily="34" charset="-120"/>
              </a:rPr>
              <a:t>Source: Ahmed, Gasparyan and Zimba, 2021</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Prevention: Primary, Secondary and Tertiary</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Primary: body-control, injury prevention, physical activity promotion and ergonomics in the workplace.</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Secondary: exercise referral and public health messages, and early identification.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Tertiary: rehab along with self-management to slow the progress and avoid surgery.</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KSW prevention in primary care is a priority of NHS Long Term Workforce Plan (NHS England, 2024).</a:t>
            </a:r>
            <a:endParaRPr lang="en-US" sz="2200" dirty="0"/>
          </a:p>
        </p:txBody>
      </p:sp>
      <p:pic>
        <p:nvPicPr>
          <p:cNvPr id="5" name="Image 0" descr="/home/claude/build/img/image12.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15: OA Prevention
</a:t>
            </a:r>
            <a:r>
              <a:rPr lang="en-US" sz="1100" i="1" dirty="0">
                <a:solidFill>
                  <a:srgbClr val="404040"/>
                </a:solidFill>
                <a:latin typeface="Times New Roman" pitchFamily="34" charset="0"/>
                <a:ea typeface="Times New Roman" pitchFamily="34" charset="-122"/>
                <a:cs typeface="Times New Roman" pitchFamily="34" charset="-120"/>
              </a:rPr>
              <a:t>Runhaar and Bierma-Zeinstra, 2022</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17</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Co-Productive Care: Skills, Values and Behaviours</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Skills: active listening, motivational interviewing, health coaching and shared decision-making (Liu et al.,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Values: respect, empathy, equity and acknowledgement of lived experience as expertise.</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Practices: collaboration, values, cross-cultural competence and self-reflection.</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In line with Health Education England competencies (2025) and NHS England Personalised Care framework (Voorn et al., 2025).</a:t>
            </a:r>
            <a:endParaRPr lang="en-US" sz="2200" dirty="0"/>
          </a:p>
        </p:txBody>
      </p:sp>
      <p:pic>
        <p:nvPicPr>
          <p:cNvPr id="5" name="Image 0" descr="/home/claude/build/img/image11.png"/>
          <p:cNvPicPr>
            <a:picLocks noChangeAspect="1"/>
          </p:cNvPicPr>
          <p:nvPr/>
        </p:nvPicPr>
        <p:blipFill>
          <a:blip r:embed="rId3"/>
          <a:srcRect/>
          <a:stretch/>
        </p:blipFill>
        <p:spPr>
          <a:xfrm>
            <a:off x="4983480" y="1005840"/>
            <a:ext cx="5385816" cy="5550408"/>
          </a:xfrm>
          <a:prstGeom prst="rect">
            <a:avLst/>
          </a:prstGeom>
        </p:spPr>
      </p:pic>
      <p:sp>
        <p:nvSpPr>
          <p:cNvPr id="6" name="Text 3"/>
          <p:cNvSpPr/>
          <p:nvPr/>
        </p:nvSpPr>
        <p:spPr>
          <a:xfrm>
            <a:off x="4983480" y="6601968"/>
            <a:ext cx="5385816" cy="73152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16: OA Rehabilitation
</a:t>
            </a:r>
            <a:r>
              <a:rPr lang="en-US" sz="1100" i="1" dirty="0">
                <a:solidFill>
                  <a:srgbClr val="404040"/>
                </a:solidFill>
                <a:latin typeface="Times New Roman" pitchFamily="34" charset="0"/>
                <a:ea typeface="Times New Roman" pitchFamily="34" charset="-122"/>
                <a:cs typeface="Times New Roman" pitchFamily="34" charset="-120"/>
              </a:rPr>
              <a:t>Source: Liu et al., 2025</a:t>
            </a:r>
            <a:endParaRPr lang="en-US" sz="1200" dirty="0"/>
          </a:p>
        </p:txBody>
      </p:sp>
      <p:sp>
        <p:nvSpPr>
          <p:cNvPr id="8" name="Text 4"/>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Critical Evaluation of Co-Production in Practice</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Strengths: enhances adherence, satisfactions and outcomes in cohorts with OA.</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Difficulties: lack of time, unbalanced power hierarchy and inadequate clinician training.</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Digital tools (e.g., getUBetter, joinDigital) grow access with the risk of digital exclusion (Xue et al., 2026).</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Co-production has been found to decrease needless imaging and referrals(Marsilio et al., 2021).</a:t>
            </a:r>
            <a:endParaRPr lang="en-US" sz="2200" dirty="0"/>
          </a:p>
        </p:txBody>
      </p:sp>
      <p:sp>
        <p:nvSpPr>
          <p:cNvPr id="5" name="Shape 3"/>
          <p:cNvSpPr/>
          <p:nvPr/>
        </p:nvSpPr>
        <p:spPr>
          <a:xfrm>
            <a:off x="4983480" y="1051560"/>
            <a:ext cx="2601468" cy="502920"/>
          </a:xfrm>
          <a:prstGeom prst="roundRect">
            <a:avLst>
              <a:gd name="adj" fmla="val 14545"/>
            </a:avLst>
          </a:prstGeom>
          <a:solidFill>
            <a:srgbClr val="548235"/>
          </a:solidFill>
          <a:ln w="12700">
            <a:solidFill>
              <a:srgbClr val="548235"/>
            </a:solidFill>
            <a:prstDash val="solid"/>
          </a:ln>
        </p:spPr>
      </p:sp>
      <p:sp>
        <p:nvSpPr>
          <p:cNvPr id="6" name="Text 4"/>
          <p:cNvSpPr/>
          <p:nvPr/>
        </p:nvSpPr>
        <p:spPr>
          <a:xfrm>
            <a:off x="4983480" y="1051560"/>
            <a:ext cx="260146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STRENGTHS</a:t>
            </a:r>
            <a:endParaRPr lang="en-US" sz="1600" dirty="0"/>
          </a:p>
        </p:txBody>
      </p:sp>
      <p:sp>
        <p:nvSpPr>
          <p:cNvPr id="7" name="Shape 5"/>
          <p:cNvSpPr/>
          <p:nvPr/>
        </p:nvSpPr>
        <p:spPr>
          <a:xfrm>
            <a:off x="4983480" y="1691640"/>
            <a:ext cx="2601468" cy="4910328"/>
          </a:xfrm>
          <a:prstGeom prst="roundRect">
            <a:avLst>
              <a:gd name="adj" fmla="val 2812"/>
            </a:avLst>
          </a:prstGeom>
          <a:solidFill>
            <a:srgbClr val="E2EFDA"/>
          </a:solidFill>
          <a:ln w="19050">
            <a:solidFill>
              <a:srgbClr val="548235"/>
            </a:solidFill>
            <a:prstDash val="solid"/>
          </a:ln>
        </p:spPr>
      </p:sp>
      <p:sp>
        <p:nvSpPr>
          <p:cNvPr id="8" name="Text 6"/>
          <p:cNvSpPr/>
          <p:nvPr/>
        </p:nvSpPr>
        <p:spPr>
          <a:xfrm>
            <a:off x="5120640" y="1783080"/>
            <a:ext cx="2327148" cy="4727448"/>
          </a:xfrm>
          <a:prstGeom prst="rect">
            <a:avLst/>
          </a:prstGeom>
          <a:noFill/>
          <a:ln/>
        </p:spPr>
        <p:txBody>
          <a:bodyPr wrap="square" lIns="0" tIns="0" rIns="0" bIns="0" rtlCol="0" anchor="ctr"/>
          <a:lstStyle/>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Improved adherence</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Higher patient satisfaction</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Better clinical outcomes</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Fewer needless referrals</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Reduced imaging demand</a:t>
            </a:r>
            <a:endParaRPr lang="en-US" sz="1400" dirty="0"/>
          </a:p>
        </p:txBody>
      </p:sp>
      <p:sp>
        <p:nvSpPr>
          <p:cNvPr id="9" name="Shape 7"/>
          <p:cNvSpPr/>
          <p:nvPr/>
        </p:nvSpPr>
        <p:spPr>
          <a:xfrm>
            <a:off x="7767828" y="1051560"/>
            <a:ext cx="2601468" cy="502920"/>
          </a:xfrm>
          <a:prstGeom prst="roundRect">
            <a:avLst>
              <a:gd name="adj" fmla="val 14545"/>
            </a:avLst>
          </a:prstGeom>
          <a:solidFill>
            <a:srgbClr val="C00000"/>
          </a:solidFill>
          <a:ln w="12700">
            <a:solidFill>
              <a:srgbClr val="C00000"/>
            </a:solidFill>
            <a:prstDash val="solid"/>
          </a:ln>
        </p:spPr>
      </p:sp>
      <p:sp>
        <p:nvSpPr>
          <p:cNvPr id="10" name="Text 8"/>
          <p:cNvSpPr/>
          <p:nvPr/>
        </p:nvSpPr>
        <p:spPr>
          <a:xfrm>
            <a:off x="7767828" y="1051560"/>
            <a:ext cx="260146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itchFamily="34" charset="0"/>
                <a:ea typeface="Times New Roman" pitchFamily="34" charset="-122"/>
                <a:cs typeface="Times New Roman" pitchFamily="34" charset="-120"/>
              </a:rPr>
              <a:t>CHALLENGES</a:t>
            </a:r>
            <a:endParaRPr lang="en-US" sz="1600" dirty="0"/>
          </a:p>
        </p:txBody>
      </p:sp>
      <p:sp>
        <p:nvSpPr>
          <p:cNvPr id="11" name="Shape 9"/>
          <p:cNvSpPr/>
          <p:nvPr/>
        </p:nvSpPr>
        <p:spPr>
          <a:xfrm>
            <a:off x="7767828" y="1691640"/>
            <a:ext cx="2601468" cy="4910328"/>
          </a:xfrm>
          <a:prstGeom prst="roundRect">
            <a:avLst>
              <a:gd name="adj" fmla="val 2812"/>
            </a:avLst>
          </a:prstGeom>
          <a:solidFill>
            <a:srgbClr val="FCE4E4"/>
          </a:solidFill>
          <a:ln w="19050">
            <a:solidFill>
              <a:srgbClr val="C00000"/>
            </a:solidFill>
            <a:prstDash val="solid"/>
          </a:ln>
        </p:spPr>
      </p:sp>
      <p:sp>
        <p:nvSpPr>
          <p:cNvPr id="12" name="Text 10"/>
          <p:cNvSpPr/>
          <p:nvPr/>
        </p:nvSpPr>
        <p:spPr>
          <a:xfrm>
            <a:off x="7904988" y="1783080"/>
            <a:ext cx="2327148" cy="4727448"/>
          </a:xfrm>
          <a:prstGeom prst="rect">
            <a:avLst/>
          </a:prstGeom>
          <a:noFill/>
          <a:ln/>
        </p:spPr>
        <p:txBody>
          <a:bodyPr wrap="square" lIns="0" tIns="0" rIns="0" bIns="0" rtlCol="0" anchor="ctr"/>
          <a:lstStyle/>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Time constraints in clinic</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Power imbalances</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Limited clinician training</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Risk of digital exclusion</a:t>
            </a:r>
            <a:endParaRPr lang="en-US" sz="1400" dirty="0"/>
          </a:p>
          <a:p>
            <a:pPr marL="342900" indent="-342900" algn="l">
              <a:lnSpc>
                <a:spcPct val="120000"/>
              </a:lnSpc>
              <a:spcAft>
                <a:spcPts val="1200"/>
              </a:spcAft>
              <a:buSzPct val="100000"/>
              <a:buChar char="●"/>
            </a:pPr>
            <a:r>
              <a:rPr lang="en-US" sz="1400" dirty="0">
                <a:solidFill>
                  <a:srgbClr val="1F1F1F"/>
                </a:solidFill>
                <a:latin typeface="Times New Roman" pitchFamily="34" charset="0"/>
                <a:ea typeface="Times New Roman" pitchFamily="34" charset="-122"/>
                <a:cs typeface="Times New Roman" pitchFamily="34" charset="-120"/>
              </a:rPr>
              <a:t>Cultural competency gaps</a:t>
            </a:r>
            <a:endParaRPr lang="en-US" sz="1400" dirty="0"/>
          </a:p>
        </p:txBody>
      </p:sp>
      <p:sp>
        <p:nvSpPr>
          <p:cNvPr id="13" name="Text 11"/>
          <p:cNvSpPr/>
          <p:nvPr/>
        </p:nvSpPr>
        <p:spPr>
          <a:xfrm>
            <a:off x="4983480" y="6693408"/>
            <a:ext cx="5385816" cy="64008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17: Co-Production in Practice — Strengths vs Challenges
</a:t>
            </a:r>
            <a:r>
              <a:rPr lang="en-US" sz="1100" i="1" dirty="0">
                <a:solidFill>
                  <a:srgbClr val="404040"/>
                </a:solidFill>
                <a:latin typeface="Times New Roman" pitchFamily="34" charset="0"/>
                <a:ea typeface="Times New Roman" pitchFamily="34" charset="-122"/>
                <a:cs typeface="Times New Roman" pitchFamily="34" charset="-120"/>
              </a:rPr>
              <a:t>Source: Author's own illustration, adapted from Marsilio et al. (2021) and Xue et al. (2026)</a:t>
            </a:r>
            <a:endParaRPr lang="en-US" sz="1200" dirty="0"/>
          </a:p>
        </p:txBody>
      </p:sp>
      <p:sp>
        <p:nvSpPr>
          <p:cNvPr id="15" name="Text 12"/>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Recommendations: Comprehensive Model of Personalised Care</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Use all six ingredients which include shared decision-making, personalised care planning, enabling choice, social prescribing, supported self-management and community-based support.</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Include tailored care plans in each OA assessment, based on NHS Universal Personalised Care (2025) (NHS ENGLAND, 2026).</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Connect patients with ESCAPE-pain, weight-management and peer-support programmes.</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embrace digital to support self-management in between appointments.</a:t>
            </a:r>
            <a:endParaRPr lang="en-US" sz="2200" dirty="0"/>
          </a:p>
        </p:txBody>
      </p:sp>
      <p:sp>
        <p:nvSpPr>
          <p:cNvPr id="5" name="Shape 3"/>
          <p:cNvSpPr/>
          <p:nvPr/>
        </p:nvSpPr>
        <p:spPr>
          <a:xfrm>
            <a:off x="4983480" y="1051560"/>
            <a:ext cx="5385816" cy="502920"/>
          </a:xfrm>
          <a:prstGeom prst="roundRect">
            <a:avLst>
              <a:gd name="adj" fmla="val 14545"/>
            </a:avLst>
          </a:prstGeom>
          <a:solidFill>
            <a:srgbClr val="1F4E79"/>
          </a:solidFill>
          <a:ln w="12700">
            <a:solidFill>
              <a:srgbClr val="1F4E79"/>
            </a:solidFill>
            <a:prstDash val="solid"/>
          </a:ln>
        </p:spPr>
      </p:sp>
      <p:sp>
        <p:nvSpPr>
          <p:cNvPr id="6" name="Text 4"/>
          <p:cNvSpPr/>
          <p:nvPr/>
        </p:nvSpPr>
        <p:spPr>
          <a:xfrm>
            <a:off x="4983480" y="1051560"/>
            <a:ext cx="5385816"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Times New Roman" pitchFamily="34" charset="0"/>
                <a:ea typeface="Times New Roman" pitchFamily="34" charset="-122"/>
                <a:cs typeface="Times New Roman" pitchFamily="34" charset="-120"/>
              </a:rPr>
              <a:t>COMPREHENSIVE MODEL OF PERSONALISED CARE</a:t>
            </a:r>
            <a:endParaRPr lang="en-US" sz="1500" dirty="0"/>
          </a:p>
        </p:txBody>
      </p:sp>
      <p:sp>
        <p:nvSpPr>
          <p:cNvPr id="7" name="Shape 5"/>
          <p:cNvSpPr/>
          <p:nvPr/>
        </p:nvSpPr>
        <p:spPr>
          <a:xfrm>
            <a:off x="4983480" y="1691640"/>
            <a:ext cx="1722120" cy="2382012"/>
          </a:xfrm>
          <a:prstGeom prst="roundRect">
            <a:avLst>
              <a:gd name="adj" fmla="val 5310"/>
            </a:avLst>
          </a:prstGeom>
          <a:solidFill>
            <a:srgbClr val="D9E2F3"/>
          </a:solidFill>
          <a:ln w="25400">
            <a:solidFill>
              <a:srgbClr val="1F4E79"/>
            </a:solidFill>
            <a:prstDash val="solid"/>
          </a:ln>
        </p:spPr>
      </p:sp>
      <p:sp>
        <p:nvSpPr>
          <p:cNvPr id="8" name="Text 6"/>
          <p:cNvSpPr/>
          <p:nvPr/>
        </p:nvSpPr>
        <p:spPr>
          <a:xfrm>
            <a:off x="5056632" y="1691640"/>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1F4E79"/>
                </a:solidFill>
                <a:latin typeface="Times New Roman" pitchFamily="34" charset="0"/>
                <a:ea typeface="Times New Roman" pitchFamily="34" charset="-122"/>
                <a:cs typeface="Times New Roman" pitchFamily="34" charset="-120"/>
              </a:rPr>
              <a:t>Shared Decision-Making</a:t>
            </a:r>
            <a:endParaRPr lang="en-US" sz="1400" dirty="0"/>
          </a:p>
        </p:txBody>
      </p:sp>
      <p:sp>
        <p:nvSpPr>
          <p:cNvPr id="9" name="Shape 7"/>
          <p:cNvSpPr/>
          <p:nvPr/>
        </p:nvSpPr>
        <p:spPr>
          <a:xfrm>
            <a:off x="6815328" y="1691640"/>
            <a:ext cx="1722120" cy="2382012"/>
          </a:xfrm>
          <a:prstGeom prst="roundRect">
            <a:avLst>
              <a:gd name="adj" fmla="val 5310"/>
            </a:avLst>
          </a:prstGeom>
          <a:solidFill>
            <a:srgbClr val="E2EFDA"/>
          </a:solidFill>
          <a:ln w="25400">
            <a:solidFill>
              <a:srgbClr val="548235"/>
            </a:solidFill>
            <a:prstDash val="solid"/>
          </a:ln>
        </p:spPr>
      </p:sp>
      <p:sp>
        <p:nvSpPr>
          <p:cNvPr id="10" name="Text 8"/>
          <p:cNvSpPr/>
          <p:nvPr/>
        </p:nvSpPr>
        <p:spPr>
          <a:xfrm>
            <a:off x="6888480" y="1691640"/>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548235"/>
                </a:solidFill>
                <a:latin typeface="Times New Roman" pitchFamily="34" charset="0"/>
                <a:ea typeface="Times New Roman" pitchFamily="34" charset="-122"/>
                <a:cs typeface="Times New Roman" pitchFamily="34" charset="-120"/>
              </a:rPr>
              <a:t>Personalised Care Planning</a:t>
            </a:r>
            <a:endParaRPr lang="en-US" sz="1400" dirty="0"/>
          </a:p>
        </p:txBody>
      </p:sp>
      <p:sp>
        <p:nvSpPr>
          <p:cNvPr id="11" name="Shape 9"/>
          <p:cNvSpPr/>
          <p:nvPr/>
        </p:nvSpPr>
        <p:spPr>
          <a:xfrm>
            <a:off x="8647176" y="1691640"/>
            <a:ext cx="1722120" cy="2382012"/>
          </a:xfrm>
          <a:prstGeom prst="roundRect">
            <a:avLst>
              <a:gd name="adj" fmla="val 5310"/>
            </a:avLst>
          </a:prstGeom>
          <a:solidFill>
            <a:srgbClr val="FBE5D6"/>
          </a:solidFill>
          <a:ln w="25400">
            <a:solidFill>
              <a:srgbClr val="C55A11"/>
            </a:solidFill>
            <a:prstDash val="solid"/>
          </a:ln>
        </p:spPr>
      </p:sp>
      <p:sp>
        <p:nvSpPr>
          <p:cNvPr id="12" name="Text 10"/>
          <p:cNvSpPr/>
          <p:nvPr/>
        </p:nvSpPr>
        <p:spPr>
          <a:xfrm>
            <a:off x="8720328" y="1691640"/>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C55A11"/>
                </a:solidFill>
                <a:latin typeface="Times New Roman" pitchFamily="34" charset="0"/>
                <a:ea typeface="Times New Roman" pitchFamily="34" charset="-122"/>
                <a:cs typeface="Times New Roman" pitchFamily="34" charset="-120"/>
              </a:rPr>
              <a:t>Enabling Choice</a:t>
            </a:r>
            <a:endParaRPr lang="en-US" sz="1400" dirty="0"/>
          </a:p>
        </p:txBody>
      </p:sp>
      <p:sp>
        <p:nvSpPr>
          <p:cNvPr id="13" name="Shape 11"/>
          <p:cNvSpPr/>
          <p:nvPr/>
        </p:nvSpPr>
        <p:spPr>
          <a:xfrm>
            <a:off x="4983480" y="4219956"/>
            <a:ext cx="1722120" cy="2382012"/>
          </a:xfrm>
          <a:prstGeom prst="roundRect">
            <a:avLst>
              <a:gd name="adj" fmla="val 5310"/>
            </a:avLst>
          </a:prstGeom>
          <a:solidFill>
            <a:srgbClr val="FFF2CC"/>
          </a:solidFill>
          <a:ln w="25400">
            <a:solidFill>
              <a:srgbClr val="BF8F00"/>
            </a:solidFill>
            <a:prstDash val="solid"/>
          </a:ln>
        </p:spPr>
      </p:sp>
      <p:sp>
        <p:nvSpPr>
          <p:cNvPr id="14" name="Text 12"/>
          <p:cNvSpPr/>
          <p:nvPr/>
        </p:nvSpPr>
        <p:spPr>
          <a:xfrm>
            <a:off x="5056632" y="4219956"/>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BF8F00"/>
                </a:solidFill>
                <a:latin typeface="Times New Roman" pitchFamily="34" charset="0"/>
                <a:ea typeface="Times New Roman" pitchFamily="34" charset="-122"/>
                <a:cs typeface="Times New Roman" pitchFamily="34" charset="-120"/>
              </a:rPr>
              <a:t>Social Prescribing</a:t>
            </a:r>
            <a:endParaRPr lang="en-US" sz="1400" dirty="0"/>
          </a:p>
        </p:txBody>
      </p:sp>
      <p:sp>
        <p:nvSpPr>
          <p:cNvPr id="15" name="Shape 13"/>
          <p:cNvSpPr/>
          <p:nvPr/>
        </p:nvSpPr>
        <p:spPr>
          <a:xfrm>
            <a:off x="6815328" y="4219956"/>
            <a:ext cx="1722120" cy="2382012"/>
          </a:xfrm>
          <a:prstGeom prst="roundRect">
            <a:avLst>
              <a:gd name="adj" fmla="val 5310"/>
            </a:avLst>
          </a:prstGeom>
          <a:solidFill>
            <a:srgbClr val="E4D5F0"/>
          </a:solidFill>
          <a:ln w="25400">
            <a:solidFill>
              <a:srgbClr val="7030A0"/>
            </a:solidFill>
            <a:prstDash val="solid"/>
          </a:ln>
        </p:spPr>
      </p:sp>
      <p:sp>
        <p:nvSpPr>
          <p:cNvPr id="16" name="Text 14"/>
          <p:cNvSpPr/>
          <p:nvPr/>
        </p:nvSpPr>
        <p:spPr>
          <a:xfrm>
            <a:off x="6888480" y="4219956"/>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7030A0"/>
                </a:solidFill>
                <a:latin typeface="Times New Roman" pitchFamily="34" charset="0"/>
                <a:ea typeface="Times New Roman" pitchFamily="34" charset="-122"/>
                <a:cs typeface="Times New Roman" pitchFamily="34" charset="-120"/>
              </a:rPr>
              <a:t>Supported Self-Management</a:t>
            </a:r>
            <a:endParaRPr lang="en-US" sz="1400" dirty="0"/>
          </a:p>
        </p:txBody>
      </p:sp>
      <p:sp>
        <p:nvSpPr>
          <p:cNvPr id="17" name="Shape 15"/>
          <p:cNvSpPr/>
          <p:nvPr/>
        </p:nvSpPr>
        <p:spPr>
          <a:xfrm>
            <a:off x="8647176" y="4219956"/>
            <a:ext cx="1722120" cy="2382012"/>
          </a:xfrm>
          <a:prstGeom prst="roundRect">
            <a:avLst>
              <a:gd name="adj" fmla="val 5310"/>
            </a:avLst>
          </a:prstGeom>
          <a:solidFill>
            <a:srgbClr val="D0E9EC"/>
          </a:solidFill>
          <a:ln w="25400">
            <a:solidFill>
              <a:srgbClr val="0F6E7E"/>
            </a:solidFill>
            <a:prstDash val="solid"/>
          </a:ln>
        </p:spPr>
      </p:sp>
      <p:sp>
        <p:nvSpPr>
          <p:cNvPr id="18" name="Text 16"/>
          <p:cNvSpPr/>
          <p:nvPr/>
        </p:nvSpPr>
        <p:spPr>
          <a:xfrm>
            <a:off x="8720328" y="4219956"/>
            <a:ext cx="1575816" cy="2382012"/>
          </a:xfrm>
          <a:prstGeom prst="rect">
            <a:avLst/>
          </a:prstGeom>
          <a:noFill/>
          <a:ln/>
        </p:spPr>
        <p:txBody>
          <a:bodyPr wrap="square" lIns="0" tIns="0" rIns="0" bIns="0" rtlCol="0" anchor="ctr"/>
          <a:lstStyle/>
          <a:p>
            <a:pPr marL="0" indent="0" algn="ctr">
              <a:lnSpc>
                <a:spcPct val="115000"/>
              </a:lnSpc>
              <a:buNone/>
            </a:pPr>
            <a:r>
              <a:rPr lang="en-US" sz="1400" b="1" dirty="0">
                <a:solidFill>
                  <a:srgbClr val="0F6E7E"/>
                </a:solidFill>
                <a:latin typeface="Times New Roman" pitchFamily="34" charset="0"/>
                <a:ea typeface="Times New Roman" pitchFamily="34" charset="-122"/>
                <a:cs typeface="Times New Roman" pitchFamily="34" charset="-120"/>
              </a:rPr>
              <a:t>Community-Based Support</a:t>
            </a:r>
            <a:endParaRPr lang="en-US" sz="1400" dirty="0"/>
          </a:p>
        </p:txBody>
      </p:sp>
      <p:sp>
        <p:nvSpPr>
          <p:cNvPr id="19" name="Text 17"/>
          <p:cNvSpPr/>
          <p:nvPr/>
        </p:nvSpPr>
        <p:spPr>
          <a:xfrm>
            <a:off x="4983480" y="6693408"/>
            <a:ext cx="5385816" cy="64008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18: Six Components of the Comprehensive Model of Personalised Care
</a:t>
            </a:r>
            <a:r>
              <a:rPr lang="en-US" sz="1100" i="1" dirty="0">
                <a:solidFill>
                  <a:srgbClr val="404040"/>
                </a:solidFill>
                <a:latin typeface="Times New Roman" pitchFamily="34" charset="0"/>
                <a:ea typeface="Times New Roman" pitchFamily="34" charset="-122"/>
                <a:cs typeface="Times New Roman" pitchFamily="34" charset="-120"/>
              </a:rPr>
              <a:t>Source: Author's own illustration, adapted from NHS England (2026)</a:t>
            </a:r>
            <a:endParaRPr lang="en-US" sz="1200" dirty="0"/>
          </a:p>
        </p:txBody>
      </p:sp>
      <p:sp>
        <p:nvSpPr>
          <p:cNvPr id="21" name="Text 18"/>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20</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Conclusion</a:t>
            </a:r>
            <a:endParaRPr lang="en-US" sz="2600" dirty="0"/>
          </a:p>
        </p:txBody>
      </p:sp>
      <p:sp>
        <p:nvSpPr>
          <p:cNvPr id="3" name="Shape 1"/>
          <p:cNvSpPr/>
          <p:nvPr/>
        </p:nvSpPr>
        <p:spPr>
          <a:xfrm>
            <a:off x="320040" y="932688"/>
            <a:ext cx="10049256" cy="0"/>
          </a:xfrm>
          <a:prstGeom prst="line">
            <a:avLst/>
          </a:prstGeom>
          <a:noFill/>
          <a:ln w="12700">
            <a:solidFill>
              <a:srgbClr val="1F4E79"/>
            </a:solidFill>
            <a:prstDash val="solid"/>
          </a:ln>
        </p:spPr>
      </p:sp>
      <p:sp>
        <p:nvSpPr>
          <p:cNvPr id="4" name="Text 2"/>
          <p:cNvSpPr/>
          <p:nvPr/>
        </p:nvSpPr>
        <p:spPr>
          <a:xfrm>
            <a:off x="320040" y="1051560"/>
            <a:ext cx="4434840" cy="6281928"/>
          </a:xfrm>
          <a:prstGeom prst="rect">
            <a:avLst/>
          </a:prstGeom>
          <a:noFill/>
          <a:ln/>
        </p:spPr>
        <p:txBody>
          <a:bodyPr wrap="square" lIns="0" tIns="0" rIns="0" bIns="0" rtlCol="0" anchor="t"/>
          <a:lstStyle/>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impact of OA on the UK is 10 million adults and is estimated to cost the NHS a staggering 13.2 billion in 2025.</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Basic to new management are NICE NG226, ESCAPE-pain and Personalised Care.</a:t>
            </a:r>
            <a:endParaRPr lang="en-US" sz="2200" dirty="0"/>
          </a:p>
          <a:p>
            <a:pPr marL="342900" indent="-342900" algn="just">
              <a:lnSpc>
                <a:spcPct val="115000"/>
              </a:lnSpc>
              <a:spcAft>
                <a:spcPts val="1000"/>
              </a:spcAft>
              <a:buSzPct val="100000"/>
              <a:buChar char="▪"/>
            </a:pPr>
            <a:r>
              <a:rPr lang="en-US" sz="2200" dirty="0">
                <a:solidFill>
                  <a:srgbClr val="1F1F1F"/>
                </a:solidFill>
                <a:latin typeface="Times New Roman" pitchFamily="34" charset="0"/>
                <a:ea typeface="Times New Roman" pitchFamily="34" charset="-122"/>
                <a:cs typeface="Times New Roman" pitchFamily="34" charset="-120"/>
              </a:rPr>
              <a:t>The FCP physiotherapists play a critical role in initial assessment, education and co-production.</a:t>
            </a:r>
            <a:endParaRPr lang="en-US" sz="2200" dirty="0"/>
          </a:p>
        </p:txBody>
      </p:sp>
      <p:sp>
        <p:nvSpPr>
          <p:cNvPr id="5" name="Shape 3"/>
          <p:cNvSpPr/>
          <p:nvPr/>
        </p:nvSpPr>
        <p:spPr>
          <a:xfrm>
            <a:off x="4983480" y="1051560"/>
            <a:ext cx="5385816" cy="1499616"/>
          </a:xfrm>
          <a:prstGeom prst="roundRect">
            <a:avLst>
              <a:gd name="adj" fmla="val 7317"/>
            </a:avLst>
          </a:prstGeom>
          <a:solidFill>
            <a:srgbClr val="D9E2F3"/>
          </a:solidFill>
          <a:ln w="31750">
            <a:solidFill>
              <a:srgbClr val="1F4E79"/>
            </a:solidFill>
            <a:prstDash val="solid"/>
          </a:ln>
        </p:spPr>
      </p:sp>
      <p:sp>
        <p:nvSpPr>
          <p:cNvPr id="6" name="Text 4"/>
          <p:cNvSpPr/>
          <p:nvPr/>
        </p:nvSpPr>
        <p:spPr>
          <a:xfrm>
            <a:off x="5166360" y="1097280"/>
            <a:ext cx="5020056" cy="1408176"/>
          </a:xfrm>
          <a:prstGeom prst="rect">
            <a:avLst/>
          </a:prstGeom>
          <a:noFill/>
          <a:ln/>
        </p:spPr>
        <p:txBody>
          <a:bodyPr wrap="square" lIns="0" tIns="0" rIns="0" bIns="0" rtlCol="0" anchor="ctr"/>
          <a:lstStyle/>
          <a:p>
            <a:pPr marL="0" indent="0" algn="ctr">
              <a:lnSpc>
                <a:spcPct val="115000"/>
              </a:lnSpc>
              <a:buNone/>
            </a:pPr>
            <a:r>
              <a:rPr lang="en-US" sz="2200" b="1" dirty="0">
                <a:solidFill>
                  <a:srgbClr val="1F4E79"/>
                </a:solidFill>
                <a:latin typeface="Times New Roman" pitchFamily="34" charset="0"/>
                <a:ea typeface="Times New Roman" pitchFamily="34" charset="-122"/>
                <a:cs typeface="Times New Roman" pitchFamily="34" charset="-120"/>
              </a:rPr>
              <a:t>10 MILLION
</a:t>
            </a:r>
            <a:endParaRPr lang="en-US" sz="22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UK adults living with osteoarthritis</a:t>
            </a:r>
            <a:endParaRPr lang="en-US" sz="2200" dirty="0"/>
          </a:p>
        </p:txBody>
      </p:sp>
      <p:sp>
        <p:nvSpPr>
          <p:cNvPr id="7" name="Shape 5"/>
          <p:cNvSpPr/>
          <p:nvPr/>
        </p:nvSpPr>
        <p:spPr>
          <a:xfrm>
            <a:off x="4983480" y="2688336"/>
            <a:ext cx="5385816" cy="1499616"/>
          </a:xfrm>
          <a:prstGeom prst="roundRect">
            <a:avLst>
              <a:gd name="adj" fmla="val 7317"/>
            </a:avLst>
          </a:prstGeom>
          <a:solidFill>
            <a:srgbClr val="FBE5D6"/>
          </a:solidFill>
          <a:ln w="31750">
            <a:solidFill>
              <a:srgbClr val="C55A11"/>
            </a:solidFill>
            <a:prstDash val="solid"/>
          </a:ln>
        </p:spPr>
      </p:sp>
      <p:sp>
        <p:nvSpPr>
          <p:cNvPr id="8" name="Text 6"/>
          <p:cNvSpPr/>
          <p:nvPr/>
        </p:nvSpPr>
        <p:spPr>
          <a:xfrm>
            <a:off x="5166360" y="2734056"/>
            <a:ext cx="5020056" cy="1408176"/>
          </a:xfrm>
          <a:prstGeom prst="rect">
            <a:avLst/>
          </a:prstGeom>
          <a:noFill/>
          <a:ln/>
        </p:spPr>
        <p:txBody>
          <a:bodyPr wrap="square" lIns="0" tIns="0" rIns="0" bIns="0" rtlCol="0" anchor="ctr"/>
          <a:lstStyle/>
          <a:p>
            <a:pPr marL="0" indent="0" algn="ctr">
              <a:lnSpc>
                <a:spcPct val="115000"/>
              </a:lnSpc>
              <a:buNone/>
            </a:pPr>
            <a:r>
              <a:rPr lang="en-US" sz="2200" b="1" dirty="0">
                <a:solidFill>
                  <a:srgbClr val="C55A11"/>
                </a:solidFill>
                <a:latin typeface="Times New Roman" pitchFamily="34" charset="0"/>
                <a:ea typeface="Times New Roman" pitchFamily="34" charset="-122"/>
                <a:cs typeface="Times New Roman" pitchFamily="34" charset="-120"/>
              </a:rPr>
              <a:t>£13.2 BILLION
</a:t>
            </a:r>
            <a:endParaRPr lang="en-US" sz="22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NHS cost projected for OA in 2025</a:t>
            </a:r>
            <a:endParaRPr lang="en-US" sz="2200" dirty="0"/>
          </a:p>
        </p:txBody>
      </p:sp>
      <p:sp>
        <p:nvSpPr>
          <p:cNvPr id="9" name="Shape 7"/>
          <p:cNvSpPr/>
          <p:nvPr/>
        </p:nvSpPr>
        <p:spPr>
          <a:xfrm>
            <a:off x="4983480" y="4325112"/>
            <a:ext cx="5385816" cy="1499616"/>
          </a:xfrm>
          <a:prstGeom prst="roundRect">
            <a:avLst>
              <a:gd name="adj" fmla="val 7317"/>
            </a:avLst>
          </a:prstGeom>
          <a:solidFill>
            <a:srgbClr val="E2EFDA"/>
          </a:solidFill>
          <a:ln w="31750">
            <a:solidFill>
              <a:srgbClr val="548235"/>
            </a:solidFill>
            <a:prstDash val="solid"/>
          </a:ln>
        </p:spPr>
      </p:sp>
      <p:sp>
        <p:nvSpPr>
          <p:cNvPr id="10" name="Text 8"/>
          <p:cNvSpPr/>
          <p:nvPr/>
        </p:nvSpPr>
        <p:spPr>
          <a:xfrm>
            <a:off x="5166360" y="4370832"/>
            <a:ext cx="5020056" cy="1408176"/>
          </a:xfrm>
          <a:prstGeom prst="rect">
            <a:avLst/>
          </a:prstGeom>
          <a:noFill/>
          <a:ln/>
        </p:spPr>
        <p:txBody>
          <a:bodyPr wrap="square" lIns="0" tIns="0" rIns="0" bIns="0" rtlCol="0" anchor="ctr"/>
          <a:lstStyle/>
          <a:p>
            <a:pPr marL="0" indent="0" algn="ctr">
              <a:lnSpc>
                <a:spcPct val="115000"/>
              </a:lnSpc>
              <a:buNone/>
            </a:pPr>
            <a:r>
              <a:rPr lang="en-US" sz="2200" b="1" dirty="0">
                <a:solidFill>
                  <a:srgbClr val="548235"/>
                </a:solidFill>
                <a:latin typeface="Times New Roman" pitchFamily="34" charset="0"/>
                <a:ea typeface="Times New Roman" pitchFamily="34" charset="-122"/>
                <a:cs typeface="Times New Roman" pitchFamily="34" charset="-120"/>
              </a:rPr>
              <a:t>FCP-LED CARE
</a:t>
            </a:r>
            <a:endParaRPr lang="en-US" sz="2200" dirty="0"/>
          </a:p>
          <a:p>
            <a:pPr marL="0" indent="0" algn="ctr">
              <a:lnSpc>
                <a:spcPct val="115000"/>
              </a:lnSpc>
              <a:buNone/>
            </a:pPr>
            <a:r>
              <a:rPr lang="en-US" sz="1300" dirty="0">
                <a:solidFill>
                  <a:srgbClr val="1F1F1F"/>
                </a:solidFill>
                <a:latin typeface="Times New Roman" pitchFamily="34" charset="0"/>
                <a:ea typeface="Times New Roman" pitchFamily="34" charset="-122"/>
                <a:cs typeface="Times New Roman" pitchFamily="34" charset="-120"/>
              </a:rPr>
              <a:t>Pivotal role in early assessment and co-production</a:t>
            </a:r>
            <a:endParaRPr lang="en-US" sz="2200" dirty="0"/>
          </a:p>
        </p:txBody>
      </p:sp>
      <p:sp>
        <p:nvSpPr>
          <p:cNvPr id="11" name="Shape 9"/>
          <p:cNvSpPr/>
          <p:nvPr/>
        </p:nvSpPr>
        <p:spPr>
          <a:xfrm>
            <a:off x="4983480" y="5961888"/>
            <a:ext cx="5385816" cy="457200"/>
          </a:xfrm>
          <a:prstGeom prst="roundRect">
            <a:avLst>
              <a:gd name="adj" fmla="val 16000"/>
            </a:avLst>
          </a:prstGeom>
          <a:solidFill>
            <a:srgbClr val="FFF2CC"/>
          </a:solidFill>
          <a:ln w="19050">
            <a:solidFill>
              <a:srgbClr val="BF8F00"/>
            </a:solidFill>
            <a:prstDash val="solid"/>
          </a:ln>
        </p:spPr>
      </p:sp>
      <p:sp>
        <p:nvSpPr>
          <p:cNvPr id="12" name="Text 10"/>
          <p:cNvSpPr/>
          <p:nvPr/>
        </p:nvSpPr>
        <p:spPr>
          <a:xfrm>
            <a:off x="4983480" y="5961888"/>
            <a:ext cx="5385816" cy="457200"/>
          </a:xfrm>
          <a:prstGeom prst="rect">
            <a:avLst/>
          </a:prstGeom>
          <a:noFill/>
          <a:ln/>
        </p:spPr>
        <p:txBody>
          <a:bodyPr wrap="square" lIns="0" tIns="0" rIns="0" bIns="0" rtlCol="0" anchor="ctr"/>
          <a:lstStyle/>
          <a:p>
            <a:pPr marL="0" indent="0" algn="ctr">
              <a:buNone/>
            </a:pPr>
            <a:r>
              <a:rPr lang="en-US" sz="1300" b="1" dirty="0">
                <a:solidFill>
                  <a:srgbClr val="BF8F00"/>
                </a:solidFill>
                <a:latin typeface="Times New Roman" pitchFamily="34" charset="0"/>
                <a:ea typeface="Times New Roman" pitchFamily="34" charset="-122"/>
                <a:cs typeface="Times New Roman" pitchFamily="34" charset="-120"/>
              </a:rPr>
              <a:t>NICE NG226   •   ESCAPE-pain   •   NHS Personalised Care</a:t>
            </a:r>
            <a:endParaRPr lang="en-US" sz="1300" dirty="0"/>
          </a:p>
        </p:txBody>
      </p:sp>
      <p:sp>
        <p:nvSpPr>
          <p:cNvPr id="13" name="Text 11"/>
          <p:cNvSpPr/>
          <p:nvPr/>
        </p:nvSpPr>
        <p:spPr>
          <a:xfrm>
            <a:off x="4983480" y="6693408"/>
            <a:ext cx="5385816" cy="640080"/>
          </a:xfrm>
          <a:prstGeom prst="rect">
            <a:avLst/>
          </a:prstGeom>
          <a:noFill/>
          <a:ln/>
        </p:spPr>
        <p:txBody>
          <a:bodyPr wrap="square" lIns="0" tIns="0" rIns="0" bIns="0" rtlCol="0" anchor="t"/>
          <a:lstStyle/>
          <a:p>
            <a:pPr marL="0" indent="0" algn="ctr">
              <a:lnSpc>
                <a:spcPct val="110000"/>
              </a:lnSpc>
              <a:buNone/>
            </a:pPr>
            <a:r>
              <a:rPr lang="en-US" sz="1200" b="1" dirty="0">
                <a:solidFill>
                  <a:srgbClr val="404040"/>
                </a:solidFill>
                <a:latin typeface="Times New Roman" pitchFamily="34" charset="0"/>
                <a:ea typeface="Times New Roman" pitchFamily="34" charset="-122"/>
                <a:cs typeface="Times New Roman" pitchFamily="34" charset="-120"/>
              </a:rPr>
              <a:t>Figure 19: Osteoarthritis in the UK — Key Takeaways
</a:t>
            </a:r>
            <a:r>
              <a:rPr lang="en-US" sz="1100" i="1" dirty="0">
                <a:solidFill>
                  <a:srgbClr val="404040"/>
                </a:solidFill>
                <a:latin typeface="Times New Roman" pitchFamily="34" charset="0"/>
                <a:ea typeface="Times New Roman" pitchFamily="34" charset="-122"/>
                <a:cs typeface="Times New Roman" pitchFamily="34" charset="-120"/>
              </a:rPr>
              <a:t>Source: Author's own illustration, synthesised from NICE (2025), Arthritis UK (2025) and NHS England (2025)</a:t>
            </a:r>
            <a:endParaRPr lang="en-US" sz="1200" dirty="0"/>
          </a:p>
        </p:txBody>
      </p:sp>
      <p:sp>
        <p:nvSpPr>
          <p:cNvPr id="15" name="Text 12"/>
          <p:cNvSpPr/>
          <p:nvPr/>
        </p:nvSpPr>
        <p:spPr>
          <a:xfrm>
            <a:off x="10094976" y="7196328"/>
            <a:ext cx="365760" cy="274320"/>
          </a:xfrm>
          <a:prstGeom prst="rect">
            <a:avLst/>
          </a:prstGeom>
          <a:noFill/>
          <a:ln/>
        </p:spPr>
        <p:txBody>
          <a:bodyPr wrap="square" lIns="0" tIns="0" rIns="0" bIns="0" rtlCol="0" anchor="ctr"/>
          <a:lstStyle/>
          <a:p>
            <a:pPr marL="0" indent="0" algn="r">
              <a:buNone/>
            </a:pPr>
            <a:r>
              <a:rPr lang="en-US" sz="1000" dirty="0">
                <a:solidFill>
                  <a:srgbClr val="595959"/>
                </a:solidFill>
                <a:latin typeface="Times New Roman" pitchFamily="34" charset="0"/>
                <a:ea typeface="Times New Roman" pitchFamily="34" charset="-122"/>
                <a:cs typeface="Times New Roman" pitchFamily="34" charset="-120"/>
              </a:rPr>
              <a:t>21</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FBE3AF91-0230-BB2E-BD51-95874E38F0A1}"/>
              </a:ext>
            </a:extLst>
          </p:cNvPr>
          <p:cNvSpPr/>
          <p:nvPr/>
        </p:nvSpPr>
        <p:spPr>
          <a:xfrm>
            <a:off x="320040" y="228600"/>
            <a:ext cx="10049256" cy="685800"/>
          </a:xfrm>
          <a:prstGeom prst="rect">
            <a:avLst/>
          </a:prstGeom>
          <a:noFill/>
          <a:ln/>
        </p:spPr>
        <p:txBody>
          <a:bodyPr wrap="square" lIns="0" tIns="0" rIns="0" bIns="0" rtlCol="0" anchor="ctr"/>
          <a:lstStyle/>
          <a:p>
            <a:pPr marL="0" indent="0" algn="l">
              <a:buNone/>
            </a:pPr>
            <a:r>
              <a:rPr lang="en-US" sz="2600" b="1" dirty="0">
                <a:solidFill>
                  <a:srgbClr val="1F4E79"/>
                </a:solidFill>
                <a:latin typeface="Times New Roman" pitchFamily="34" charset="0"/>
                <a:ea typeface="Times New Roman" pitchFamily="34" charset="-122"/>
                <a:cs typeface="Times New Roman" pitchFamily="34" charset="-120"/>
              </a:rPr>
              <a:t>Reference List</a:t>
            </a:r>
            <a:endParaRPr lang="en-US" sz="2600" dirty="0"/>
          </a:p>
        </p:txBody>
      </p:sp>
      <p:sp>
        <p:nvSpPr>
          <p:cNvPr id="5" name="TextBox 4">
            <a:extLst>
              <a:ext uri="{FF2B5EF4-FFF2-40B4-BE49-F238E27FC236}">
                <a16:creationId xmlns:a16="http://schemas.microsoft.com/office/drawing/2014/main" id="{027E330B-C535-15F8-0ABB-A9DBC36E9772}"/>
              </a:ext>
            </a:extLst>
          </p:cNvPr>
          <p:cNvSpPr txBox="1"/>
          <p:nvPr/>
        </p:nvSpPr>
        <p:spPr>
          <a:xfrm>
            <a:off x="125191" y="767144"/>
            <a:ext cx="10438255" cy="6894195"/>
          </a:xfrm>
          <a:prstGeom prst="rect">
            <a:avLst/>
          </a:prstGeom>
          <a:noFill/>
        </p:spPr>
        <p:txBody>
          <a:bodyPr wrap="square">
            <a:spAutoFit/>
          </a:bodyPr>
          <a:lstStyle/>
          <a:p>
            <a:pPr algn="just" rtl="0">
              <a:buNone/>
            </a:pPr>
            <a:r>
              <a:rPr lang="en-IN" sz="850" b="0" i="0" u="none" strike="noStrike" dirty="0" err="1">
                <a:solidFill>
                  <a:srgbClr val="000000"/>
                </a:solidFill>
                <a:effectLst/>
                <a:latin typeface="Times New Roman" panose="02020603050405020304" pitchFamily="18" charset="0"/>
              </a:rPr>
              <a:t>Abafita</a:t>
            </a:r>
            <a:r>
              <a:rPr lang="en-IN" sz="850" b="0" i="0" u="none" strike="noStrike" dirty="0">
                <a:solidFill>
                  <a:srgbClr val="000000"/>
                </a:solidFill>
                <a:effectLst/>
                <a:latin typeface="Times New Roman" panose="02020603050405020304" pitchFamily="18" charset="0"/>
              </a:rPr>
              <a:t>, B.J., Singh, A., Aitken, D., Ding, C., Steffany </a:t>
            </a:r>
            <a:r>
              <a:rPr lang="en-IN" sz="850" b="0" i="0" u="none" strike="noStrike" dirty="0" err="1">
                <a:solidFill>
                  <a:srgbClr val="000000"/>
                </a:solidFill>
                <a:effectLst/>
                <a:latin typeface="Times New Roman" panose="02020603050405020304" pitchFamily="18" charset="0"/>
              </a:rPr>
              <a:t>Moonaz</a:t>
            </a:r>
            <a:r>
              <a:rPr lang="en-IN" sz="850" b="0" i="0" u="none" strike="noStrike" dirty="0">
                <a:solidFill>
                  <a:srgbClr val="000000"/>
                </a:solidFill>
                <a:effectLst/>
                <a:latin typeface="Times New Roman" panose="02020603050405020304" pitchFamily="18" charset="0"/>
              </a:rPr>
              <a:t>, Palmer, A.J., Blizzard, L., Inglis, A., Stan, Jones, G., Bennell, K.L. and Antony, B. (2025) “Yoga or strengthening exercise for knee osteoarthritis,” </a:t>
            </a:r>
            <a:r>
              <a:rPr lang="en-IN" sz="850" b="0" i="1" u="none" strike="noStrike" dirty="0">
                <a:solidFill>
                  <a:srgbClr val="000000"/>
                </a:solidFill>
                <a:effectLst/>
                <a:latin typeface="Times New Roman" panose="02020603050405020304" pitchFamily="18" charset="0"/>
              </a:rPr>
              <a:t>JAMA Network Open</a:t>
            </a:r>
            <a:r>
              <a:rPr lang="en-IN" sz="850" b="0" i="0" u="none" strike="noStrike" dirty="0">
                <a:solidFill>
                  <a:srgbClr val="000000"/>
                </a:solidFill>
                <a:effectLst/>
                <a:latin typeface="Times New Roman" panose="02020603050405020304" pitchFamily="18" charset="0"/>
              </a:rPr>
              <a:t>, 8(4), pp. e253698-e253698. Available at: </a:t>
            </a:r>
            <a:r>
              <a:rPr lang="en-IN" sz="850" b="0" i="0" u="sng" strike="noStrike" dirty="0">
                <a:solidFill>
                  <a:srgbClr val="1155CC"/>
                </a:solidFill>
                <a:effectLst/>
                <a:latin typeface="Times New Roman" panose="02020603050405020304" pitchFamily="18" charset="0"/>
                <a:hlinkClick r:id="rId2"/>
              </a:rPr>
              <a:t>https://doi.org/10.1001/jamanetworkopen.2025.3698</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Ahmed, S., Gasparyan, A.Y. and Zimba, O. (2021) “Comorbidities in rheumatic diseases need special consideration during the COVID-19 pandemic,” </a:t>
            </a:r>
            <a:r>
              <a:rPr lang="en-IN" sz="850" b="0" i="1" u="none" strike="noStrike" dirty="0">
                <a:solidFill>
                  <a:srgbClr val="000000"/>
                </a:solidFill>
                <a:effectLst/>
                <a:latin typeface="Times New Roman" panose="02020603050405020304" pitchFamily="18" charset="0"/>
              </a:rPr>
              <a:t>Rheumatology International</a:t>
            </a:r>
            <a:r>
              <a:rPr lang="en-IN" sz="850" b="0" i="0" u="none" strike="noStrike" dirty="0">
                <a:solidFill>
                  <a:srgbClr val="000000"/>
                </a:solidFill>
                <a:effectLst/>
                <a:latin typeface="Times New Roman" panose="02020603050405020304" pitchFamily="18" charset="0"/>
              </a:rPr>
              <a:t>, 41(2), pp. 243–256. Available at: </a:t>
            </a:r>
            <a:r>
              <a:rPr lang="en-IN" sz="850" b="0" i="0" u="sng" strike="noStrike" dirty="0">
                <a:solidFill>
                  <a:srgbClr val="1155CC"/>
                </a:solidFill>
                <a:effectLst/>
                <a:latin typeface="Times New Roman" panose="02020603050405020304" pitchFamily="18" charset="0"/>
                <a:hlinkClick r:id="rId3"/>
              </a:rPr>
              <a:t>https://doi.org/10.1007/s00296-020-04764-5</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Anais </a:t>
            </a:r>
            <a:r>
              <a:rPr lang="en-IN" sz="850" b="0" i="0" u="none" strike="noStrike" dirty="0" err="1">
                <a:solidFill>
                  <a:srgbClr val="000000"/>
                </a:solidFill>
                <a:effectLst/>
                <a:latin typeface="Times New Roman" panose="02020603050405020304" pitchFamily="18" charset="0"/>
              </a:rPr>
              <a:t>Defois</a:t>
            </a:r>
            <a:r>
              <a:rPr lang="en-IN" sz="850" b="0" i="0" u="none" strike="noStrike" dirty="0">
                <a:solidFill>
                  <a:srgbClr val="000000"/>
                </a:solidFill>
                <a:effectLst/>
                <a:latin typeface="Times New Roman" panose="02020603050405020304" pitchFamily="18" charset="0"/>
              </a:rPr>
              <a:t>, Bon, N., Mathieu </a:t>
            </a:r>
            <a:r>
              <a:rPr lang="en-IN" sz="850" b="0" i="0" u="none" strike="noStrike" dirty="0" err="1">
                <a:solidFill>
                  <a:srgbClr val="000000"/>
                </a:solidFill>
                <a:effectLst/>
                <a:latin typeface="Times New Roman" panose="02020603050405020304" pitchFamily="18" charset="0"/>
              </a:rPr>
              <a:t>Mével</a:t>
            </a:r>
            <a:r>
              <a:rPr lang="en-IN" sz="850" b="0" i="0" u="none" strike="noStrike" dirty="0">
                <a:solidFill>
                  <a:srgbClr val="000000"/>
                </a:solidFill>
                <a:effectLst/>
                <a:latin typeface="Times New Roman" panose="02020603050405020304" pitchFamily="18" charset="0"/>
              </a:rPr>
              <a:t>, Deniaud, D., Yves </a:t>
            </a:r>
            <a:r>
              <a:rPr lang="en-IN" sz="850" b="0" i="0" u="none" strike="noStrike" dirty="0" err="1">
                <a:solidFill>
                  <a:srgbClr val="000000"/>
                </a:solidFill>
                <a:effectLst/>
                <a:latin typeface="Times New Roman" panose="02020603050405020304" pitchFamily="18" charset="0"/>
              </a:rPr>
              <a:t>Maugars</a:t>
            </a:r>
            <a:r>
              <a:rPr lang="en-IN" sz="850" b="0" i="0" u="none" strike="noStrike" dirty="0">
                <a:solidFill>
                  <a:srgbClr val="000000"/>
                </a:solidFill>
                <a:effectLst/>
                <a:latin typeface="Times New Roman" panose="02020603050405020304" pitchFamily="18" charset="0"/>
              </a:rPr>
              <a:t>, Jérôme </a:t>
            </a:r>
            <a:r>
              <a:rPr lang="en-IN" sz="850" b="0" i="0" u="none" strike="noStrike" dirty="0" err="1">
                <a:solidFill>
                  <a:srgbClr val="000000"/>
                </a:solidFill>
                <a:effectLst/>
                <a:latin typeface="Times New Roman" panose="02020603050405020304" pitchFamily="18" charset="0"/>
              </a:rPr>
              <a:t>Guicheux</a:t>
            </a:r>
            <a:r>
              <a:rPr lang="en-IN" sz="850" b="0" i="0" u="none" strike="noStrike" dirty="0">
                <a:solidFill>
                  <a:srgbClr val="000000"/>
                </a:solidFill>
                <a:effectLst/>
                <a:latin typeface="Times New Roman" panose="02020603050405020304" pitchFamily="18" charset="0"/>
              </a:rPr>
              <a:t>, </a:t>
            </a:r>
            <a:r>
              <a:rPr lang="en-IN" sz="850" b="0" i="0" u="none" strike="noStrike" dirty="0" err="1">
                <a:solidFill>
                  <a:srgbClr val="000000"/>
                </a:solidFill>
                <a:effectLst/>
                <a:latin typeface="Times New Roman" panose="02020603050405020304" pitchFamily="18" charset="0"/>
              </a:rPr>
              <a:t>Oumeya</a:t>
            </a:r>
            <a:r>
              <a:rPr lang="en-IN" sz="850" b="0" i="0" u="none" strike="noStrike" dirty="0">
                <a:solidFill>
                  <a:srgbClr val="000000"/>
                </a:solidFill>
                <a:effectLst/>
                <a:latin typeface="Times New Roman" panose="02020603050405020304" pitchFamily="18" charset="0"/>
              </a:rPr>
              <a:t> </a:t>
            </a:r>
            <a:r>
              <a:rPr lang="en-IN" sz="850" b="0" i="0" u="none" strike="noStrike" dirty="0" err="1">
                <a:solidFill>
                  <a:srgbClr val="000000"/>
                </a:solidFill>
                <a:effectLst/>
                <a:latin typeface="Times New Roman" panose="02020603050405020304" pitchFamily="18" charset="0"/>
              </a:rPr>
              <a:t>Adjali</a:t>
            </a:r>
            <a:r>
              <a:rPr lang="en-IN" sz="850" b="0" i="0" u="none" strike="noStrike" dirty="0">
                <a:solidFill>
                  <a:srgbClr val="000000"/>
                </a:solidFill>
                <a:effectLst/>
                <a:latin typeface="Times New Roman" panose="02020603050405020304" pitchFamily="18" charset="0"/>
              </a:rPr>
              <a:t> and </a:t>
            </a:r>
            <a:r>
              <a:rPr lang="en-IN" sz="850" b="0" i="0" u="none" strike="noStrike" dirty="0" err="1">
                <a:solidFill>
                  <a:srgbClr val="000000"/>
                </a:solidFill>
                <a:effectLst/>
                <a:latin typeface="Times New Roman" panose="02020603050405020304" pitchFamily="18" charset="0"/>
              </a:rPr>
              <a:t>Vinatier</a:t>
            </a:r>
            <a:r>
              <a:rPr lang="en-IN" sz="850" b="0" i="0" u="none" strike="noStrike" dirty="0">
                <a:solidFill>
                  <a:srgbClr val="000000"/>
                </a:solidFill>
                <a:effectLst/>
                <a:latin typeface="Times New Roman" panose="02020603050405020304" pitchFamily="18" charset="0"/>
              </a:rPr>
              <a:t>, C. (2024) “Gene therapies for osteoarthritis: progress and prospects,” </a:t>
            </a:r>
            <a:r>
              <a:rPr lang="en-IN" sz="850" b="0" i="1" u="none" strike="noStrike" dirty="0">
                <a:solidFill>
                  <a:srgbClr val="000000"/>
                </a:solidFill>
                <a:effectLst/>
                <a:latin typeface="Times New Roman" panose="02020603050405020304" pitchFamily="18" charset="0"/>
              </a:rPr>
              <a:t>Journal of Cartilage &amp; Joint Preservation</a:t>
            </a:r>
            <a:r>
              <a:rPr lang="en-IN" sz="850" b="0" i="0" u="none" strike="noStrike" dirty="0">
                <a:solidFill>
                  <a:srgbClr val="000000"/>
                </a:solidFill>
                <a:effectLst/>
                <a:latin typeface="Times New Roman" panose="02020603050405020304" pitchFamily="18" charset="0"/>
              </a:rPr>
              <a:t>, 4(2), pp. 100186–100186. Available at: </a:t>
            </a:r>
            <a:r>
              <a:rPr lang="en-IN" sz="850" b="0" i="0" u="sng" strike="noStrike" dirty="0">
                <a:solidFill>
                  <a:srgbClr val="1155CC"/>
                </a:solidFill>
                <a:effectLst/>
                <a:latin typeface="Times New Roman" panose="02020603050405020304" pitchFamily="18" charset="0"/>
                <a:hlinkClick r:id="rId4"/>
              </a:rPr>
              <a:t>https://doi.org/10.1016/j.jcjp.2024.100186</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Arthritis Foundation (2024) </a:t>
            </a:r>
            <a:r>
              <a:rPr lang="en-IN" sz="850" b="0" i="1" u="none" strike="noStrike" dirty="0">
                <a:solidFill>
                  <a:srgbClr val="000000"/>
                </a:solidFill>
                <a:effectLst/>
                <a:latin typeface="Times New Roman" panose="02020603050405020304" pitchFamily="18" charset="0"/>
              </a:rPr>
              <a:t>Osteoarthritis</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Arthritis Foundation</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5"/>
              </a:rPr>
              <a:t>https://www.arthritis.org/diseases/osteoarthritis</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Arthritis UK (2025) </a:t>
            </a:r>
            <a:r>
              <a:rPr lang="en-IN" sz="850" b="0" i="1" u="none" strike="noStrike" dirty="0">
                <a:solidFill>
                  <a:srgbClr val="000000"/>
                </a:solidFill>
                <a:effectLst/>
                <a:latin typeface="Times New Roman" panose="02020603050405020304" pitchFamily="18" charset="0"/>
              </a:rPr>
              <a:t>Arthritis and other musculoskeletal conditions in numbers</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6"/>
              </a:rPr>
              <a:t>https://www.arthritis-uk.org/media/flpbvm2m/arthritisuk_state_of_msk_health_-report_2025.pdf</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Arthritis UK (2026a) </a:t>
            </a:r>
            <a:r>
              <a:rPr lang="en-IN" sz="850" b="0" i="1" u="none" strike="noStrike" dirty="0">
                <a:solidFill>
                  <a:srgbClr val="000000"/>
                </a:solidFill>
                <a:effectLst/>
                <a:latin typeface="Times New Roman" panose="02020603050405020304" pitchFamily="18" charset="0"/>
              </a:rPr>
              <a:t>Escape pain: Exercise to reduce the pain of osteoarthritis</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Arthritis UK</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7"/>
              </a:rPr>
              <a:t>https://www.arthritis-uk.org/our-research/our-research-impact/research-achievements/escape-pain-exercise-to-reduce-the-pain-of-osteoarthritis/</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Arthritis UK (2026b) </a:t>
            </a:r>
            <a:r>
              <a:rPr lang="en-IN" sz="850" b="0" i="1" u="none" strike="noStrike" dirty="0">
                <a:solidFill>
                  <a:srgbClr val="000000"/>
                </a:solidFill>
                <a:effectLst/>
                <a:latin typeface="Times New Roman" panose="02020603050405020304" pitchFamily="18" charset="0"/>
              </a:rPr>
              <a:t>Written evidence - CBH0019</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Parliament.uk</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8"/>
              </a:rPr>
              <a:t>https://committees.parliament.uk/writtenevidence/164549/html/</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err="1">
                <a:solidFill>
                  <a:srgbClr val="000000"/>
                </a:solidFill>
                <a:effectLst/>
                <a:latin typeface="Times New Roman" panose="02020603050405020304" pitchFamily="18" charset="0"/>
              </a:rPr>
              <a:t>Batarfi</a:t>
            </a:r>
            <a:r>
              <a:rPr lang="en-IN" sz="850" b="0" i="0" u="none" strike="noStrike" dirty="0">
                <a:solidFill>
                  <a:srgbClr val="000000"/>
                </a:solidFill>
                <a:effectLst/>
                <a:latin typeface="Times New Roman" panose="02020603050405020304" pitchFamily="18" charset="0"/>
              </a:rPr>
              <a:t>, W.A., Yunus, M.H.M., Hamid, A.A., </a:t>
            </a:r>
            <a:r>
              <a:rPr lang="en-IN" sz="850" b="0" i="0" u="none" strike="noStrike" dirty="0" err="1">
                <a:solidFill>
                  <a:srgbClr val="000000"/>
                </a:solidFill>
                <a:effectLst/>
                <a:latin typeface="Times New Roman" panose="02020603050405020304" pitchFamily="18" charset="0"/>
              </a:rPr>
              <a:t>Maarof</a:t>
            </a:r>
            <a:r>
              <a:rPr lang="en-IN" sz="850" b="0" i="0" u="none" strike="noStrike" dirty="0">
                <a:solidFill>
                  <a:srgbClr val="000000"/>
                </a:solidFill>
                <a:effectLst/>
                <a:latin typeface="Times New Roman" panose="02020603050405020304" pitchFamily="18" charset="0"/>
              </a:rPr>
              <a:t>, M. and Abdul Rani, R. (2025) “Breaking down osteoarthritis: Exploring inflammatory and mechanical </a:t>
            </a:r>
            <a:r>
              <a:rPr lang="en-IN" sz="850" b="0" i="0" u="none" strike="noStrike" dirty="0" err="1">
                <a:solidFill>
                  <a:srgbClr val="000000"/>
                </a:solidFill>
                <a:effectLst/>
                <a:latin typeface="Times New Roman" panose="02020603050405020304" pitchFamily="18" charset="0"/>
              </a:rPr>
              <a:t>signaling</a:t>
            </a:r>
            <a:r>
              <a:rPr lang="en-IN" sz="850" b="0" i="0" u="none" strike="noStrike" dirty="0">
                <a:solidFill>
                  <a:srgbClr val="000000"/>
                </a:solidFill>
                <a:effectLst/>
                <a:latin typeface="Times New Roman" panose="02020603050405020304" pitchFamily="18" charset="0"/>
              </a:rPr>
              <a:t> pathways,” </a:t>
            </a:r>
            <a:r>
              <a:rPr lang="en-IN" sz="850" b="0" i="1" u="none" strike="noStrike" dirty="0">
                <a:solidFill>
                  <a:srgbClr val="000000"/>
                </a:solidFill>
                <a:effectLst/>
                <a:latin typeface="Times New Roman" panose="02020603050405020304" pitchFamily="18" charset="0"/>
              </a:rPr>
              <a:t>Life</a:t>
            </a:r>
            <a:r>
              <a:rPr lang="en-IN" sz="850" b="0" i="0" u="none" strike="noStrike" dirty="0">
                <a:solidFill>
                  <a:srgbClr val="000000"/>
                </a:solidFill>
                <a:effectLst/>
                <a:latin typeface="Times New Roman" panose="02020603050405020304" pitchFamily="18" charset="0"/>
              </a:rPr>
              <a:t>, 15(8), p. 1238. Available at: </a:t>
            </a:r>
            <a:r>
              <a:rPr lang="en-IN" sz="850" b="0" i="0" u="sng" strike="noStrike" dirty="0">
                <a:solidFill>
                  <a:srgbClr val="1155CC"/>
                </a:solidFill>
                <a:effectLst/>
                <a:latin typeface="Times New Roman" panose="02020603050405020304" pitchFamily="18" charset="0"/>
                <a:hlinkClick r:id="rId9"/>
              </a:rPr>
              <a:t>https://doi.org/10.3390/life15081238</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French, J.M.R., Deere, K., Sayers, A. and Whitehouse, M.R. (2025) “Trends in hip and knee replacement length of stay and patient demographics in England: A population-based study of 1,455,842 primary procedures,” </a:t>
            </a:r>
            <a:r>
              <a:rPr lang="en-IN" sz="850" b="0" i="1" u="none" strike="noStrike" dirty="0">
                <a:solidFill>
                  <a:srgbClr val="000000"/>
                </a:solidFill>
                <a:effectLst/>
                <a:latin typeface="Times New Roman" panose="02020603050405020304" pitchFamily="18" charset="0"/>
              </a:rPr>
              <a:t>BMC Medicine</a:t>
            </a:r>
            <a:r>
              <a:rPr lang="en-IN" sz="850" b="0" i="0" u="none" strike="noStrike" dirty="0">
                <a:solidFill>
                  <a:srgbClr val="000000"/>
                </a:solidFill>
                <a:effectLst/>
                <a:latin typeface="Times New Roman" panose="02020603050405020304" pitchFamily="18" charset="0"/>
              </a:rPr>
              <a:t>, 23(1). Available at: </a:t>
            </a:r>
            <a:r>
              <a:rPr lang="en-IN" sz="850" b="0" i="0" u="sng" strike="noStrike" dirty="0">
                <a:solidFill>
                  <a:srgbClr val="1155CC"/>
                </a:solidFill>
                <a:effectLst/>
                <a:latin typeface="Times New Roman" panose="02020603050405020304" pitchFamily="18" charset="0"/>
                <a:hlinkClick r:id="rId10"/>
              </a:rPr>
              <a:t>https://doi.org/10.1186/s12916-025-04294-6</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GBD 2021 Osteoarthritis Collaborators (2023) “Global, regional, and national burden of osteoarthritis, 1990–2020 and projections to 2050: a systematic analysis for the Global Burden of Disease Study 2021,” </a:t>
            </a:r>
            <a:r>
              <a:rPr lang="en-IN" sz="850" b="0" i="1" u="none" strike="noStrike" dirty="0">
                <a:solidFill>
                  <a:srgbClr val="000000"/>
                </a:solidFill>
                <a:effectLst/>
                <a:latin typeface="Times New Roman" panose="02020603050405020304" pitchFamily="18" charset="0"/>
              </a:rPr>
              <a:t>The Lancet Rheumatology</a:t>
            </a:r>
            <a:r>
              <a:rPr lang="en-IN" sz="850" b="0" i="0" u="none" strike="noStrike" dirty="0">
                <a:solidFill>
                  <a:srgbClr val="000000"/>
                </a:solidFill>
                <a:effectLst/>
                <a:latin typeface="Times New Roman" panose="02020603050405020304" pitchFamily="18" charset="0"/>
              </a:rPr>
              <a:t>, 5(9), pp. e508-e522. Available at: </a:t>
            </a:r>
            <a:r>
              <a:rPr lang="en-IN" sz="850" b="0" i="0" u="sng" strike="noStrike" dirty="0">
                <a:solidFill>
                  <a:srgbClr val="1155CC"/>
                </a:solidFill>
                <a:effectLst/>
                <a:latin typeface="Times New Roman" panose="02020603050405020304" pitchFamily="18" charset="0"/>
                <a:hlinkClick r:id="rId11"/>
              </a:rPr>
              <a:t>https://doi.org/10.1016/s2665-9913(23)00163-7</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Hares, N.A., Sanders, J.P., </a:t>
            </a:r>
            <a:r>
              <a:rPr lang="en-IN" sz="850" b="0" i="0" u="none" strike="noStrike" dirty="0" err="1">
                <a:solidFill>
                  <a:srgbClr val="000000"/>
                </a:solidFill>
                <a:effectLst/>
                <a:latin typeface="Times New Roman" panose="02020603050405020304" pitchFamily="18" charset="0"/>
              </a:rPr>
              <a:t>Esliger</a:t>
            </a:r>
            <a:r>
              <a:rPr lang="en-IN" sz="850" b="0" i="0" u="none" strike="noStrike" dirty="0">
                <a:solidFill>
                  <a:srgbClr val="000000"/>
                </a:solidFill>
                <a:effectLst/>
                <a:latin typeface="Times New Roman" panose="02020603050405020304" pitchFamily="18" charset="0"/>
              </a:rPr>
              <a:t>, D.W., Thomas, J.J.C., </a:t>
            </a:r>
            <a:r>
              <a:rPr lang="en-IN" sz="850" b="0" i="0" u="none" strike="noStrike" dirty="0" err="1">
                <a:solidFill>
                  <a:srgbClr val="000000"/>
                </a:solidFill>
                <a:effectLst/>
                <a:latin typeface="Times New Roman" panose="02020603050405020304" pitchFamily="18" charset="0"/>
              </a:rPr>
              <a:t>Bourron</a:t>
            </a:r>
            <a:r>
              <a:rPr lang="en-IN" sz="850" b="0" i="0" u="none" strike="noStrike" dirty="0">
                <a:solidFill>
                  <a:srgbClr val="000000"/>
                </a:solidFill>
                <a:effectLst/>
                <a:latin typeface="Times New Roman" panose="02020603050405020304" pitchFamily="18" charset="0"/>
              </a:rPr>
              <a:t>, B., MacKinnon, H.J. and Madigan, C.D. (2026) “Are pre-operative exercise interventions for joint arthroplasty effective at improving peri‑operative outcomes? A systematic review and meta-analysis of randomized controlled trials,” </a:t>
            </a:r>
            <a:r>
              <a:rPr lang="en-IN" sz="850" b="0" i="1" u="none" strike="noStrike" dirty="0">
                <a:solidFill>
                  <a:srgbClr val="000000"/>
                </a:solidFill>
                <a:effectLst/>
                <a:latin typeface="Times New Roman" panose="02020603050405020304" pitchFamily="18" charset="0"/>
              </a:rPr>
              <a:t>Journal of Sport and Health Science</a:t>
            </a:r>
            <a:r>
              <a:rPr lang="en-IN" sz="850" b="0" i="0" u="none" strike="noStrike" dirty="0">
                <a:solidFill>
                  <a:srgbClr val="000000"/>
                </a:solidFill>
                <a:effectLst/>
                <a:latin typeface="Times New Roman" panose="02020603050405020304" pitchFamily="18" charset="0"/>
              </a:rPr>
              <a:t>, 15, p. 101083. Available at: </a:t>
            </a:r>
            <a:r>
              <a:rPr lang="en-IN" sz="850" b="0" i="0" u="sng" strike="noStrike" dirty="0">
                <a:solidFill>
                  <a:srgbClr val="1155CC"/>
                </a:solidFill>
                <a:effectLst/>
                <a:latin typeface="Times New Roman" panose="02020603050405020304" pitchFamily="18" charset="0"/>
                <a:hlinkClick r:id="rId12"/>
              </a:rPr>
              <a:t>https://doi.org/10.1016/j.jshs.2025.101083</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Knee Education (2025) </a:t>
            </a:r>
            <a:r>
              <a:rPr lang="en-IN" sz="850" b="0" i="1" u="none" strike="noStrike" dirty="0">
                <a:solidFill>
                  <a:srgbClr val="000000"/>
                </a:solidFill>
                <a:effectLst/>
                <a:latin typeface="Times New Roman" panose="02020603050405020304" pitchFamily="18" charset="0"/>
              </a:rPr>
              <a:t>Osteoarthritis of the knee</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Knee Education</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13"/>
              </a:rPr>
              <a:t>https://orthoeducation.com/kneeeducation/osteoarthritis-of-the-knee/</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Labour Market team (2026) </a:t>
            </a:r>
            <a:r>
              <a:rPr lang="en-IN" sz="850" b="0" i="1" u="none" strike="noStrike" dirty="0">
                <a:solidFill>
                  <a:srgbClr val="000000"/>
                </a:solidFill>
                <a:effectLst/>
                <a:latin typeface="Times New Roman" panose="02020603050405020304" pitchFamily="18" charset="0"/>
              </a:rPr>
              <a:t>Sickness absence in the UK labour market</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Ons.gov.uk</a:t>
            </a:r>
            <a:r>
              <a:rPr lang="en-IN" sz="850" b="0" i="0" u="none" strike="noStrike" dirty="0">
                <a:solidFill>
                  <a:srgbClr val="000000"/>
                </a:solidFill>
                <a:effectLst/>
                <a:latin typeface="Times New Roman" panose="02020603050405020304" pitchFamily="18" charset="0"/>
              </a:rPr>
              <a:t>. Office for National Statistics. Available at: </a:t>
            </a:r>
            <a:r>
              <a:rPr lang="en-IN" sz="850" b="0" i="0" u="sng" strike="noStrike" dirty="0">
                <a:solidFill>
                  <a:srgbClr val="1155CC"/>
                </a:solidFill>
                <a:effectLst/>
                <a:latin typeface="Times New Roman" panose="02020603050405020304" pitchFamily="18" charset="0"/>
                <a:hlinkClick r:id="rId14"/>
              </a:rPr>
              <a:t>https://www.ons.gov.uk/employmentandlabourmarket/peopleinwork/labourproductivity/articles/sicknessabsenceinthelabourmarket/2025</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Liu, H., Qin, L., Liu, Y., Meng, X., Li, C. and He, M. (2025) “Knee osteoarthritis rehabilitation: An integrated framework of exercise, nutrition, biomechanics, and physical therapist guidance—a narrative review,” </a:t>
            </a:r>
            <a:r>
              <a:rPr lang="en-IN" sz="850" b="0" i="1" u="none" strike="noStrike" dirty="0">
                <a:solidFill>
                  <a:srgbClr val="000000"/>
                </a:solidFill>
                <a:effectLst/>
                <a:latin typeface="Times New Roman" panose="02020603050405020304" pitchFamily="18" charset="0"/>
              </a:rPr>
              <a:t>European journal of medical research</a:t>
            </a:r>
            <a:r>
              <a:rPr lang="en-IN" sz="850" b="0" i="0" u="none" strike="noStrike" dirty="0">
                <a:solidFill>
                  <a:srgbClr val="000000"/>
                </a:solidFill>
                <a:effectLst/>
                <a:latin typeface="Times New Roman" panose="02020603050405020304" pitchFamily="18" charset="0"/>
              </a:rPr>
              <a:t>, 30(1). Available at: </a:t>
            </a:r>
            <a:r>
              <a:rPr lang="en-IN" sz="850" b="0" i="0" u="sng" strike="noStrike" dirty="0">
                <a:solidFill>
                  <a:srgbClr val="1155CC"/>
                </a:solidFill>
                <a:effectLst/>
                <a:latin typeface="Times New Roman" panose="02020603050405020304" pitchFamily="18" charset="0"/>
                <a:hlinkClick r:id="rId15"/>
              </a:rPr>
              <a:t>https://doi.org/10.1186/s40001-025-03083-4</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Marsilio, M., Fusco, F., </a:t>
            </a:r>
            <a:r>
              <a:rPr lang="en-IN" sz="850" b="0" i="0" u="none" strike="noStrike" dirty="0" err="1">
                <a:solidFill>
                  <a:srgbClr val="000000"/>
                </a:solidFill>
                <a:effectLst/>
                <a:latin typeface="Times New Roman" panose="02020603050405020304" pitchFamily="18" charset="0"/>
              </a:rPr>
              <a:t>Gheduzzi</a:t>
            </a:r>
            <a:r>
              <a:rPr lang="en-IN" sz="850" b="0" i="0" u="none" strike="noStrike" dirty="0">
                <a:solidFill>
                  <a:srgbClr val="000000"/>
                </a:solidFill>
                <a:effectLst/>
                <a:latin typeface="Times New Roman" panose="02020603050405020304" pitchFamily="18" charset="0"/>
              </a:rPr>
              <a:t>, E. and Guglielmetti, C. (2021) “Co-Production Performance Evaluation in Healthcare. A Systematic Review of Methods, Tools and Metrics,” </a:t>
            </a:r>
            <a:r>
              <a:rPr lang="en-IN" sz="850" b="0" i="1" u="none" strike="noStrike" dirty="0">
                <a:solidFill>
                  <a:srgbClr val="000000"/>
                </a:solidFill>
                <a:effectLst/>
                <a:latin typeface="Times New Roman" panose="02020603050405020304" pitchFamily="18" charset="0"/>
              </a:rPr>
              <a:t>International Journal of Environmental Research and Public Health</a:t>
            </a:r>
            <a:r>
              <a:rPr lang="en-IN" sz="850" b="0" i="0" u="none" strike="noStrike" dirty="0">
                <a:solidFill>
                  <a:srgbClr val="000000"/>
                </a:solidFill>
                <a:effectLst/>
                <a:latin typeface="Times New Roman" panose="02020603050405020304" pitchFamily="18" charset="0"/>
              </a:rPr>
              <a:t>, 18(7), p. 3336. Available at: </a:t>
            </a:r>
            <a:r>
              <a:rPr lang="en-IN" sz="850" b="0" i="0" u="sng" strike="noStrike" dirty="0">
                <a:solidFill>
                  <a:srgbClr val="1155CC"/>
                </a:solidFill>
                <a:effectLst/>
                <a:latin typeface="Times New Roman" panose="02020603050405020304" pitchFamily="18" charset="0"/>
                <a:hlinkClick r:id="rId16"/>
              </a:rPr>
              <a:t>https://doi.org/10.3390/ijerph18073336</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Md Sanaullah (2025) </a:t>
            </a:r>
            <a:r>
              <a:rPr lang="en-IN" sz="850" b="0" i="1" u="none" strike="noStrike" dirty="0">
                <a:solidFill>
                  <a:srgbClr val="000000"/>
                </a:solidFill>
                <a:effectLst/>
                <a:latin typeface="Times New Roman" panose="02020603050405020304" pitchFamily="18" charset="0"/>
              </a:rPr>
              <a:t>Demand for Joint Replacement in UK</a:t>
            </a:r>
            <a:r>
              <a:rPr lang="en-IN" sz="850" b="0" i="0" u="none" strike="noStrike" dirty="0">
                <a:solidFill>
                  <a:srgbClr val="000000"/>
                </a:solidFill>
                <a:effectLst/>
                <a:latin typeface="Times New Roman" panose="02020603050405020304" pitchFamily="18" charset="0"/>
              </a:rPr>
              <a:t>, </a:t>
            </a:r>
            <a:r>
              <a:rPr lang="en-IN" sz="850" b="0" i="1" u="none" strike="noStrike" dirty="0" err="1">
                <a:solidFill>
                  <a:srgbClr val="000000"/>
                </a:solidFill>
                <a:effectLst/>
                <a:latin typeface="Times New Roman" panose="02020603050405020304" pitchFamily="18" charset="0"/>
              </a:rPr>
              <a:t>FactMR_Reports</a:t>
            </a:r>
            <a:r>
              <a:rPr lang="en-IN" sz="850" b="0" i="0" u="none" strike="noStrike" dirty="0">
                <a:solidFill>
                  <a:srgbClr val="000000"/>
                </a:solidFill>
                <a:effectLst/>
                <a:latin typeface="Times New Roman" panose="02020603050405020304" pitchFamily="18" charset="0"/>
              </a:rPr>
              <a:t>. </a:t>
            </a:r>
            <a:r>
              <a:rPr lang="en-IN" sz="850" b="0" i="0" u="none" strike="noStrike" dirty="0" err="1">
                <a:solidFill>
                  <a:srgbClr val="000000"/>
                </a:solidFill>
                <a:effectLst/>
                <a:latin typeface="Times New Roman" panose="02020603050405020304" pitchFamily="18" charset="0"/>
              </a:rPr>
              <a:t>FactMR</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17"/>
              </a:rPr>
              <a:t>https://www.factmr.com/report/united-kingdom-joint-replacement-market</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Mishra, D. (2026) </a:t>
            </a:r>
            <a:r>
              <a:rPr lang="en-IN" sz="850" b="0" i="1" u="none" strike="noStrike" dirty="0">
                <a:solidFill>
                  <a:srgbClr val="000000"/>
                </a:solidFill>
                <a:effectLst/>
                <a:latin typeface="Times New Roman" panose="02020603050405020304" pitchFamily="18" charset="0"/>
              </a:rPr>
              <a:t>Special Tests for Knee Osteoarthritis - Dr Deepak Mishra</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Drdeepakmishra.com</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18"/>
              </a:rPr>
              <a:t>https://drdeepakmishra.com/blog/special-tests-for-knee-osteoarthritis/</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NHS England (2024) </a:t>
            </a:r>
            <a:r>
              <a:rPr lang="en-IN" sz="850" b="0" i="1" u="none" strike="noStrike" dirty="0">
                <a:solidFill>
                  <a:srgbClr val="000000"/>
                </a:solidFill>
                <a:effectLst/>
                <a:latin typeface="Times New Roman" panose="02020603050405020304" pitchFamily="18" charset="0"/>
              </a:rPr>
              <a:t>NHS England - NHS Long Term Workforce Plan</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NHS England</a:t>
            </a:r>
            <a:r>
              <a:rPr lang="en-IN" sz="850" b="0" i="0" u="none" strike="noStrike" dirty="0">
                <a:solidFill>
                  <a:srgbClr val="000000"/>
                </a:solidFill>
                <a:effectLst/>
                <a:latin typeface="Times New Roman" panose="02020603050405020304" pitchFamily="18" charset="0"/>
              </a:rPr>
              <a:t>. NHS England. Available at: </a:t>
            </a:r>
            <a:r>
              <a:rPr lang="en-IN" sz="850" b="0" i="0" u="sng" strike="noStrike" dirty="0">
                <a:solidFill>
                  <a:srgbClr val="1155CC"/>
                </a:solidFill>
                <a:effectLst/>
                <a:latin typeface="Times New Roman" panose="02020603050405020304" pitchFamily="18" charset="0"/>
                <a:hlinkClick r:id="rId19"/>
              </a:rPr>
              <a:t>https://www.england.nhs.uk/long-read/nhs-long-term-workforce-plan-2/</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NHS England (2025a) </a:t>
            </a:r>
            <a:r>
              <a:rPr lang="en-IN" sz="850" b="0" i="1" u="none" strike="noStrike" dirty="0">
                <a:solidFill>
                  <a:srgbClr val="000000"/>
                </a:solidFill>
                <a:effectLst/>
                <a:latin typeface="Times New Roman" panose="02020603050405020304" pitchFamily="18" charset="0"/>
              </a:rPr>
              <a:t>Core20PLUS5 an Approach to Reducing Health Inequalities</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www.england.nhs.uk</a:t>
            </a:r>
            <a:r>
              <a:rPr lang="en-IN" sz="850" b="0" i="0" u="none" strike="noStrike" dirty="0">
                <a:solidFill>
                  <a:srgbClr val="000000"/>
                </a:solidFill>
                <a:effectLst/>
                <a:latin typeface="Times New Roman" panose="02020603050405020304" pitchFamily="18" charset="0"/>
              </a:rPr>
              <a:t>. NHS England. Available at: </a:t>
            </a:r>
            <a:r>
              <a:rPr lang="en-IN" sz="850" b="0" i="0" u="sng" strike="noStrike" dirty="0">
                <a:solidFill>
                  <a:srgbClr val="1155CC"/>
                </a:solidFill>
                <a:effectLst/>
                <a:latin typeface="Times New Roman" panose="02020603050405020304" pitchFamily="18" charset="0"/>
                <a:hlinkClick r:id="rId20"/>
              </a:rPr>
              <a:t>https://www.england.nhs.uk/about/equality/equality-hub/national-healthcare-inequalities-improvement-programme/core20plus5/</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NHS England (2025b) </a:t>
            </a:r>
            <a:r>
              <a:rPr lang="en-IN" sz="850" b="0" i="1" u="none" strike="noStrike" dirty="0">
                <a:solidFill>
                  <a:srgbClr val="000000"/>
                </a:solidFill>
                <a:effectLst/>
                <a:latin typeface="Times New Roman" panose="02020603050405020304" pitchFamily="18" charset="0"/>
              </a:rPr>
              <a:t>NHS England » First contact physiotherapists</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www.england.nhs.uk</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21"/>
              </a:rPr>
              <a:t>https://www.england.nhs.uk/gp/expanding-our-workforce/first-contact-physiotherapists/</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NHS ENGLAND (2026) </a:t>
            </a:r>
            <a:r>
              <a:rPr lang="en-IN" sz="850" b="0" i="1" u="none" strike="noStrike" dirty="0">
                <a:solidFill>
                  <a:srgbClr val="000000"/>
                </a:solidFill>
                <a:effectLst/>
                <a:latin typeface="Times New Roman" panose="02020603050405020304" pitchFamily="18" charset="0"/>
              </a:rPr>
              <a:t>NHS England » Universal Personalised Care: Implementing the Comprehensive Model</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www.england.nhs.uk</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22"/>
              </a:rPr>
              <a:t>https://www.england.nhs.uk/personalisedcare/comprehensive-model/</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err="1">
                <a:solidFill>
                  <a:srgbClr val="000000"/>
                </a:solidFill>
                <a:effectLst/>
                <a:latin typeface="Times New Roman" panose="02020603050405020304" pitchFamily="18" charset="0"/>
              </a:rPr>
              <a:t>Runhaar</a:t>
            </a:r>
            <a:r>
              <a:rPr lang="en-IN" sz="850" b="0" i="0" u="none" strike="noStrike" dirty="0">
                <a:solidFill>
                  <a:srgbClr val="000000"/>
                </a:solidFill>
                <a:effectLst/>
                <a:latin typeface="Times New Roman" panose="02020603050405020304" pitchFamily="18" charset="0"/>
              </a:rPr>
              <a:t>, J. and Bierma-Zeinstra, S.M.A. (2022) “The challenges in the primary prevention of osteoarthritis,” </a:t>
            </a:r>
            <a:r>
              <a:rPr lang="en-IN" sz="850" b="0" i="1" u="none" strike="noStrike" dirty="0">
                <a:solidFill>
                  <a:srgbClr val="000000"/>
                </a:solidFill>
                <a:effectLst/>
                <a:latin typeface="Times New Roman" panose="02020603050405020304" pitchFamily="18" charset="0"/>
              </a:rPr>
              <a:t>Clinics in Geriatric Medicine</a:t>
            </a:r>
            <a:r>
              <a:rPr lang="en-IN" sz="850" b="0" i="0" u="none" strike="noStrike" dirty="0">
                <a:solidFill>
                  <a:srgbClr val="000000"/>
                </a:solidFill>
                <a:effectLst/>
                <a:latin typeface="Times New Roman" panose="02020603050405020304" pitchFamily="18" charset="0"/>
              </a:rPr>
              <a:t>, 38(2), pp. 259–271. Available at: </a:t>
            </a:r>
            <a:r>
              <a:rPr lang="en-IN" sz="850" b="0" i="0" u="sng" strike="noStrike" dirty="0">
                <a:solidFill>
                  <a:srgbClr val="1155CC"/>
                </a:solidFill>
                <a:effectLst/>
                <a:latin typeface="Times New Roman" panose="02020603050405020304" pitchFamily="18" charset="0"/>
                <a:hlinkClick r:id="rId23"/>
              </a:rPr>
              <a:t>https://doi.org/10.1016/j.cger.2021.11.012</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Stephens, D.D. (2023) </a:t>
            </a:r>
            <a:r>
              <a:rPr lang="en-IN" sz="850" b="0" i="1" u="none" strike="noStrike" dirty="0">
                <a:solidFill>
                  <a:srgbClr val="000000"/>
                </a:solidFill>
                <a:effectLst/>
                <a:latin typeface="Times New Roman" panose="02020603050405020304" pitchFamily="18" charset="0"/>
              </a:rPr>
              <a:t>What can clinicians learn from the new NICE guideline on osteoarthritis?</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Medscape</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24"/>
              </a:rPr>
              <a:t>https://reference.medscape.com/cc1/p10/what-can-gps-learn-new-nice-guideline-osteoarthritis-2023a1000204#8</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Sun, H., Sun, L., Liu, M., Zhuang, Y., Ning, X., Yang, H. and Peng, G. (2025) “Global burden of high BMI-related osteoarthritis and causal effects of obesity: A GBD 1990–2021 and bidirectional two-sample Mendelian randomization study,” </a:t>
            </a:r>
            <a:r>
              <a:rPr lang="en-IN" sz="850" b="0" i="1" u="none" strike="noStrike" dirty="0">
                <a:solidFill>
                  <a:srgbClr val="000000"/>
                </a:solidFill>
                <a:effectLst/>
                <a:latin typeface="Times New Roman" panose="02020603050405020304" pitchFamily="18" charset="0"/>
              </a:rPr>
              <a:t>International Journal of Surgery</a:t>
            </a:r>
            <a:r>
              <a:rPr lang="en-IN" sz="850" b="0" i="0" u="none" strike="noStrike" dirty="0">
                <a:solidFill>
                  <a:srgbClr val="000000"/>
                </a:solidFill>
                <a:effectLst/>
                <a:latin typeface="Times New Roman" panose="02020603050405020304" pitchFamily="18" charset="0"/>
              </a:rPr>
              <a:t>, 111(12), pp. 9110–9120. Available at: </a:t>
            </a:r>
            <a:r>
              <a:rPr lang="en-IN" sz="850" b="0" i="0" u="sng" strike="noStrike" dirty="0">
                <a:solidFill>
                  <a:srgbClr val="1155CC"/>
                </a:solidFill>
                <a:effectLst/>
                <a:latin typeface="Times New Roman" panose="02020603050405020304" pitchFamily="18" charset="0"/>
                <a:hlinkClick r:id="rId25"/>
              </a:rPr>
              <a:t>https://doi.org/10.1097/js9.0000000000003133</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Tayyab, M., Ahmad, Z., Tanveer, M., Ahmad, M., Shah, S., Syed, R., Khan, A.A., Shabir, M., Ali, M. and Idrees, M. (2025) “Temporal trends and regional disparities in knee osteoarthritis across the United Kingdom: insights from the Global Burden of Disease Study 1990–2021,” </a:t>
            </a:r>
            <a:r>
              <a:rPr lang="en-IN" sz="850" b="0" i="1" u="none" strike="noStrike" dirty="0" err="1">
                <a:solidFill>
                  <a:srgbClr val="000000"/>
                </a:solidFill>
                <a:effectLst/>
                <a:latin typeface="Times New Roman" panose="02020603050405020304" pitchFamily="18" charset="0"/>
              </a:rPr>
              <a:t>Cureus</a:t>
            </a:r>
            <a:r>
              <a:rPr lang="en-IN" sz="850" b="0" i="0" u="none" strike="noStrike" dirty="0">
                <a:solidFill>
                  <a:srgbClr val="000000"/>
                </a:solidFill>
                <a:effectLst/>
                <a:latin typeface="Times New Roman" panose="02020603050405020304" pitchFamily="18" charset="0"/>
              </a:rPr>
              <a:t> [Preprint]. Available at: </a:t>
            </a:r>
            <a:r>
              <a:rPr lang="en-IN" sz="850" b="0" i="0" u="sng" strike="noStrike" dirty="0">
                <a:solidFill>
                  <a:srgbClr val="1155CC"/>
                </a:solidFill>
                <a:effectLst/>
                <a:latin typeface="Times New Roman" panose="02020603050405020304" pitchFamily="18" charset="0"/>
                <a:hlinkClick r:id="rId26"/>
              </a:rPr>
              <a:t>https://doi.org/10.7759/cureus.92499</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err="1">
                <a:solidFill>
                  <a:srgbClr val="000000"/>
                </a:solidFill>
                <a:effectLst/>
                <a:latin typeface="Times New Roman" panose="02020603050405020304" pitchFamily="18" charset="0"/>
              </a:rPr>
              <a:t>Voorn</a:t>
            </a:r>
            <a:r>
              <a:rPr lang="en-IN" sz="850" b="0" i="0" u="none" strike="noStrike" dirty="0">
                <a:solidFill>
                  <a:srgbClr val="000000"/>
                </a:solidFill>
                <a:effectLst/>
                <a:latin typeface="Times New Roman" panose="02020603050405020304" pitchFamily="18" charset="0"/>
              </a:rPr>
              <a:t>, M.J.J., Tim, </a:t>
            </a:r>
            <a:r>
              <a:rPr lang="en-IN" sz="850" b="0" i="0" u="none" strike="noStrike" dirty="0" err="1">
                <a:solidFill>
                  <a:srgbClr val="000000"/>
                </a:solidFill>
                <a:effectLst/>
                <a:latin typeface="Times New Roman" panose="02020603050405020304" pitchFamily="18" charset="0"/>
              </a:rPr>
              <a:t>Albère</a:t>
            </a:r>
            <a:r>
              <a:rPr lang="en-IN" sz="850" b="0" i="0" u="none" strike="noStrike" dirty="0">
                <a:solidFill>
                  <a:srgbClr val="000000"/>
                </a:solidFill>
                <a:effectLst/>
                <a:latin typeface="Times New Roman" panose="02020603050405020304" pitchFamily="18" charset="0"/>
              </a:rPr>
              <a:t> J A Köke, Marion, Clemens, Jascha de </a:t>
            </a:r>
            <a:r>
              <a:rPr lang="en-IN" sz="850" b="0" i="0" u="none" strike="noStrike" dirty="0" err="1">
                <a:solidFill>
                  <a:srgbClr val="000000"/>
                </a:solidFill>
                <a:effectLst/>
                <a:latin typeface="Times New Roman" panose="02020603050405020304" pitchFamily="18" charset="0"/>
              </a:rPr>
              <a:t>Nooijer</a:t>
            </a:r>
            <a:r>
              <a:rPr lang="en-IN" sz="850" b="0" i="0" u="none" strike="noStrike" dirty="0">
                <a:solidFill>
                  <a:srgbClr val="000000"/>
                </a:solidFill>
                <a:effectLst/>
                <a:latin typeface="Times New Roman" panose="02020603050405020304" pitchFamily="18" charset="0"/>
              </a:rPr>
              <a:t>, Marielle, </a:t>
            </a:r>
            <a:r>
              <a:rPr lang="en-IN" sz="850" b="0" i="0" u="none" strike="noStrike" dirty="0" err="1">
                <a:solidFill>
                  <a:srgbClr val="000000"/>
                </a:solidFill>
                <a:effectLst/>
                <a:latin typeface="Times New Roman" panose="02020603050405020304" pitchFamily="18" charset="0"/>
              </a:rPr>
              <a:t>Huijnen</a:t>
            </a:r>
            <a:r>
              <a:rPr lang="en-IN" sz="850" b="0" i="0" u="none" strike="noStrike" dirty="0">
                <a:solidFill>
                  <a:srgbClr val="000000"/>
                </a:solidFill>
                <a:effectLst/>
                <a:latin typeface="Times New Roman" panose="02020603050405020304" pitchFamily="18" charset="0"/>
              </a:rPr>
              <a:t>, I.P.J. and Jeanine (2025) “Enhancing collaboration and integrated vision on health: Key strategies for addressing knee osteoarthritis,” </a:t>
            </a:r>
            <a:r>
              <a:rPr lang="en-IN" sz="850" b="0" i="1" u="none" strike="noStrike" dirty="0">
                <a:solidFill>
                  <a:srgbClr val="000000"/>
                </a:solidFill>
                <a:effectLst/>
                <a:latin typeface="Times New Roman" panose="02020603050405020304" pitchFamily="18" charset="0"/>
              </a:rPr>
              <a:t>International Journal of Integrated Care</a:t>
            </a:r>
            <a:r>
              <a:rPr lang="en-IN" sz="850" b="0" i="0" u="none" strike="noStrike" dirty="0">
                <a:solidFill>
                  <a:srgbClr val="000000"/>
                </a:solidFill>
                <a:effectLst/>
                <a:latin typeface="Times New Roman" panose="02020603050405020304" pitchFamily="18" charset="0"/>
              </a:rPr>
              <a:t>, 25, pp. 28–28. Available at: </a:t>
            </a:r>
            <a:r>
              <a:rPr lang="en-IN" sz="850" b="0" i="0" u="sng" strike="noStrike" dirty="0">
                <a:solidFill>
                  <a:srgbClr val="1155CC"/>
                </a:solidFill>
                <a:effectLst/>
                <a:latin typeface="Times New Roman" panose="02020603050405020304" pitchFamily="18" charset="0"/>
                <a:hlinkClick r:id="rId27"/>
              </a:rPr>
              <a:t>https://doi.org/10.5334/ijic.8969</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Wang, Y., Tang, X., Peng, J.-R., Deng, Y., Lan, S., Yen, Y. and Tang, Y. (2025) “Global, regional, and national burden of osteoarthritis among middle-aged and older adults: estimates from the global burden of disease study 2021 and projections to 2050,” </a:t>
            </a:r>
            <a:r>
              <a:rPr lang="en-IN" sz="850" b="0" i="1" u="none" strike="noStrike" dirty="0">
                <a:solidFill>
                  <a:srgbClr val="000000"/>
                </a:solidFill>
                <a:effectLst/>
                <a:latin typeface="Times New Roman" panose="02020603050405020304" pitchFamily="18" charset="0"/>
              </a:rPr>
              <a:t>Frontiers in Medicine</a:t>
            </a:r>
            <a:r>
              <a:rPr lang="en-IN" sz="850" b="0" i="0" u="none" strike="noStrike" dirty="0">
                <a:solidFill>
                  <a:srgbClr val="000000"/>
                </a:solidFill>
                <a:effectLst/>
                <a:latin typeface="Times New Roman" panose="02020603050405020304" pitchFamily="18" charset="0"/>
              </a:rPr>
              <a:t>, 12. Available at: </a:t>
            </a:r>
            <a:r>
              <a:rPr lang="en-IN" sz="850" b="0" i="0" u="sng" strike="noStrike" dirty="0">
                <a:solidFill>
                  <a:srgbClr val="1155CC"/>
                </a:solidFill>
                <a:effectLst/>
                <a:latin typeface="Times New Roman" panose="02020603050405020304" pitchFamily="18" charset="0"/>
                <a:hlinkClick r:id="rId28"/>
              </a:rPr>
              <a:t>https://doi.org/10.3389/fmed.2025.1696929</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Wei, G., Lu, K., Umar, M., Zhu, Z., Lu, W.W., Speakman, J.R., Chen, Y., Tong, L. and Chen, Di (2023) “risk of metabolic abnormalities in osteoarthritis: a new perspective to understand its pathological mechanisms,” </a:t>
            </a:r>
            <a:r>
              <a:rPr lang="en-IN" sz="850" b="0" i="1" u="none" strike="noStrike" dirty="0">
                <a:solidFill>
                  <a:srgbClr val="000000"/>
                </a:solidFill>
                <a:effectLst/>
                <a:latin typeface="Times New Roman" panose="02020603050405020304" pitchFamily="18" charset="0"/>
              </a:rPr>
              <a:t>Bone Research</a:t>
            </a:r>
            <a:r>
              <a:rPr lang="en-IN" sz="850" b="0" i="0" u="none" strike="noStrike" dirty="0">
                <a:solidFill>
                  <a:srgbClr val="000000"/>
                </a:solidFill>
                <a:effectLst/>
                <a:latin typeface="Times New Roman" panose="02020603050405020304" pitchFamily="18" charset="0"/>
              </a:rPr>
              <a:t>, 11(1), pp. 1–16. Available at: </a:t>
            </a:r>
            <a:r>
              <a:rPr lang="en-IN" sz="850" b="0" i="0" u="sng" strike="noStrike" dirty="0">
                <a:solidFill>
                  <a:srgbClr val="1155CC"/>
                </a:solidFill>
                <a:effectLst/>
                <a:latin typeface="Times New Roman" panose="02020603050405020304" pitchFamily="18" charset="0"/>
                <a:hlinkClick r:id="rId29"/>
              </a:rPr>
              <a:t>https://doi.org/10.1038/s41413-023-00301-9</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Wood, G., Neilson, J., Cottrell, E. and Hoole, S.P. (2023) “Osteoarthritis in people over 16: Diagnosis and management—updated summary of NICE guidance,” </a:t>
            </a:r>
            <a:r>
              <a:rPr lang="en-IN" sz="850" b="0" i="1" u="none" strike="noStrike" dirty="0">
                <a:solidFill>
                  <a:srgbClr val="000000"/>
                </a:solidFill>
                <a:effectLst/>
                <a:latin typeface="Times New Roman" panose="02020603050405020304" pitchFamily="18" charset="0"/>
              </a:rPr>
              <a:t>BMJ</a:t>
            </a:r>
            <a:r>
              <a:rPr lang="en-IN" sz="850" b="0" i="0" u="none" strike="noStrike" dirty="0">
                <a:solidFill>
                  <a:srgbClr val="000000"/>
                </a:solidFill>
                <a:effectLst/>
                <a:latin typeface="Times New Roman" panose="02020603050405020304" pitchFamily="18" charset="0"/>
              </a:rPr>
              <a:t>, 380, p. p24. Available at: </a:t>
            </a:r>
            <a:r>
              <a:rPr lang="en-IN" sz="850" b="0" i="0" u="sng" strike="noStrike" dirty="0">
                <a:solidFill>
                  <a:srgbClr val="1155CC"/>
                </a:solidFill>
                <a:effectLst/>
                <a:latin typeface="Times New Roman" panose="02020603050405020304" pitchFamily="18" charset="0"/>
                <a:hlinkClick r:id="rId30"/>
              </a:rPr>
              <a:t>https://doi.org/10.1136/bmj.p24</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Xue, Z., Zhou, N., Wu, Y. and Qi, H. (2026) “Digital exclusion in healthcare services: a scoping review,” </a:t>
            </a:r>
            <a:r>
              <a:rPr lang="en-IN" sz="850" b="0" i="1" u="none" strike="noStrike" dirty="0">
                <a:solidFill>
                  <a:srgbClr val="000000"/>
                </a:solidFill>
                <a:effectLst/>
                <a:latin typeface="Times New Roman" panose="02020603050405020304" pitchFamily="18" charset="0"/>
              </a:rPr>
              <a:t>International Journal for Equity in Health</a:t>
            </a:r>
            <a:r>
              <a:rPr lang="en-IN" sz="850" b="0" i="0" u="none" strike="noStrike" dirty="0">
                <a:solidFill>
                  <a:srgbClr val="000000"/>
                </a:solidFill>
                <a:effectLst/>
                <a:latin typeface="Times New Roman" panose="02020603050405020304" pitchFamily="18" charset="0"/>
              </a:rPr>
              <a:t> [Preprint]. Available at: </a:t>
            </a:r>
            <a:r>
              <a:rPr lang="en-IN" sz="850" b="0" i="0" u="sng" strike="noStrike" dirty="0">
                <a:solidFill>
                  <a:srgbClr val="1155CC"/>
                </a:solidFill>
                <a:effectLst/>
                <a:latin typeface="Times New Roman" panose="02020603050405020304" pitchFamily="18" charset="0"/>
                <a:hlinkClick r:id="rId31"/>
              </a:rPr>
              <a:t>https://doi.org/10.1186/s12939-025-02755-1</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Yan, L., Li, D., Xing, D., Fan, Z., Du, G., Jiu, J., Li, X., Estill, J., Wang, Q., Belal, A.A., Tian, C., Li, J.J., Li, S., Liu, H., Liu, X., Ren, Y., Yang, Y., Chen, J., Hu, Y., Ge, L. and Wang, B. (2025) “Comparative efficacy and safety of exercise modalities in knee osteoarthritis: systematic  review and network meta-analysis,” </a:t>
            </a:r>
            <a:r>
              <a:rPr lang="en-IN" sz="850" b="0" i="1" u="none" strike="noStrike" dirty="0">
                <a:solidFill>
                  <a:srgbClr val="000000"/>
                </a:solidFill>
                <a:effectLst/>
                <a:latin typeface="Times New Roman" panose="02020603050405020304" pitchFamily="18" charset="0"/>
              </a:rPr>
              <a:t>BMJ</a:t>
            </a:r>
            <a:r>
              <a:rPr lang="en-IN" sz="850" b="0" i="0" u="none" strike="noStrike" dirty="0">
                <a:solidFill>
                  <a:srgbClr val="000000"/>
                </a:solidFill>
                <a:effectLst/>
                <a:latin typeface="Times New Roman" panose="02020603050405020304" pitchFamily="18" charset="0"/>
              </a:rPr>
              <a:t>, 391, p. e085242. Available at: </a:t>
            </a:r>
            <a:r>
              <a:rPr lang="en-IN" sz="850" b="0" i="0" u="sng" strike="noStrike" dirty="0">
                <a:solidFill>
                  <a:srgbClr val="1155CC"/>
                </a:solidFill>
                <a:effectLst/>
                <a:latin typeface="Times New Roman" panose="02020603050405020304" pitchFamily="18" charset="0"/>
                <a:hlinkClick r:id="rId32"/>
              </a:rPr>
              <a:t>https://doi.org/10.1136/bmj-2025-085242</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Yumpu.com (2026) </a:t>
            </a:r>
            <a:r>
              <a:rPr lang="en-IN" sz="850" b="0" i="1" u="none" strike="noStrike" dirty="0">
                <a:solidFill>
                  <a:srgbClr val="000000"/>
                </a:solidFill>
                <a:effectLst/>
                <a:latin typeface="Times New Roman" panose="02020603050405020304" pitchFamily="18" charset="0"/>
              </a:rPr>
              <a:t>Oxford hip score - NHS Milton Keynes CCG</a:t>
            </a:r>
            <a:r>
              <a:rPr lang="en-IN" sz="850" b="0" i="0" u="none" strike="noStrike" dirty="0">
                <a:solidFill>
                  <a:srgbClr val="000000"/>
                </a:solidFill>
                <a:effectLst/>
                <a:latin typeface="Times New Roman" panose="02020603050405020304" pitchFamily="18" charset="0"/>
              </a:rPr>
              <a:t>, </a:t>
            </a:r>
            <a:r>
              <a:rPr lang="en-IN" sz="850" b="0" i="1" u="none" strike="noStrike" dirty="0">
                <a:solidFill>
                  <a:srgbClr val="000000"/>
                </a:solidFill>
                <a:effectLst/>
                <a:latin typeface="Times New Roman" panose="02020603050405020304" pitchFamily="18" charset="0"/>
              </a:rPr>
              <a:t>yumpu.com</a:t>
            </a:r>
            <a:r>
              <a:rPr lang="en-IN" sz="850" b="0" i="0" u="none" strike="noStrike" dirty="0">
                <a:solidFill>
                  <a:srgbClr val="000000"/>
                </a:solidFill>
                <a:effectLst/>
                <a:latin typeface="Times New Roman" panose="02020603050405020304" pitchFamily="18" charset="0"/>
              </a:rPr>
              <a:t>. Available at: </a:t>
            </a:r>
            <a:r>
              <a:rPr lang="en-IN" sz="850" b="0" i="0" u="sng" strike="noStrike" dirty="0">
                <a:solidFill>
                  <a:srgbClr val="1155CC"/>
                </a:solidFill>
                <a:effectLst/>
                <a:latin typeface="Times New Roman" panose="02020603050405020304" pitchFamily="18" charset="0"/>
                <a:hlinkClick r:id="rId33"/>
              </a:rPr>
              <a:t>https://www.yumpu.com/en/document/view/34753227/oxford-hip-score-nhs-milton-keynes-ccg</a:t>
            </a:r>
            <a:r>
              <a:rPr lang="en-IN" sz="850" b="0" i="0" u="none" strike="noStrike" dirty="0">
                <a:solidFill>
                  <a:srgbClr val="000000"/>
                </a:solidFill>
                <a:effectLst/>
                <a:latin typeface="Times New Roman" panose="02020603050405020304" pitchFamily="18" charset="0"/>
              </a:rPr>
              <a:t> </a:t>
            </a:r>
            <a:endParaRPr lang="en-IN" sz="850" b="0" dirty="0">
              <a:effectLst/>
            </a:endParaRPr>
          </a:p>
          <a:p>
            <a:pPr algn="just" rtl="0">
              <a:buNone/>
            </a:pPr>
            <a:r>
              <a:rPr lang="en-IN" sz="850" b="0" i="0" u="none" strike="noStrike" dirty="0">
                <a:solidFill>
                  <a:srgbClr val="000000"/>
                </a:solidFill>
                <a:effectLst/>
                <a:latin typeface="Times New Roman" panose="02020603050405020304" pitchFamily="18" charset="0"/>
              </a:rPr>
              <a:t>Zeng, T., Liu, W.-Q., Zhou, Y.-H., Ye, S.-F. and Chen, Z.-L. (2025) “Osteoarthritis burden across 204 countries and territories during 1990 to 2021: insights from the global burden of disease study 2021,” </a:t>
            </a:r>
            <a:r>
              <a:rPr lang="en-IN" sz="850" b="0" i="1" u="none" strike="noStrike" dirty="0">
                <a:solidFill>
                  <a:srgbClr val="000000"/>
                </a:solidFill>
                <a:effectLst/>
                <a:latin typeface="Times New Roman" panose="02020603050405020304" pitchFamily="18" charset="0"/>
              </a:rPr>
              <a:t>Medicine</a:t>
            </a:r>
            <a:r>
              <a:rPr lang="en-IN" sz="850" b="0" i="0" u="none" strike="noStrike" dirty="0">
                <a:solidFill>
                  <a:srgbClr val="000000"/>
                </a:solidFill>
                <a:effectLst/>
                <a:latin typeface="Times New Roman" panose="02020603050405020304" pitchFamily="18" charset="0"/>
              </a:rPr>
              <a:t>, 104(51), p. e46612. Available at: </a:t>
            </a:r>
            <a:r>
              <a:rPr lang="en-IN" sz="850" b="0" i="0" u="sng" strike="noStrike" dirty="0">
                <a:solidFill>
                  <a:srgbClr val="1155CC"/>
                </a:solidFill>
                <a:effectLst/>
                <a:latin typeface="Times New Roman" panose="02020603050405020304" pitchFamily="18" charset="0"/>
                <a:hlinkClick r:id="rId34"/>
              </a:rPr>
              <a:t>https://doi.org/10.1097/md.0000000000046612</a:t>
            </a:r>
            <a:r>
              <a:rPr lang="en-IN" sz="850" b="0" i="0" u="none" strike="noStrike" dirty="0">
                <a:solidFill>
                  <a:srgbClr val="000000"/>
                </a:solidFill>
                <a:effectLst/>
                <a:latin typeface="Times New Roman" panose="02020603050405020304" pitchFamily="18" charset="0"/>
              </a:rPr>
              <a:t>. </a:t>
            </a:r>
            <a:endParaRPr lang="en-IN" sz="850" b="0" dirty="0">
              <a:effectLst/>
            </a:endParaRPr>
          </a:p>
        </p:txBody>
      </p:sp>
    </p:spTree>
    <p:extLst>
      <p:ext uri="{BB962C8B-B14F-4D97-AF65-F5344CB8AC3E}">
        <p14:creationId xmlns:p14="http://schemas.microsoft.com/office/powerpoint/2010/main" val="10133376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6488</Words>
  <Application>Microsoft Office PowerPoint</Application>
  <PresentationFormat>Custom</PresentationFormat>
  <Paragraphs>257</Paragraphs>
  <Slides>22</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ASUS</dc:creator>
  <cp:lastModifiedBy>vishal khristi</cp:lastModifiedBy>
  <cp:revision>1</cp:revision>
  <dcterms:created xsi:type="dcterms:W3CDTF">2026-08-03T09:17:43Z</dcterms:created>
  <dcterms:modified xsi:type="dcterms:W3CDTF">2026-08-11T19:40:36Z</dcterms:modified>
</cp:coreProperties>
</file>