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81070" autoAdjust="0"/>
  </p:normalViewPr>
  <p:slideViewPr>
    <p:cSldViewPr snapToGrid="0">
      <p:cViewPr varScale="1">
        <p:scale>
          <a:sx n="102" d="100"/>
          <a:sy n="102" d="100"/>
        </p:scale>
        <p:origin x="99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0A87BD-27A6-4018-8A6C-7CDE139300F0}"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C37AE-FCAE-4380-944E-5ADAFBD90D35}" type="slidenum">
              <a:rPr lang="en-GB" smtClean="0"/>
              <a:t>‹#›</a:t>
            </a:fld>
            <a:endParaRPr lang="en-GB"/>
          </a:p>
        </p:txBody>
      </p:sp>
    </p:spTree>
    <p:extLst>
      <p:ext uri="{BB962C8B-B14F-4D97-AF65-F5344CB8AC3E}">
        <p14:creationId xmlns:p14="http://schemas.microsoft.com/office/powerpoint/2010/main" val="859365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Good morning. My presentation is based on the Attachment Theory by Bowlby, and its applicability to support Shona, a 3 year old child who has newly enrolled to an early years nursery. I will discuss ways in which attachment relationships can affect her emotional wellbeing, her communication, and her socialisation and exploring her surrounding life. I will also look at viable strategies through which nursery practitioners can support Shona. Lastly, I will also talk about nature and nurture and personally critique the benefit and drawback of the theory by Bowlby.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F2C37AE-FCAE-4380-944E-5ADAFBD90D35}" type="slidenum">
              <a:rPr lang="en-GB" smtClean="0"/>
              <a:t>1</a:t>
            </a:fld>
            <a:endParaRPr lang="en-GB"/>
          </a:p>
        </p:txBody>
      </p:sp>
    </p:spTree>
    <p:extLst>
      <p:ext uri="{BB962C8B-B14F-4D97-AF65-F5344CB8AC3E}">
        <p14:creationId xmlns:p14="http://schemas.microsoft.com/office/powerpoint/2010/main" val="1634118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Shona is aged three years and has just been admitted in nursery. She is anxious when with her carers, has limited verbal skills and finds it hard to play with others. The behaviours can influence various aspects of her development and wellbeing. Bowlby Attachment Theory has been used in this presentation to comprehend the needs of Shona. The theory is especially applicable as it takes into account the impact of emotional bonds to a caregiver on children and their sense of safety, exploration and growth, and those feelings arise in case children have to face separation or new conditions.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F2C37AE-FCAE-4380-944E-5ADAFBD90D35}" type="slidenum">
              <a:rPr lang="en-GB" smtClean="0"/>
              <a:t>2</a:t>
            </a:fld>
            <a:endParaRPr lang="en-GB"/>
          </a:p>
        </p:txBody>
      </p:sp>
    </p:spTree>
    <p:extLst>
      <p:ext uri="{BB962C8B-B14F-4D97-AF65-F5344CB8AC3E}">
        <p14:creationId xmlns:p14="http://schemas.microsoft.com/office/powerpoint/2010/main" val="1664812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Bowlby suggested that children were predisposed to develop strong emotional bonds with the caregivers since these bonds helped to make children secure and safe. Imperative is the secure base, in which a parent entrusted with the child provides him with trust of exploring his or her surrounding. Bowlby also talked about proximity seeking and separation anxiety in the absence of attachment figures. Past experiences of attachment lead to internal working model, which can affect relationship expectations. Hence, sensitive and stable care-giving can lead to positive impact on emotional and social development of children.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F2C37AE-FCAE-4380-944E-5ADAFBD90D35}" type="slidenum">
              <a:rPr lang="en-GB" smtClean="0"/>
              <a:t>3</a:t>
            </a:fld>
            <a:endParaRPr lang="en-GB"/>
          </a:p>
        </p:txBody>
      </p:sp>
    </p:spTree>
    <p:extLst>
      <p:ext uri="{BB962C8B-B14F-4D97-AF65-F5344CB8AC3E}">
        <p14:creationId xmlns:p14="http://schemas.microsoft.com/office/powerpoint/2010/main" val="2851844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Bowlby theory can assist the practitioners to make sense of the anxiety that Shona displays, once her carers leave the nursery. Her distress might be symbolised as separation anxiety and proximity-seeking behaviour since she is segregated with familiar attachment figures in an environment she is not familiar with. Entering nursery is a significant event, and Shona might not have the emotional safety that would help learn to explore confidently. A trusted source of reassurance may grow within a consistent nursery practitioner. Building up this relationship can assist Shona in feeling safer and becoming even more at ease with the separation of her carers.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F2C37AE-FCAE-4380-944E-5ADAFBD90D35}" type="slidenum">
              <a:rPr lang="en-GB" smtClean="0"/>
              <a:t>4</a:t>
            </a:fld>
            <a:endParaRPr lang="en-GB"/>
          </a:p>
        </p:txBody>
      </p:sp>
    </p:spTree>
    <p:extLst>
      <p:ext uri="{BB962C8B-B14F-4D97-AF65-F5344CB8AC3E}">
        <p14:creationId xmlns:p14="http://schemas.microsoft.com/office/powerpoint/2010/main" val="3930953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lack of emotional insecurity of Shona can affect various aspects of her development. She may spend her time searching safety instead of exploring, communicating or interacting with other children when she gets anxious. This may be one of the reasons why she struggles with </a:t>
            </a:r>
            <a:r>
              <a:rPr lang="en-IN" sz="1200" kern="1200" dirty="0" err="1">
                <a:solidFill>
                  <a:schemeClr val="tx1"/>
                </a:solidFill>
                <a:effectLst/>
                <a:latin typeface="+mn-lt"/>
                <a:ea typeface="+mn-ea"/>
                <a:cs typeface="+mn-cs"/>
              </a:rPr>
              <a:t>groupplay</a:t>
            </a:r>
            <a:r>
              <a:rPr lang="en-IN" sz="1200" kern="1200" dirty="0">
                <a:solidFill>
                  <a:schemeClr val="tx1"/>
                </a:solidFill>
                <a:effectLst/>
                <a:latin typeface="+mn-lt"/>
                <a:ea typeface="+mn-ea"/>
                <a:cs typeface="+mn-cs"/>
              </a:rPr>
              <a:t> and struggles communicating in the nursery. Attachment viewpoint- Emotional security offers a significant exploration and independence basis. Nevertheless, there are other reasons why there should not be a single assumption of attachment as the only explanation by practitioners. Language of Shona, her temperament, past experiences and developmental level should also be kept in mind and traced.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F2C37AE-FCAE-4380-944E-5ADAFBD90D35}" type="slidenum">
              <a:rPr lang="en-GB" smtClean="0"/>
              <a:t>5</a:t>
            </a:fld>
            <a:endParaRPr lang="en-GB"/>
          </a:p>
        </p:txBody>
      </p:sp>
    </p:spTree>
    <p:extLst>
      <p:ext uri="{BB962C8B-B14F-4D97-AF65-F5344CB8AC3E}">
        <p14:creationId xmlns:p14="http://schemas.microsoft.com/office/powerpoint/2010/main" val="6517300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are multiple attachment-based approaches that would be applicable to Shona. The nursery might have a regular key person who will respond sensitively to her when she is upset. Routine entry and exit practices can also help in the separation since Shona can know what to expect. Pressure could also be alleviated by a gradual shift towards nursery activities. The main person in her life must reassure and give her a safe exploration, not trying to impose independence on her. Ongoing interactions between the practitioners and the carers of Shona are also relevant since continuity at home and nursery can help enhance her emotional safety.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F2C37AE-FCAE-4380-944E-5ADAFBD90D35}" type="slidenum">
              <a:rPr lang="en-GB" smtClean="0"/>
              <a:t>6</a:t>
            </a:fld>
            <a:endParaRPr lang="en-GB"/>
          </a:p>
        </p:txBody>
      </p:sp>
    </p:spTree>
    <p:extLst>
      <p:ext uri="{BB962C8B-B14F-4D97-AF65-F5344CB8AC3E}">
        <p14:creationId xmlns:p14="http://schemas.microsoft.com/office/powerpoint/2010/main" val="1332303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soon as Shona starts to feel emotionally safe, practitioners can help her to communicate and participate in social activities gradually. The small-group play is not as overwhelming as the large-group activities can be initially. Practitioners are able to model simple words and phrases, make use of already known toys, promote taking a turn and reinforce any attempts to verbalise to the other children positively. Her development must be monitored and written down instead of being hurried. In case of the worry of communication persists, the practitioners are invited to collaborate with her carers and refer to specialists help, possibly, a speech and language specialist, in accordance with nursery practices.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F2C37AE-FCAE-4380-944E-5ADAFBD90D35}" type="slidenum">
              <a:rPr lang="en-GB" smtClean="0"/>
              <a:t>7</a:t>
            </a:fld>
            <a:endParaRPr lang="en-GB"/>
          </a:p>
        </p:txBody>
      </p:sp>
    </p:spTree>
    <p:extLst>
      <p:ext uri="{BB962C8B-B14F-4D97-AF65-F5344CB8AC3E}">
        <p14:creationId xmlns:p14="http://schemas.microsoft.com/office/powerpoint/2010/main" val="1732337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Both nurture and nature are likely to affect the development of Shona. Biological factors are her temperament, neurological maturation and personal capacity to control emotions. Other children can be more responsive to the unfamiliar situations or separation. Environmental factors are linked to parent-child interactions, past experiences with childcare, socialisation and support of nursery caregivers. Bowlby recognised biological foundations for attachment but also emphasised the importance of caregiving relationships. Thus, the model explains the behaviour of Shona as a result of interacting between biological traits and environmental events.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F2C37AE-FCAE-4380-944E-5ADAFBD90D35}" type="slidenum">
              <a:rPr lang="en-GB" smtClean="0"/>
              <a:t>8</a:t>
            </a:fld>
            <a:endParaRPr lang="en-GB"/>
          </a:p>
        </p:txBody>
      </p:sp>
    </p:spTree>
    <p:extLst>
      <p:ext uri="{BB962C8B-B14F-4D97-AF65-F5344CB8AC3E}">
        <p14:creationId xmlns:p14="http://schemas.microsoft.com/office/powerpoint/2010/main" val="16594370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the greatest strengths of the theory based on Bowlby is that it puts great emphasis on emotional security and responsive care-giving and it is quite applicable in the case of Shona with anxiety of separation. It also offers practitioners with practical concepts on how they can build trusting relationships. The attachment theory however might overemphasise relationships with caregivers at an early age and might not have a complete account of how language develops, interaction with peers or even cultural disparities. Vygotsky sociocultural theory can be an effective alternative to the one since it also underlines that social interaction, language, scaffolding, and learning with the help of adults and more competent peers are also important.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F2C37AE-FCAE-4380-944E-5ADAFBD90D35}" type="slidenum">
              <a:rPr lang="en-GB" smtClean="0"/>
              <a:t>9</a:t>
            </a:fld>
            <a:endParaRPr lang="en-GB"/>
          </a:p>
        </p:txBody>
      </p:sp>
    </p:spTree>
    <p:extLst>
      <p:ext uri="{BB962C8B-B14F-4D97-AF65-F5344CB8AC3E}">
        <p14:creationId xmlns:p14="http://schemas.microsoft.com/office/powerpoint/2010/main" val="32383367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Attachment Theory by Bowlby offers a helpful theory to explain why Shona is anxious about separation and should have an emotional security. The relationship with one of the most important nursery practitioners can be regular and responsive, which can contribute to her finding the courage in the new setting. An increased sense of emotional security will open up exploration, communication and social interaction. However, the only method to explain her behaviour should not be through attachment theory. Psychology comes in handy in health and social care since it aids practitioners in comprehending the needs of individuals in terms of development and formulating suitable and child centred interventions.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F2C37AE-FCAE-4380-944E-5ADAFBD90D35}" type="slidenum">
              <a:rPr lang="en-GB" smtClean="0"/>
              <a:t>10</a:t>
            </a:fld>
            <a:endParaRPr lang="en-GB"/>
          </a:p>
        </p:txBody>
      </p:sp>
    </p:spTree>
    <p:extLst>
      <p:ext uri="{BB962C8B-B14F-4D97-AF65-F5344CB8AC3E}">
        <p14:creationId xmlns:p14="http://schemas.microsoft.com/office/powerpoint/2010/main" val="1862089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6B1C33-AED0-40A2-ADE0-7C35E14F282F}"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1417807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6B1C33-AED0-40A2-ADE0-7C35E14F282F}"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2867635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6B1C33-AED0-40A2-ADE0-7C35E14F282F}"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4228646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6B1C33-AED0-40A2-ADE0-7C35E14F282F}"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1711609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6B1C33-AED0-40A2-ADE0-7C35E14F282F}" type="datetimeFigureOut">
              <a:rPr lang="en-GB" smtClean="0"/>
              <a:t>07/10/2026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564006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6B1C33-AED0-40A2-ADE0-7C35E14F282F}" type="datetimeFigureOut">
              <a:rPr lang="en-GB" smtClean="0"/>
              <a:t>07/10/2026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1145143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6B1C33-AED0-40A2-ADE0-7C35E14F282F}" type="datetimeFigureOut">
              <a:rPr lang="en-GB" smtClean="0"/>
              <a:t>07/10/2026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3245878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6B1C33-AED0-40A2-ADE0-7C35E14F282F}"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204904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6B1C33-AED0-40A2-ADE0-7C35E14F282F}"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27295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6B1C33-AED0-40A2-ADE0-7C35E14F282F}"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689666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6B1C33-AED0-40A2-ADE0-7C35E14F282F}"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551EE28-5CC8-4571-B44F-C850C930364C}"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362471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86B1C33-AED0-40A2-ADE0-7C35E14F282F}"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24537438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86B1C33-AED0-40A2-ADE0-7C35E14F282F}"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551EE28-5CC8-4571-B44F-C850C930364C}"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603185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86B1C33-AED0-40A2-ADE0-7C35E14F282F}"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3552200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6B1C33-AED0-40A2-ADE0-7C35E14F282F}"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40899272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6B1C33-AED0-40A2-ADE0-7C35E14F282F}"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551EE28-5CC8-4571-B44F-C850C930364C}" type="slidenum">
              <a:rPr lang="en-GB" smtClean="0"/>
              <a:t>‹#›</a:t>
            </a:fld>
            <a:endParaRPr lang="en-GB"/>
          </a:p>
        </p:txBody>
      </p:sp>
    </p:spTree>
    <p:extLst>
      <p:ext uri="{BB962C8B-B14F-4D97-AF65-F5344CB8AC3E}">
        <p14:creationId xmlns:p14="http://schemas.microsoft.com/office/powerpoint/2010/main" val="3334619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86B1C33-AED0-40A2-ADE0-7C35E14F282F}" type="datetimeFigureOut">
              <a:rPr lang="en-GB" smtClean="0"/>
              <a:t>07/10/2026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551EE28-5CC8-4571-B44F-C850C930364C}" type="slidenum">
              <a:rPr lang="en-GB" smtClean="0"/>
              <a:t>‹#›</a:t>
            </a:fld>
            <a:endParaRPr lang="en-GB"/>
          </a:p>
        </p:txBody>
      </p:sp>
    </p:spTree>
    <p:extLst>
      <p:ext uri="{BB962C8B-B14F-4D97-AF65-F5344CB8AC3E}">
        <p14:creationId xmlns:p14="http://schemas.microsoft.com/office/powerpoint/2010/main" val="4947334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verywellhealth.com/separation-anxiety-disorder-symptoms-causes-treatment-5089469?utm_source=chatgpt.com" TargetMode="External"/><Relationship Id="rId3" Type="http://schemas.openxmlformats.org/officeDocument/2006/relationships/hyperlink" Target="https://medium.com/@piusmkpouto/nature-versus-nurture-are-we-already-pre-scripted-or-a-product-of-our-environment-5b1073eb5063?utm_source=chatgpt.com" TargetMode="External"/><Relationship Id="rId7" Type="http://schemas.openxmlformats.org/officeDocument/2006/relationships/hyperlink" Target="https://www.troopmessenger.com/blogs/modern-business-and-secure-communication?utm_source=chatgpt.com" TargetMode="External"/><Relationship Id="rId2" Type="http://schemas.openxmlformats.org/officeDocument/2006/relationships/hyperlink" Target="https://www.globalcoachcenter.com/cultural-differences-in-the-workplace-why-the-icbi-is-essential-for-overcoming-them/?utm_source=chatgpt.com" TargetMode="External"/><Relationship Id="rId1" Type="http://schemas.openxmlformats.org/officeDocument/2006/relationships/slideLayout" Target="../slideLayouts/slideLayout2.xml"/><Relationship Id="rId6" Type="http://schemas.openxmlformats.org/officeDocument/2006/relationships/hyperlink" Target="https://www.simplypsychology.org/bowlby.html?utm_source=chatgpt.com" TargetMode="External"/><Relationship Id="rId5" Type="http://schemas.openxmlformats.org/officeDocument/2006/relationships/hyperlink" Target="https://www.simplypsychology.org/attachment.html?utm_source=chatgpt.com" TargetMode="External"/><Relationship Id="rId10" Type="http://schemas.openxmlformats.org/officeDocument/2006/relationships/hyperlink" Target="https://eternal-expressions.com/2024/09/14/effective-communication-a-necessary-tool-for-any-relationship/?utm_source=chatgpt.com" TargetMode="External"/><Relationship Id="rId4" Type="http://schemas.openxmlformats.org/officeDocument/2006/relationships/hyperlink" Target="https://www.researchgate.net/figure/The-Growth-Cycle-of-Applied-Theory-Building_fig1_249631291?utm_source=chatgpt.com" TargetMode="External"/><Relationship Id="rId9" Type="http://schemas.openxmlformats.org/officeDocument/2006/relationships/hyperlink" Target="https://www.yourtherapysource.com/blog1/2019/08/24/positive-communication-with-parents/?utm_source=chatgpt.co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83E25-C369-E1A1-BD98-509822127753}"/>
              </a:ext>
            </a:extLst>
          </p:cNvPr>
          <p:cNvSpPr>
            <a:spLocks noGrp="1"/>
          </p:cNvSpPr>
          <p:nvPr>
            <p:ph type="ctrTitle"/>
          </p:nvPr>
        </p:nvSpPr>
        <p:spPr/>
        <p:txBody>
          <a:bodyPr>
            <a:noAutofit/>
          </a:bodyPr>
          <a:lstStyle/>
          <a:p>
            <a:r>
              <a:rPr lang="en-IN" sz="2800" b="1" dirty="0"/>
              <a:t>Applying Bowlby’s Attachment Theory to Early Childhood Development: Supporting Shona’s Emotional, Social and Developmental Wellbeing</a:t>
            </a:r>
            <a:endParaRPr lang="en-GB" sz="2800" dirty="0"/>
          </a:p>
        </p:txBody>
      </p:sp>
      <p:sp>
        <p:nvSpPr>
          <p:cNvPr id="3" name="Subtitle 2">
            <a:extLst>
              <a:ext uri="{FF2B5EF4-FFF2-40B4-BE49-F238E27FC236}">
                <a16:creationId xmlns:a16="http://schemas.microsoft.com/office/drawing/2014/main" id="{1CCBD9FA-103D-51CA-40D8-EE6386A34A0D}"/>
              </a:ext>
            </a:extLst>
          </p:cNvPr>
          <p:cNvSpPr>
            <a:spLocks noGrp="1"/>
          </p:cNvSpPr>
          <p:nvPr>
            <p:ph type="subTitle" idx="1"/>
          </p:nvPr>
        </p:nvSpPr>
        <p:spPr/>
        <p:txBody>
          <a:bodyPr/>
          <a:lstStyle/>
          <a:p>
            <a:r>
              <a:rPr lang="en-US" b="1" i="1" dirty="0"/>
              <a:t>STUDENT NAME: </a:t>
            </a:r>
            <a:r>
              <a:rPr lang="en-RO" sz="1800" b="1" dirty="0"/>
              <a:t>Dorota Pierzchalska </a:t>
            </a:r>
            <a:endParaRPr lang="en-US" b="1" i="1" dirty="0"/>
          </a:p>
          <a:p>
            <a:r>
              <a:rPr lang="en-US" b="1" i="1" dirty="0"/>
              <a:t>ID: </a:t>
            </a:r>
            <a:r>
              <a:rPr lang="en-RO" sz="1800" b="1" dirty="0"/>
              <a:t>2519628</a:t>
            </a:r>
          </a:p>
          <a:p>
            <a:endParaRPr lang="en-GB" b="1" i="1" dirty="0"/>
          </a:p>
        </p:txBody>
      </p:sp>
      <p:sp>
        <p:nvSpPr>
          <p:cNvPr id="5" name="TextBox 4">
            <a:extLst>
              <a:ext uri="{FF2B5EF4-FFF2-40B4-BE49-F238E27FC236}">
                <a16:creationId xmlns:a16="http://schemas.microsoft.com/office/drawing/2014/main" id="{82F7EC19-B9A4-7DAD-C2E3-98533A3A9276}"/>
              </a:ext>
            </a:extLst>
          </p:cNvPr>
          <p:cNvSpPr txBox="1"/>
          <p:nvPr/>
        </p:nvSpPr>
        <p:spPr>
          <a:xfrm>
            <a:off x="2257426" y="542925"/>
            <a:ext cx="8552536" cy="1384995"/>
          </a:xfrm>
          <a:prstGeom prst="rect">
            <a:avLst/>
          </a:prstGeom>
          <a:noFill/>
        </p:spPr>
        <p:txBody>
          <a:bodyPr wrap="square" rtlCol="0">
            <a:spAutoFit/>
          </a:bodyPr>
          <a:lstStyle/>
          <a:p>
            <a:pPr algn="ctr"/>
            <a:r>
              <a:rPr lang="en-RO" sz="2400" b="1" dirty="0"/>
              <a:t>LCHS4010 PSYCHOLOGY IN HEALTH AND SOCIAL CARE </a:t>
            </a:r>
          </a:p>
          <a:p>
            <a:pPr algn="ctr"/>
            <a:r>
              <a:rPr lang="en-RO" sz="2400" b="1" dirty="0"/>
              <a:t>Lecturer name: Alice Clayton</a:t>
            </a:r>
          </a:p>
          <a:p>
            <a:endParaRPr lang="en-RO" dirty="0"/>
          </a:p>
          <a:p>
            <a:endParaRPr lang="en-RO" dirty="0"/>
          </a:p>
        </p:txBody>
      </p:sp>
    </p:spTree>
    <p:extLst>
      <p:ext uri="{BB962C8B-B14F-4D97-AF65-F5344CB8AC3E}">
        <p14:creationId xmlns:p14="http://schemas.microsoft.com/office/powerpoint/2010/main" val="2522910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1FA3A-74AF-513A-CCE9-2DAA5448F651}"/>
              </a:ext>
            </a:extLst>
          </p:cNvPr>
          <p:cNvSpPr>
            <a:spLocks noGrp="1"/>
          </p:cNvSpPr>
          <p:nvPr>
            <p:ph type="title"/>
          </p:nvPr>
        </p:nvSpPr>
        <p:spPr/>
        <p:txBody>
          <a:bodyPr/>
          <a:lstStyle/>
          <a:p>
            <a:r>
              <a:rPr lang="en-IN" b="1" dirty="0"/>
              <a:t>Introduction</a:t>
            </a:r>
            <a:endParaRPr lang="en-GB" dirty="0"/>
          </a:p>
        </p:txBody>
      </p:sp>
      <p:sp>
        <p:nvSpPr>
          <p:cNvPr id="3" name="Content Placeholder 2">
            <a:extLst>
              <a:ext uri="{FF2B5EF4-FFF2-40B4-BE49-F238E27FC236}">
                <a16:creationId xmlns:a16="http://schemas.microsoft.com/office/drawing/2014/main" id="{82BB8440-D14A-320C-D59C-0EF901EE3016}"/>
              </a:ext>
            </a:extLst>
          </p:cNvPr>
          <p:cNvSpPr>
            <a:spLocks noGrp="1"/>
          </p:cNvSpPr>
          <p:nvPr>
            <p:ph idx="1"/>
          </p:nvPr>
        </p:nvSpPr>
        <p:spPr>
          <a:xfrm>
            <a:off x="1544184" y="2149929"/>
            <a:ext cx="5689373" cy="3777622"/>
          </a:xfrm>
        </p:spPr>
        <p:txBody>
          <a:bodyPr/>
          <a:lstStyle/>
          <a:p>
            <a:pPr lvl="0"/>
            <a:r>
              <a:rPr lang="en-IN" dirty="0"/>
              <a:t>Shona is three years old.</a:t>
            </a:r>
            <a:endParaRPr lang="en-GB" dirty="0"/>
          </a:p>
          <a:p>
            <a:pPr lvl="0"/>
            <a:r>
              <a:rPr lang="en-IN" dirty="0"/>
              <a:t>She recently joined nursery.</a:t>
            </a:r>
            <a:endParaRPr lang="en-GB" dirty="0"/>
          </a:p>
          <a:p>
            <a:pPr lvl="0"/>
            <a:r>
              <a:rPr lang="en-IN" dirty="0"/>
              <a:t>She experiences separation anxiety.</a:t>
            </a:r>
            <a:endParaRPr lang="en-GB" dirty="0"/>
          </a:p>
          <a:p>
            <a:pPr lvl="0"/>
            <a:r>
              <a:rPr lang="en-IN" dirty="0"/>
              <a:t>Communication is limited.</a:t>
            </a:r>
            <a:endParaRPr lang="en-GB" dirty="0"/>
          </a:p>
          <a:p>
            <a:pPr lvl="0"/>
            <a:r>
              <a:rPr lang="en-IN" dirty="0"/>
              <a:t>Group play is difficult </a:t>
            </a:r>
            <a:r>
              <a:rPr lang="en-GB" dirty="0"/>
              <a:t>(Astuti and </a:t>
            </a:r>
            <a:r>
              <a:rPr lang="en-GB" dirty="0" err="1"/>
              <a:t>Nurjannah</a:t>
            </a:r>
            <a:r>
              <a:rPr lang="en-GB" dirty="0"/>
              <a:t>, 2024)</a:t>
            </a:r>
            <a:r>
              <a:rPr lang="en-IN" dirty="0"/>
              <a:t>.</a:t>
            </a:r>
            <a:endParaRPr lang="en-GB" dirty="0"/>
          </a:p>
          <a:p>
            <a:pPr lvl="0"/>
            <a:r>
              <a:rPr lang="en-IN" dirty="0"/>
              <a:t>Bowlby’s theory guides analysis.</a:t>
            </a:r>
            <a:endParaRPr lang="en-GB" dirty="0"/>
          </a:p>
        </p:txBody>
      </p:sp>
      <p:pic>
        <p:nvPicPr>
          <p:cNvPr id="1026" name="Picture 2" descr="John Bowlby's Attachment Theory">
            <a:extLst>
              <a:ext uri="{FF2B5EF4-FFF2-40B4-BE49-F238E27FC236}">
                <a16:creationId xmlns:a16="http://schemas.microsoft.com/office/drawing/2014/main" id="{64168814-EC9D-1219-FAD6-C6970C3F8D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3557" y="2149929"/>
            <a:ext cx="4521654" cy="31230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A101EBA-03F6-FBFA-CBF1-52585CFA50D2}"/>
              </a:ext>
            </a:extLst>
          </p:cNvPr>
          <p:cNvSpPr txBox="1"/>
          <p:nvPr/>
        </p:nvSpPr>
        <p:spPr>
          <a:xfrm>
            <a:off x="6233433" y="5333256"/>
            <a:ext cx="6098720" cy="369332"/>
          </a:xfrm>
          <a:prstGeom prst="rect">
            <a:avLst/>
          </a:prstGeom>
          <a:noFill/>
        </p:spPr>
        <p:txBody>
          <a:bodyPr wrap="square">
            <a:spAutoFit/>
          </a:bodyPr>
          <a:lstStyle/>
          <a:p>
            <a:pPr algn="ctr"/>
            <a:r>
              <a:rPr lang="en-GB" b="1" dirty="0"/>
              <a:t>Bowlby’s theory</a:t>
            </a:r>
          </a:p>
        </p:txBody>
      </p:sp>
      <p:sp>
        <p:nvSpPr>
          <p:cNvPr id="7" name="TextBox 6">
            <a:extLst>
              <a:ext uri="{FF2B5EF4-FFF2-40B4-BE49-F238E27FC236}">
                <a16:creationId xmlns:a16="http://schemas.microsoft.com/office/drawing/2014/main" id="{44AD4FD7-68ED-2874-F6F3-7916D4255322}"/>
              </a:ext>
            </a:extLst>
          </p:cNvPr>
          <p:cNvSpPr txBox="1"/>
          <p:nvPr/>
        </p:nvSpPr>
        <p:spPr>
          <a:xfrm>
            <a:off x="6096000" y="5803148"/>
            <a:ext cx="6164034" cy="369332"/>
          </a:xfrm>
          <a:prstGeom prst="rect">
            <a:avLst/>
          </a:prstGeom>
          <a:noFill/>
        </p:spPr>
        <p:txBody>
          <a:bodyPr wrap="square">
            <a:spAutoFit/>
          </a:bodyPr>
          <a:lstStyle/>
          <a:p>
            <a:pPr algn="ctr"/>
            <a:r>
              <a:rPr lang="en-GB" dirty="0"/>
              <a:t>(Global Coach </a:t>
            </a:r>
            <a:r>
              <a:rPr lang="en-GB" dirty="0" err="1"/>
              <a:t>Center</a:t>
            </a:r>
            <a:r>
              <a:rPr lang="en-GB" dirty="0"/>
              <a:t>, 2026)</a:t>
            </a:r>
          </a:p>
        </p:txBody>
      </p:sp>
    </p:spTree>
    <p:extLst>
      <p:ext uri="{BB962C8B-B14F-4D97-AF65-F5344CB8AC3E}">
        <p14:creationId xmlns:p14="http://schemas.microsoft.com/office/powerpoint/2010/main" val="1127343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FC13D-6488-9FF6-83C7-20C7221C42E6}"/>
              </a:ext>
            </a:extLst>
          </p:cNvPr>
          <p:cNvSpPr>
            <a:spLocks noGrp="1"/>
          </p:cNvSpPr>
          <p:nvPr>
            <p:ph type="title"/>
          </p:nvPr>
        </p:nvSpPr>
        <p:spPr/>
        <p:txBody>
          <a:bodyPr/>
          <a:lstStyle/>
          <a:p>
            <a:r>
              <a:rPr lang="en-IN" b="1" dirty="0"/>
              <a:t>Bowlby’s Attachment Theory</a:t>
            </a:r>
            <a:br>
              <a:rPr lang="en-GB" dirty="0"/>
            </a:br>
            <a:endParaRPr lang="en-GB" dirty="0"/>
          </a:p>
        </p:txBody>
      </p:sp>
      <p:sp>
        <p:nvSpPr>
          <p:cNvPr id="3" name="Content Placeholder 2">
            <a:extLst>
              <a:ext uri="{FF2B5EF4-FFF2-40B4-BE49-F238E27FC236}">
                <a16:creationId xmlns:a16="http://schemas.microsoft.com/office/drawing/2014/main" id="{2387C358-408E-9C9B-7E9E-62A58C133C96}"/>
              </a:ext>
            </a:extLst>
          </p:cNvPr>
          <p:cNvSpPr>
            <a:spLocks noGrp="1"/>
          </p:cNvSpPr>
          <p:nvPr>
            <p:ph idx="1"/>
          </p:nvPr>
        </p:nvSpPr>
        <p:spPr>
          <a:xfrm>
            <a:off x="1495198" y="2456268"/>
            <a:ext cx="8915400" cy="3777622"/>
          </a:xfrm>
        </p:spPr>
        <p:txBody>
          <a:bodyPr/>
          <a:lstStyle/>
          <a:p>
            <a:pPr lvl="0"/>
            <a:r>
              <a:rPr lang="en-IN" dirty="0"/>
              <a:t>Attachment creates emotional bonds.</a:t>
            </a:r>
            <a:endParaRPr lang="en-GB" dirty="0"/>
          </a:p>
          <a:p>
            <a:pPr lvl="0"/>
            <a:r>
              <a:rPr lang="en-IN" dirty="0"/>
              <a:t>Early relationships influence development.</a:t>
            </a:r>
            <a:endParaRPr lang="en-GB" dirty="0"/>
          </a:p>
          <a:p>
            <a:pPr lvl="0"/>
            <a:r>
              <a:rPr lang="en-IN" dirty="0"/>
              <a:t>Children seek caregiver proximity </a:t>
            </a:r>
            <a:r>
              <a:rPr lang="en-GB" dirty="0"/>
              <a:t>(Bergen, 2022)</a:t>
            </a:r>
            <a:r>
              <a:rPr lang="en-IN" dirty="0"/>
              <a:t>.</a:t>
            </a:r>
            <a:endParaRPr lang="en-GB" dirty="0"/>
          </a:p>
          <a:p>
            <a:pPr lvl="0"/>
            <a:r>
              <a:rPr lang="en-IN" dirty="0"/>
              <a:t>Secure relationships encourage exploration.</a:t>
            </a:r>
            <a:endParaRPr lang="en-GB" dirty="0"/>
          </a:p>
          <a:p>
            <a:pPr lvl="0"/>
            <a:r>
              <a:rPr lang="en-IN" dirty="0"/>
              <a:t>Separation may cause distress.</a:t>
            </a:r>
            <a:endParaRPr lang="en-GB" dirty="0"/>
          </a:p>
          <a:p>
            <a:r>
              <a:rPr lang="en-IN" dirty="0"/>
              <a:t>Experiences shape later relationships</a:t>
            </a:r>
            <a:endParaRPr lang="en-GB" dirty="0"/>
          </a:p>
        </p:txBody>
      </p:sp>
      <p:pic>
        <p:nvPicPr>
          <p:cNvPr id="2050" name="Picture 2" descr="Attachment Theory In Psychology Explained">
            <a:extLst>
              <a:ext uri="{FF2B5EF4-FFF2-40B4-BE49-F238E27FC236}">
                <a16:creationId xmlns:a16="http://schemas.microsoft.com/office/drawing/2014/main" id="{A6BF0BB0-88F6-5DE5-6EBC-27089D69D4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7229" y="2145847"/>
            <a:ext cx="3302454" cy="330245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144D738-EEBA-46E9-A9F7-6ED44AACA249}"/>
              </a:ext>
            </a:extLst>
          </p:cNvPr>
          <p:cNvSpPr txBox="1"/>
          <p:nvPr/>
        </p:nvSpPr>
        <p:spPr>
          <a:xfrm>
            <a:off x="6559096" y="5517930"/>
            <a:ext cx="6098720" cy="646331"/>
          </a:xfrm>
          <a:prstGeom prst="rect">
            <a:avLst/>
          </a:prstGeom>
          <a:noFill/>
        </p:spPr>
        <p:txBody>
          <a:bodyPr wrap="square">
            <a:spAutoFit/>
          </a:bodyPr>
          <a:lstStyle/>
          <a:p>
            <a:pPr algn="ctr"/>
            <a:r>
              <a:rPr lang="en-IN" b="1" dirty="0"/>
              <a:t>Bowlby’s Attachment Theory</a:t>
            </a:r>
            <a:br>
              <a:rPr lang="en-GB" dirty="0"/>
            </a:br>
            <a:endParaRPr lang="en-GB" dirty="0"/>
          </a:p>
        </p:txBody>
      </p:sp>
      <p:sp>
        <p:nvSpPr>
          <p:cNvPr id="7" name="TextBox 6">
            <a:extLst>
              <a:ext uri="{FF2B5EF4-FFF2-40B4-BE49-F238E27FC236}">
                <a16:creationId xmlns:a16="http://schemas.microsoft.com/office/drawing/2014/main" id="{3A261A10-D82E-DCA1-01CF-CF2DA18B3A86}"/>
              </a:ext>
            </a:extLst>
          </p:cNvPr>
          <p:cNvSpPr txBox="1"/>
          <p:nvPr/>
        </p:nvSpPr>
        <p:spPr>
          <a:xfrm>
            <a:off x="6444796" y="5841095"/>
            <a:ext cx="6327320" cy="369332"/>
          </a:xfrm>
          <a:prstGeom prst="rect">
            <a:avLst/>
          </a:prstGeom>
          <a:noFill/>
        </p:spPr>
        <p:txBody>
          <a:bodyPr wrap="square">
            <a:spAutoFit/>
          </a:bodyPr>
          <a:lstStyle/>
          <a:p>
            <a:pPr algn="ctr"/>
            <a:r>
              <a:rPr lang="en-GB" dirty="0"/>
              <a:t>(Medium, 2026)</a:t>
            </a:r>
          </a:p>
        </p:txBody>
      </p:sp>
    </p:spTree>
    <p:extLst>
      <p:ext uri="{BB962C8B-B14F-4D97-AF65-F5344CB8AC3E}">
        <p14:creationId xmlns:p14="http://schemas.microsoft.com/office/powerpoint/2010/main" val="1336777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F7F2C-6EAD-ED11-B265-F022F299BAF5}"/>
              </a:ext>
            </a:extLst>
          </p:cNvPr>
          <p:cNvSpPr>
            <a:spLocks noGrp="1"/>
          </p:cNvSpPr>
          <p:nvPr>
            <p:ph type="title"/>
          </p:nvPr>
        </p:nvSpPr>
        <p:spPr/>
        <p:txBody>
          <a:bodyPr/>
          <a:lstStyle/>
          <a:p>
            <a:r>
              <a:rPr lang="en-IN" b="1" dirty="0"/>
              <a:t>Applying Theory: Separation Anxiety</a:t>
            </a:r>
            <a:br>
              <a:rPr lang="en-GB" dirty="0"/>
            </a:br>
            <a:endParaRPr lang="en-GB" dirty="0"/>
          </a:p>
        </p:txBody>
      </p:sp>
      <p:sp>
        <p:nvSpPr>
          <p:cNvPr id="3" name="Content Placeholder 2">
            <a:extLst>
              <a:ext uri="{FF2B5EF4-FFF2-40B4-BE49-F238E27FC236}">
                <a16:creationId xmlns:a16="http://schemas.microsoft.com/office/drawing/2014/main" id="{EE6C0F68-30AA-9C96-212E-208FB7BA4C5B}"/>
              </a:ext>
            </a:extLst>
          </p:cNvPr>
          <p:cNvSpPr>
            <a:spLocks noGrp="1"/>
          </p:cNvSpPr>
          <p:nvPr>
            <p:ph idx="1"/>
          </p:nvPr>
        </p:nvSpPr>
        <p:spPr>
          <a:xfrm>
            <a:off x="1527855" y="2084614"/>
            <a:ext cx="5199517" cy="3777622"/>
          </a:xfrm>
        </p:spPr>
        <p:txBody>
          <a:bodyPr/>
          <a:lstStyle/>
          <a:p>
            <a:pPr lvl="0"/>
            <a:r>
              <a:rPr lang="en-IN" dirty="0"/>
              <a:t>Shona becomes anxious during separation.</a:t>
            </a:r>
            <a:endParaRPr lang="en-GB" dirty="0"/>
          </a:p>
          <a:p>
            <a:pPr lvl="0"/>
            <a:r>
              <a:rPr lang="en-IN" dirty="0"/>
              <a:t>This indicates proximity-seeking behaviour.</a:t>
            </a:r>
            <a:endParaRPr lang="en-GB" dirty="0"/>
          </a:p>
          <a:p>
            <a:pPr lvl="0"/>
            <a:r>
              <a:rPr lang="en-IN" dirty="0"/>
              <a:t>Nursery is an unfamiliar environment </a:t>
            </a:r>
            <a:r>
              <a:rPr lang="en-GB" dirty="0"/>
              <a:t>(Bosmans et al., 2022)</a:t>
            </a:r>
            <a:r>
              <a:rPr lang="en-IN" dirty="0"/>
              <a:t>.</a:t>
            </a:r>
            <a:endParaRPr lang="en-GB" dirty="0"/>
          </a:p>
          <a:p>
            <a:pPr lvl="0"/>
            <a:r>
              <a:rPr lang="en-IN" dirty="0"/>
              <a:t>Separation reduces emotional security.</a:t>
            </a:r>
            <a:endParaRPr lang="en-GB" dirty="0"/>
          </a:p>
          <a:p>
            <a:r>
              <a:rPr lang="en-IN" dirty="0"/>
              <a:t>Consistent caregivers can increase safety</a:t>
            </a:r>
            <a:endParaRPr lang="en-GB" dirty="0"/>
          </a:p>
        </p:txBody>
      </p:sp>
      <p:pic>
        <p:nvPicPr>
          <p:cNvPr id="3074" name="Picture 2" descr="Separation Anxiety Disorder (SAD) Causes and Treaments">
            <a:extLst>
              <a:ext uri="{FF2B5EF4-FFF2-40B4-BE49-F238E27FC236}">
                <a16:creationId xmlns:a16="http://schemas.microsoft.com/office/drawing/2014/main" id="{06E80DA8-6D02-6221-96B4-D5D35A0F9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4265" y="2084614"/>
            <a:ext cx="3860347" cy="25735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96A3342-D143-B560-4A1D-7E18E7E9E268}"/>
              </a:ext>
            </a:extLst>
          </p:cNvPr>
          <p:cNvSpPr txBox="1"/>
          <p:nvPr/>
        </p:nvSpPr>
        <p:spPr>
          <a:xfrm>
            <a:off x="6525078" y="4673022"/>
            <a:ext cx="6098720" cy="369332"/>
          </a:xfrm>
          <a:prstGeom prst="rect">
            <a:avLst/>
          </a:prstGeom>
          <a:noFill/>
        </p:spPr>
        <p:txBody>
          <a:bodyPr wrap="square">
            <a:spAutoFit/>
          </a:bodyPr>
          <a:lstStyle/>
          <a:p>
            <a:pPr algn="ctr"/>
            <a:r>
              <a:rPr lang="en-GB" b="1" dirty="0"/>
              <a:t>Separation Anxiety</a:t>
            </a:r>
          </a:p>
        </p:txBody>
      </p:sp>
      <p:sp>
        <p:nvSpPr>
          <p:cNvPr id="7" name="TextBox 6">
            <a:extLst>
              <a:ext uri="{FF2B5EF4-FFF2-40B4-BE49-F238E27FC236}">
                <a16:creationId xmlns:a16="http://schemas.microsoft.com/office/drawing/2014/main" id="{DBDCFB6A-656D-A6D2-128A-2E0AB4F54CA3}"/>
              </a:ext>
            </a:extLst>
          </p:cNvPr>
          <p:cNvSpPr txBox="1"/>
          <p:nvPr/>
        </p:nvSpPr>
        <p:spPr>
          <a:xfrm>
            <a:off x="6418942" y="5082963"/>
            <a:ext cx="6310992" cy="369332"/>
          </a:xfrm>
          <a:prstGeom prst="rect">
            <a:avLst/>
          </a:prstGeom>
          <a:noFill/>
        </p:spPr>
        <p:txBody>
          <a:bodyPr wrap="square">
            <a:spAutoFit/>
          </a:bodyPr>
          <a:lstStyle/>
          <a:p>
            <a:pPr algn="ctr">
              <a:buNone/>
            </a:pPr>
            <a:r>
              <a:rPr lang="en-GB" dirty="0"/>
              <a:t>(ResearchGate, 2026)</a:t>
            </a:r>
          </a:p>
        </p:txBody>
      </p:sp>
    </p:spTree>
    <p:extLst>
      <p:ext uri="{BB962C8B-B14F-4D97-AF65-F5344CB8AC3E}">
        <p14:creationId xmlns:p14="http://schemas.microsoft.com/office/powerpoint/2010/main" val="1712096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A61C-96C1-B958-F61A-D4F1F693047C}"/>
              </a:ext>
            </a:extLst>
          </p:cNvPr>
          <p:cNvSpPr>
            <a:spLocks noGrp="1"/>
          </p:cNvSpPr>
          <p:nvPr>
            <p:ph type="title"/>
          </p:nvPr>
        </p:nvSpPr>
        <p:spPr/>
        <p:txBody>
          <a:bodyPr/>
          <a:lstStyle/>
          <a:p>
            <a:r>
              <a:rPr lang="en-IN" b="1" dirty="0"/>
              <a:t>Applying Theory: Development</a:t>
            </a:r>
            <a:endParaRPr lang="en-GB" dirty="0"/>
          </a:p>
        </p:txBody>
      </p:sp>
      <p:sp>
        <p:nvSpPr>
          <p:cNvPr id="3" name="Content Placeholder 2">
            <a:extLst>
              <a:ext uri="{FF2B5EF4-FFF2-40B4-BE49-F238E27FC236}">
                <a16:creationId xmlns:a16="http://schemas.microsoft.com/office/drawing/2014/main" id="{B4D25620-4153-0F96-474A-7411B89E3CB5}"/>
              </a:ext>
            </a:extLst>
          </p:cNvPr>
          <p:cNvSpPr>
            <a:spLocks noGrp="1"/>
          </p:cNvSpPr>
          <p:nvPr>
            <p:ph idx="1"/>
          </p:nvPr>
        </p:nvSpPr>
        <p:spPr>
          <a:xfrm>
            <a:off x="1037997" y="2035628"/>
            <a:ext cx="5575074" cy="3777622"/>
          </a:xfrm>
        </p:spPr>
        <p:txBody>
          <a:bodyPr/>
          <a:lstStyle/>
          <a:p>
            <a:pPr lvl="0"/>
            <a:r>
              <a:rPr lang="en-IN" dirty="0"/>
              <a:t>Anxiety may restrict exploration.</a:t>
            </a:r>
            <a:endParaRPr lang="en-GB" dirty="0"/>
          </a:p>
          <a:p>
            <a:pPr lvl="0"/>
            <a:r>
              <a:rPr lang="en-IN" dirty="0"/>
              <a:t>Insecurity can affect social interaction.</a:t>
            </a:r>
            <a:endParaRPr lang="en-GB" dirty="0"/>
          </a:p>
          <a:p>
            <a:pPr lvl="0"/>
            <a:r>
              <a:rPr lang="en-IN" dirty="0"/>
              <a:t>Communication may reduce when distressed </a:t>
            </a:r>
            <a:r>
              <a:rPr lang="en-GB" dirty="0"/>
              <a:t>(Hani, 2024)</a:t>
            </a:r>
            <a:r>
              <a:rPr lang="en-IN" dirty="0"/>
              <a:t>.</a:t>
            </a:r>
            <a:endParaRPr lang="en-GB" dirty="0"/>
          </a:p>
          <a:p>
            <a:pPr lvl="0"/>
            <a:r>
              <a:rPr lang="en-IN" dirty="0"/>
              <a:t>Group play can feel challenging.</a:t>
            </a:r>
            <a:endParaRPr lang="en-GB" dirty="0"/>
          </a:p>
          <a:p>
            <a:pPr lvl="0"/>
            <a:r>
              <a:rPr lang="en-IN" dirty="0"/>
              <a:t>Emotional security supports confidence and independence.</a:t>
            </a:r>
            <a:endParaRPr lang="en-GB" dirty="0"/>
          </a:p>
        </p:txBody>
      </p:sp>
      <p:pic>
        <p:nvPicPr>
          <p:cNvPr id="4098" name="Picture 2" descr="The Growth Cycle of Applied Theory-Building | Download Scientific Diagram">
            <a:extLst>
              <a:ext uri="{FF2B5EF4-FFF2-40B4-BE49-F238E27FC236}">
                <a16:creationId xmlns:a16="http://schemas.microsoft.com/office/drawing/2014/main" id="{CC2B9C49-F1C4-D66D-1AF5-3DBC6AEC7D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7729" y="1905000"/>
            <a:ext cx="3875314" cy="26144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A7E7D6-10AE-F605-E171-E33700A0EF85}"/>
              </a:ext>
            </a:extLst>
          </p:cNvPr>
          <p:cNvSpPr txBox="1"/>
          <p:nvPr/>
        </p:nvSpPr>
        <p:spPr>
          <a:xfrm>
            <a:off x="6096000" y="4833568"/>
            <a:ext cx="6098720" cy="923330"/>
          </a:xfrm>
          <a:prstGeom prst="rect">
            <a:avLst/>
          </a:prstGeom>
          <a:noFill/>
        </p:spPr>
        <p:txBody>
          <a:bodyPr wrap="square">
            <a:spAutoFit/>
          </a:bodyPr>
          <a:lstStyle/>
          <a:p>
            <a:pPr algn="ctr">
              <a:buNone/>
            </a:pPr>
            <a:r>
              <a:rPr lang="en-US" b="1" i="0" dirty="0">
                <a:solidFill>
                  <a:srgbClr val="111111"/>
                </a:solidFill>
                <a:effectLst/>
                <a:latin typeface="Roboto" panose="02000000000000000000" pitchFamily="2" charset="0"/>
              </a:rPr>
              <a:t>The Growth Cycle of Applied Theory-Building  </a:t>
            </a:r>
          </a:p>
          <a:p>
            <a:pPr>
              <a:buNone/>
            </a:pPr>
            <a:br>
              <a:rPr lang="en-US" b="1" dirty="0"/>
            </a:br>
            <a:endParaRPr lang="en-GB" b="1" dirty="0"/>
          </a:p>
        </p:txBody>
      </p:sp>
      <p:sp>
        <p:nvSpPr>
          <p:cNvPr id="7" name="TextBox 6">
            <a:extLst>
              <a:ext uri="{FF2B5EF4-FFF2-40B4-BE49-F238E27FC236}">
                <a16:creationId xmlns:a16="http://schemas.microsoft.com/office/drawing/2014/main" id="{D53AFFFF-E9A1-024A-5DF0-4A27F2597574}"/>
              </a:ext>
            </a:extLst>
          </p:cNvPr>
          <p:cNvSpPr txBox="1"/>
          <p:nvPr/>
        </p:nvSpPr>
        <p:spPr>
          <a:xfrm>
            <a:off x="6296026" y="5231076"/>
            <a:ext cx="6098720" cy="369332"/>
          </a:xfrm>
          <a:prstGeom prst="rect">
            <a:avLst/>
          </a:prstGeom>
          <a:noFill/>
        </p:spPr>
        <p:txBody>
          <a:bodyPr wrap="square">
            <a:spAutoFit/>
          </a:bodyPr>
          <a:lstStyle/>
          <a:p>
            <a:pPr algn="ctr"/>
            <a:r>
              <a:rPr lang="en-GB" dirty="0"/>
              <a:t>(Simply Psychology, 2026)</a:t>
            </a:r>
          </a:p>
        </p:txBody>
      </p:sp>
    </p:spTree>
    <p:extLst>
      <p:ext uri="{BB962C8B-B14F-4D97-AF65-F5344CB8AC3E}">
        <p14:creationId xmlns:p14="http://schemas.microsoft.com/office/powerpoint/2010/main" val="3485781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B7D2B-9B38-BCC8-905D-5BCD53C06391}"/>
              </a:ext>
            </a:extLst>
          </p:cNvPr>
          <p:cNvSpPr>
            <a:spLocks noGrp="1"/>
          </p:cNvSpPr>
          <p:nvPr>
            <p:ph type="title"/>
          </p:nvPr>
        </p:nvSpPr>
        <p:spPr/>
        <p:txBody>
          <a:bodyPr/>
          <a:lstStyle/>
          <a:p>
            <a:r>
              <a:rPr lang="en-IN" b="1" dirty="0"/>
              <a:t>Practical Strategies</a:t>
            </a:r>
            <a:br>
              <a:rPr lang="en-GB" dirty="0"/>
            </a:br>
            <a:endParaRPr lang="en-GB" dirty="0"/>
          </a:p>
        </p:txBody>
      </p:sp>
      <p:sp>
        <p:nvSpPr>
          <p:cNvPr id="3" name="Content Placeholder 2">
            <a:extLst>
              <a:ext uri="{FF2B5EF4-FFF2-40B4-BE49-F238E27FC236}">
                <a16:creationId xmlns:a16="http://schemas.microsoft.com/office/drawing/2014/main" id="{AC3DFE71-D9B4-60BC-4619-DB3CE8AAB13F}"/>
              </a:ext>
            </a:extLst>
          </p:cNvPr>
          <p:cNvSpPr>
            <a:spLocks noGrp="1"/>
          </p:cNvSpPr>
          <p:nvPr>
            <p:ph idx="1"/>
          </p:nvPr>
        </p:nvSpPr>
        <p:spPr>
          <a:xfrm>
            <a:off x="1816594" y="2182586"/>
            <a:ext cx="5232174" cy="3777622"/>
          </a:xfrm>
        </p:spPr>
        <p:txBody>
          <a:bodyPr/>
          <a:lstStyle/>
          <a:p>
            <a:pPr lvl="0"/>
            <a:r>
              <a:rPr lang="en-IN" dirty="0"/>
              <a:t>Assign a consistent key person.</a:t>
            </a:r>
            <a:endParaRPr lang="en-GB" dirty="0"/>
          </a:p>
          <a:p>
            <a:pPr lvl="0"/>
            <a:r>
              <a:rPr lang="en-IN" dirty="0"/>
              <a:t>Establish predictable goodbye routines.</a:t>
            </a:r>
            <a:endParaRPr lang="en-GB" dirty="0"/>
          </a:p>
          <a:p>
            <a:pPr lvl="0"/>
            <a:r>
              <a:rPr lang="en-IN" dirty="0"/>
              <a:t>Introduce gradual nursery transitions </a:t>
            </a:r>
            <a:r>
              <a:rPr lang="en-GB" dirty="0"/>
              <a:t>(Main, 2023)</a:t>
            </a:r>
            <a:r>
              <a:rPr lang="en-IN" dirty="0"/>
              <a:t>.</a:t>
            </a:r>
            <a:endParaRPr lang="en-GB" dirty="0"/>
          </a:p>
          <a:p>
            <a:pPr lvl="0"/>
            <a:r>
              <a:rPr lang="en-IN" dirty="0"/>
              <a:t>Provide comfort when distressed.</a:t>
            </a:r>
            <a:endParaRPr lang="en-GB" dirty="0"/>
          </a:p>
          <a:p>
            <a:pPr lvl="0"/>
            <a:r>
              <a:rPr lang="en-IN" dirty="0"/>
              <a:t>Encourage safe exploration.</a:t>
            </a:r>
            <a:endParaRPr lang="en-GB" dirty="0"/>
          </a:p>
          <a:p>
            <a:r>
              <a:rPr lang="en-IN" dirty="0"/>
              <a:t>Maintain strong parent-practitioner communication.</a:t>
            </a:r>
            <a:endParaRPr lang="en-GB" dirty="0"/>
          </a:p>
        </p:txBody>
      </p:sp>
      <p:pic>
        <p:nvPicPr>
          <p:cNvPr id="5122" name="Picture 2" descr="Positive Communication with Parents and Staff This School Year - Your Therapy Source">
            <a:extLst>
              <a:ext uri="{FF2B5EF4-FFF2-40B4-BE49-F238E27FC236}">
                <a16:creationId xmlns:a16="http://schemas.microsoft.com/office/drawing/2014/main" id="{0A99281F-06FC-DABB-3DCB-6DEA82AF04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8318" y="2182586"/>
            <a:ext cx="3591193" cy="359119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A16FCC1-3785-B63B-F2DD-F87B72A03D26}"/>
              </a:ext>
            </a:extLst>
          </p:cNvPr>
          <p:cNvSpPr txBox="1"/>
          <p:nvPr/>
        </p:nvSpPr>
        <p:spPr>
          <a:xfrm>
            <a:off x="7048768" y="5864558"/>
            <a:ext cx="4809856" cy="646331"/>
          </a:xfrm>
          <a:prstGeom prst="rect">
            <a:avLst/>
          </a:prstGeom>
          <a:noFill/>
        </p:spPr>
        <p:txBody>
          <a:bodyPr wrap="square">
            <a:spAutoFit/>
          </a:bodyPr>
          <a:lstStyle/>
          <a:p>
            <a:pPr algn="ctr"/>
            <a:r>
              <a:rPr lang="en-GB" b="1" dirty="0"/>
              <a:t>Strong parent-practitioner communication</a:t>
            </a:r>
          </a:p>
        </p:txBody>
      </p:sp>
      <p:sp>
        <p:nvSpPr>
          <p:cNvPr id="9" name="TextBox 8">
            <a:extLst>
              <a:ext uri="{FF2B5EF4-FFF2-40B4-BE49-F238E27FC236}">
                <a16:creationId xmlns:a16="http://schemas.microsoft.com/office/drawing/2014/main" id="{1EE80743-9628-52DD-26EA-0767BC0135F0}"/>
              </a:ext>
            </a:extLst>
          </p:cNvPr>
          <p:cNvSpPr txBox="1"/>
          <p:nvPr/>
        </p:nvSpPr>
        <p:spPr>
          <a:xfrm>
            <a:off x="6404336" y="6417002"/>
            <a:ext cx="6098720" cy="369332"/>
          </a:xfrm>
          <a:prstGeom prst="rect">
            <a:avLst/>
          </a:prstGeom>
          <a:noFill/>
        </p:spPr>
        <p:txBody>
          <a:bodyPr wrap="square">
            <a:spAutoFit/>
          </a:bodyPr>
          <a:lstStyle/>
          <a:p>
            <a:pPr algn="ctr">
              <a:buNone/>
            </a:pPr>
            <a:r>
              <a:rPr lang="en-GB" dirty="0"/>
              <a:t>(Simply Psychology, 2026)</a:t>
            </a:r>
          </a:p>
        </p:txBody>
      </p:sp>
    </p:spTree>
    <p:extLst>
      <p:ext uri="{BB962C8B-B14F-4D97-AF65-F5344CB8AC3E}">
        <p14:creationId xmlns:p14="http://schemas.microsoft.com/office/powerpoint/2010/main" val="1361771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59BB2-32C5-804F-BA3D-036EC176DB9B}"/>
              </a:ext>
            </a:extLst>
          </p:cNvPr>
          <p:cNvSpPr>
            <a:spLocks noGrp="1"/>
          </p:cNvSpPr>
          <p:nvPr>
            <p:ph type="title"/>
          </p:nvPr>
        </p:nvSpPr>
        <p:spPr/>
        <p:txBody>
          <a:bodyPr/>
          <a:lstStyle/>
          <a:p>
            <a:r>
              <a:rPr lang="en-IN" b="1" dirty="0"/>
              <a:t>Supporting Wider Development</a:t>
            </a:r>
            <a:endParaRPr lang="en-GB" dirty="0"/>
          </a:p>
        </p:txBody>
      </p:sp>
      <p:sp>
        <p:nvSpPr>
          <p:cNvPr id="3" name="Content Placeholder 2">
            <a:extLst>
              <a:ext uri="{FF2B5EF4-FFF2-40B4-BE49-F238E27FC236}">
                <a16:creationId xmlns:a16="http://schemas.microsoft.com/office/drawing/2014/main" id="{F679FD8E-C922-2AB9-1946-E5DDE5FEA31A}"/>
              </a:ext>
            </a:extLst>
          </p:cNvPr>
          <p:cNvSpPr>
            <a:spLocks noGrp="1"/>
          </p:cNvSpPr>
          <p:nvPr>
            <p:ph idx="1"/>
          </p:nvPr>
        </p:nvSpPr>
        <p:spPr>
          <a:xfrm>
            <a:off x="1638300" y="2027734"/>
            <a:ext cx="8915400" cy="3777622"/>
          </a:xfrm>
        </p:spPr>
        <p:txBody>
          <a:bodyPr/>
          <a:lstStyle/>
          <a:p>
            <a:pPr lvl="0"/>
            <a:r>
              <a:rPr lang="en-IN" dirty="0"/>
              <a:t>Begin with small-group play.</a:t>
            </a:r>
            <a:endParaRPr lang="en-GB" dirty="0"/>
          </a:p>
          <a:p>
            <a:pPr lvl="0"/>
            <a:r>
              <a:rPr lang="en-IN" dirty="0"/>
              <a:t>Use familiar toys and activities.</a:t>
            </a:r>
            <a:endParaRPr lang="en-GB" dirty="0"/>
          </a:p>
          <a:p>
            <a:pPr lvl="0"/>
            <a:r>
              <a:rPr lang="en-IN" dirty="0"/>
              <a:t>Model simple language.</a:t>
            </a:r>
            <a:endParaRPr lang="en-GB" dirty="0"/>
          </a:p>
          <a:p>
            <a:pPr lvl="0"/>
            <a:r>
              <a:rPr lang="en-IN" dirty="0"/>
              <a:t>Praise social interaction </a:t>
            </a:r>
            <a:r>
              <a:rPr lang="en-GB" dirty="0"/>
              <a:t>(</a:t>
            </a:r>
            <a:r>
              <a:rPr lang="en-GB" dirty="0" err="1"/>
              <a:t>Maushe</a:t>
            </a:r>
            <a:r>
              <a:rPr lang="en-GB" dirty="0"/>
              <a:t> et al., 2025)</a:t>
            </a:r>
            <a:r>
              <a:rPr lang="en-IN" dirty="0"/>
              <a:t>.</a:t>
            </a:r>
            <a:endParaRPr lang="en-GB" dirty="0"/>
          </a:p>
          <a:p>
            <a:pPr lvl="0"/>
            <a:r>
              <a:rPr lang="en-IN" dirty="0"/>
              <a:t>Observe Shona’s progress.</a:t>
            </a:r>
            <a:endParaRPr lang="en-GB" dirty="0"/>
          </a:p>
          <a:p>
            <a:r>
              <a:rPr lang="en-IN" dirty="0"/>
              <a:t>Seek specialist support when appropriate.</a:t>
            </a:r>
            <a:endParaRPr lang="en-GB" dirty="0"/>
          </a:p>
        </p:txBody>
      </p:sp>
      <p:sp>
        <p:nvSpPr>
          <p:cNvPr id="5" name="TextBox 4">
            <a:extLst>
              <a:ext uri="{FF2B5EF4-FFF2-40B4-BE49-F238E27FC236}">
                <a16:creationId xmlns:a16="http://schemas.microsoft.com/office/drawing/2014/main" id="{64C29289-E8E8-DD99-27A8-ACF3CDF1F448}"/>
              </a:ext>
            </a:extLst>
          </p:cNvPr>
          <p:cNvSpPr txBox="1"/>
          <p:nvPr/>
        </p:nvSpPr>
        <p:spPr>
          <a:xfrm>
            <a:off x="8862332" y="5021305"/>
            <a:ext cx="3155497" cy="369332"/>
          </a:xfrm>
          <a:prstGeom prst="rect">
            <a:avLst/>
          </a:prstGeom>
          <a:noFill/>
        </p:spPr>
        <p:txBody>
          <a:bodyPr wrap="square">
            <a:spAutoFit/>
          </a:bodyPr>
          <a:lstStyle/>
          <a:p>
            <a:r>
              <a:rPr lang="en-IN" sz="1800" kern="1200" dirty="0">
                <a:solidFill>
                  <a:schemeClr val="tx1"/>
                </a:solidFill>
                <a:effectLst/>
                <a:latin typeface="+mn-lt"/>
                <a:ea typeface="+mn-ea"/>
                <a:cs typeface="+mn-cs"/>
              </a:rPr>
              <a:t>communication</a:t>
            </a:r>
            <a:endParaRPr lang="en-GB" dirty="0"/>
          </a:p>
        </p:txBody>
      </p:sp>
      <p:pic>
        <p:nvPicPr>
          <p:cNvPr id="6146" name="Picture 2" descr="Effective communication: A Necessary Tool for Any Relationship – Mind  Matters!!">
            <a:extLst>
              <a:ext uri="{FF2B5EF4-FFF2-40B4-BE49-F238E27FC236}">
                <a16:creationId xmlns:a16="http://schemas.microsoft.com/office/drawing/2014/main" id="{985D168F-72D1-DCB9-B9C4-61CD89BF0C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19257" y="2027734"/>
            <a:ext cx="3741964" cy="299357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6497A6C-B2BE-D440-6E46-D300AB0E971B}"/>
              </a:ext>
            </a:extLst>
          </p:cNvPr>
          <p:cNvSpPr txBox="1"/>
          <p:nvPr/>
        </p:nvSpPr>
        <p:spPr>
          <a:xfrm>
            <a:off x="6840879" y="5390637"/>
            <a:ext cx="6098720" cy="369332"/>
          </a:xfrm>
          <a:prstGeom prst="rect">
            <a:avLst/>
          </a:prstGeom>
          <a:noFill/>
        </p:spPr>
        <p:txBody>
          <a:bodyPr wrap="square">
            <a:spAutoFit/>
          </a:bodyPr>
          <a:lstStyle/>
          <a:p>
            <a:pPr algn="ctr">
              <a:buNone/>
            </a:pPr>
            <a:r>
              <a:rPr lang="en-GB" dirty="0"/>
              <a:t>(Troop Messenger, 2026)</a:t>
            </a:r>
          </a:p>
        </p:txBody>
      </p:sp>
    </p:spTree>
    <p:extLst>
      <p:ext uri="{BB962C8B-B14F-4D97-AF65-F5344CB8AC3E}">
        <p14:creationId xmlns:p14="http://schemas.microsoft.com/office/powerpoint/2010/main" val="3148735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81A7A-79D5-2305-97BF-CE20C3AE0824}"/>
              </a:ext>
            </a:extLst>
          </p:cNvPr>
          <p:cNvSpPr>
            <a:spLocks noGrp="1"/>
          </p:cNvSpPr>
          <p:nvPr>
            <p:ph type="title"/>
          </p:nvPr>
        </p:nvSpPr>
        <p:spPr/>
        <p:txBody>
          <a:bodyPr/>
          <a:lstStyle/>
          <a:p>
            <a:r>
              <a:rPr lang="en-IN" b="1" dirty="0"/>
              <a:t>Nature Versus Nurture</a:t>
            </a:r>
            <a:br>
              <a:rPr lang="en-GB" dirty="0"/>
            </a:br>
            <a:endParaRPr lang="en-GB" dirty="0"/>
          </a:p>
        </p:txBody>
      </p:sp>
      <p:sp>
        <p:nvSpPr>
          <p:cNvPr id="3" name="Content Placeholder 2">
            <a:extLst>
              <a:ext uri="{FF2B5EF4-FFF2-40B4-BE49-F238E27FC236}">
                <a16:creationId xmlns:a16="http://schemas.microsoft.com/office/drawing/2014/main" id="{4FAED5B3-7C99-C57D-20CF-C9A655D21E8A}"/>
              </a:ext>
            </a:extLst>
          </p:cNvPr>
          <p:cNvSpPr>
            <a:spLocks noGrp="1"/>
          </p:cNvSpPr>
          <p:nvPr>
            <p:ph idx="1"/>
          </p:nvPr>
        </p:nvSpPr>
        <p:spPr>
          <a:xfrm>
            <a:off x="1658483" y="2100943"/>
            <a:ext cx="5134202" cy="3777622"/>
          </a:xfrm>
        </p:spPr>
        <p:txBody>
          <a:bodyPr/>
          <a:lstStyle/>
          <a:p>
            <a:pPr lvl="0"/>
            <a:r>
              <a:rPr lang="en-IN" dirty="0"/>
              <a:t>Temperament may influence anxiety.</a:t>
            </a:r>
            <a:endParaRPr lang="en-GB" dirty="0"/>
          </a:p>
          <a:p>
            <a:pPr lvl="0"/>
            <a:r>
              <a:rPr lang="en-IN" dirty="0"/>
              <a:t>Brain development affects emotional regulation.</a:t>
            </a:r>
            <a:endParaRPr lang="en-GB" dirty="0"/>
          </a:p>
          <a:p>
            <a:pPr lvl="0"/>
            <a:r>
              <a:rPr lang="en-IN" dirty="0"/>
              <a:t>Caregiving represents nurture </a:t>
            </a:r>
            <a:r>
              <a:rPr lang="en-GB" dirty="0"/>
              <a:t>(</a:t>
            </a:r>
            <a:r>
              <a:rPr lang="en-GB" dirty="0" err="1"/>
              <a:t>Mikulincer</a:t>
            </a:r>
            <a:r>
              <a:rPr lang="en-GB" dirty="0"/>
              <a:t> and Shaver, 2023)</a:t>
            </a:r>
            <a:r>
              <a:rPr lang="en-IN" dirty="0"/>
              <a:t>.</a:t>
            </a:r>
            <a:endParaRPr lang="en-GB" dirty="0"/>
          </a:p>
          <a:p>
            <a:pPr lvl="0"/>
            <a:r>
              <a:rPr lang="en-IN" dirty="0"/>
              <a:t>Nursery relationships influence adjustment.</a:t>
            </a:r>
            <a:endParaRPr lang="en-GB" dirty="0"/>
          </a:p>
          <a:p>
            <a:pPr lvl="0"/>
            <a:r>
              <a:rPr lang="en-IN" dirty="0"/>
              <a:t>Social experiences support development.</a:t>
            </a:r>
            <a:endParaRPr lang="en-GB" dirty="0"/>
          </a:p>
          <a:p>
            <a:pPr lvl="0"/>
            <a:r>
              <a:rPr lang="en-IN" dirty="0"/>
              <a:t>Nature and nurture interact continuously.</a:t>
            </a:r>
            <a:endParaRPr lang="en-GB" dirty="0"/>
          </a:p>
          <a:p>
            <a:endParaRPr lang="en-GB" dirty="0"/>
          </a:p>
        </p:txBody>
      </p:sp>
      <p:pic>
        <p:nvPicPr>
          <p:cNvPr id="7170" name="Picture 2" descr="Nature Versus Nurture; Are We Already Pre-scripted Or A Product Of Our Environment | by Mkpouto Pius | Medium">
            <a:extLst>
              <a:ext uri="{FF2B5EF4-FFF2-40B4-BE49-F238E27FC236}">
                <a16:creationId xmlns:a16="http://schemas.microsoft.com/office/drawing/2014/main" id="{C35D379B-CE43-E7EF-E6E9-AA1C527D80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78461" y="2322739"/>
            <a:ext cx="4461782" cy="296705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7924B14-9977-2DCA-1C1B-505646827F44}"/>
              </a:ext>
            </a:extLst>
          </p:cNvPr>
          <p:cNvSpPr txBox="1"/>
          <p:nvPr/>
        </p:nvSpPr>
        <p:spPr>
          <a:xfrm>
            <a:off x="6459992" y="5338200"/>
            <a:ext cx="6098720" cy="369332"/>
          </a:xfrm>
          <a:prstGeom prst="rect">
            <a:avLst/>
          </a:prstGeom>
          <a:noFill/>
        </p:spPr>
        <p:txBody>
          <a:bodyPr wrap="square">
            <a:spAutoFit/>
          </a:bodyPr>
          <a:lstStyle/>
          <a:p>
            <a:pPr algn="ctr"/>
            <a:r>
              <a:rPr lang="en-GB" b="1" dirty="0"/>
              <a:t>Nature Versus Nurture</a:t>
            </a:r>
          </a:p>
        </p:txBody>
      </p:sp>
      <p:sp>
        <p:nvSpPr>
          <p:cNvPr id="9" name="TextBox 8">
            <a:extLst>
              <a:ext uri="{FF2B5EF4-FFF2-40B4-BE49-F238E27FC236}">
                <a16:creationId xmlns:a16="http://schemas.microsoft.com/office/drawing/2014/main" id="{16BE9910-3F6A-914C-0B07-FF42E83CF40E}"/>
              </a:ext>
            </a:extLst>
          </p:cNvPr>
          <p:cNvSpPr txBox="1"/>
          <p:nvPr/>
        </p:nvSpPr>
        <p:spPr>
          <a:xfrm>
            <a:off x="6394677" y="5693899"/>
            <a:ext cx="6278334" cy="369332"/>
          </a:xfrm>
          <a:prstGeom prst="rect">
            <a:avLst/>
          </a:prstGeom>
          <a:noFill/>
        </p:spPr>
        <p:txBody>
          <a:bodyPr wrap="square">
            <a:spAutoFit/>
          </a:bodyPr>
          <a:lstStyle/>
          <a:p>
            <a:pPr algn="ctr">
              <a:buNone/>
            </a:pPr>
            <a:r>
              <a:rPr lang="en-GB" dirty="0"/>
              <a:t>(</a:t>
            </a:r>
            <a:r>
              <a:rPr lang="en-GB" dirty="0" err="1"/>
              <a:t>Verywell</a:t>
            </a:r>
            <a:r>
              <a:rPr lang="en-GB" dirty="0"/>
              <a:t> Health, 2026)</a:t>
            </a:r>
          </a:p>
        </p:txBody>
      </p:sp>
    </p:spTree>
    <p:extLst>
      <p:ext uri="{BB962C8B-B14F-4D97-AF65-F5344CB8AC3E}">
        <p14:creationId xmlns:p14="http://schemas.microsoft.com/office/powerpoint/2010/main" val="1394877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B29B4-9D7E-D4A0-2456-5DBA5CA32C0A}"/>
              </a:ext>
            </a:extLst>
          </p:cNvPr>
          <p:cNvSpPr>
            <a:spLocks noGrp="1"/>
          </p:cNvSpPr>
          <p:nvPr>
            <p:ph type="title"/>
          </p:nvPr>
        </p:nvSpPr>
        <p:spPr/>
        <p:txBody>
          <a:bodyPr/>
          <a:lstStyle/>
          <a:p>
            <a:r>
              <a:rPr lang="en-IN" b="1" dirty="0"/>
              <a:t>Evaluation</a:t>
            </a:r>
            <a:endParaRPr lang="en-GB" dirty="0"/>
          </a:p>
        </p:txBody>
      </p:sp>
      <p:sp>
        <p:nvSpPr>
          <p:cNvPr id="3" name="Content Placeholder 2">
            <a:extLst>
              <a:ext uri="{FF2B5EF4-FFF2-40B4-BE49-F238E27FC236}">
                <a16:creationId xmlns:a16="http://schemas.microsoft.com/office/drawing/2014/main" id="{3014CE29-91C2-A8A6-E6F1-EF9E0E12C72A}"/>
              </a:ext>
            </a:extLst>
          </p:cNvPr>
          <p:cNvSpPr>
            <a:spLocks noGrp="1"/>
          </p:cNvSpPr>
          <p:nvPr>
            <p:ph idx="1"/>
          </p:nvPr>
        </p:nvSpPr>
        <p:spPr>
          <a:xfrm>
            <a:off x="1331912" y="2231571"/>
            <a:ext cx="5722031" cy="3777622"/>
          </a:xfrm>
        </p:spPr>
        <p:txBody>
          <a:bodyPr/>
          <a:lstStyle/>
          <a:p>
            <a:pPr lvl="0"/>
            <a:r>
              <a:rPr lang="en-IN" dirty="0"/>
              <a:t>Bowlby explains separation anxiety effectively.</a:t>
            </a:r>
            <a:endParaRPr lang="en-GB" dirty="0"/>
          </a:p>
          <a:p>
            <a:pPr lvl="0"/>
            <a:r>
              <a:rPr lang="en-IN" dirty="0"/>
              <a:t>Theory highlights responsive caregiving </a:t>
            </a:r>
            <a:r>
              <a:rPr lang="en-GB" dirty="0"/>
              <a:t>(Robledo et al., 2022)</a:t>
            </a:r>
            <a:r>
              <a:rPr lang="en-IN" dirty="0"/>
              <a:t>.</a:t>
            </a:r>
            <a:endParaRPr lang="en-GB" dirty="0"/>
          </a:p>
          <a:p>
            <a:pPr lvl="0"/>
            <a:r>
              <a:rPr lang="en-IN" dirty="0"/>
              <a:t>Individual differences may be underestimated.</a:t>
            </a:r>
            <a:endParaRPr lang="en-GB" dirty="0"/>
          </a:p>
          <a:p>
            <a:pPr lvl="0"/>
            <a:r>
              <a:rPr lang="en-IN" dirty="0"/>
              <a:t>Cultural differences require consideration </a:t>
            </a:r>
            <a:r>
              <a:rPr lang="en-GB" dirty="0"/>
              <a:t>(</a:t>
            </a:r>
            <a:r>
              <a:rPr lang="en-GB" dirty="0" err="1"/>
              <a:t>Munaki</a:t>
            </a:r>
            <a:r>
              <a:rPr lang="en-GB" dirty="0"/>
              <a:t>, 2024)</a:t>
            </a:r>
            <a:r>
              <a:rPr lang="en-IN" dirty="0"/>
              <a:t>.</a:t>
            </a:r>
            <a:endParaRPr lang="en-GB" dirty="0"/>
          </a:p>
          <a:p>
            <a:pPr lvl="0"/>
            <a:r>
              <a:rPr lang="en-IN" dirty="0"/>
              <a:t>Vygotsky better explains language and social learning.</a:t>
            </a:r>
            <a:endParaRPr lang="en-GB" dirty="0"/>
          </a:p>
          <a:p>
            <a:endParaRPr lang="en-GB" dirty="0"/>
          </a:p>
        </p:txBody>
      </p:sp>
      <p:pic>
        <p:nvPicPr>
          <p:cNvPr id="8194" name="Picture 2" descr="Cultural Differences in the Workplace: How to Handle Them">
            <a:extLst>
              <a:ext uri="{FF2B5EF4-FFF2-40B4-BE49-F238E27FC236}">
                <a16:creationId xmlns:a16="http://schemas.microsoft.com/office/drawing/2014/main" id="{6A0ADA7A-9E98-8B89-0707-95E2F907B0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1528" y="2231571"/>
            <a:ext cx="4507366" cy="33480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D96C2B0-C9AE-190D-8F5D-7E96F7D52A9B}"/>
              </a:ext>
            </a:extLst>
          </p:cNvPr>
          <p:cNvSpPr txBox="1"/>
          <p:nvPr/>
        </p:nvSpPr>
        <p:spPr>
          <a:xfrm>
            <a:off x="6396719" y="5689433"/>
            <a:ext cx="6098720" cy="646331"/>
          </a:xfrm>
          <a:prstGeom prst="rect">
            <a:avLst/>
          </a:prstGeom>
          <a:noFill/>
        </p:spPr>
        <p:txBody>
          <a:bodyPr wrap="square">
            <a:spAutoFit/>
          </a:bodyPr>
          <a:lstStyle/>
          <a:p>
            <a:pPr algn="ctr"/>
            <a:r>
              <a:rPr lang="en-GB" b="1" dirty="0"/>
              <a:t>Culture</a:t>
            </a:r>
          </a:p>
          <a:p>
            <a:pPr algn="ctr"/>
            <a:r>
              <a:rPr lang="en-GB" dirty="0"/>
              <a:t>(Your Therapy Source, 2026)</a:t>
            </a:r>
          </a:p>
        </p:txBody>
      </p:sp>
    </p:spTree>
    <p:extLst>
      <p:ext uri="{BB962C8B-B14F-4D97-AF65-F5344CB8AC3E}">
        <p14:creationId xmlns:p14="http://schemas.microsoft.com/office/powerpoint/2010/main" val="2010998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E324D-C421-6048-958B-0D326825A311}"/>
              </a:ext>
            </a:extLst>
          </p:cNvPr>
          <p:cNvSpPr>
            <a:spLocks noGrp="1"/>
          </p:cNvSpPr>
          <p:nvPr>
            <p:ph type="title"/>
          </p:nvPr>
        </p:nvSpPr>
        <p:spPr/>
        <p:txBody>
          <a:bodyPr/>
          <a:lstStyle/>
          <a:p>
            <a:r>
              <a:rPr lang="en-IN" b="1" dirty="0"/>
              <a:t>Conclusion</a:t>
            </a:r>
            <a:endParaRPr lang="en-GB" dirty="0"/>
          </a:p>
        </p:txBody>
      </p:sp>
      <p:sp>
        <p:nvSpPr>
          <p:cNvPr id="3" name="Content Placeholder 2">
            <a:extLst>
              <a:ext uri="{FF2B5EF4-FFF2-40B4-BE49-F238E27FC236}">
                <a16:creationId xmlns:a16="http://schemas.microsoft.com/office/drawing/2014/main" id="{EC3206D1-7D31-07C0-8F39-A4F2686C199F}"/>
              </a:ext>
            </a:extLst>
          </p:cNvPr>
          <p:cNvSpPr>
            <a:spLocks noGrp="1"/>
          </p:cNvSpPr>
          <p:nvPr>
            <p:ph idx="1"/>
          </p:nvPr>
        </p:nvSpPr>
        <p:spPr>
          <a:xfrm>
            <a:off x="1500641" y="2149928"/>
            <a:ext cx="4595359" cy="3777622"/>
          </a:xfrm>
        </p:spPr>
        <p:txBody>
          <a:bodyPr/>
          <a:lstStyle/>
          <a:p>
            <a:pPr lvl="0"/>
            <a:r>
              <a:rPr lang="en-IN" dirty="0"/>
              <a:t>Bowlby provides a useful framework.</a:t>
            </a:r>
            <a:endParaRPr lang="en-GB" dirty="0"/>
          </a:p>
          <a:p>
            <a:pPr lvl="0"/>
            <a:r>
              <a:rPr lang="en-IN" dirty="0"/>
              <a:t>Secure relationships support Shona’s wellbeing.</a:t>
            </a:r>
            <a:endParaRPr lang="en-GB" dirty="0"/>
          </a:p>
          <a:p>
            <a:pPr lvl="0"/>
            <a:r>
              <a:rPr lang="en-IN" dirty="0"/>
              <a:t>Consistency can reduce anxiety </a:t>
            </a:r>
            <a:r>
              <a:rPr lang="en-GB" dirty="0"/>
              <a:t>(Nemati, Badri </a:t>
            </a:r>
            <a:r>
              <a:rPr lang="en-GB" dirty="0" err="1"/>
              <a:t>Gargari</a:t>
            </a:r>
            <a:r>
              <a:rPr lang="en-GB" dirty="0"/>
              <a:t> and </a:t>
            </a:r>
            <a:r>
              <a:rPr lang="en-GB" dirty="0" err="1"/>
              <a:t>Alinezhad</a:t>
            </a:r>
            <a:r>
              <a:rPr lang="en-GB" dirty="0"/>
              <a:t> </a:t>
            </a:r>
            <a:r>
              <a:rPr lang="en-GB" dirty="0" err="1"/>
              <a:t>Zarnaghi</a:t>
            </a:r>
            <a:r>
              <a:rPr lang="en-GB" dirty="0"/>
              <a:t>, 2026)</a:t>
            </a:r>
            <a:r>
              <a:rPr lang="en-IN" dirty="0"/>
              <a:t>.</a:t>
            </a:r>
            <a:endParaRPr lang="en-GB" dirty="0"/>
          </a:p>
          <a:p>
            <a:pPr lvl="0"/>
            <a:r>
              <a:rPr lang="en-IN" dirty="0"/>
              <a:t>Security encourages communication and play.</a:t>
            </a:r>
            <a:endParaRPr lang="en-GB" dirty="0"/>
          </a:p>
          <a:p>
            <a:r>
              <a:rPr lang="en-IN" dirty="0"/>
              <a:t>Psychology supports individualised early-years practice</a:t>
            </a:r>
            <a:endParaRPr lang="en-GB" dirty="0"/>
          </a:p>
        </p:txBody>
      </p:sp>
      <p:pic>
        <p:nvPicPr>
          <p:cNvPr id="9218" name="Picture 2" descr="Why Secure Communication Matters for Modern Business">
            <a:extLst>
              <a:ext uri="{FF2B5EF4-FFF2-40B4-BE49-F238E27FC236}">
                <a16:creationId xmlns:a16="http://schemas.microsoft.com/office/drawing/2014/main" id="{4ED1661A-10F8-12DD-63DA-51810E0FB9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8266" y="2628900"/>
            <a:ext cx="4136346" cy="232410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794AF6D-04E8-6F95-0789-3A9BF3994EE6}"/>
              </a:ext>
            </a:extLst>
          </p:cNvPr>
          <p:cNvSpPr txBox="1"/>
          <p:nvPr/>
        </p:nvSpPr>
        <p:spPr>
          <a:xfrm>
            <a:off x="6517708" y="5122903"/>
            <a:ext cx="5674292" cy="369332"/>
          </a:xfrm>
          <a:prstGeom prst="rect">
            <a:avLst/>
          </a:prstGeom>
          <a:noFill/>
        </p:spPr>
        <p:txBody>
          <a:bodyPr wrap="square">
            <a:spAutoFit/>
          </a:bodyPr>
          <a:lstStyle/>
          <a:p>
            <a:pPr algn="ctr"/>
            <a:r>
              <a:rPr lang="en-IN" b="1" dirty="0"/>
              <a:t>Security encourages communication</a:t>
            </a:r>
            <a:endParaRPr lang="en-GB" b="1" dirty="0"/>
          </a:p>
        </p:txBody>
      </p:sp>
      <p:sp>
        <p:nvSpPr>
          <p:cNvPr id="7" name="TextBox 6">
            <a:extLst>
              <a:ext uri="{FF2B5EF4-FFF2-40B4-BE49-F238E27FC236}">
                <a16:creationId xmlns:a16="http://schemas.microsoft.com/office/drawing/2014/main" id="{7D24E98D-A131-0918-A271-C868CE773108}"/>
              </a:ext>
            </a:extLst>
          </p:cNvPr>
          <p:cNvSpPr txBox="1"/>
          <p:nvPr/>
        </p:nvSpPr>
        <p:spPr>
          <a:xfrm>
            <a:off x="6256450" y="5492235"/>
            <a:ext cx="6359978" cy="369332"/>
          </a:xfrm>
          <a:prstGeom prst="rect">
            <a:avLst/>
          </a:prstGeom>
          <a:noFill/>
        </p:spPr>
        <p:txBody>
          <a:bodyPr wrap="square">
            <a:spAutoFit/>
          </a:bodyPr>
          <a:lstStyle/>
          <a:p>
            <a:pPr algn="ctr"/>
            <a:r>
              <a:rPr lang="en-GB" dirty="0"/>
              <a:t>(Eternal Expressions, 2026)</a:t>
            </a:r>
          </a:p>
        </p:txBody>
      </p:sp>
    </p:spTree>
    <p:extLst>
      <p:ext uri="{BB962C8B-B14F-4D97-AF65-F5344CB8AC3E}">
        <p14:creationId xmlns:p14="http://schemas.microsoft.com/office/powerpoint/2010/main" val="1423684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F13A2-0D9D-C367-51EF-1BF86FDD5679}"/>
              </a:ext>
            </a:extLst>
          </p:cNvPr>
          <p:cNvSpPr>
            <a:spLocks noGrp="1"/>
          </p:cNvSpPr>
          <p:nvPr>
            <p:ph type="title"/>
          </p:nvPr>
        </p:nvSpPr>
        <p:spPr>
          <a:xfrm>
            <a:off x="1696442" y="74381"/>
            <a:ext cx="8911687" cy="1280890"/>
          </a:xfrm>
        </p:spPr>
        <p:txBody>
          <a:bodyPr/>
          <a:lstStyle/>
          <a:p>
            <a:r>
              <a:rPr lang="en-US" b="1" dirty="0"/>
              <a:t>References</a:t>
            </a:r>
            <a:endParaRPr lang="en-GB" b="1" dirty="0"/>
          </a:p>
        </p:txBody>
      </p:sp>
      <p:sp>
        <p:nvSpPr>
          <p:cNvPr id="3" name="Content Placeholder 2">
            <a:extLst>
              <a:ext uri="{FF2B5EF4-FFF2-40B4-BE49-F238E27FC236}">
                <a16:creationId xmlns:a16="http://schemas.microsoft.com/office/drawing/2014/main" id="{541D57CA-9EF6-21C0-BC2C-2917B1862D69}"/>
              </a:ext>
            </a:extLst>
          </p:cNvPr>
          <p:cNvSpPr>
            <a:spLocks noGrp="1"/>
          </p:cNvSpPr>
          <p:nvPr>
            <p:ph idx="1"/>
          </p:nvPr>
        </p:nvSpPr>
        <p:spPr>
          <a:xfrm>
            <a:off x="1583871" y="881742"/>
            <a:ext cx="10058399" cy="5682343"/>
          </a:xfrm>
        </p:spPr>
        <p:txBody>
          <a:bodyPr>
            <a:normAutofit fontScale="85000" lnSpcReduction="20000"/>
          </a:bodyPr>
          <a:lstStyle/>
          <a:p>
            <a:pPr algn="just"/>
            <a:r>
              <a:rPr lang="en-GB" dirty="0"/>
              <a:t>Astuti, S.D. and </a:t>
            </a:r>
            <a:r>
              <a:rPr lang="en-GB" dirty="0" err="1"/>
              <a:t>Nurjannah</a:t>
            </a:r>
            <a:r>
              <a:rPr lang="en-GB" dirty="0"/>
              <a:t>, N., 2024. </a:t>
            </a:r>
            <a:r>
              <a:rPr lang="en-GB" dirty="0" err="1"/>
              <a:t>Ruhiyah</a:t>
            </a:r>
            <a:r>
              <a:rPr lang="en-GB" dirty="0"/>
              <a:t> Attachment: Integrating Spirituality into Attachment Theory for Enhanced Child Development. </a:t>
            </a:r>
            <a:r>
              <a:rPr lang="en-GB" i="1" dirty="0"/>
              <a:t>Al-</a:t>
            </a:r>
            <a:r>
              <a:rPr lang="en-GB" i="1" dirty="0" err="1"/>
              <a:t>Athfal</a:t>
            </a:r>
            <a:r>
              <a:rPr lang="en-GB" i="1" dirty="0"/>
              <a:t>: </a:t>
            </a:r>
            <a:r>
              <a:rPr lang="en-GB" i="1" dirty="0" err="1"/>
              <a:t>Jurnal</a:t>
            </a:r>
            <a:r>
              <a:rPr lang="en-GB" i="1" dirty="0"/>
              <a:t> Pendidikan Anak</a:t>
            </a:r>
            <a:r>
              <a:rPr lang="en-GB" dirty="0"/>
              <a:t>, </a:t>
            </a:r>
            <a:r>
              <a:rPr lang="en-GB" i="1" dirty="0"/>
              <a:t>10</a:t>
            </a:r>
            <a:r>
              <a:rPr lang="en-GB" dirty="0"/>
              <a:t>(1), pp.49-59.</a:t>
            </a:r>
          </a:p>
          <a:p>
            <a:pPr algn="just"/>
            <a:r>
              <a:rPr lang="en-GB" dirty="0"/>
              <a:t>Bergen, D., 2022. The Theoretical Work of John Bowlby and Mary Ainsworth. </a:t>
            </a:r>
            <a:r>
              <a:rPr lang="en-GB" i="1" dirty="0"/>
              <a:t>Theories of Early Childhood Education: Developmental, </a:t>
            </a:r>
            <a:r>
              <a:rPr lang="en-GB" i="1" dirty="0" err="1"/>
              <a:t>Behaviorist</a:t>
            </a:r>
            <a:r>
              <a:rPr lang="en-GB" i="1" dirty="0"/>
              <a:t>, and Critical</a:t>
            </a:r>
            <a:r>
              <a:rPr lang="en-GB" dirty="0"/>
              <a:t>.</a:t>
            </a:r>
          </a:p>
          <a:p>
            <a:pPr algn="just"/>
            <a:r>
              <a:rPr lang="en-GB" dirty="0"/>
              <a:t>Bosmans, G., Van </a:t>
            </a:r>
            <a:r>
              <a:rPr lang="en-GB" dirty="0" err="1"/>
              <a:t>Vlierberghe</a:t>
            </a:r>
            <a:r>
              <a:rPr lang="en-GB" dirty="0"/>
              <a:t>, L., </a:t>
            </a:r>
            <a:r>
              <a:rPr lang="en-GB" dirty="0" err="1"/>
              <a:t>Bakermans</a:t>
            </a:r>
            <a:r>
              <a:rPr lang="en-GB" dirty="0"/>
              <a:t>-Kranenburg, M.J., Kobak, R., Hermans, D. and van </a:t>
            </a:r>
            <a:r>
              <a:rPr lang="en-GB" dirty="0" err="1"/>
              <a:t>IJzendoorn</a:t>
            </a:r>
            <a:r>
              <a:rPr lang="en-GB" dirty="0"/>
              <a:t>, M.H., 2022. A learning theory approach to attachment theory: Exploring clinical applications. </a:t>
            </a:r>
            <a:r>
              <a:rPr lang="en-GB" i="1" dirty="0"/>
              <a:t>Clinical child and family psychology review</a:t>
            </a:r>
            <a:r>
              <a:rPr lang="en-GB" dirty="0"/>
              <a:t>, </a:t>
            </a:r>
            <a:r>
              <a:rPr lang="en-GB" i="1" dirty="0"/>
              <a:t>25</a:t>
            </a:r>
            <a:r>
              <a:rPr lang="en-GB" dirty="0"/>
              <a:t>(3), pp.591-612.</a:t>
            </a:r>
          </a:p>
          <a:p>
            <a:pPr algn="just"/>
            <a:r>
              <a:rPr lang="en-GB" dirty="0"/>
              <a:t>Hani, S., 2024. Dynamics of Social Work Approach in Childcare; An Analysis of Integration of Islamic Kafala Theory and Bowlby’s Attachment Theory and Application Thereof in Childcare in Saudi Arabia. </a:t>
            </a:r>
            <a:r>
              <a:rPr lang="en-GB" i="1" dirty="0"/>
              <a:t>Advances in Humanities and Contemporary Studies</a:t>
            </a:r>
            <a:r>
              <a:rPr lang="en-GB" dirty="0"/>
              <a:t>, </a:t>
            </a:r>
            <a:r>
              <a:rPr lang="en-GB" i="1" dirty="0"/>
              <a:t>5</a:t>
            </a:r>
            <a:r>
              <a:rPr lang="en-GB" dirty="0"/>
              <a:t>(2), pp.149-161.</a:t>
            </a:r>
          </a:p>
          <a:p>
            <a:pPr algn="just"/>
            <a:r>
              <a:rPr lang="en-GB" dirty="0"/>
              <a:t>Main, P., 2023. Bowlby's Attachment Theory. </a:t>
            </a:r>
            <a:r>
              <a:rPr lang="en-GB" i="1" dirty="0" err="1"/>
              <a:t>Preuzeto</a:t>
            </a:r>
            <a:r>
              <a:rPr lang="en-GB" dirty="0"/>
              <a:t>, </a:t>
            </a:r>
            <a:r>
              <a:rPr lang="en-GB" i="1" dirty="0"/>
              <a:t>7</a:t>
            </a:r>
            <a:r>
              <a:rPr lang="en-GB" dirty="0"/>
              <a:t>, p.2024.</a:t>
            </a:r>
          </a:p>
          <a:p>
            <a:pPr algn="just"/>
            <a:r>
              <a:rPr lang="en-GB" dirty="0" err="1"/>
              <a:t>Maushe</a:t>
            </a:r>
            <a:r>
              <a:rPr lang="en-GB" dirty="0"/>
              <a:t>, F., </a:t>
            </a:r>
            <a:r>
              <a:rPr lang="en-GB" dirty="0" err="1"/>
              <a:t>Kahomwe</a:t>
            </a:r>
            <a:r>
              <a:rPr lang="en-GB" dirty="0"/>
              <a:t>, L., </a:t>
            </a:r>
            <a:r>
              <a:rPr lang="en-GB" dirty="0" err="1"/>
              <a:t>Cressia</a:t>
            </a:r>
            <a:r>
              <a:rPr lang="en-GB" dirty="0"/>
              <a:t>, M., Moyo, L. and Ropafadzo, M.P., 2025. The Power of Storytelling: Intergenerational Knowledge Transfer and Its Effects on Mental Health and Well-being Among Young People in Zimbabwe and Sub-Saharan Africa. </a:t>
            </a:r>
            <a:r>
              <a:rPr lang="en-GB" i="1" dirty="0"/>
              <a:t>Global Interdisciplinary Perspectives</a:t>
            </a:r>
            <a:r>
              <a:rPr lang="en-GB" dirty="0"/>
              <a:t>, </a:t>
            </a:r>
            <a:r>
              <a:rPr lang="en-GB" i="1" dirty="0"/>
              <a:t>1</a:t>
            </a:r>
            <a:r>
              <a:rPr lang="en-GB" dirty="0"/>
              <a:t>(2), pp.28-34.</a:t>
            </a:r>
          </a:p>
          <a:p>
            <a:pPr algn="just"/>
            <a:r>
              <a:rPr lang="en-GB" dirty="0" err="1"/>
              <a:t>Mikulincer</a:t>
            </a:r>
            <a:r>
              <a:rPr lang="en-GB" dirty="0"/>
              <a:t>, M. and Shaver, P.R., 2023. </a:t>
            </a:r>
            <a:r>
              <a:rPr lang="en-GB" i="1" dirty="0"/>
              <a:t>Attachment theory applied: Fostering personal growth through healthy relationships</a:t>
            </a:r>
            <a:r>
              <a:rPr lang="en-GB" dirty="0"/>
              <a:t>. Guilford Publications.</a:t>
            </a:r>
          </a:p>
          <a:p>
            <a:pPr algn="just"/>
            <a:r>
              <a:rPr lang="en-GB" dirty="0" err="1"/>
              <a:t>Munaki</a:t>
            </a:r>
            <a:r>
              <a:rPr lang="en-GB" dirty="0"/>
              <a:t>, B., 2024. Exploring the Shona People Perception of Mental Illness Causes and Implications for Health Seeking Behaviour. </a:t>
            </a:r>
            <a:r>
              <a:rPr lang="en-GB" i="1" dirty="0"/>
              <a:t>Available at SSRN 4935379</a:t>
            </a:r>
            <a:r>
              <a:rPr lang="en-GB" dirty="0"/>
              <a:t>.</a:t>
            </a:r>
          </a:p>
          <a:p>
            <a:pPr algn="just"/>
            <a:r>
              <a:rPr lang="en-GB" dirty="0"/>
              <a:t>Nemati, S., Badri </a:t>
            </a:r>
            <a:r>
              <a:rPr lang="en-GB" dirty="0" err="1"/>
              <a:t>Gargari</a:t>
            </a:r>
            <a:r>
              <a:rPr lang="en-GB" dirty="0"/>
              <a:t>, R. and </a:t>
            </a:r>
            <a:r>
              <a:rPr lang="en-GB" dirty="0" err="1"/>
              <a:t>Alinezhad</a:t>
            </a:r>
            <a:r>
              <a:rPr lang="en-GB" dirty="0"/>
              <a:t> </a:t>
            </a:r>
            <a:r>
              <a:rPr lang="en-GB" dirty="0" err="1"/>
              <a:t>Zarnaghi</a:t>
            </a:r>
            <a:r>
              <a:rPr lang="en-GB" dirty="0"/>
              <a:t>, S., 2026. The effectiveness of compassionate mind training on the academic well-being of students with separation anxiety. </a:t>
            </a:r>
            <a:r>
              <a:rPr lang="en-GB" i="1" dirty="0"/>
              <a:t>Journal of Research in Psychopathology</a:t>
            </a:r>
            <a:r>
              <a:rPr lang="en-GB" dirty="0"/>
              <a:t>, </a:t>
            </a:r>
            <a:r>
              <a:rPr lang="en-GB" i="1" dirty="0"/>
              <a:t>7</a:t>
            </a:r>
            <a:r>
              <a:rPr lang="en-GB" dirty="0"/>
              <a:t>(2), pp.51-58.</a:t>
            </a:r>
          </a:p>
          <a:p>
            <a:pPr algn="just"/>
            <a:r>
              <a:rPr lang="en-GB" dirty="0"/>
              <a:t>Robledo, J.P., Cross, I., Boada-Bayona, L. and </a:t>
            </a:r>
            <a:r>
              <a:rPr lang="en-GB" dirty="0" err="1"/>
              <a:t>Demogeot</a:t>
            </a:r>
            <a:r>
              <a:rPr lang="en-GB" dirty="0"/>
              <a:t>, N., 2022. Back to basics: A re-evaluation of the relevance of imprinting in the genesis of Bowlby’s attachment theory. </a:t>
            </a:r>
            <a:r>
              <a:rPr lang="en-GB" i="1" dirty="0"/>
              <a:t>Frontiers in Psychology</a:t>
            </a:r>
            <a:r>
              <a:rPr lang="en-GB" dirty="0"/>
              <a:t>, </a:t>
            </a:r>
            <a:r>
              <a:rPr lang="en-GB" i="1" dirty="0"/>
              <a:t>13</a:t>
            </a:r>
            <a:r>
              <a:rPr lang="en-GB" dirty="0"/>
              <a:t>, p.1033746.</a:t>
            </a:r>
          </a:p>
          <a:p>
            <a:pPr algn="just"/>
            <a:endParaRPr lang="en-GB" dirty="0"/>
          </a:p>
        </p:txBody>
      </p:sp>
    </p:spTree>
    <p:extLst>
      <p:ext uri="{BB962C8B-B14F-4D97-AF65-F5344CB8AC3E}">
        <p14:creationId xmlns:p14="http://schemas.microsoft.com/office/powerpoint/2010/main" val="230468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5EE4E-1739-4497-0815-E5F415EF5783}"/>
              </a:ext>
            </a:extLst>
          </p:cNvPr>
          <p:cNvSpPr>
            <a:spLocks noGrp="1"/>
          </p:cNvSpPr>
          <p:nvPr>
            <p:ph type="title"/>
          </p:nvPr>
        </p:nvSpPr>
        <p:spPr/>
        <p:txBody>
          <a:bodyPr/>
          <a:lstStyle/>
          <a:p>
            <a:r>
              <a:rPr lang="en-US" b="1" dirty="0"/>
              <a:t>References</a:t>
            </a:r>
            <a:endParaRPr lang="en-GB" b="1" dirty="0"/>
          </a:p>
        </p:txBody>
      </p:sp>
      <p:sp>
        <p:nvSpPr>
          <p:cNvPr id="3" name="Content Placeholder 2">
            <a:extLst>
              <a:ext uri="{FF2B5EF4-FFF2-40B4-BE49-F238E27FC236}">
                <a16:creationId xmlns:a16="http://schemas.microsoft.com/office/drawing/2014/main" id="{C7510E67-530E-B198-E22B-2684026C22BF}"/>
              </a:ext>
            </a:extLst>
          </p:cNvPr>
          <p:cNvSpPr>
            <a:spLocks noGrp="1"/>
          </p:cNvSpPr>
          <p:nvPr>
            <p:ph idx="1"/>
          </p:nvPr>
        </p:nvSpPr>
        <p:spPr/>
        <p:txBody>
          <a:bodyPr>
            <a:normAutofit fontScale="62500" lnSpcReduction="20000"/>
          </a:bodyPr>
          <a:lstStyle/>
          <a:p>
            <a:pPr algn="just"/>
            <a:r>
              <a:rPr lang="en-US" dirty="0"/>
              <a:t>Global Coach Center (2026) ‘Cultural differences in the workplace: Why the ICBI is essential for overcoming them’. Available at: </a:t>
            </a:r>
            <a:r>
              <a:rPr lang="en-US" dirty="0">
                <a:hlinkClick r:id="rId2"/>
              </a:rPr>
              <a:t>Global Coach Center</a:t>
            </a:r>
            <a:r>
              <a:rPr lang="en-US" dirty="0"/>
              <a:t> (Accessed: 6 October 2026).</a:t>
            </a:r>
          </a:p>
          <a:p>
            <a:pPr algn="just"/>
            <a:r>
              <a:rPr lang="en-US" dirty="0"/>
              <a:t>Medium (2026) ‘Nature versus nurture: Are we already pre-scripted or a product of our environment?’. Available at: </a:t>
            </a:r>
            <a:r>
              <a:rPr lang="en-US" dirty="0">
                <a:hlinkClick r:id="rId3"/>
              </a:rPr>
              <a:t>Medium</a:t>
            </a:r>
            <a:r>
              <a:rPr lang="en-US" dirty="0"/>
              <a:t> (Accessed: 6 October 2026).</a:t>
            </a:r>
          </a:p>
          <a:p>
            <a:pPr algn="just"/>
            <a:r>
              <a:rPr lang="en-US" dirty="0"/>
              <a:t>ResearchGate (2026) ‘The growth cycle of applied theory building’. Available at: </a:t>
            </a:r>
            <a:r>
              <a:rPr lang="en-US" dirty="0">
                <a:hlinkClick r:id="rId4"/>
              </a:rPr>
              <a:t>ResearchGate</a:t>
            </a:r>
            <a:r>
              <a:rPr lang="en-US" dirty="0"/>
              <a:t> (Accessed: 6 October 2026).</a:t>
            </a:r>
          </a:p>
          <a:p>
            <a:pPr algn="just"/>
            <a:r>
              <a:rPr lang="en-US" dirty="0"/>
              <a:t>Simply Psychology (2026) ‘Attachment theory: Bowlby and Ainsworth’s theory explained’. Available at: </a:t>
            </a:r>
            <a:r>
              <a:rPr lang="en-US" dirty="0">
                <a:hlinkClick r:id="rId5"/>
              </a:rPr>
              <a:t>Simply Psychology</a:t>
            </a:r>
            <a:r>
              <a:rPr lang="en-US" dirty="0"/>
              <a:t> (Accessed: 6 October 2026).</a:t>
            </a:r>
          </a:p>
          <a:p>
            <a:pPr algn="just"/>
            <a:r>
              <a:rPr lang="en-US" dirty="0"/>
              <a:t>Simply Psychology (2026) ‘Bowlby’s attachment theory’. Available at: </a:t>
            </a:r>
            <a:r>
              <a:rPr lang="en-US" dirty="0">
                <a:hlinkClick r:id="rId6"/>
              </a:rPr>
              <a:t>Simply Psychology</a:t>
            </a:r>
            <a:r>
              <a:rPr lang="en-US" dirty="0"/>
              <a:t> (Accessed: 6 October 2026).</a:t>
            </a:r>
          </a:p>
          <a:p>
            <a:pPr algn="just"/>
            <a:r>
              <a:rPr lang="en-US" dirty="0"/>
              <a:t>Troop Messenger (2026) ‘Modern business and secure communication’. Available at: </a:t>
            </a:r>
            <a:r>
              <a:rPr lang="en-US" dirty="0">
                <a:hlinkClick r:id="rId7"/>
              </a:rPr>
              <a:t>Troop Messenger</a:t>
            </a:r>
            <a:r>
              <a:rPr lang="en-US" dirty="0"/>
              <a:t> (Accessed: 6 October 2026).</a:t>
            </a:r>
          </a:p>
          <a:p>
            <a:pPr algn="just"/>
            <a:r>
              <a:rPr lang="en-US" dirty="0" err="1"/>
              <a:t>Verywell</a:t>
            </a:r>
            <a:r>
              <a:rPr lang="en-US" dirty="0"/>
              <a:t> Health (2026) ‘Separation anxiety disorder: Symptoms, causes and treatment’. Available at: </a:t>
            </a:r>
            <a:r>
              <a:rPr lang="en-US" dirty="0" err="1">
                <a:hlinkClick r:id="rId8"/>
              </a:rPr>
              <a:t>Verywell</a:t>
            </a:r>
            <a:r>
              <a:rPr lang="en-US" dirty="0">
                <a:hlinkClick r:id="rId8"/>
              </a:rPr>
              <a:t> Health</a:t>
            </a:r>
            <a:r>
              <a:rPr lang="en-US" dirty="0"/>
              <a:t> (Accessed: 6 October 2026).</a:t>
            </a:r>
          </a:p>
          <a:p>
            <a:pPr algn="just"/>
            <a:r>
              <a:rPr lang="en-US" dirty="0"/>
              <a:t>Your Therapy Source (2026) ‘Positive communication with parents’. Available at: </a:t>
            </a:r>
            <a:r>
              <a:rPr lang="en-US" dirty="0">
                <a:hlinkClick r:id="rId9"/>
              </a:rPr>
              <a:t>Your Therapy Source</a:t>
            </a:r>
            <a:r>
              <a:rPr lang="en-US" dirty="0"/>
              <a:t> (Accessed: 6 October 2026).</a:t>
            </a:r>
          </a:p>
          <a:p>
            <a:pPr algn="just"/>
            <a:r>
              <a:rPr lang="en-US" dirty="0"/>
              <a:t>Eternal Expressions (2026) ‘Effective communication: A necessary tool for any relationship’. Available at: </a:t>
            </a:r>
            <a:r>
              <a:rPr lang="en-US" dirty="0">
                <a:hlinkClick r:id="rId10"/>
              </a:rPr>
              <a:t>Eternal Expressions</a:t>
            </a:r>
            <a:r>
              <a:rPr lang="en-US" dirty="0"/>
              <a:t> (Accessed: 6 October 2026).</a:t>
            </a:r>
          </a:p>
          <a:p>
            <a:pPr marL="0" indent="0" algn="just">
              <a:buNone/>
            </a:pPr>
            <a:endParaRPr lang="en-GB" dirty="0"/>
          </a:p>
        </p:txBody>
      </p:sp>
    </p:spTree>
    <p:extLst>
      <p:ext uri="{BB962C8B-B14F-4D97-AF65-F5344CB8AC3E}">
        <p14:creationId xmlns:p14="http://schemas.microsoft.com/office/powerpoint/2010/main" val="2227662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F7EF1-52E6-39A3-E16A-44BD6E1E9C65}"/>
              </a:ext>
            </a:extLst>
          </p:cNvPr>
          <p:cNvSpPr>
            <a:spLocks noGrp="1"/>
          </p:cNvSpPr>
          <p:nvPr>
            <p:ph type="title"/>
          </p:nvPr>
        </p:nvSpPr>
        <p:spPr>
          <a:xfrm>
            <a:off x="2641911" y="2632525"/>
            <a:ext cx="8911687" cy="1280890"/>
          </a:xfrm>
        </p:spPr>
        <p:txBody>
          <a:bodyPr>
            <a:noAutofit/>
          </a:bodyPr>
          <a:lstStyle/>
          <a:p>
            <a:pPr algn="r"/>
            <a:r>
              <a:rPr lang="en-US" sz="8900" b="1" dirty="0"/>
              <a:t>THANK YOU</a:t>
            </a:r>
            <a:endParaRPr lang="en-GB" sz="8900" b="1" dirty="0"/>
          </a:p>
        </p:txBody>
      </p:sp>
    </p:spTree>
    <p:extLst>
      <p:ext uri="{BB962C8B-B14F-4D97-AF65-F5344CB8AC3E}">
        <p14:creationId xmlns:p14="http://schemas.microsoft.com/office/powerpoint/2010/main" val="92116109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26</TotalTime>
  <Words>2233</Words>
  <Application>Microsoft Macintosh PowerPoint</Application>
  <PresentationFormat>Widescreen</PresentationFormat>
  <Paragraphs>125</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Roboto</vt:lpstr>
      <vt:lpstr>Wingdings 3</vt:lpstr>
      <vt:lpstr>Wisp</vt:lpstr>
      <vt:lpstr>Applying Bowlby’s Attachment Theory to Early Childhood Development: Supporting Shona’s Emotional, Social and Developmental Wellbeing</vt:lpstr>
      <vt:lpstr>Introduction</vt:lpstr>
      <vt:lpstr>Bowlby’s Attachment Theory </vt:lpstr>
      <vt:lpstr>Applying Theory: Separation Anxiety </vt:lpstr>
      <vt:lpstr>Applying Theory: Development</vt:lpstr>
      <vt:lpstr>Practical Strategies </vt:lpstr>
      <vt:lpstr>Supporting Wider Development</vt:lpstr>
      <vt:lpstr>Nature Versus Nurture </vt:lpstr>
      <vt:lpstr>Evaluation</vt:lpstr>
      <vt:lpstr>Conclusion</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Bowlby’s Attachment Theory to Early Childhood Development: Supporting Shona’s Emotional, Social and Developmental Wellbeing</dc:title>
  <dc:creator>user</dc:creator>
  <cp:lastModifiedBy>bianca chivaran</cp:lastModifiedBy>
  <cp:revision>22</cp:revision>
  <dcterms:created xsi:type="dcterms:W3CDTF">2026-10-06T17:16:10Z</dcterms:created>
  <dcterms:modified xsi:type="dcterms:W3CDTF">2026-10-07T07:44:24Z</dcterms:modified>
</cp:coreProperties>
</file>