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13" r:id="rId1"/>
  </p:sldMasterIdLst>
  <p:sldIdLst>
    <p:sldId id="258" r:id="rId2"/>
    <p:sldId id="259" r:id="rId3"/>
    <p:sldId id="260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130" d="100"/>
          <a:sy n="130" d="100"/>
        </p:scale>
        <p:origin x="96" y="-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8480424-9A95-4A16-903E-E1DC77F085BD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4BD1581B-9895-42BB-B22D-E5964DEE85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718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0424-9A95-4A16-903E-E1DC77F085BD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1581B-9895-42BB-B22D-E5964DEE85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926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0424-9A95-4A16-903E-E1DC77F085BD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1581B-9895-42BB-B22D-E5964DEE85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674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0424-9A95-4A16-903E-E1DC77F085BD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1581B-9895-42BB-B22D-E5964DEE85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9126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0424-9A95-4A16-903E-E1DC77F085BD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1581B-9895-42BB-B22D-E5964DEE85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151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0424-9A95-4A16-903E-E1DC77F085BD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1581B-9895-42BB-B22D-E5964DEE85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691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0424-9A95-4A16-903E-E1DC77F085BD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1581B-9895-42BB-B22D-E5964DEE85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642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0424-9A95-4A16-903E-E1DC77F085BD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1581B-9895-42BB-B22D-E5964DEE85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247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0424-9A95-4A16-903E-E1DC77F085BD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1581B-9895-42BB-B22D-E5964DEE85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064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0424-9A95-4A16-903E-E1DC77F085BD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1581B-9895-42BB-B22D-E5964DEE85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2579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0424-9A95-4A16-903E-E1DC77F085BD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1581B-9895-42BB-B22D-E5964DEE85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6427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0424-9A95-4A16-903E-E1DC77F085BD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1581B-9895-42BB-B22D-E5964DEE85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6855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0424-9A95-4A16-903E-E1DC77F085BD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1581B-9895-42BB-B22D-E5964DEE85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4954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0424-9A95-4A16-903E-E1DC77F085BD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1581B-9895-42BB-B22D-E5964DEE85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5652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0424-9A95-4A16-903E-E1DC77F085BD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1581B-9895-42BB-B22D-E5964DEE85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4360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8480424-9A95-4A16-903E-E1DC77F085BD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1581B-9895-42BB-B22D-E5964DEE85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9578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8480424-9A95-4A16-903E-E1DC77F085BD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1581B-9895-42BB-B22D-E5964DEE85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573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8480424-9A95-4A16-903E-E1DC77F085BD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4BD1581B-9895-42BB-B22D-E5964DEE85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142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4" r:id="rId1"/>
    <p:sldLayoutId id="2147484015" r:id="rId2"/>
    <p:sldLayoutId id="2147484016" r:id="rId3"/>
    <p:sldLayoutId id="2147484017" r:id="rId4"/>
    <p:sldLayoutId id="2147484018" r:id="rId5"/>
    <p:sldLayoutId id="2147484019" r:id="rId6"/>
    <p:sldLayoutId id="2147484020" r:id="rId7"/>
    <p:sldLayoutId id="2147484021" r:id="rId8"/>
    <p:sldLayoutId id="2147484022" r:id="rId9"/>
    <p:sldLayoutId id="2147484023" r:id="rId10"/>
    <p:sldLayoutId id="2147484024" r:id="rId11"/>
    <p:sldLayoutId id="2147484025" r:id="rId12"/>
    <p:sldLayoutId id="2147484026" r:id="rId13"/>
    <p:sldLayoutId id="2147484027" r:id="rId14"/>
    <p:sldLayoutId id="2147484028" r:id="rId15"/>
    <p:sldLayoutId id="2147484029" r:id="rId16"/>
    <p:sldLayoutId id="214748403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ANNUITIES.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Example 4 Page 36.</a:t>
            </a:r>
          </a:p>
          <a:p>
            <a:endParaRPr lang="en-GB" sz="2400" dirty="0"/>
          </a:p>
          <a:p>
            <a:r>
              <a:rPr lang="en-GB" sz="2400" dirty="0" smtClean="0"/>
              <a:t>Year		</a:t>
            </a:r>
            <a:r>
              <a:rPr lang="en-GB" sz="2400" dirty="0" err="1" smtClean="0"/>
              <a:t>Cashflow</a:t>
            </a:r>
            <a:r>
              <a:rPr lang="en-GB" sz="2400" dirty="0" smtClean="0"/>
              <a:t>		Annuity		Present Value</a:t>
            </a:r>
          </a:p>
          <a:p>
            <a:r>
              <a:rPr lang="en-GB" sz="2400" dirty="0" smtClean="0"/>
              <a:t>0		       (45,000)				1		(45,000)</a:t>
            </a:r>
          </a:p>
          <a:p>
            <a:r>
              <a:rPr lang="en-GB" sz="2400" dirty="0" smtClean="0"/>
              <a:t>1 – 8		    8,000		</a:t>
            </a:r>
            <a:r>
              <a:rPr lang="en-GB" sz="2400" dirty="0"/>
              <a:t> </a:t>
            </a:r>
            <a:r>
              <a:rPr lang="en-GB" sz="2400" dirty="0" smtClean="0"/>
              <a:t>    4.487	       </a:t>
            </a:r>
            <a:r>
              <a:rPr lang="en-GB" sz="2400" u="sng" dirty="0" smtClean="0"/>
              <a:t>35,896</a:t>
            </a:r>
          </a:p>
          <a:p>
            <a:endParaRPr lang="en-GB" sz="2400" dirty="0"/>
          </a:p>
          <a:p>
            <a:r>
              <a:rPr lang="en-GB" sz="2400" dirty="0" smtClean="0"/>
              <a:t>Present Value							</a:t>
            </a:r>
            <a:r>
              <a:rPr lang="en-GB" sz="2400" u="sng" dirty="0" smtClean="0"/>
              <a:t>(9,104</a:t>
            </a:r>
            <a:r>
              <a:rPr lang="en-GB" u="sng" dirty="0" smtClean="0"/>
              <a:t>) reject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7035271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ANNUITIES.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 smtClean="0"/>
              <a:t>Example 5. Page 40.</a:t>
            </a:r>
          </a:p>
          <a:p>
            <a:pPr marL="0" indent="0">
              <a:buNone/>
            </a:pPr>
            <a:r>
              <a:rPr lang="en-GB" sz="2800" dirty="0" smtClean="0"/>
              <a:t>				  12%</a:t>
            </a: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	1-13		6.424</a:t>
            </a:r>
          </a:p>
          <a:p>
            <a:pPr marL="0" indent="0">
              <a:buNone/>
            </a:pPr>
            <a:r>
              <a:rPr lang="en-GB" sz="2800" dirty="0" smtClean="0"/>
              <a:t>Less 1-3		</a:t>
            </a:r>
            <a:r>
              <a:rPr lang="en-GB" sz="2800" u="sng" dirty="0" smtClean="0"/>
              <a:t>2.402</a:t>
            </a:r>
          </a:p>
          <a:p>
            <a:pPr marL="0" indent="0">
              <a:buNone/>
            </a:pPr>
            <a:r>
              <a:rPr lang="en-GB" sz="2800" dirty="0"/>
              <a:t>	</a:t>
            </a:r>
            <a:r>
              <a:rPr lang="en-GB" sz="2800" dirty="0" smtClean="0"/>
              <a:t>4-13		4.022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20,000 * 4.022 = 80,440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3033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PERPETUITIES.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The Discount factor for a perpetuity is:</a:t>
            </a:r>
            <a:endParaRPr lang="en-GB" sz="2400" dirty="0"/>
          </a:p>
          <a:p>
            <a:pPr lvl="2"/>
            <a:r>
              <a:rPr lang="en-GB" sz="2400" dirty="0" smtClean="0"/>
              <a:t>1/r</a:t>
            </a:r>
          </a:p>
          <a:p>
            <a:pPr lvl="2"/>
            <a:endParaRPr lang="en-GB" sz="2400" dirty="0" smtClean="0"/>
          </a:p>
          <a:p>
            <a:pPr marL="914400" lvl="2" indent="0">
              <a:buNone/>
            </a:pPr>
            <a:r>
              <a:rPr lang="en-GB" sz="2400" dirty="0" smtClean="0"/>
              <a:t>Example 6. Page 41.</a:t>
            </a:r>
          </a:p>
          <a:p>
            <a:pPr marL="914400" lvl="2" indent="0">
              <a:buNone/>
            </a:pPr>
            <a:r>
              <a:rPr lang="en-GB" sz="2400" dirty="0" smtClean="0"/>
              <a:t>0		(100,000)		1		(100,000)</a:t>
            </a:r>
          </a:p>
          <a:p>
            <a:pPr marL="914400" lvl="2" indent="0">
              <a:buNone/>
            </a:pPr>
            <a:r>
              <a:rPr lang="en-GB" sz="2400" dirty="0" smtClean="0"/>
              <a:t>Perpetuity 12,000	1/0.1	  120,000</a:t>
            </a:r>
          </a:p>
          <a:p>
            <a:pPr marL="914400" lvl="2" indent="0">
              <a:buNone/>
            </a:pPr>
            <a:r>
              <a:rPr lang="en-GB" sz="2400" dirty="0" smtClean="0"/>
              <a:t>Net Present Value             	20,000  Accept.</a:t>
            </a:r>
          </a:p>
          <a:p>
            <a:pPr lvl="2"/>
            <a:endParaRPr lang="en-GB" sz="2400" dirty="0"/>
          </a:p>
          <a:p>
            <a:pPr lvl="2"/>
            <a:endParaRPr lang="en-GB" sz="2400" dirty="0" smtClean="0"/>
          </a:p>
          <a:p>
            <a:pPr marL="914400" lvl="2" indent="0">
              <a:buNone/>
            </a:pPr>
            <a:endParaRPr lang="en-GB" sz="2400" dirty="0" smtClean="0"/>
          </a:p>
          <a:p>
            <a:pPr marL="914400" lvl="2" indent="0">
              <a:buNone/>
            </a:pPr>
            <a:endParaRPr lang="en-GB" sz="2400" dirty="0" smtClean="0"/>
          </a:p>
          <a:p>
            <a:pPr marL="914400" lvl="2" indent="0">
              <a:buNone/>
            </a:pPr>
            <a:endParaRPr lang="en-GB" sz="2400" dirty="0"/>
          </a:p>
          <a:p>
            <a:pPr lvl="2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675766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67</TotalTime>
  <Words>34</Words>
  <Application>Microsoft Office PowerPoint</Application>
  <PresentationFormat>Widescreen</PresentationFormat>
  <Paragraphs>28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Century Gothic</vt:lpstr>
      <vt:lpstr>Wingdings 3</vt:lpstr>
      <vt:lpstr>Ion Boardroom</vt:lpstr>
      <vt:lpstr>ANNUITIES.</vt:lpstr>
      <vt:lpstr>ANNUITIES.</vt:lpstr>
      <vt:lpstr>PERPETUITIES.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ANNUITIES.</dc:title>
  <dc:creator>Ian Jackson</dc:creator>
  <cp:lastModifiedBy>Ian Jackson</cp:lastModifiedBy>
  <cp:revision>3</cp:revision>
  <dcterms:created xsi:type="dcterms:W3CDTF">2015-10-09T08:40:06Z</dcterms:created>
  <dcterms:modified xsi:type="dcterms:W3CDTF">2015-10-09T09:47:33Z</dcterms:modified>
</cp:coreProperties>
</file>