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258" r:id="rId24"/>
    <p:sldId id="297" r:id="rId25"/>
    <p:sldId id="266" r:id="rId26"/>
    <p:sldId id="261" r:id="rId27"/>
    <p:sldId id="296" r:id="rId28"/>
    <p:sldId id="312" r:id="rId29"/>
    <p:sldId id="270" r:id="rId30"/>
    <p:sldId id="271" r:id="rId31"/>
    <p:sldId id="308" r:id="rId32"/>
    <p:sldId id="313" r:id="rId33"/>
    <p:sldId id="314" r:id="rId34"/>
    <p:sldId id="318" r:id="rId35"/>
    <p:sldId id="315" r:id="rId36"/>
    <p:sldId id="316" r:id="rId37"/>
    <p:sldId id="317" r:id="rId38"/>
    <p:sldId id="319" r:id="rId39"/>
    <p:sldId id="320" r:id="rId40"/>
    <p:sldId id="321" r:id="rId41"/>
    <p:sldId id="324" r:id="rId42"/>
    <p:sldId id="272" r:id="rId43"/>
    <p:sldId id="273" r:id="rId44"/>
    <p:sldId id="298" r:id="rId45"/>
    <p:sldId id="299" r:id="rId46"/>
    <p:sldId id="307" r:id="rId47"/>
    <p:sldId id="303" r:id="rId48"/>
    <p:sldId id="304" r:id="rId49"/>
    <p:sldId id="305" r:id="rId50"/>
    <p:sldId id="306" r:id="rId51"/>
    <p:sldId id="300" r:id="rId52"/>
    <p:sldId id="282" r:id="rId53"/>
    <p:sldId id="294" r:id="rId54"/>
    <p:sldId id="301" r:id="rId55"/>
    <p:sldId id="309" r:id="rId56"/>
    <p:sldId id="295" r:id="rId57"/>
    <p:sldId id="310" r:id="rId58"/>
    <p:sldId id="302" r:id="rId59"/>
    <p:sldId id="311" r:id="rId60"/>
    <p:sldId id="325" r:id="rId61"/>
    <p:sldId id="274"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DDB345-92B6-0540-A6CB-96A6E405A9AA}" v="10" dt="2022-08-05T15:19:17.2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996"/>
    <p:restoredTop sz="94601"/>
  </p:normalViewPr>
  <p:slideViewPr>
    <p:cSldViewPr snapToGrid="0">
      <p:cViewPr varScale="1">
        <p:scale>
          <a:sx n="63" d="100"/>
          <a:sy n="63" d="100"/>
        </p:scale>
        <p:origin x="184" y="1064"/>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diagrams/_rels/data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162A0-5850-46D5-BDED-73844D689AE6}"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7CF02D6F-7EF2-4F59-B0D5-576A80EA21BC}">
      <dgm:prSet/>
      <dgm:spPr/>
      <dgm:t>
        <a:bodyPr/>
        <a:lstStyle/>
        <a:p>
          <a:pPr>
            <a:lnSpc>
              <a:spcPct val="100000"/>
            </a:lnSpc>
            <a:defRPr cap="all"/>
          </a:pPr>
          <a:r>
            <a:rPr lang="en-US">
              <a:solidFill>
                <a:schemeClr val="bg1"/>
              </a:solidFill>
            </a:rPr>
            <a:t>Visual</a:t>
          </a:r>
        </a:p>
      </dgm:t>
    </dgm:pt>
    <dgm:pt modelId="{D5B637D1-7173-4A14-8FE9-D3BB67AD6E24}" type="parTrans" cxnId="{1A94AF4E-53E8-491C-BE04-D4B959BDEA08}">
      <dgm:prSet/>
      <dgm:spPr/>
      <dgm:t>
        <a:bodyPr/>
        <a:lstStyle/>
        <a:p>
          <a:endParaRPr lang="en-US">
            <a:solidFill>
              <a:schemeClr val="bg1"/>
            </a:solidFill>
          </a:endParaRPr>
        </a:p>
      </dgm:t>
    </dgm:pt>
    <dgm:pt modelId="{C9470D82-4E10-441C-8FEA-8417119D4AE6}" type="sibTrans" cxnId="{1A94AF4E-53E8-491C-BE04-D4B959BDEA08}">
      <dgm:prSet/>
      <dgm:spPr/>
      <dgm:t>
        <a:bodyPr/>
        <a:lstStyle/>
        <a:p>
          <a:endParaRPr lang="en-US">
            <a:solidFill>
              <a:schemeClr val="bg1"/>
            </a:solidFill>
          </a:endParaRPr>
        </a:p>
      </dgm:t>
    </dgm:pt>
    <dgm:pt modelId="{549AA4E2-A9BB-4F26-A0AC-C611B8248BC7}">
      <dgm:prSet/>
      <dgm:spPr/>
      <dgm:t>
        <a:bodyPr/>
        <a:lstStyle/>
        <a:p>
          <a:pPr>
            <a:lnSpc>
              <a:spcPct val="100000"/>
            </a:lnSpc>
            <a:defRPr cap="all"/>
          </a:pPr>
          <a:r>
            <a:rPr lang="en-US">
              <a:solidFill>
                <a:schemeClr val="bg1"/>
              </a:solidFill>
            </a:rPr>
            <a:t>Auditory</a:t>
          </a:r>
        </a:p>
      </dgm:t>
    </dgm:pt>
    <dgm:pt modelId="{772015E8-27FF-4213-AAB5-701BDBA70CF4}" type="parTrans" cxnId="{CD16BF04-FB90-4A04-BC36-56CC332568E7}">
      <dgm:prSet/>
      <dgm:spPr/>
      <dgm:t>
        <a:bodyPr/>
        <a:lstStyle/>
        <a:p>
          <a:endParaRPr lang="en-US">
            <a:solidFill>
              <a:schemeClr val="bg1"/>
            </a:solidFill>
          </a:endParaRPr>
        </a:p>
      </dgm:t>
    </dgm:pt>
    <dgm:pt modelId="{7D3C553B-3161-4554-B4A1-0901570FE404}" type="sibTrans" cxnId="{CD16BF04-FB90-4A04-BC36-56CC332568E7}">
      <dgm:prSet/>
      <dgm:spPr/>
      <dgm:t>
        <a:bodyPr/>
        <a:lstStyle/>
        <a:p>
          <a:endParaRPr lang="en-US">
            <a:solidFill>
              <a:schemeClr val="bg1"/>
            </a:solidFill>
          </a:endParaRPr>
        </a:p>
      </dgm:t>
    </dgm:pt>
    <dgm:pt modelId="{3308DD2A-EAF0-42B6-8D6D-CB8AF70E8B59}">
      <dgm:prSet/>
      <dgm:spPr/>
      <dgm:t>
        <a:bodyPr/>
        <a:lstStyle/>
        <a:p>
          <a:pPr>
            <a:lnSpc>
              <a:spcPct val="100000"/>
            </a:lnSpc>
            <a:defRPr cap="all"/>
          </a:pPr>
          <a:r>
            <a:rPr lang="en-US">
              <a:solidFill>
                <a:schemeClr val="bg1"/>
              </a:solidFill>
            </a:rPr>
            <a:t>Reading / Writing</a:t>
          </a:r>
        </a:p>
      </dgm:t>
    </dgm:pt>
    <dgm:pt modelId="{5FA63A90-177F-463F-B04D-DC577F75FFF5}" type="parTrans" cxnId="{AD5519FB-3C6B-4F84-998B-90117A87ACF8}">
      <dgm:prSet/>
      <dgm:spPr/>
      <dgm:t>
        <a:bodyPr/>
        <a:lstStyle/>
        <a:p>
          <a:endParaRPr lang="en-US">
            <a:solidFill>
              <a:schemeClr val="bg1"/>
            </a:solidFill>
          </a:endParaRPr>
        </a:p>
      </dgm:t>
    </dgm:pt>
    <dgm:pt modelId="{1568D4D7-097E-430D-990D-34A736A4FFBD}" type="sibTrans" cxnId="{AD5519FB-3C6B-4F84-998B-90117A87ACF8}">
      <dgm:prSet/>
      <dgm:spPr/>
      <dgm:t>
        <a:bodyPr/>
        <a:lstStyle/>
        <a:p>
          <a:endParaRPr lang="en-US">
            <a:solidFill>
              <a:schemeClr val="bg1"/>
            </a:solidFill>
          </a:endParaRPr>
        </a:p>
      </dgm:t>
    </dgm:pt>
    <dgm:pt modelId="{046011D3-F42E-4FDD-B9C3-9F2E9F434C48}">
      <dgm:prSet/>
      <dgm:spPr/>
      <dgm:t>
        <a:bodyPr/>
        <a:lstStyle/>
        <a:p>
          <a:pPr>
            <a:lnSpc>
              <a:spcPct val="100000"/>
            </a:lnSpc>
            <a:defRPr cap="all"/>
          </a:pPr>
          <a:r>
            <a:rPr lang="en-US">
              <a:solidFill>
                <a:schemeClr val="bg1"/>
              </a:solidFill>
            </a:rPr>
            <a:t>Kinesthetic</a:t>
          </a:r>
        </a:p>
      </dgm:t>
    </dgm:pt>
    <dgm:pt modelId="{3F2B02B5-8AC4-4772-B221-4E8DA05C4302}" type="parTrans" cxnId="{AA25E011-0C2A-46AA-B01F-D2B8213A2F9B}">
      <dgm:prSet/>
      <dgm:spPr/>
      <dgm:t>
        <a:bodyPr/>
        <a:lstStyle/>
        <a:p>
          <a:endParaRPr lang="en-US">
            <a:solidFill>
              <a:schemeClr val="bg1"/>
            </a:solidFill>
          </a:endParaRPr>
        </a:p>
      </dgm:t>
    </dgm:pt>
    <dgm:pt modelId="{5431FEC5-8E47-488C-AF20-4B701E477585}" type="sibTrans" cxnId="{AA25E011-0C2A-46AA-B01F-D2B8213A2F9B}">
      <dgm:prSet/>
      <dgm:spPr/>
      <dgm:t>
        <a:bodyPr/>
        <a:lstStyle/>
        <a:p>
          <a:endParaRPr lang="en-US">
            <a:solidFill>
              <a:schemeClr val="bg1"/>
            </a:solidFill>
          </a:endParaRPr>
        </a:p>
      </dgm:t>
    </dgm:pt>
    <dgm:pt modelId="{CA27BD22-0265-450C-B1AA-BEC98F222526}" type="pres">
      <dgm:prSet presAssocID="{2A8162A0-5850-46D5-BDED-73844D689AE6}" presName="root" presStyleCnt="0">
        <dgm:presLayoutVars>
          <dgm:dir/>
          <dgm:resizeHandles val="exact"/>
        </dgm:presLayoutVars>
      </dgm:prSet>
      <dgm:spPr/>
    </dgm:pt>
    <dgm:pt modelId="{6EB92D97-F392-426D-B14E-783E524120C2}" type="pres">
      <dgm:prSet presAssocID="{7CF02D6F-7EF2-4F59-B0D5-576A80EA21BC}" presName="compNode" presStyleCnt="0"/>
      <dgm:spPr/>
    </dgm:pt>
    <dgm:pt modelId="{B3154B31-2311-4F15-8F88-22C7DE065BCC}" type="pres">
      <dgm:prSet presAssocID="{7CF02D6F-7EF2-4F59-B0D5-576A80EA21BC}" presName="iconBgRect" presStyleLbl="bgShp" presStyleIdx="0" presStyleCnt="4"/>
      <dgm:spPr/>
    </dgm:pt>
    <dgm:pt modelId="{4F359D0F-B589-41AB-A496-FE5267C91D96}" type="pres">
      <dgm:prSet presAssocID="{7CF02D6F-7EF2-4F59-B0D5-576A80EA21BC}"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880AB7C5-AF81-46D6-B014-EDEE0E7B7344}" type="pres">
      <dgm:prSet presAssocID="{7CF02D6F-7EF2-4F59-B0D5-576A80EA21BC}" presName="spaceRect" presStyleCnt="0"/>
      <dgm:spPr/>
    </dgm:pt>
    <dgm:pt modelId="{CC5805C0-3B3C-4F3C-87A4-8BA6F0F4CD83}" type="pres">
      <dgm:prSet presAssocID="{7CF02D6F-7EF2-4F59-B0D5-576A80EA21BC}" presName="textRect" presStyleLbl="revTx" presStyleIdx="0" presStyleCnt="4">
        <dgm:presLayoutVars>
          <dgm:chMax val="1"/>
          <dgm:chPref val="1"/>
        </dgm:presLayoutVars>
      </dgm:prSet>
      <dgm:spPr/>
    </dgm:pt>
    <dgm:pt modelId="{CA636B96-E4A1-465B-9883-F0CB538F1887}" type="pres">
      <dgm:prSet presAssocID="{C9470D82-4E10-441C-8FEA-8417119D4AE6}" presName="sibTrans" presStyleCnt="0"/>
      <dgm:spPr/>
    </dgm:pt>
    <dgm:pt modelId="{42394BF0-6FB1-4D9B-8C65-57B260DC17D3}" type="pres">
      <dgm:prSet presAssocID="{549AA4E2-A9BB-4F26-A0AC-C611B8248BC7}" presName="compNode" presStyleCnt="0"/>
      <dgm:spPr/>
    </dgm:pt>
    <dgm:pt modelId="{59FED4CC-E1D0-4341-BF6D-6C31F083F595}" type="pres">
      <dgm:prSet presAssocID="{549AA4E2-A9BB-4F26-A0AC-C611B8248BC7}" presName="iconBgRect" presStyleLbl="bgShp" presStyleIdx="1" presStyleCnt="4"/>
      <dgm:spPr/>
    </dgm:pt>
    <dgm:pt modelId="{DF90755D-5012-4359-93C7-CFF1AF92C61F}" type="pres">
      <dgm:prSet presAssocID="{549AA4E2-A9BB-4F26-A0AC-C611B8248BC7}"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A700D48A-0A37-44FE-9A45-5BFE8CBDF6CD}" type="pres">
      <dgm:prSet presAssocID="{549AA4E2-A9BB-4F26-A0AC-C611B8248BC7}" presName="spaceRect" presStyleCnt="0"/>
      <dgm:spPr/>
    </dgm:pt>
    <dgm:pt modelId="{A3712006-4127-4118-88DB-968C63A92D04}" type="pres">
      <dgm:prSet presAssocID="{549AA4E2-A9BB-4F26-A0AC-C611B8248BC7}" presName="textRect" presStyleLbl="revTx" presStyleIdx="1" presStyleCnt="4">
        <dgm:presLayoutVars>
          <dgm:chMax val="1"/>
          <dgm:chPref val="1"/>
        </dgm:presLayoutVars>
      </dgm:prSet>
      <dgm:spPr/>
    </dgm:pt>
    <dgm:pt modelId="{11692591-ABEF-48B3-AC35-DFA2CAD0C9B5}" type="pres">
      <dgm:prSet presAssocID="{7D3C553B-3161-4554-B4A1-0901570FE404}" presName="sibTrans" presStyleCnt="0"/>
      <dgm:spPr/>
    </dgm:pt>
    <dgm:pt modelId="{684D7714-C4E7-4A03-A07A-B06941F17000}" type="pres">
      <dgm:prSet presAssocID="{3308DD2A-EAF0-42B6-8D6D-CB8AF70E8B59}" presName="compNode" presStyleCnt="0"/>
      <dgm:spPr/>
    </dgm:pt>
    <dgm:pt modelId="{A19597E2-D528-4BEE-B5A0-31EEC4D5AA9B}" type="pres">
      <dgm:prSet presAssocID="{3308DD2A-EAF0-42B6-8D6D-CB8AF70E8B59}" presName="iconBgRect" presStyleLbl="bgShp" presStyleIdx="2" presStyleCnt="4"/>
      <dgm:spPr/>
    </dgm:pt>
    <dgm:pt modelId="{8859F974-BD26-43E8-BF6F-20BE922816EE}" type="pres">
      <dgm:prSet presAssocID="{3308DD2A-EAF0-42B6-8D6D-CB8AF70E8B59}"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FE531411-2A94-4DF6-B063-EBF230465BD7}" type="pres">
      <dgm:prSet presAssocID="{3308DD2A-EAF0-42B6-8D6D-CB8AF70E8B59}" presName="spaceRect" presStyleCnt="0"/>
      <dgm:spPr/>
    </dgm:pt>
    <dgm:pt modelId="{8089D8A3-428D-4AEA-8D1B-F36CF77BFE43}" type="pres">
      <dgm:prSet presAssocID="{3308DD2A-EAF0-42B6-8D6D-CB8AF70E8B59}" presName="textRect" presStyleLbl="revTx" presStyleIdx="2" presStyleCnt="4">
        <dgm:presLayoutVars>
          <dgm:chMax val="1"/>
          <dgm:chPref val="1"/>
        </dgm:presLayoutVars>
      </dgm:prSet>
      <dgm:spPr/>
    </dgm:pt>
    <dgm:pt modelId="{36EA99D9-326B-4E29-8332-A44812BB04FC}" type="pres">
      <dgm:prSet presAssocID="{1568D4D7-097E-430D-990D-34A736A4FFBD}" presName="sibTrans" presStyleCnt="0"/>
      <dgm:spPr/>
    </dgm:pt>
    <dgm:pt modelId="{FB785189-D614-4D2D-BF83-1783AF45B3D1}" type="pres">
      <dgm:prSet presAssocID="{046011D3-F42E-4FDD-B9C3-9F2E9F434C48}" presName="compNode" presStyleCnt="0"/>
      <dgm:spPr/>
    </dgm:pt>
    <dgm:pt modelId="{C512F345-3AB0-4744-8777-FB82520C8948}" type="pres">
      <dgm:prSet presAssocID="{046011D3-F42E-4FDD-B9C3-9F2E9F434C48}" presName="iconBgRect" presStyleLbl="bgShp" presStyleIdx="3" presStyleCnt="4"/>
      <dgm:spPr/>
    </dgm:pt>
    <dgm:pt modelId="{0A4416D3-72BD-4578-BEC5-AF19201669AC}" type="pres">
      <dgm:prSet presAssocID="{046011D3-F42E-4FDD-B9C3-9F2E9F434C48}"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s"/>
        </a:ext>
      </dgm:extLst>
    </dgm:pt>
    <dgm:pt modelId="{12458853-EA70-4F4A-9A88-596279DB70E3}" type="pres">
      <dgm:prSet presAssocID="{046011D3-F42E-4FDD-B9C3-9F2E9F434C48}" presName="spaceRect" presStyleCnt="0"/>
      <dgm:spPr/>
    </dgm:pt>
    <dgm:pt modelId="{CE6DBC5F-F1E4-4841-835F-90FDBF83D127}" type="pres">
      <dgm:prSet presAssocID="{046011D3-F42E-4FDD-B9C3-9F2E9F434C48}" presName="textRect" presStyleLbl="revTx" presStyleIdx="3" presStyleCnt="4">
        <dgm:presLayoutVars>
          <dgm:chMax val="1"/>
          <dgm:chPref val="1"/>
        </dgm:presLayoutVars>
      </dgm:prSet>
      <dgm:spPr/>
    </dgm:pt>
  </dgm:ptLst>
  <dgm:cxnLst>
    <dgm:cxn modelId="{CD16BF04-FB90-4A04-BC36-56CC332568E7}" srcId="{2A8162A0-5850-46D5-BDED-73844D689AE6}" destId="{549AA4E2-A9BB-4F26-A0AC-C611B8248BC7}" srcOrd="1" destOrd="0" parTransId="{772015E8-27FF-4213-AAB5-701BDBA70CF4}" sibTransId="{7D3C553B-3161-4554-B4A1-0901570FE404}"/>
    <dgm:cxn modelId="{AA25E011-0C2A-46AA-B01F-D2B8213A2F9B}" srcId="{2A8162A0-5850-46D5-BDED-73844D689AE6}" destId="{046011D3-F42E-4FDD-B9C3-9F2E9F434C48}" srcOrd="3" destOrd="0" parTransId="{3F2B02B5-8AC4-4772-B221-4E8DA05C4302}" sibTransId="{5431FEC5-8E47-488C-AF20-4B701E477585}"/>
    <dgm:cxn modelId="{E1A17931-67ED-1140-8272-02960F9E6C73}" type="presOf" srcId="{3308DD2A-EAF0-42B6-8D6D-CB8AF70E8B59}" destId="{8089D8A3-428D-4AEA-8D1B-F36CF77BFE43}" srcOrd="0" destOrd="0" presId="urn:microsoft.com/office/officeart/2018/5/layout/IconCircleLabelList"/>
    <dgm:cxn modelId="{1A94AF4E-53E8-491C-BE04-D4B959BDEA08}" srcId="{2A8162A0-5850-46D5-BDED-73844D689AE6}" destId="{7CF02D6F-7EF2-4F59-B0D5-576A80EA21BC}" srcOrd="0" destOrd="0" parTransId="{D5B637D1-7173-4A14-8FE9-D3BB67AD6E24}" sibTransId="{C9470D82-4E10-441C-8FEA-8417119D4AE6}"/>
    <dgm:cxn modelId="{770B365A-D002-974F-BB65-82EF1EBBC735}" type="presOf" srcId="{046011D3-F42E-4FDD-B9C3-9F2E9F434C48}" destId="{CE6DBC5F-F1E4-4841-835F-90FDBF83D127}" srcOrd="0" destOrd="0" presId="urn:microsoft.com/office/officeart/2018/5/layout/IconCircleLabelList"/>
    <dgm:cxn modelId="{C1B51D6D-59D8-7041-B39C-E4FBE3BD959E}" type="presOf" srcId="{549AA4E2-A9BB-4F26-A0AC-C611B8248BC7}" destId="{A3712006-4127-4118-88DB-968C63A92D04}" srcOrd="0" destOrd="0" presId="urn:microsoft.com/office/officeart/2018/5/layout/IconCircleLabelList"/>
    <dgm:cxn modelId="{0A2A04E9-23E9-6D42-89DF-4421646DD567}" type="presOf" srcId="{2A8162A0-5850-46D5-BDED-73844D689AE6}" destId="{CA27BD22-0265-450C-B1AA-BEC98F222526}" srcOrd="0" destOrd="0" presId="urn:microsoft.com/office/officeart/2018/5/layout/IconCircleLabelList"/>
    <dgm:cxn modelId="{DEC89AEE-0BD5-7748-9106-89DDBE0EF85E}" type="presOf" srcId="{7CF02D6F-7EF2-4F59-B0D5-576A80EA21BC}" destId="{CC5805C0-3B3C-4F3C-87A4-8BA6F0F4CD83}" srcOrd="0" destOrd="0" presId="urn:microsoft.com/office/officeart/2018/5/layout/IconCircleLabelList"/>
    <dgm:cxn modelId="{AD5519FB-3C6B-4F84-998B-90117A87ACF8}" srcId="{2A8162A0-5850-46D5-BDED-73844D689AE6}" destId="{3308DD2A-EAF0-42B6-8D6D-CB8AF70E8B59}" srcOrd="2" destOrd="0" parTransId="{5FA63A90-177F-463F-B04D-DC577F75FFF5}" sibTransId="{1568D4D7-097E-430D-990D-34A736A4FFBD}"/>
    <dgm:cxn modelId="{545E9CDD-046A-934D-9873-E78D9F451653}" type="presParOf" srcId="{CA27BD22-0265-450C-B1AA-BEC98F222526}" destId="{6EB92D97-F392-426D-B14E-783E524120C2}" srcOrd="0" destOrd="0" presId="urn:microsoft.com/office/officeart/2018/5/layout/IconCircleLabelList"/>
    <dgm:cxn modelId="{4D7290B6-A5C5-4640-B62F-C108C4A293ED}" type="presParOf" srcId="{6EB92D97-F392-426D-B14E-783E524120C2}" destId="{B3154B31-2311-4F15-8F88-22C7DE065BCC}" srcOrd="0" destOrd="0" presId="urn:microsoft.com/office/officeart/2018/5/layout/IconCircleLabelList"/>
    <dgm:cxn modelId="{7632596C-57FB-1B4E-B5A0-6E79EDA458FE}" type="presParOf" srcId="{6EB92D97-F392-426D-B14E-783E524120C2}" destId="{4F359D0F-B589-41AB-A496-FE5267C91D96}" srcOrd="1" destOrd="0" presId="urn:microsoft.com/office/officeart/2018/5/layout/IconCircleLabelList"/>
    <dgm:cxn modelId="{579807D9-9498-1848-BC33-E667D784EE76}" type="presParOf" srcId="{6EB92D97-F392-426D-B14E-783E524120C2}" destId="{880AB7C5-AF81-46D6-B014-EDEE0E7B7344}" srcOrd="2" destOrd="0" presId="urn:microsoft.com/office/officeart/2018/5/layout/IconCircleLabelList"/>
    <dgm:cxn modelId="{0CE98E21-026D-6D4D-8269-C1DC52CBD700}" type="presParOf" srcId="{6EB92D97-F392-426D-B14E-783E524120C2}" destId="{CC5805C0-3B3C-4F3C-87A4-8BA6F0F4CD83}" srcOrd="3" destOrd="0" presId="urn:microsoft.com/office/officeart/2018/5/layout/IconCircleLabelList"/>
    <dgm:cxn modelId="{707996B2-DF92-F543-838A-00A5CFCC4CDA}" type="presParOf" srcId="{CA27BD22-0265-450C-B1AA-BEC98F222526}" destId="{CA636B96-E4A1-465B-9883-F0CB538F1887}" srcOrd="1" destOrd="0" presId="urn:microsoft.com/office/officeart/2018/5/layout/IconCircleLabelList"/>
    <dgm:cxn modelId="{2FDB4BC3-4D5A-674D-A284-270ED916C05E}" type="presParOf" srcId="{CA27BD22-0265-450C-B1AA-BEC98F222526}" destId="{42394BF0-6FB1-4D9B-8C65-57B260DC17D3}" srcOrd="2" destOrd="0" presId="urn:microsoft.com/office/officeart/2018/5/layout/IconCircleLabelList"/>
    <dgm:cxn modelId="{FCE7C696-6249-6249-A313-9E367EAA6794}" type="presParOf" srcId="{42394BF0-6FB1-4D9B-8C65-57B260DC17D3}" destId="{59FED4CC-E1D0-4341-BF6D-6C31F083F595}" srcOrd="0" destOrd="0" presId="urn:microsoft.com/office/officeart/2018/5/layout/IconCircleLabelList"/>
    <dgm:cxn modelId="{6EF5DB55-FA45-8A4C-9F66-CA529FCF8253}" type="presParOf" srcId="{42394BF0-6FB1-4D9B-8C65-57B260DC17D3}" destId="{DF90755D-5012-4359-93C7-CFF1AF92C61F}" srcOrd="1" destOrd="0" presId="urn:microsoft.com/office/officeart/2018/5/layout/IconCircleLabelList"/>
    <dgm:cxn modelId="{817E39F2-F509-D943-8C4E-52ABC6453165}" type="presParOf" srcId="{42394BF0-6FB1-4D9B-8C65-57B260DC17D3}" destId="{A700D48A-0A37-44FE-9A45-5BFE8CBDF6CD}" srcOrd="2" destOrd="0" presId="urn:microsoft.com/office/officeart/2018/5/layout/IconCircleLabelList"/>
    <dgm:cxn modelId="{C568A2F6-F732-0142-B8BB-E0A386788E82}" type="presParOf" srcId="{42394BF0-6FB1-4D9B-8C65-57B260DC17D3}" destId="{A3712006-4127-4118-88DB-968C63A92D04}" srcOrd="3" destOrd="0" presId="urn:microsoft.com/office/officeart/2018/5/layout/IconCircleLabelList"/>
    <dgm:cxn modelId="{0EFD1EE9-CD72-D24D-AC26-1029E0F29BB2}" type="presParOf" srcId="{CA27BD22-0265-450C-B1AA-BEC98F222526}" destId="{11692591-ABEF-48B3-AC35-DFA2CAD0C9B5}" srcOrd="3" destOrd="0" presId="urn:microsoft.com/office/officeart/2018/5/layout/IconCircleLabelList"/>
    <dgm:cxn modelId="{2FA9A897-F138-644B-A6EB-F3F67ED44D46}" type="presParOf" srcId="{CA27BD22-0265-450C-B1AA-BEC98F222526}" destId="{684D7714-C4E7-4A03-A07A-B06941F17000}" srcOrd="4" destOrd="0" presId="urn:microsoft.com/office/officeart/2018/5/layout/IconCircleLabelList"/>
    <dgm:cxn modelId="{1E3E6CDF-AD10-6747-AC3A-4EBC7A5509EC}" type="presParOf" srcId="{684D7714-C4E7-4A03-A07A-B06941F17000}" destId="{A19597E2-D528-4BEE-B5A0-31EEC4D5AA9B}" srcOrd="0" destOrd="0" presId="urn:microsoft.com/office/officeart/2018/5/layout/IconCircleLabelList"/>
    <dgm:cxn modelId="{1F7E6207-5332-6447-8726-C2703BB936A6}" type="presParOf" srcId="{684D7714-C4E7-4A03-A07A-B06941F17000}" destId="{8859F974-BD26-43E8-BF6F-20BE922816EE}" srcOrd="1" destOrd="0" presId="urn:microsoft.com/office/officeart/2018/5/layout/IconCircleLabelList"/>
    <dgm:cxn modelId="{C4D1594A-19FF-EB4D-B64B-15699531851C}" type="presParOf" srcId="{684D7714-C4E7-4A03-A07A-B06941F17000}" destId="{FE531411-2A94-4DF6-B063-EBF230465BD7}" srcOrd="2" destOrd="0" presId="urn:microsoft.com/office/officeart/2018/5/layout/IconCircleLabelList"/>
    <dgm:cxn modelId="{986D45AB-BCDC-9C41-A1D8-B94E82216BF1}" type="presParOf" srcId="{684D7714-C4E7-4A03-A07A-B06941F17000}" destId="{8089D8A3-428D-4AEA-8D1B-F36CF77BFE43}" srcOrd="3" destOrd="0" presId="urn:microsoft.com/office/officeart/2018/5/layout/IconCircleLabelList"/>
    <dgm:cxn modelId="{1F545B26-7892-EB4E-A788-8F77A3677E5B}" type="presParOf" srcId="{CA27BD22-0265-450C-B1AA-BEC98F222526}" destId="{36EA99D9-326B-4E29-8332-A44812BB04FC}" srcOrd="5" destOrd="0" presId="urn:microsoft.com/office/officeart/2018/5/layout/IconCircleLabelList"/>
    <dgm:cxn modelId="{C0DDDA63-7EBC-284D-84AF-40DF07560179}" type="presParOf" srcId="{CA27BD22-0265-450C-B1AA-BEC98F222526}" destId="{FB785189-D614-4D2D-BF83-1783AF45B3D1}" srcOrd="6" destOrd="0" presId="urn:microsoft.com/office/officeart/2018/5/layout/IconCircleLabelList"/>
    <dgm:cxn modelId="{BB9A09A6-4D6D-A24D-A35F-CDF896FFDF1E}" type="presParOf" srcId="{FB785189-D614-4D2D-BF83-1783AF45B3D1}" destId="{C512F345-3AB0-4744-8777-FB82520C8948}" srcOrd="0" destOrd="0" presId="urn:microsoft.com/office/officeart/2018/5/layout/IconCircleLabelList"/>
    <dgm:cxn modelId="{72F9ABB7-3357-1341-99C4-619F15C4463D}" type="presParOf" srcId="{FB785189-D614-4D2D-BF83-1783AF45B3D1}" destId="{0A4416D3-72BD-4578-BEC5-AF19201669AC}" srcOrd="1" destOrd="0" presId="urn:microsoft.com/office/officeart/2018/5/layout/IconCircleLabelList"/>
    <dgm:cxn modelId="{22E3046B-2D86-2F4E-89B1-7FC0400932BA}" type="presParOf" srcId="{FB785189-D614-4D2D-BF83-1783AF45B3D1}" destId="{12458853-EA70-4F4A-9A88-596279DB70E3}" srcOrd="2" destOrd="0" presId="urn:microsoft.com/office/officeart/2018/5/layout/IconCircleLabelList"/>
    <dgm:cxn modelId="{ACAEEF73-D50A-C648-9F42-DEFE36F8B8FF}" type="presParOf" srcId="{FB785189-D614-4D2D-BF83-1783AF45B3D1}" destId="{CE6DBC5F-F1E4-4841-835F-90FDBF83D12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54B31-2311-4F15-8F88-22C7DE065BCC}">
      <dsp:nvSpPr>
        <dsp:cNvPr id="0" name=""/>
        <dsp:cNvSpPr/>
      </dsp:nvSpPr>
      <dsp:spPr>
        <a:xfrm>
          <a:off x="359606" y="1479"/>
          <a:ext cx="870679" cy="8706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59D0F-B589-41AB-A496-FE5267C91D96}">
      <dsp:nvSpPr>
        <dsp:cNvPr id="0" name=""/>
        <dsp:cNvSpPr/>
      </dsp:nvSpPr>
      <dsp:spPr>
        <a:xfrm>
          <a:off x="545161" y="187033"/>
          <a:ext cx="499570" cy="499570"/>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805C0-3B3C-4F3C-87A4-8BA6F0F4CD83}">
      <dsp:nvSpPr>
        <dsp:cNvPr id="0" name=""/>
        <dsp:cNvSpPr/>
      </dsp:nvSpPr>
      <dsp:spPr>
        <a:xfrm>
          <a:off x="81274"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Visual</a:t>
          </a:r>
        </a:p>
      </dsp:txBody>
      <dsp:txXfrm>
        <a:off x="81274" y="1143354"/>
        <a:ext cx="1427343" cy="570937"/>
      </dsp:txXfrm>
    </dsp:sp>
    <dsp:sp modelId="{59FED4CC-E1D0-4341-BF6D-6C31F083F595}">
      <dsp:nvSpPr>
        <dsp:cNvPr id="0" name=""/>
        <dsp:cNvSpPr/>
      </dsp:nvSpPr>
      <dsp:spPr>
        <a:xfrm>
          <a:off x="2036735" y="1479"/>
          <a:ext cx="870679" cy="870679"/>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DF90755D-5012-4359-93C7-CFF1AF92C61F}">
      <dsp:nvSpPr>
        <dsp:cNvPr id="0" name=""/>
        <dsp:cNvSpPr/>
      </dsp:nvSpPr>
      <dsp:spPr>
        <a:xfrm>
          <a:off x="2222290" y="187033"/>
          <a:ext cx="499570" cy="499570"/>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712006-4127-4118-88DB-968C63A92D04}">
      <dsp:nvSpPr>
        <dsp:cNvPr id="0" name=""/>
        <dsp:cNvSpPr/>
      </dsp:nvSpPr>
      <dsp:spPr>
        <a:xfrm>
          <a:off x="1758403"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Auditory</a:t>
          </a:r>
        </a:p>
      </dsp:txBody>
      <dsp:txXfrm>
        <a:off x="1758403" y="1143354"/>
        <a:ext cx="1427343" cy="570937"/>
      </dsp:txXfrm>
    </dsp:sp>
    <dsp:sp modelId="{A19597E2-D528-4BEE-B5A0-31EEC4D5AA9B}">
      <dsp:nvSpPr>
        <dsp:cNvPr id="0" name=""/>
        <dsp:cNvSpPr/>
      </dsp:nvSpPr>
      <dsp:spPr>
        <a:xfrm>
          <a:off x="3713864" y="1479"/>
          <a:ext cx="870679" cy="870679"/>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8859F974-BD26-43E8-BF6F-20BE922816EE}">
      <dsp:nvSpPr>
        <dsp:cNvPr id="0" name=""/>
        <dsp:cNvSpPr/>
      </dsp:nvSpPr>
      <dsp:spPr>
        <a:xfrm>
          <a:off x="3899419" y="187033"/>
          <a:ext cx="499570" cy="499570"/>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89D8A3-428D-4AEA-8D1B-F36CF77BFE43}">
      <dsp:nvSpPr>
        <dsp:cNvPr id="0" name=""/>
        <dsp:cNvSpPr/>
      </dsp:nvSpPr>
      <dsp:spPr>
        <a:xfrm>
          <a:off x="3435532"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Reading / Writing</a:t>
          </a:r>
        </a:p>
      </dsp:txBody>
      <dsp:txXfrm>
        <a:off x="3435532" y="1143354"/>
        <a:ext cx="1427343" cy="570937"/>
      </dsp:txXfrm>
    </dsp:sp>
    <dsp:sp modelId="{C512F345-3AB0-4744-8777-FB82520C8948}">
      <dsp:nvSpPr>
        <dsp:cNvPr id="0" name=""/>
        <dsp:cNvSpPr/>
      </dsp:nvSpPr>
      <dsp:spPr>
        <a:xfrm>
          <a:off x="2036735" y="2071127"/>
          <a:ext cx="870679" cy="870679"/>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0A4416D3-72BD-4578-BEC5-AF19201669AC}">
      <dsp:nvSpPr>
        <dsp:cNvPr id="0" name=""/>
        <dsp:cNvSpPr/>
      </dsp:nvSpPr>
      <dsp:spPr>
        <a:xfrm>
          <a:off x="2222290" y="2256682"/>
          <a:ext cx="499570" cy="499570"/>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DBC5F-F1E4-4841-835F-90FDBF83D127}">
      <dsp:nvSpPr>
        <dsp:cNvPr id="0" name=""/>
        <dsp:cNvSpPr/>
      </dsp:nvSpPr>
      <dsp:spPr>
        <a:xfrm>
          <a:off x="1758403" y="3213002"/>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Kinesthetic</a:t>
          </a:r>
        </a:p>
      </dsp:txBody>
      <dsp:txXfrm>
        <a:off x="1758403" y="3213002"/>
        <a:ext cx="1427343" cy="5709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a:p>
        </p:txBody>
      </p:sp>
    </p:spTree>
    <p:extLst>
      <p:ext uri="{BB962C8B-B14F-4D97-AF65-F5344CB8AC3E}">
        <p14:creationId xmlns:p14="http://schemas.microsoft.com/office/powerpoint/2010/main" val="817288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187315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a:p>
        </p:txBody>
      </p:sp>
    </p:spTree>
    <p:extLst>
      <p:ext uri="{BB962C8B-B14F-4D97-AF65-F5344CB8AC3E}">
        <p14:creationId xmlns:p14="http://schemas.microsoft.com/office/powerpoint/2010/main" val="432342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a:p>
        </p:txBody>
      </p:sp>
    </p:spTree>
    <p:extLst>
      <p:ext uri="{BB962C8B-B14F-4D97-AF65-F5344CB8AC3E}">
        <p14:creationId xmlns:p14="http://schemas.microsoft.com/office/powerpoint/2010/main" val="3118285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2">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R-sVnmmw6WY"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8.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blog.bjupress.com/blog/2021/10/26/learning-styles-quiz-what-type-of-learner-are-you/#:~:text=Of%20the%207%20types%20of,learning%20styles%20that%20describe%20you." TargetMode="Externa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98153" y="1644752"/>
            <a:ext cx="10803903" cy="3864989"/>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psychology in the production of visual information, its understanding and retention</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a:t>
            </a:r>
            <a:r>
              <a:rPr lang="en-US" sz="2000" dirty="0">
                <a:ea typeface="Calibri" panose="020F0502020204030204" pitchFamily="34" charset="0"/>
                <a:cs typeface="Times New Roman" panose="02020603050405020304" pitchFamily="18" charset="0"/>
              </a:rPr>
              <a:t>lesson</a:t>
            </a:r>
            <a:r>
              <a:rPr lang="en-US" sz="2000" dirty="0">
                <a:effectLst/>
                <a:ea typeface="Calibri" panose="020F0502020204030204" pitchFamily="34" charset="0"/>
                <a:cs typeface="Times New Roman" panose="02020603050405020304" pitchFamily="18" charset="0"/>
              </a:rPr>
              <a:t>,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t>Systematically understand the requirements for visual aids, the principles of cognitive psychology associated with visual aids;</a:t>
            </a:r>
          </a:p>
          <a:p>
            <a:pPr marL="342900" lvl="0" indent="-342900" algn="just">
              <a:spcBef>
                <a:spcPts val="1200"/>
              </a:spcBef>
              <a:buFont typeface="Symbol" panose="05050102010706020507" pitchFamily="18" charset="2"/>
              <a:buChar char=""/>
            </a:pPr>
            <a:r>
              <a:rPr lang="en-GB" sz="2000" dirty="0"/>
              <a:t>Analyse source material and communicate ideas effectively; and</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t>Design and deliver instructional materials, manage complex writing and design projects and use appropriate multimedia applications within them</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882064" y="1847108"/>
            <a:ext cx="10803903" cy="3864989"/>
          </a:xfrm>
        </p:spPr>
        <p:txBody>
          <a:bodyPr>
            <a:normAutofit/>
          </a:bodyPr>
          <a:lstStyle/>
          <a:p>
            <a:pPr marL="457200" indent="-457200">
              <a:buFont typeface="Wingdings" pitchFamily="2" charset="2"/>
              <a:buChar char="Ø"/>
            </a:pPr>
            <a:r>
              <a:rPr lang="en-GB" dirty="0"/>
              <a:t>Cognitive and educational psychology</a:t>
            </a:r>
          </a:p>
          <a:p>
            <a:pPr marL="457200" indent="-457200">
              <a:buFont typeface="Wingdings" pitchFamily="2" charset="2"/>
              <a:buChar char="Ø"/>
            </a:pPr>
            <a:r>
              <a:rPr lang="en-GB" dirty="0"/>
              <a:t>The types of learning and importance of experience</a:t>
            </a:r>
          </a:p>
          <a:p>
            <a:pPr marL="457200" indent="-457200">
              <a:buFont typeface="Wingdings" pitchFamily="2" charset="2"/>
              <a:buChar char="Ø"/>
            </a:pPr>
            <a:r>
              <a:rPr lang="en-GB" dirty="0"/>
              <a:t>How to blend those types of learning to an audience</a:t>
            </a:r>
          </a:p>
          <a:p>
            <a:pPr marL="457200" indent="-457200">
              <a:buFont typeface="Wingdings" pitchFamily="2" charset="2"/>
              <a:buChar char="Ø"/>
            </a:pPr>
            <a:r>
              <a:rPr lang="en-GB" dirty="0"/>
              <a:t>Confirmation and unrealised bias</a:t>
            </a:r>
          </a:p>
          <a:p>
            <a:pPr marL="457200" indent="-457200">
              <a:buFont typeface="Wingdings" pitchFamily="2" charset="2"/>
              <a:buChar char="Ø"/>
            </a:pPr>
            <a:r>
              <a:rPr lang="en-GB" dirty="0"/>
              <a:t>Gestalt Grouping</a:t>
            </a:r>
          </a:p>
          <a:p>
            <a:pPr marL="457200" indent="-457200">
              <a:buFont typeface="Wingdings" pitchFamily="2" charset="2"/>
              <a:buChar char="Ø"/>
            </a:pPr>
            <a:r>
              <a:rPr lang="en-GB" dirty="0"/>
              <a:t>Editing and visual design</a:t>
            </a:r>
          </a:p>
          <a:p>
            <a:pPr marL="457200" indent="-457200">
              <a:buFont typeface="Wingdings" pitchFamily="2" charset="2"/>
              <a:buChar char="Ø"/>
            </a:pPr>
            <a:r>
              <a:rPr lang="en-GB" dirty="0"/>
              <a:t>Manipulating data to provide insight and information</a:t>
            </a:r>
          </a:p>
          <a:p>
            <a:pPr lvl="1">
              <a:buFont typeface="Wingdings" pitchFamily="2" charset="2"/>
              <a:buChar char="Ø"/>
            </a:pPr>
            <a:endParaRPr lang="en-GB"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ilhouette&#10;&#10;Description automatically generated">
            <a:extLst>
              <a:ext uri="{FF2B5EF4-FFF2-40B4-BE49-F238E27FC236}">
                <a16:creationId xmlns:a16="http://schemas.microsoft.com/office/drawing/2014/main" id="{05A3F0FE-2D68-FB1B-F466-5CA3D0F91B94}"/>
              </a:ext>
            </a:extLst>
          </p:cNvPr>
          <p:cNvPicPr>
            <a:picLocks noChangeAspect="1"/>
          </p:cNvPicPr>
          <p:nvPr/>
        </p:nvPicPr>
        <p:blipFill rotWithShape="1">
          <a:blip r:embed="rId3" cstate="screen">
            <a:alphaModFix amt="35000"/>
            <a:extLst>
              <a:ext uri="{28A0092B-C50C-407E-A947-70E740481C1C}">
                <a14:useLocalDpi xmlns:a14="http://schemas.microsoft.com/office/drawing/2010/main"/>
              </a:ext>
            </a:extLst>
          </a:blip>
          <a:srcRect/>
          <a:stretch/>
        </p:blipFill>
        <p:spPr>
          <a:xfrm>
            <a:off x="20" y="1"/>
            <a:ext cx="12191980" cy="6857999"/>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1" y="1065862"/>
            <a:ext cx="3313164" cy="472627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spcBef>
                <a:spcPct val="0"/>
              </a:spcBef>
              <a:spcAft>
                <a:spcPts val="600"/>
              </a:spcAft>
            </a:pPr>
            <a:r>
              <a:rPr lang="en-US" sz="4000" dirty="0">
                <a:solidFill>
                  <a:srgbClr val="FFFFFF"/>
                </a:solidFill>
                <a:latin typeface="+mj-lt"/>
                <a:ea typeface="+mj-ea"/>
                <a:cs typeface="+mj-cs"/>
              </a:rPr>
              <a:t>Considerations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7844" y="1065862"/>
            <a:ext cx="7209685" cy="4877738"/>
          </a:xfrm>
        </p:spPr>
        <p:txBody>
          <a:bodyPr vert="horz" wrap="square" lIns="91440" tIns="45720" rIns="91440" bIns="45720" rtlCol="0" anchor="ctr">
            <a:normAutofit fontScale="92500" lnSpcReduction="20000"/>
          </a:bodyPr>
          <a:lstStyle/>
          <a:p>
            <a:pPr indent="-228600">
              <a:buFont typeface="Arial" panose="020B0604020202020204" pitchFamily="34" charset="0"/>
              <a:buChar char="•"/>
            </a:pPr>
            <a:r>
              <a:rPr lang="en-US" sz="2000" dirty="0">
                <a:solidFill>
                  <a:srgbClr val="FFFFFF"/>
                </a:solidFill>
              </a:rPr>
              <a:t>The survival of early humans was dependent on familiarity with animal </a:t>
            </a:r>
            <a:r>
              <a:rPr lang="en-US" sz="2000" dirty="0" err="1">
                <a:solidFill>
                  <a:srgbClr val="FFFFFF"/>
                </a:solidFill>
              </a:rPr>
              <a:t>behaviours</a:t>
            </a:r>
            <a:r>
              <a:rPr lang="en-US" sz="2000" dirty="0">
                <a:solidFill>
                  <a:srgbClr val="FFFFFF"/>
                </a:solidFill>
              </a:rPr>
              <a:t>:</a:t>
            </a:r>
          </a:p>
          <a:p>
            <a:pPr marL="342900" indent="-228600">
              <a:buFont typeface="Arial" panose="020B0604020202020204" pitchFamily="34" charset="0"/>
              <a:buChar char="•"/>
            </a:pPr>
            <a:r>
              <a:rPr lang="en-US" sz="2000" dirty="0">
                <a:solidFill>
                  <a:srgbClr val="FFFFFF"/>
                </a:solidFill>
              </a:rPr>
              <a:t>5 – 7 million years of evolutionary development</a:t>
            </a:r>
          </a:p>
          <a:p>
            <a:pPr marL="342900" indent="-228600">
              <a:buFont typeface="Arial" panose="020B0604020202020204" pitchFamily="34" charset="0"/>
              <a:buChar char="•"/>
            </a:pPr>
            <a:r>
              <a:rPr lang="en-US" sz="2000" dirty="0">
                <a:solidFill>
                  <a:srgbClr val="FFFFFF"/>
                </a:solidFill>
              </a:rPr>
              <a:t>Homo sapiens (wise man) 200,000 years (cognitive, </a:t>
            </a:r>
            <a:r>
              <a:rPr lang="en-US" sz="2000" dirty="0" err="1">
                <a:solidFill>
                  <a:srgbClr val="FFFFFF"/>
                </a:solidFill>
              </a:rPr>
              <a:t>behavioural</a:t>
            </a:r>
            <a:r>
              <a:rPr lang="en-US" sz="2000" dirty="0">
                <a:solidFill>
                  <a:srgbClr val="FFFFFF"/>
                </a:solidFill>
              </a:rPr>
              <a:t> learning, language ability)</a:t>
            </a:r>
          </a:p>
          <a:p>
            <a:pPr marL="342900" indent="-228600">
              <a:buFont typeface="Arial" panose="020B0604020202020204" pitchFamily="34" charset="0"/>
              <a:buChar char="•"/>
            </a:pPr>
            <a:r>
              <a:rPr lang="en-US" sz="2000" dirty="0">
                <a:solidFill>
                  <a:srgbClr val="FFFFFF"/>
                </a:solidFill>
              </a:rPr>
              <a:t>Heavy reliance on visual learning (Neanderthal) before the development of the FOXP</a:t>
            </a:r>
            <a:r>
              <a:rPr lang="en-US" sz="2000" baseline="-25000" dirty="0">
                <a:solidFill>
                  <a:srgbClr val="FFFFFF"/>
                </a:solidFill>
              </a:rPr>
              <a:t>2</a:t>
            </a:r>
            <a:r>
              <a:rPr lang="en-US" sz="2000" dirty="0">
                <a:solidFill>
                  <a:srgbClr val="FFFFFF"/>
                </a:solidFill>
              </a:rPr>
              <a:t> gene (complex sequences of movement – language / speech) [amino acid deficit 3 in mouse and 2 in chimpanzee to homo sapiens)</a:t>
            </a:r>
          </a:p>
          <a:p>
            <a:r>
              <a:rPr lang="en-US" sz="2000" dirty="0">
                <a:solidFill>
                  <a:srgbClr val="FFFFFF"/>
                </a:solidFill>
              </a:rPr>
              <a:t>But we still portray a tendency to devolve to visual preference based on our </a:t>
            </a:r>
            <a:r>
              <a:rPr lang="en-US" sz="2000" dirty="0" err="1">
                <a:solidFill>
                  <a:srgbClr val="FFFFFF"/>
                </a:solidFill>
              </a:rPr>
              <a:t>behavioural</a:t>
            </a:r>
            <a:r>
              <a:rPr lang="en-US" sz="2000" dirty="0">
                <a:solidFill>
                  <a:srgbClr val="FFFFFF"/>
                </a:solidFill>
              </a:rPr>
              <a:t> learning:</a:t>
            </a:r>
          </a:p>
          <a:p>
            <a:endParaRPr lang="en-US" sz="2000" dirty="0">
              <a:solidFill>
                <a:srgbClr val="FFFFFF"/>
              </a:solidFill>
            </a:endParaRPr>
          </a:p>
          <a:p>
            <a:pPr indent="-228600">
              <a:buFont typeface="Arial" panose="020B0604020202020204" pitchFamily="34" charset="0"/>
              <a:buChar char="•"/>
            </a:pPr>
            <a:r>
              <a:rPr lang="en-US" sz="2000" dirty="0">
                <a:solidFill>
                  <a:srgbClr val="FFFFFF"/>
                </a:solidFill>
              </a:rPr>
              <a:t>How many of you fully understand a game by reading the rules? How many of you have to play the game to fully comprehend it? And what if the rules were in a foreign language but the game was pictorial? Could you play it?</a:t>
            </a:r>
          </a:p>
          <a:p>
            <a:pPr indent="-228600">
              <a:buFont typeface="Arial" panose="020B0604020202020204" pitchFamily="34" charset="0"/>
              <a:buChar char="•"/>
            </a:pPr>
            <a:endParaRPr lang="en-US" sz="2000" dirty="0">
              <a:solidFill>
                <a:srgbClr val="FFFFFF"/>
              </a:solidFill>
            </a:endParaRPr>
          </a:p>
          <a:p>
            <a:pPr indent="-228600">
              <a:buFont typeface="Arial" panose="020B0604020202020204" pitchFamily="34" charset="0"/>
              <a:buChar char="•"/>
            </a:pPr>
            <a:r>
              <a:rPr lang="en-US" sz="2000" dirty="0">
                <a:solidFill>
                  <a:srgbClr val="FFFFFF"/>
                </a:solidFill>
              </a:rPr>
              <a:t>How many of you read IKEA instructions before you start to build?</a:t>
            </a:r>
          </a:p>
          <a:p>
            <a:pPr lvl="0" indent="-228600">
              <a:spcBef>
                <a:spcPts val="1200"/>
              </a:spcBef>
              <a:buFont typeface="Arial" panose="020B0604020202020204" pitchFamily="34" charset="0"/>
              <a:buChar char="•"/>
            </a:pPr>
            <a:endParaRPr lang="en-US" sz="2000" dirty="0">
              <a:solidFill>
                <a:srgbClr val="FFFFFF"/>
              </a:solidFill>
              <a:effectLst/>
            </a:endParaRPr>
          </a:p>
        </p:txBody>
      </p:sp>
    </p:spTree>
    <p:extLst>
      <p:ext uri="{BB962C8B-B14F-4D97-AF65-F5344CB8AC3E}">
        <p14:creationId xmlns:p14="http://schemas.microsoft.com/office/powerpoint/2010/main" val="3872427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00709" y="1688843"/>
            <a:ext cx="11145814" cy="3864988"/>
          </a:xfrm>
        </p:spPr>
        <p:txBody>
          <a:bodyPr wrap="square">
            <a:normAutofit/>
          </a:bodyPr>
          <a:lstStyle/>
          <a:p>
            <a:r>
              <a:rPr lang="en-GB" dirty="0"/>
              <a:t>The four principles of psychology:</a:t>
            </a:r>
          </a:p>
          <a:p>
            <a:endParaRPr lang="en-GB" dirty="0"/>
          </a:p>
          <a:p>
            <a:pPr marL="457200" indent="-457200">
              <a:buFont typeface="Wingdings" pitchFamily="2" charset="2"/>
              <a:buChar char="Ø"/>
            </a:pPr>
            <a:r>
              <a:rPr lang="en-GB" dirty="0"/>
              <a:t>The mind is the product of a physical machine, the brain (chemistry)</a:t>
            </a:r>
          </a:p>
          <a:p>
            <a:pPr marL="457200" indent="-457200">
              <a:buFont typeface="Wingdings" pitchFamily="2" charset="2"/>
              <a:buChar char="Ø"/>
            </a:pPr>
            <a:r>
              <a:rPr lang="en-GB" dirty="0"/>
              <a:t>We are consciously aware of only a small part of our mental activity (5%)</a:t>
            </a:r>
          </a:p>
          <a:p>
            <a:pPr marL="457200" indent="-457200">
              <a:buFont typeface="Wingdings" pitchFamily="2" charset="2"/>
              <a:buChar char="Ø"/>
            </a:pPr>
            <a:r>
              <a:rPr lang="en-GB" dirty="0"/>
              <a:t>We constantly modify our behaviours, beliefs and attitudes based on our perceptions of the people around us</a:t>
            </a:r>
          </a:p>
          <a:p>
            <a:pPr marL="457200" indent="-457200">
              <a:buFont typeface="Wingdings" pitchFamily="2" charset="2"/>
              <a:buChar char="Ø"/>
            </a:pPr>
            <a:r>
              <a:rPr lang="en-GB" dirty="0"/>
              <a:t>Experience physically alters the function and structure of the brain </a:t>
            </a:r>
          </a:p>
          <a:p>
            <a:pPr lvl="1">
              <a:buFont typeface="Wingdings" pitchFamily="2" charset="2"/>
              <a:buChar char="Ø"/>
            </a:pPr>
            <a:endParaRPr lang="en-GB"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4291923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AF54CE9-3E37-FF34-7EDB-1CB68438134A}"/>
              </a:ext>
            </a:extLst>
          </p:cNvPr>
          <p:cNvSpPr>
            <a:spLocks noGrp="1"/>
          </p:cNvSpPr>
          <p:nvPr>
            <p:ph idx="1"/>
          </p:nvPr>
        </p:nvSpPr>
        <p:spPr>
          <a:xfrm>
            <a:off x="694048" y="1757183"/>
            <a:ext cx="10803903" cy="3864989"/>
          </a:xfrm>
        </p:spPr>
        <p:txBody>
          <a:bodyPr/>
          <a:lstStyle/>
          <a:p>
            <a:r>
              <a:rPr lang="en-US" sz="16600" b="1" dirty="0">
                <a:solidFill>
                  <a:srgbClr val="FF0000"/>
                </a:solidFill>
              </a:rPr>
              <a:t>RE-COGNISE</a:t>
            </a:r>
          </a:p>
          <a:p>
            <a:r>
              <a:rPr lang="en-US" sz="3200" dirty="0"/>
              <a:t>    Latin </a:t>
            </a:r>
            <a:r>
              <a:rPr lang="en-US" sz="3200" i="1" dirty="0"/>
              <a:t>Re</a:t>
            </a:r>
            <a:r>
              <a:rPr lang="en-US" sz="3200" dirty="0"/>
              <a:t> (again)                 Latin </a:t>
            </a:r>
            <a:r>
              <a:rPr lang="en-US" sz="3200" i="1" dirty="0" err="1"/>
              <a:t>cognoscere</a:t>
            </a:r>
            <a:r>
              <a:rPr lang="en-US" sz="3200" dirty="0"/>
              <a:t> – know/identify</a:t>
            </a:r>
          </a:p>
        </p:txBody>
      </p:sp>
      <p:sp>
        <p:nvSpPr>
          <p:cNvPr id="3" name="Content Placeholder 1">
            <a:extLst>
              <a:ext uri="{FF2B5EF4-FFF2-40B4-BE49-F238E27FC236}">
                <a16:creationId xmlns:a16="http://schemas.microsoft.com/office/drawing/2014/main" id="{633D760C-F556-5C54-E456-945F4CF67026}"/>
              </a:ext>
            </a:extLst>
          </p:cNvPr>
          <p:cNvSpPr txBox="1">
            <a:spLocks/>
          </p:cNvSpPr>
          <p:nvPr/>
        </p:nvSpPr>
        <p:spPr>
          <a:xfrm>
            <a:off x="4807905" y="-151740"/>
            <a:ext cx="7120238"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Where does Cognitive </a:t>
            </a:r>
            <a:r>
              <a:rPr lang="en-US" sz="3700" dirty="0">
                <a:latin typeface="+mj-lt"/>
                <a:ea typeface="+mj-ea"/>
                <a:cs typeface="+mj-cs"/>
              </a:rPr>
              <a:t>come from?</a:t>
            </a:r>
            <a:endParaRPr lang="en-US" sz="3700" kern="1200" dirty="0">
              <a:latin typeface="+mj-lt"/>
              <a:ea typeface="+mj-ea"/>
              <a:cs typeface="+mj-cs"/>
            </a:endParaRPr>
          </a:p>
        </p:txBody>
      </p:sp>
    </p:spTree>
    <p:extLst>
      <p:ext uri="{BB962C8B-B14F-4D97-AF65-F5344CB8AC3E}">
        <p14:creationId xmlns:p14="http://schemas.microsoft.com/office/powerpoint/2010/main" val="296675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nodeType="clickEffect">
                                  <p:stCondLst>
                                    <p:cond delay="0"/>
                                  </p:stCondLst>
                                  <p:iterate type="lt">
                                    <p:tmPct val="50000"/>
                                  </p:iterate>
                                  <p:childTnLst>
                                    <p:set>
                                      <p:cBhvr>
                                        <p:cTn id="6" dur="1" fill="hold">
                                          <p:stCondLst>
                                            <p:cond delay="0"/>
                                          </p:stCondLst>
                                        </p:cTn>
                                        <p:tgtEl>
                                          <p:spTgt spid="2">
                                            <p:txEl>
                                              <p:pRg st="0" end="0"/>
                                            </p:txEl>
                                          </p:spTgt>
                                        </p:tgtEl>
                                        <p:attrNameLst>
                                          <p:attrName>style.visibility</p:attrName>
                                        </p:attrNameLst>
                                      </p:cBhvr>
                                      <p:to>
                                        <p:strVal val="visible"/>
                                      </p:to>
                                    </p:set>
                                    <p:set>
                                      <p:cBhvr>
                                        <p:cTn id="7" dur="455" fill="hold">
                                          <p:stCondLst>
                                            <p:cond delay="0"/>
                                          </p:stCondLst>
                                        </p:cTn>
                                        <p:tgtEl>
                                          <p:spTgt spid="2">
                                            <p:txEl>
                                              <p:pRg st="0" end="0"/>
                                            </p:txEl>
                                          </p:spTgt>
                                        </p:tgtEl>
                                        <p:attrNameLst>
                                          <p:attrName>style.rotation</p:attrName>
                                        </p:attrNameLst>
                                      </p:cBhvr>
                                      <p:to>
                                        <p:strVal val="-45.0"/>
                                      </p:to>
                                    </p:set>
                                    <p:anim calcmode="lin" valueType="num">
                                      <p:cBhvr>
                                        <p:cTn id="8" dur="455" fill="hold">
                                          <p:stCondLst>
                                            <p:cond delay="455"/>
                                          </p:stCondLst>
                                        </p:cTn>
                                        <p:tgtEl>
                                          <p:spTgt spid="2">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9732" y="306858"/>
            <a:ext cx="6147054"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Cognitive and Educational Psychology</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1657368"/>
            <a:ext cx="4646251" cy="2062227"/>
          </a:xfrm>
        </p:spPr>
        <p:txBody>
          <a:bodyPr wrap="square"/>
          <a:lstStyle/>
          <a:p>
            <a:r>
              <a:rPr lang="en-GB" dirty="0"/>
              <a:t>Cognitive psychology is the science of how we think:</a:t>
            </a:r>
          </a:p>
          <a:p>
            <a:pPr marL="457200" indent="-457200">
              <a:buFont typeface="Wingdings" pitchFamily="2" charset="2"/>
              <a:buChar char="Ø"/>
            </a:pPr>
            <a:r>
              <a:rPr lang="en-GB" dirty="0"/>
              <a:t>Perception</a:t>
            </a:r>
          </a:p>
          <a:p>
            <a:pPr marL="457200" indent="-457200">
              <a:buFont typeface="Wingdings" pitchFamily="2" charset="2"/>
              <a:buChar char="Ø"/>
            </a:pPr>
            <a:r>
              <a:rPr lang="en-GB" dirty="0"/>
              <a:t>Attention</a:t>
            </a:r>
          </a:p>
          <a:p>
            <a:pPr marL="457200" indent="-457200">
              <a:buFont typeface="Wingdings" pitchFamily="2" charset="2"/>
              <a:buChar char="Ø"/>
            </a:pPr>
            <a:r>
              <a:rPr lang="en-GB" dirty="0"/>
              <a:t>Memory</a:t>
            </a:r>
          </a:p>
          <a:p>
            <a:pPr marL="457200" indent="-457200">
              <a:buFont typeface="Wingdings" pitchFamily="2" charset="2"/>
              <a:buChar char="Ø"/>
            </a:pPr>
            <a:r>
              <a:rPr lang="en-GB" dirty="0"/>
              <a:t>Problem solving</a:t>
            </a:r>
          </a:p>
          <a:p>
            <a:pPr marL="457200" indent="-457200">
              <a:buFont typeface="Wingdings" pitchFamily="2" charset="2"/>
              <a:buChar char="Ø"/>
            </a:pPr>
            <a:r>
              <a:rPr lang="en-GB" dirty="0"/>
              <a:t>Language</a:t>
            </a:r>
          </a:p>
          <a:p>
            <a:pPr marL="457200" indent="-457200">
              <a:buFont typeface="Wingdings" pitchFamily="2" charset="2"/>
              <a:buChar char="Ø"/>
            </a:pPr>
            <a:r>
              <a:rPr lang="en-GB" dirty="0"/>
              <a:t>Human intelligence</a:t>
            </a:r>
          </a:p>
          <a:p>
            <a:pPr marL="457200" indent="-457200">
              <a:buFont typeface="Wingdings" pitchFamily="2" charset="2"/>
              <a:buChar char="Ø"/>
            </a:pPr>
            <a:endParaRPr lang="en-GB" dirty="0"/>
          </a:p>
        </p:txBody>
      </p:sp>
      <p:pic>
        <p:nvPicPr>
          <p:cNvPr id="4" name="Picture 3" descr="Chart, bubble chart&#10;&#10;Description automatically generated">
            <a:extLst>
              <a:ext uri="{FF2B5EF4-FFF2-40B4-BE49-F238E27FC236}">
                <a16:creationId xmlns:a16="http://schemas.microsoft.com/office/drawing/2014/main" id="{63112D68-FC0C-6969-F987-4D580C12627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2434" y="1566468"/>
            <a:ext cx="6105268" cy="4127161"/>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2756957"/>
            <a:ext cx="10515600" cy="1325563"/>
          </a:xfrm>
        </p:spPr>
        <p:txBody>
          <a:bodyPr vert="horz" lIns="91440" tIns="45720" rIns="91440" bIns="45720" rtlCol="0" anchor="ctr" anchorCtr="0">
            <a:normAutofit fontScale="2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1600" dirty="0">
                <a:solidFill>
                  <a:srgbClr val="FFFFFF"/>
                </a:solidFill>
                <a:latin typeface="+mj-lt"/>
                <a:ea typeface="+mj-ea"/>
                <a:cs typeface="+mj-cs"/>
              </a:rPr>
              <a:t>Exercise – </a:t>
            </a: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r>
              <a:rPr lang="en-US" sz="21600" dirty="0">
                <a:solidFill>
                  <a:srgbClr val="FFFFFF"/>
                </a:solidFill>
                <a:latin typeface="+mj-lt"/>
                <a:ea typeface="+mj-ea"/>
                <a:cs typeface="+mj-cs"/>
              </a:rPr>
              <a:t>What is</a:t>
            </a:r>
          </a:p>
          <a:p>
            <a:pPr algn="ctr">
              <a:spcBef>
                <a:spcPct val="0"/>
              </a:spcBef>
              <a:spcAft>
                <a:spcPts val="600"/>
              </a:spcAft>
            </a:pPr>
            <a:r>
              <a:rPr lang="en-US" sz="21600" dirty="0">
                <a:solidFill>
                  <a:srgbClr val="FFFFFF"/>
                </a:solidFill>
                <a:latin typeface="+mj-lt"/>
                <a:ea typeface="+mj-ea"/>
                <a:cs typeface="+mj-cs"/>
              </a:rPr>
              <a:t>King Charles’ </a:t>
            </a:r>
            <a:r>
              <a:rPr lang="en-US" sz="21600" dirty="0" err="1">
                <a:solidFill>
                  <a:srgbClr val="FFFFFF"/>
                </a:solidFill>
                <a:latin typeface="+mj-lt"/>
                <a:ea typeface="+mj-ea"/>
                <a:cs typeface="+mj-cs"/>
              </a:rPr>
              <a:t>favourite</a:t>
            </a:r>
            <a:r>
              <a:rPr lang="en-US" sz="21600" dirty="0">
                <a:solidFill>
                  <a:srgbClr val="FFFFFF"/>
                </a:solidFill>
                <a:latin typeface="+mj-lt"/>
                <a:ea typeface="+mj-ea"/>
                <a:cs typeface="+mj-cs"/>
              </a:rPr>
              <a:t> animal?</a:t>
            </a: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endParaRPr lang="en-US" sz="4400" dirty="0">
              <a:solidFill>
                <a:srgbClr val="FFFFFF"/>
              </a:solidFill>
              <a:latin typeface="+mj-lt"/>
              <a:ea typeface="+mj-ea"/>
              <a:cs typeface="+mj-cs"/>
            </a:endParaRPr>
          </a:p>
        </p:txBody>
      </p:sp>
    </p:spTree>
    <p:extLst>
      <p:ext uri="{BB962C8B-B14F-4D97-AF65-F5344CB8AC3E}">
        <p14:creationId xmlns:p14="http://schemas.microsoft.com/office/powerpoint/2010/main" val="2465988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4732072-0B24-E7C6-5C46-97918D61964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385109" y="1238012"/>
            <a:ext cx="5217911" cy="3865563"/>
          </a:xfrm>
        </p:spPr>
      </p:pic>
      <p:pic>
        <p:nvPicPr>
          <p:cNvPr id="6" name="Picture 5">
            <a:extLst>
              <a:ext uri="{FF2B5EF4-FFF2-40B4-BE49-F238E27FC236}">
                <a16:creationId xmlns:a16="http://schemas.microsoft.com/office/drawing/2014/main" id="{DDF0778D-5C95-3E56-AC88-3EB06E6875BA}"/>
              </a:ext>
            </a:extLst>
          </p:cNvPr>
          <p:cNvPicPr>
            <a:picLocks noChangeAspect="1"/>
          </p:cNvPicPr>
          <p:nvPr/>
        </p:nvPicPr>
        <p:blipFill>
          <a:blip r:embed="rId3"/>
          <a:stretch>
            <a:fillRect/>
          </a:stretch>
        </p:blipFill>
        <p:spPr>
          <a:xfrm>
            <a:off x="109182" y="2313543"/>
            <a:ext cx="6172200" cy="1714500"/>
          </a:xfrm>
          <a:prstGeom prst="rect">
            <a:avLst/>
          </a:prstGeom>
        </p:spPr>
      </p:pic>
    </p:spTree>
    <p:extLst>
      <p:ext uri="{BB962C8B-B14F-4D97-AF65-F5344CB8AC3E}">
        <p14:creationId xmlns:p14="http://schemas.microsoft.com/office/powerpoint/2010/main" val="214325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collage of a painting of a person&#10;&#10;Description automatically generated">
            <a:extLst>
              <a:ext uri="{FF2B5EF4-FFF2-40B4-BE49-F238E27FC236}">
                <a16:creationId xmlns:a16="http://schemas.microsoft.com/office/drawing/2014/main" id="{DB80C2BF-55ED-69FA-D96F-BA466DE54B3B}"/>
              </a:ext>
            </a:extLst>
          </p:cNvPr>
          <p:cNvPicPr>
            <a:picLocks noGrp="1" noChangeAspect="1"/>
          </p:cNvPicPr>
          <p:nvPr>
            <p:ph idx="1"/>
          </p:nvPr>
        </p:nvPicPr>
        <p:blipFill>
          <a:blip r:embed="rId2"/>
          <a:stretch>
            <a:fillRect/>
          </a:stretch>
        </p:blipFill>
        <p:spPr>
          <a:xfrm>
            <a:off x="1718101" y="0"/>
            <a:ext cx="8755797" cy="6872682"/>
          </a:xfrm>
        </p:spPr>
      </p:pic>
    </p:spTree>
    <p:extLst>
      <p:ext uri="{BB962C8B-B14F-4D97-AF65-F5344CB8AC3E}">
        <p14:creationId xmlns:p14="http://schemas.microsoft.com/office/powerpoint/2010/main" val="2617855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people holding signs&#10;&#10;Description automatically generated">
            <a:extLst>
              <a:ext uri="{FF2B5EF4-FFF2-40B4-BE49-F238E27FC236}">
                <a16:creationId xmlns:a16="http://schemas.microsoft.com/office/drawing/2014/main" id="{AA0EF753-57EA-4376-CB21-0BEEA1AA3AF9}"/>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260517" y="-610"/>
            <a:ext cx="7670966" cy="6858610"/>
          </a:xfrm>
        </p:spPr>
      </p:pic>
    </p:spTree>
    <p:extLst>
      <p:ext uri="{BB962C8B-B14F-4D97-AF65-F5344CB8AC3E}">
        <p14:creationId xmlns:p14="http://schemas.microsoft.com/office/powerpoint/2010/main" val="164194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jelly beans&#10;&#10;Description automatically generated">
            <a:extLst>
              <a:ext uri="{FF2B5EF4-FFF2-40B4-BE49-F238E27FC236}">
                <a16:creationId xmlns:a16="http://schemas.microsoft.com/office/drawing/2014/main" id="{C5FE0568-47A0-D1A3-EEBF-AC2E7DC3F26A}"/>
              </a:ext>
            </a:extLst>
          </p:cNvPr>
          <p:cNvPicPr>
            <a:picLocks noGrp="1" noChangeAspect="1"/>
          </p:cNvPicPr>
          <p:nvPr>
            <p:ph idx="1"/>
          </p:nvPr>
        </p:nvPicPr>
        <p:blipFill>
          <a:blip r:embed="rId2"/>
          <a:stretch>
            <a:fillRect/>
          </a:stretch>
        </p:blipFill>
        <p:spPr>
          <a:xfrm>
            <a:off x="1341120" y="179208"/>
            <a:ext cx="9509759" cy="6499584"/>
          </a:xfrm>
        </p:spPr>
      </p:pic>
    </p:spTree>
    <p:extLst>
      <p:ext uri="{BB962C8B-B14F-4D97-AF65-F5344CB8AC3E}">
        <p14:creationId xmlns:p14="http://schemas.microsoft.com/office/powerpoint/2010/main" val="131853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jelly beans&#10;&#10;Description automatically generated">
            <a:extLst>
              <a:ext uri="{FF2B5EF4-FFF2-40B4-BE49-F238E27FC236}">
                <a16:creationId xmlns:a16="http://schemas.microsoft.com/office/drawing/2014/main" id="{5272A839-BE6B-61B1-9271-B5F7E177C035}"/>
              </a:ext>
            </a:extLst>
          </p:cNvPr>
          <p:cNvPicPr>
            <a:picLocks noGrp="1" noChangeAspect="1"/>
          </p:cNvPicPr>
          <p:nvPr>
            <p:ph idx="1"/>
          </p:nvPr>
        </p:nvPicPr>
        <p:blipFill>
          <a:blip r:embed="rId2"/>
          <a:stretch>
            <a:fillRect/>
          </a:stretch>
        </p:blipFill>
        <p:spPr>
          <a:xfrm>
            <a:off x="1198880" y="155218"/>
            <a:ext cx="9692640" cy="6512243"/>
          </a:xfrm>
        </p:spPr>
      </p:pic>
    </p:spTree>
    <p:extLst>
      <p:ext uri="{BB962C8B-B14F-4D97-AF65-F5344CB8AC3E}">
        <p14:creationId xmlns:p14="http://schemas.microsoft.com/office/powerpoint/2010/main" val="3271975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close-up of a bomb&#10;&#10;Description automatically generated">
            <a:extLst>
              <a:ext uri="{FF2B5EF4-FFF2-40B4-BE49-F238E27FC236}">
                <a16:creationId xmlns:a16="http://schemas.microsoft.com/office/drawing/2014/main" id="{E4B7EFD7-6861-D5D9-7105-34ED456013A2}"/>
              </a:ext>
            </a:extLst>
          </p:cNvPr>
          <p:cNvPicPr>
            <a:picLocks noGrp="1" noChangeAspect="1"/>
          </p:cNvPicPr>
          <p:nvPr>
            <p:ph idx="1"/>
          </p:nvPr>
        </p:nvPicPr>
        <p:blipFill>
          <a:blip r:embed="rId2"/>
          <a:stretch>
            <a:fillRect/>
          </a:stretch>
        </p:blipFill>
        <p:spPr>
          <a:xfrm>
            <a:off x="1422400" y="75851"/>
            <a:ext cx="9367520" cy="6760227"/>
          </a:xfrm>
        </p:spPr>
      </p:pic>
    </p:spTree>
    <p:extLst>
      <p:ext uri="{BB962C8B-B14F-4D97-AF65-F5344CB8AC3E}">
        <p14:creationId xmlns:p14="http://schemas.microsoft.com/office/powerpoint/2010/main" val="1491078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red background with a car and plane silhouettes&#10;&#10;Description automatically generated">
            <a:extLst>
              <a:ext uri="{FF2B5EF4-FFF2-40B4-BE49-F238E27FC236}">
                <a16:creationId xmlns:a16="http://schemas.microsoft.com/office/drawing/2014/main" id="{8C1D7355-FFF7-D88D-087D-145928774A42}"/>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540000" y="97601"/>
            <a:ext cx="7030719" cy="6653678"/>
          </a:xfrm>
        </p:spPr>
      </p:pic>
    </p:spTree>
    <p:extLst>
      <p:ext uri="{BB962C8B-B14F-4D97-AF65-F5344CB8AC3E}">
        <p14:creationId xmlns:p14="http://schemas.microsoft.com/office/powerpoint/2010/main" val="455075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yellow smiley faces&#10;&#10;Description automatically generated">
            <a:extLst>
              <a:ext uri="{FF2B5EF4-FFF2-40B4-BE49-F238E27FC236}">
                <a16:creationId xmlns:a16="http://schemas.microsoft.com/office/drawing/2014/main" id="{25692AB5-D9FC-0F86-A0C9-DB33FB5D3C68}"/>
              </a:ext>
            </a:extLst>
          </p:cNvPr>
          <p:cNvPicPr>
            <a:picLocks noGrp="1" noChangeAspect="1"/>
          </p:cNvPicPr>
          <p:nvPr>
            <p:ph idx="1"/>
          </p:nvPr>
        </p:nvPicPr>
        <p:blipFill>
          <a:blip r:embed="rId2"/>
          <a:stretch>
            <a:fillRect/>
          </a:stretch>
        </p:blipFill>
        <p:spPr>
          <a:xfrm>
            <a:off x="894080" y="316668"/>
            <a:ext cx="10627360" cy="6382799"/>
          </a:xfrm>
        </p:spPr>
      </p:pic>
    </p:spTree>
    <p:extLst>
      <p:ext uri="{BB962C8B-B14F-4D97-AF65-F5344CB8AC3E}">
        <p14:creationId xmlns:p14="http://schemas.microsoft.com/office/powerpoint/2010/main" val="3588821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ink background with black text&#10;&#10;Description automatically generated">
            <a:extLst>
              <a:ext uri="{FF2B5EF4-FFF2-40B4-BE49-F238E27FC236}">
                <a16:creationId xmlns:a16="http://schemas.microsoft.com/office/drawing/2014/main" id="{5021A3DF-98BF-F422-5D0B-02F6D8DD2B66}"/>
              </a:ext>
            </a:extLst>
          </p:cNvPr>
          <p:cNvPicPr>
            <a:picLocks noGrp="1" noChangeAspect="1"/>
          </p:cNvPicPr>
          <p:nvPr>
            <p:ph idx="1"/>
          </p:nvPr>
        </p:nvPicPr>
        <p:blipFill>
          <a:blip r:embed="rId2"/>
          <a:stretch>
            <a:fillRect/>
          </a:stretch>
        </p:blipFill>
        <p:spPr>
          <a:xfrm>
            <a:off x="1320800" y="167240"/>
            <a:ext cx="9530080" cy="6544391"/>
          </a:xfrm>
        </p:spPr>
      </p:pic>
    </p:spTree>
    <p:extLst>
      <p:ext uri="{BB962C8B-B14F-4D97-AF65-F5344CB8AC3E}">
        <p14:creationId xmlns:p14="http://schemas.microsoft.com/office/powerpoint/2010/main" val="175697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izza with pepperoni on top&#10;&#10;Description automatically generated">
            <a:extLst>
              <a:ext uri="{FF2B5EF4-FFF2-40B4-BE49-F238E27FC236}">
                <a16:creationId xmlns:a16="http://schemas.microsoft.com/office/drawing/2014/main" id="{58DDCC6F-1CC2-162A-8C41-CB0DAE933C2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05760" y="79577"/>
            <a:ext cx="6543040" cy="6656563"/>
          </a:xfrm>
        </p:spPr>
      </p:pic>
    </p:spTree>
    <p:extLst>
      <p:ext uri="{BB962C8B-B14F-4D97-AF65-F5344CB8AC3E}">
        <p14:creationId xmlns:p14="http://schemas.microsoft.com/office/powerpoint/2010/main" val="3542771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urple square with black text&#10;&#10;Description automatically generated">
            <a:extLst>
              <a:ext uri="{FF2B5EF4-FFF2-40B4-BE49-F238E27FC236}">
                <a16:creationId xmlns:a16="http://schemas.microsoft.com/office/drawing/2014/main" id="{FCEE5F6D-90AB-8588-35A3-BC1B3404393B}"/>
              </a:ext>
            </a:extLst>
          </p:cNvPr>
          <p:cNvPicPr>
            <a:picLocks noGrp="1" noChangeAspect="1"/>
          </p:cNvPicPr>
          <p:nvPr>
            <p:ph idx="1"/>
          </p:nvPr>
        </p:nvPicPr>
        <p:blipFill>
          <a:blip r:embed="rId2"/>
          <a:stretch>
            <a:fillRect/>
          </a:stretch>
        </p:blipFill>
        <p:spPr>
          <a:xfrm>
            <a:off x="762276" y="0"/>
            <a:ext cx="10515323" cy="6787315"/>
          </a:xfrm>
        </p:spPr>
      </p:pic>
    </p:spTree>
    <p:extLst>
      <p:ext uri="{BB962C8B-B14F-4D97-AF65-F5344CB8AC3E}">
        <p14:creationId xmlns:p14="http://schemas.microsoft.com/office/powerpoint/2010/main" val="4220260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Perception</a:t>
            </a:r>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838200" y="1551765"/>
            <a:ext cx="5545015" cy="4351338"/>
          </a:xfrm>
        </p:spPr>
        <p:txBody>
          <a:bodyPr wrap="square"/>
          <a:lstStyle/>
          <a:p>
            <a:r>
              <a:rPr lang="en-GB" dirty="0"/>
              <a:t>Cognitive perception includes, aside from the senses listening, seeing, smelling, tasting and feeling, </a:t>
            </a:r>
            <a:r>
              <a:rPr lang="en-GB" b="1" dirty="0"/>
              <a:t>the way in which we deal with information</a:t>
            </a:r>
            <a:r>
              <a:rPr lang="en-GB" dirty="0"/>
              <a:t>. While perception refers to ways of obtaining information from our environment, cognition describes processes such as remembering, learning, solving problems and orientation.</a:t>
            </a:r>
          </a:p>
        </p:txBody>
      </p:sp>
      <p:pic>
        <p:nvPicPr>
          <p:cNvPr id="4" name="Picture 3" descr="A picture containing shape&#10;&#10;Description automatically generated">
            <a:extLst>
              <a:ext uri="{FF2B5EF4-FFF2-40B4-BE49-F238E27FC236}">
                <a16:creationId xmlns:a16="http://schemas.microsoft.com/office/drawing/2014/main" id="{FE20F03A-E370-9A15-15C7-830262B6591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70785" y="1669818"/>
            <a:ext cx="5077131" cy="3518363"/>
          </a:xfrm>
          <a:prstGeom prst="rect">
            <a:avLst/>
          </a:prstGeom>
        </p:spPr>
      </p:pic>
    </p:spTree>
    <p:extLst>
      <p:ext uri="{BB962C8B-B14F-4D97-AF65-F5344CB8AC3E}">
        <p14:creationId xmlns:p14="http://schemas.microsoft.com/office/powerpoint/2010/main" val="3193624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in a lecture hall&#10;&#10;Description automatically generated with medium confidence">
            <a:extLst>
              <a:ext uri="{FF2B5EF4-FFF2-40B4-BE49-F238E27FC236}">
                <a16:creationId xmlns:a16="http://schemas.microsoft.com/office/drawing/2014/main" id="{2E2D55D2-DCB6-58C2-0095-06AEA1A303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b="-1"/>
          <a:stretch/>
        </p:blipFill>
        <p:spPr>
          <a:xfrm>
            <a:off x="-1" y="10"/>
            <a:ext cx="12228129" cy="4666928"/>
          </a:xfrm>
          <a:prstGeom prst="rect">
            <a:avLst/>
          </a:prstGeom>
        </p:spPr>
      </p:pic>
      <p:grpSp>
        <p:nvGrpSpPr>
          <p:cNvPr id="12" name="Group 1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6" name="Freeform: Shape 1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04672" y="4551037"/>
            <a:ext cx="5021782" cy="150993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a:solidFill>
                  <a:schemeClr val="tx2"/>
                </a:solidFill>
                <a:latin typeface="+mj-lt"/>
                <a:ea typeface="+mj-ea"/>
                <a:cs typeface="+mj-cs"/>
              </a:rPr>
              <a:t>Attention</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5661354" y="4683656"/>
            <a:ext cx="5725974" cy="1785192"/>
          </a:xfrm>
        </p:spPr>
        <p:txBody>
          <a:bodyPr vert="horz" wrap="square" lIns="91440" tIns="45720" rIns="91440" bIns="45720" rtlCol="0" anchor="ctr">
            <a:normAutofit/>
          </a:bodyPr>
          <a:lstStyle/>
          <a:p>
            <a:pPr indent="-228600">
              <a:buFont typeface="Arial" panose="020B0604020202020204" pitchFamily="34" charset="0"/>
              <a:buChar char="•"/>
            </a:pPr>
            <a:r>
              <a:rPr lang="en-US" sz="2000" dirty="0">
                <a:solidFill>
                  <a:schemeClr val="tx2"/>
                </a:solidFill>
              </a:rPr>
              <a:t>Attention is the ability to choose and concentrate on relevant stimuli. Attention is the cognitive process that makes it possible to position ourselves towards relevant stimuli and consequently respond to it. This cognitive ability is very important and is an essential function in our daily lives. </a:t>
            </a:r>
          </a:p>
          <a:p>
            <a:pPr indent="-228600">
              <a:buFont typeface="Arial" panose="020B0604020202020204" pitchFamily="34" charset="0"/>
              <a:buChar char="•"/>
            </a:pPr>
            <a:endParaRPr lang="en-US" sz="2000" dirty="0">
              <a:solidFill>
                <a:schemeClr val="tx2"/>
              </a:solidFill>
            </a:endParaRPr>
          </a:p>
        </p:txBody>
      </p:sp>
    </p:spTree>
    <p:extLst>
      <p:ext uri="{BB962C8B-B14F-4D97-AF65-F5344CB8AC3E}">
        <p14:creationId xmlns:p14="http://schemas.microsoft.com/office/powerpoint/2010/main" val="495695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1013" y="3752849"/>
            <a:ext cx="3290887" cy="245268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a:latin typeface="+mj-lt"/>
                <a:ea typeface="+mj-ea"/>
                <a:cs typeface="+mj-cs"/>
              </a:rPr>
              <a:t>Memory</a:t>
            </a:r>
          </a:p>
        </p:txBody>
      </p:sp>
      <p:pic>
        <p:nvPicPr>
          <p:cNvPr id="6" name="Picture 5" descr="A picture containing text&#10;&#10;Description automatically generated">
            <a:extLst>
              <a:ext uri="{FF2B5EF4-FFF2-40B4-BE49-F238E27FC236}">
                <a16:creationId xmlns:a16="http://schemas.microsoft.com/office/drawing/2014/main" id="{7E85E307-4955-7C35-D2E6-1042E8DBD6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4223982" y="3752850"/>
            <a:ext cx="7485413" cy="2452687"/>
          </a:xfrm>
        </p:spPr>
        <p:txBody>
          <a:bodyPr vert="horz" wrap="square" lIns="91440" tIns="45720" rIns="91440" bIns="45720" rtlCol="0" anchor="ctr">
            <a:normAutofit/>
          </a:bodyPr>
          <a:lstStyle/>
          <a:p>
            <a:pPr indent="-228600">
              <a:buFont typeface="Arial" panose="020B0604020202020204" pitchFamily="34" charset="0"/>
              <a:buChar char="•"/>
            </a:pPr>
            <a:r>
              <a:rPr lang="en-US" sz="1800" dirty="0"/>
              <a:t>Memory is a cognitive function. As such, a cognitive memory is </a:t>
            </a:r>
            <a:r>
              <a:rPr lang="en-US" sz="1800" b="1" dirty="0"/>
              <a:t>a learning system</a:t>
            </a:r>
            <a:r>
              <a:rPr lang="en-US" sz="1800" dirty="0"/>
              <a:t>. Learning involves storage of patterns or data in a cognitive memory. The learning process for cognitive memory is unsupervised, i.e. autonomous.</a:t>
            </a:r>
          </a:p>
        </p:txBody>
      </p:sp>
    </p:spTree>
    <p:extLst>
      <p:ext uri="{BB962C8B-B14F-4D97-AF65-F5344CB8AC3E}">
        <p14:creationId xmlns:p14="http://schemas.microsoft.com/office/powerpoint/2010/main" val="680145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018074" y="102207"/>
            <a:ext cx="366703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latin typeface="+mj-lt"/>
                <a:ea typeface="+mj-ea"/>
                <a:cs typeface="+mj-cs"/>
              </a:rPr>
              <a:t>Problem Solving</a:t>
            </a:r>
          </a:p>
        </p:txBody>
      </p:sp>
      <p:sp>
        <p:nvSpPr>
          <p:cNvPr id="11" name="Rectangle 10">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Diagram, calendar&#10;&#10;Description automatically generated">
            <a:extLst>
              <a:ext uri="{FF2B5EF4-FFF2-40B4-BE49-F238E27FC236}">
                <a16:creationId xmlns:a16="http://schemas.microsoft.com/office/drawing/2014/main" id="{3942D9EA-12AC-3690-8F9C-A166B172BDB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44142" y="1367016"/>
            <a:ext cx="6064660" cy="4123968"/>
          </a:xfrm>
          <a:prstGeom prst="rect">
            <a:avLst/>
          </a:prstGeom>
          <a:effectLst/>
        </p:spPr>
      </p:pic>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7780821" y="1367015"/>
            <a:ext cx="4141547" cy="4558999"/>
          </a:xfrm>
        </p:spPr>
        <p:txBody>
          <a:bodyPr vert="horz" wrap="square" lIns="91440" tIns="45720" rIns="91440" bIns="45720" rtlCol="0">
            <a:normAutofit/>
          </a:bodyPr>
          <a:lstStyle/>
          <a:p>
            <a:pPr indent="-228600">
              <a:buFont typeface="Arial" panose="020B0604020202020204" pitchFamily="34" charset="0"/>
              <a:buChar char="•"/>
            </a:pPr>
            <a:r>
              <a:rPr lang="en-US" sz="2000" dirty="0"/>
              <a:t>In cognitive psychology, </a:t>
            </a:r>
            <a:r>
              <a:rPr lang="en-US" sz="2000" b="1" dirty="0"/>
              <a:t>the term problem-solving refers to the mental process that people go through to discover, analyze, and solve problems</a:t>
            </a:r>
            <a:r>
              <a:rPr lang="en-US" sz="2000" dirty="0"/>
              <a:t>. The steps in the problem process include: </a:t>
            </a:r>
          </a:p>
          <a:p>
            <a:pPr marL="457200" indent="-228600">
              <a:buFont typeface="Arial" panose="020B0604020202020204" pitchFamily="34" charset="0"/>
              <a:buChar char="•"/>
            </a:pPr>
            <a:r>
              <a:rPr lang="en-US" sz="2000" dirty="0"/>
              <a:t>Identifying the Problem. ... </a:t>
            </a:r>
          </a:p>
          <a:p>
            <a:pPr marL="457200" indent="-228600">
              <a:buFont typeface="Arial" panose="020B0604020202020204" pitchFamily="34" charset="0"/>
              <a:buChar char="•"/>
            </a:pPr>
            <a:r>
              <a:rPr lang="en-US" sz="2000" dirty="0"/>
              <a:t>Defining the Problem. ... </a:t>
            </a:r>
          </a:p>
          <a:p>
            <a:pPr marL="457200" indent="-228600">
              <a:buFont typeface="Arial" panose="020B0604020202020204" pitchFamily="34" charset="0"/>
              <a:buChar char="•"/>
            </a:pPr>
            <a:r>
              <a:rPr lang="en-US" sz="2000" dirty="0"/>
              <a:t>Forming a Strategy. ... </a:t>
            </a:r>
          </a:p>
          <a:p>
            <a:pPr marL="457200" indent="-228600">
              <a:buFont typeface="Arial" panose="020B0604020202020204" pitchFamily="34" charset="0"/>
              <a:buChar char="•"/>
            </a:pPr>
            <a:r>
              <a:rPr lang="en-US" sz="2000" dirty="0"/>
              <a:t>Organizing Information. ... </a:t>
            </a:r>
          </a:p>
          <a:p>
            <a:pPr marL="457200" indent="-228600">
              <a:buFont typeface="Arial" panose="020B0604020202020204" pitchFamily="34" charset="0"/>
              <a:buChar char="•"/>
            </a:pPr>
            <a:r>
              <a:rPr lang="en-US" sz="2000" dirty="0"/>
              <a:t>Allocating Resources. ... </a:t>
            </a:r>
          </a:p>
          <a:p>
            <a:pPr marL="457200" indent="-228600">
              <a:buFont typeface="Arial" panose="020B0604020202020204" pitchFamily="34" charset="0"/>
              <a:buChar char="•"/>
            </a:pPr>
            <a:r>
              <a:rPr lang="en-US" sz="2000" dirty="0"/>
              <a:t>Monitoring Progress. ... </a:t>
            </a:r>
          </a:p>
          <a:p>
            <a:pPr marL="457200" indent="-228600">
              <a:buFont typeface="Arial" panose="020B0604020202020204" pitchFamily="34" charset="0"/>
              <a:buChar char="•"/>
            </a:pPr>
            <a:r>
              <a:rPr lang="en-US" sz="2000" dirty="0"/>
              <a:t>Evaluating the Results.</a:t>
            </a:r>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3197737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2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 calendar&#10;&#10;Description automatically generated">
            <a:extLst>
              <a:ext uri="{FF2B5EF4-FFF2-40B4-BE49-F238E27FC236}">
                <a16:creationId xmlns:a16="http://schemas.microsoft.com/office/drawing/2014/main" id="{3C771B6E-5017-C0B2-1D4A-C29FB8CFC0B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99628" y="643467"/>
            <a:ext cx="8192744" cy="5571066"/>
          </a:xfrm>
          <a:prstGeom prst="rect">
            <a:avLst/>
          </a:prstGeom>
        </p:spPr>
      </p:pic>
      <p:sp>
        <p:nvSpPr>
          <p:cNvPr id="2" name="TextBox 1">
            <a:extLst>
              <a:ext uri="{FF2B5EF4-FFF2-40B4-BE49-F238E27FC236}">
                <a16:creationId xmlns:a16="http://schemas.microsoft.com/office/drawing/2014/main" id="{83197819-A600-470F-4F61-16EE6A718DF2}"/>
              </a:ext>
            </a:extLst>
          </p:cNvPr>
          <p:cNvSpPr txBox="1"/>
          <p:nvPr/>
        </p:nvSpPr>
        <p:spPr>
          <a:xfrm>
            <a:off x="1999628" y="2760563"/>
            <a:ext cx="1637652" cy="830997"/>
          </a:xfrm>
          <a:prstGeom prst="rect">
            <a:avLst/>
          </a:prstGeom>
          <a:solidFill>
            <a:schemeClr val="bg1"/>
          </a:solidFill>
        </p:spPr>
        <p:txBody>
          <a:bodyPr wrap="square" rtlCol="0">
            <a:spAutoFit/>
          </a:bodyPr>
          <a:lstStyle/>
          <a:p>
            <a:pPr algn="ctr"/>
            <a:r>
              <a:rPr lang="en-US" sz="1600" dirty="0"/>
              <a:t>How the customer explained it</a:t>
            </a:r>
          </a:p>
        </p:txBody>
      </p:sp>
      <p:sp>
        <p:nvSpPr>
          <p:cNvPr id="4" name="TextBox 3">
            <a:extLst>
              <a:ext uri="{FF2B5EF4-FFF2-40B4-BE49-F238E27FC236}">
                <a16:creationId xmlns:a16="http://schemas.microsoft.com/office/drawing/2014/main" id="{81F606A0-BE41-474F-7289-4A3CC7974C16}"/>
              </a:ext>
            </a:extLst>
          </p:cNvPr>
          <p:cNvSpPr txBox="1"/>
          <p:nvPr/>
        </p:nvSpPr>
        <p:spPr>
          <a:xfrm>
            <a:off x="3657083" y="2760563"/>
            <a:ext cx="1637652" cy="830997"/>
          </a:xfrm>
          <a:prstGeom prst="rect">
            <a:avLst/>
          </a:prstGeom>
          <a:solidFill>
            <a:schemeClr val="bg1"/>
          </a:solidFill>
        </p:spPr>
        <p:txBody>
          <a:bodyPr wrap="square" rtlCol="0">
            <a:spAutoFit/>
          </a:bodyPr>
          <a:lstStyle/>
          <a:p>
            <a:pPr algn="ctr"/>
            <a:r>
              <a:rPr lang="en-US" sz="1600" dirty="0"/>
              <a:t>How the project leader understood it</a:t>
            </a:r>
          </a:p>
        </p:txBody>
      </p:sp>
      <p:sp>
        <p:nvSpPr>
          <p:cNvPr id="5" name="TextBox 4">
            <a:extLst>
              <a:ext uri="{FF2B5EF4-FFF2-40B4-BE49-F238E27FC236}">
                <a16:creationId xmlns:a16="http://schemas.microsoft.com/office/drawing/2014/main" id="{156D25F1-9362-AF7B-8C2F-9CE10627F307}"/>
              </a:ext>
            </a:extLst>
          </p:cNvPr>
          <p:cNvSpPr txBox="1"/>
          <p:nvPr/>
        </p:nvSpPr>
        <p:spPr>
          <a:xfrm>
            <a:off x="5312296" y="2804171"/>
            <a:ext cx="1637652" cy="584775"/>
          </a:xfrm>
          <a:prstGeom prst="rect">
            <a:avLst/>
          </a:prstGeom>
          <a:solidFill>
            <a:schemeClr val="bg1"/>
          </a:solidFill>
        </p:spPr>
        <p:txBody>
          <a:bodyPr wrap="square" rtlCol="0">
            <a:spAutoFit/>
          </a:bodyPr>
          <a:lstStyle/>
          <a:p>
            <a:pPr algn="ctr"/>
            <a:r>
              <a:rPr lang="en-US" sz="1600" dirty="0"/>
              <a:t>How the analyst designed it</a:t>
            </a:r>
          </a:p>
        </p:txBody>
      </p:sp>
      <p:sp>
        <p:nvSpPr>
          <p:cNvPr id="6" name="TextBox 5">
            <a:extLst>
              <a:ext uri="{FF2B5EF4-FFF2-40B4-BE49-F238E27FC236}">
                <a16:creationId xmlns:a16="http://schemas.microsoft.com/office/drawing/2014/main" id="{190A6C5D-BB37-7B72-2379-818EDFC642E9}"/>
              </a:ext>
            </a:extLst>
          </p:cNvPr>
          <p:cNvSpPr txBox="1"/>
          <p:nvPr/>
        </p:nvSpPr>
        <p:spPr>
          <a:xfrm>
            <a:off x="6914826" y="2767765"/>
            <a:ext cx="1637652" cy="830997"/>
          </a:xfrm>
          <a:prstGeom prst="rect">
            <a:avLst/>
          </a:prstGeom>
          <a:solidFill>
            <a:schemeClr val="bg1"/>
          </a:solidFill>
        </p:spPr>
        <p:txBody>
          <a:bodyPr wrap="square" rtlCol="0">
            <a:spAutoFit/>
          </a:bodyPr>
          <a:lstStyle/>
          <a:p>
            <a:pPr algn="ctr"/>
            <a:r>
              <a:rPr lang="en-US" sz="1600" dirty="0"/>
              <a:t>How the technical author wrote it</a:t>
            </a:r>
          </a:p>
        </p:txBody>
      </p:sp>
      <p:sp>
        <p:nvSpPr>
          <p:cNvPr id="7" name="TextBox 6">
            <a:extLst>
              <a:ext uri="{FF2B5EF4-FFF2-40B4-BE49-F238E27FC236}">
                <a16:creationId xmlns:a16="http://schemas.microsoft.com/office/drawing/2014/main" id="{76DB8D02-176C-0D0B-5388-54EDC5B8458C}"/>
              </a:ext>
            </a:extLst>
          </p:cNvPr>
          <p:cNvSpPr txBox="1"/>
          <p:nvPr/>
        </p:nvSpPr>
        <p:spPr>
          <a:xfrm>
            <a:off x="8554722" y="2767765"/>
            <a:ext cx="1637652" cy="830997"/>
          </a:xfrm>
          <a:prstGeom prst="rect">
            <a:avLst/>
          </a:prstGeom>
          <a:solidFill>
            <a:schemeClr val="bg1"/>
          </a:solidFill>
        </p:spPr>
        <p:txBody>
          <a:bodyPr wrap="square" rtlCol="0">
            <a:spAutoFit/>
          </a:bodyPr>
          <a:lstStyle/>
          <a:p>
            <a:pPr algn="ctr"/>
            <a:r>
              <a:rPr lang="en-US" sz="1600" dirty="0"/>
              <a:t>How the consultant described it</a:t>
            </a:r>
          </a:p>
        </p:txBody>
      </p:sp>
      <p:sp>
        <p:nvSpPr>
          <p:cNvPr id="9" name="TextBox 8">
            <a:extLst>
              <a:ext uri="{FF2B5EF4-FFF2-40B4-BE49-F238E27FC236}">
                <a16:creationId xmlns:a16="http://schemas.microsoft.com/office/drawing/2014/main" id="{A73F6281-70AF-86CB-5996-D6EF5CD26478}"/>
              </a:ext>
            </a:extLst>
          </p:cNvPr>
          <p:cNvSpPr txBox="1"/>
          <p:nvPr/>
        </p:nvSpPr>
        <p:spPr>
          <a:xfrm>
            <a:off x="2030616" y="5766839"/>
            <a:ext cx="1637652" cy="584775"/>
          </a:xfrm>
          <a:prstGeom prst="rect">
            <a:avLst/>
          </a:prstGeom>
          <a:solidFill>
            <a:schemeClr val="bg1"/>
          </a:solidFill>
        </p:spPr>
        <p:txBody>
          <a:bodyPr wrap="square" rtlCol="0">
            <a:spAutoFit/>
          </a:bodyPr>
          <a:lstStyle/>
          <a:p>
            <a:pPr algn="ctr"/>
            <a:r>
              <a:rPr lang="en-US" sz="1600" dirty="0"/>
              <a:t>How the project was managed</a:t>
            </a:r>
          </a:p>
        </p:txBody>
      </p:sp>
      <p:sp>
        <p:nvSpPr>
          <p:cNvPr id="11" name="TextBox 10">
            <a:extLst>
              <a:ext uri="{FF2B5EF4-FFF2-40B4-BE49-F238E27FC236}">
                <a16:creationId xmlns:a16="http://schemas.microsoft.com/office/drawing/2014/main" id="{05351627-3804-FBA4-C30F-9F25E5CC15CB}"/>
              </a:ext>
            </a:extLst>
          </p:cNvPr>
          <p:cNvSpPr txBox="1"/>
          <p:nvPr/>
        </p:nvSpPr>
        <p:spPr>
          <a:xfrm>
            <a:off x="3645456" y="5765283"/>
            <a:ext cx="1637652" cy="584775"/>
          </a:xfrm>
          <a:prstGeom prst="rect">
            <a:avLst/>
          </a:prstGeom>
          <a:solidFill>
            <a:schemeClr val="bg1"/>
          </a:solidFill>
        </p:spPr>
        <p:txBody>
          <a:bodyPr wrap="square" rtlCol="0">
            <a:spAutoFit/>
          </a:bodyPr>
          <a:lstStyle/>
          <a:p>
            <a:pPr algn="ctr"/>
            <a:r>
              <a:rPr lang="en-US" sz="1600" dirty="0"/>
              <a:t>What operations installed</a:t>
            </a:r>
          </a:p>
        </p:txBody>
      </p:sp>
      <p:sp>
        <p:nvSpPr>
          <p:cNvPr id="12" name="TextBox 11">
            <a:extLst>
              <a:ext uri="{FF2B5EF4-FFF2-40B4-BE49-F238E27FC236}">
                <a16:creationId xmlns:a16="http://schemas.microsoft.com/office/drawing/2014/main" id="{FB633574-335A-8363-7DAA-DB0A3BA9B5E5}"/>
              </a:ext>
            </a:extLst>
          </p:cNvPr>
          <p:cNvSpPr txBox="1"/>
          <p:nvPr/>
        </p:nvSpPr>
        <p:spPr>
          <a:xfrm>
            <a:off x="5277174" y="5520223"/>
            <a:ext cx="1637652" cy="830997"/>
          </a:xfrm>
          <a:prstGeom prst="rect">
            <a:avLst/>
          </a:prstGeom>
          <a:solidFill>
            <a:schemeClr val="bg1"/>
          </a:solidFill>
        </p:spPr>
        <p:txBody>
          <a:bodyPr wrap="square" rtlCol="0">
            <a:spAutoFit/>
          </a:bodyPr>
          <a:lstStyle/>
          <a:p>
            <a:pPr algn="ctr"/>
            <a:r>
              <a:rPr lang="en-US" sz="1600" dirty="0"/>
              <a:t>How the customer was billed</a:t>
            </a:r>
          </a:p>
        </p:txBody>
      </p:sp>
      <p:sp>
        <p:nvSpPr>
          <p:cNvPr id="13" name="TextBox 12">
            <a:extLst>
              <a:ext uri="{FF2B5EF4-FFF2-40B4-BE49-F238E27FC236}">
                <a16:creationId xmlns:a16="http://schemas.microsoft.com/office/drawing/2014/main" id="{58E446DA-B8CC-BCE4-8956-08EE4E66DF8D}"/>
              </a:ext>
            </a:extLst>
          </p:cNvPr>
          <p:cNvSpPr txBox="1"/>
          <p:nvPr/>
        </p:nvSpPr>
        <p:spPr>
          <a:xfrm>
            <a:off x="6889522" y="5705485"/>
            <a:ext cx="1637652" cy="584775"/>
          </a:xfrm>
          <a:prstGeom prst="rect">
            <a:avLst/>
          </a:prstGeom>
          <a:solidFill>
            <a:schemeClr val="bg1"/>
          </a:solidFill>
        </p:spPr>
        <p:txBody>
          <a:bodyPr wrap="square" rtlCol="0">
            <a:spAutoFit/>
          </a:bodyPr>
          <a:lstStyle/>
          <a:p>
            <a:pPr algn="ctr"/>
            <a:r>
              <a:rPr lang="en-US" sz="1600" dirty="0"/>
              <a:t>How it was supported</a:t>
            </a:r>
          </a:p>
        </p:txBody>
      </p:sp>
      <p:sp>
        <p:nvSpPr>
          <p:cNvPr id="14" name="TextBox 13">
            <a:extLst>
              <a:ext uri="{FF2B5EF4-FFF2-40B4-BE49-F238E27FC236}">
                <a16:creationId xmlns:a16="http://schemas.microsoft.com/office/drawing/2014/main" id="{81FBD732-9704-0A21-C1F5-1BB82F6E1B52}"/>
              </a:ext>
            </a:extLst>
          </p:cNvPr>
          <p:cNvSpPr txBox="1"/>
          <p:nvPr/>
        </p:nvSpPr>
        <p:spPr>
          <a:xfrm>
            <a:off x="8527174" y="5547158"/>
            <a:ext cx="1637652" cy="830997"/>
          </a:xfrm>
          <a:prstGeom prst="rect">
            <a:avLst/>
          </a:prstGeom>
          <a:solidFill>
            <a:schemeClr val="bg1"/>
          </a:solidFill>
        </p:spPr>
        <p:txBody>
          <a:bodyPr wrap="square" rtlCol="0">
            <a:spAutoFit/>
          </a:bodyPr>
          <a:lstStyle/>
          <a:p>
            <a:pPr algn="ctr"/>
            <a:r>
              <a:rPr lang="en-US" sz="1600" dirty="0"/>
              <a:t>What the customer really wanted</a:t>
            </a:r>
          </a:p>
        </p:txBody>
      </p:sp>
    </p:spTree>
    <p:extLst>
      <p:ext uri="{BB962C8B-B14F-4D97-AF65-F5344CB8AC3E}">
        <p14:creationId xmlns:p14="http://schemas.microsoft.com/office/powerpoint/2010/main" val="1339684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E1E7CE7-F243-6FDC-E8D9-A0C1DE674F49}"/>
              </a:ext>
            </a:extLst>
          </p:cNvPr>
          <p:cNvSpPr txBox="1">
            <a:spLocks/>
          </p:cNvSpPr>
          <p:nvPr/>
        </p:nvSpPr>
        <p:spPr>
          <a:xfrm>
            <a:off x="757287" y="2564773"/>
            <a:ext cx="10458899" cy="1676603"/>
          </a:xfrm>
          <a:prstGeom prst="rect">
            <a:avLst/>
          </a:prstGeom>
          <a:solidFill>
            <a:schemeClr val="bg1"/>
          </a:solid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latin typeface="+mj-lt"/>
                <a:ea typeface="+mj-ea"/>
                <a:cs typeface="+mj-cs"/>
                <a:hlinkClick r:id="rId2"/>
              </a:rPr>
              <a:t>Video – How your mind can amaze and betray you</a:t>
            </a:r>
            <a:endParaRPr lang="en-US" sz="4000" kern="1200" dirty="0">
              <a:latin typeface="+mj-lt"/>
              <a:ea typeface="+mj-ea"/>
              <a:cs typeface="+mj-cs"/>
            </a:endParaRPr>
          </a:p>
        </p:txBody>
      </p:sp>
      <p:sp>
        <p:nvSpPr>
          <p:cNvPr id="6" name="Content Placeholder 1">
            <a:extLst>
              <a:ext uri="{FF2B5EF4-FFF2-40B4-BE49-F238E27FC236}">
                <a16:creationId xmlns:a16="http://schemas.microsoft.com/office/drawing/2014/main" id="{C1E08BA6-EEB4-4986-F92D-978910DA6E97}"/>
              </a:ext>
            </a:extLst>
          </p:cNvPr>
          <p:cNvSpPr txBox="1">
            <a:spLocks/>
          </p:cNvSpPr>
          <p:nvPr/>
        </p:nvSpPr>
        <p:spPr>
          <a:xfrm>
            <a:off x="6379201" y="0"/>
            <a:ext cx="366703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latin typeface="+mj-lt"/>
                <a:ea typeface="+mj-ea"/>
                <a:cs typeface="+mj-cs"/>
              </a:rPr>
              <a:t>Video </a:t>
            </a:r>
          </a:p>
        </p:txBody>
      </p:sp>
    </p:spTree>
    <p:extLst>
      <p:ext uri="{BB962C8B-B14F-4D97-AF65-F5344CB8AC3E}">
        <p14:creationId xmlns:p14="http://schemas.microsoft.com/office/powerpoint/2010/main" val="3982893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9FBDF9-8B56-AFBB-DDE1-FF7D0786B5CF}"/>
              </a:ext>
            </a:extLst>
          </p:cNvPr>
          <p:cNvSpPr>
            <a:spLocks noGrp="1"/>
          </p:cNvSpPr>
          <p:nvPr>
            <p:ph idx="1"/>
          </p:nvPr>
        </p:nvSpPr>
        <p:spPr>
          <a:xfrm>
            <a:off x="630810" y="1470581"/>
            <a:ext cx="10465081" cy="3864989"/>
          </a:xfrm>
        </p:spPr>
        <p:txBody>
          <a:bodyPr wrap="square"/>
          <a:lstStyle/>
          <a:p>
            <a:pPr marL="457200" indent="-457200">
              <a:buFont typeface="Arial" panose="020B0604020202020204" pitchFamily="34" charset="0"/>
              <a:buChar char="•"/>
            </a:pPr>
            <a:r>
              <a:rPr lang="en-US" dirty="0"/>
              <a:t>Prototype – our cognition builds prototypes (mental images)</a:t>
            </a:r>
          </a:p>
          <a:p>
            <a:pPr marL="457200" indent="-457200">
              <a:buFont typeface="Arial" panose="020B0604020202020204" pitchFamily="34" charset="0"/>
              <a:buChar char="•"/>
            </a:pPr>
            <a:r>
              <a:rPr lang="en-US" dirty="0"/>
              <a:t>We </a:t>
            </a:r>
            <a:r>
              <a:rPr lang="en-US" dirty="0" err="1"/>
              <a:t>favour</a:t>
            </a:r>
            <a:r>
              <a:rPr lang="en-US" dirty="0"/>
              <a:t> trial and error (induces perseverance) – Robert the Bruce</a:t>
            </a:r>
          </a:p>
          <a:p>
            <a:pPr marL="457200" indent="-457200">
              <a:buFont typeface="Arial" panose="020B0604020202020204" pitchFamily="34" charset="0"/>
              <a:buChar char="•"/>
            </a:pPr>
            <a:r>
              <a:rPr lang="en-US" dirty="0"/>
              <a:t>Algorithms – logical, methodical, produce solutions, slow.</a:t>
            </a:r>
          </a:p>
          <a:p>
            <a:pPr marL="457200" indent="-457200">
              <a:buFont typeface="Arial" panose="020B0604020202020204" pitchFamily="34" charset="0"/>
              <a:buChar char="•"/>
            </a:pPr>
            <a:r>
              <a:rPr lang="en-US" dirty="0"/>
              <a:t>Heuristics – speedy but error-prone</a:t>
            </a:r>
          </a:p>
          <a:p>
            <a:pPr marL="457200" indent="-457200">
              <a:buFont typeface="Arial" panose="020B0604020202020204" pitchFamily="34" charset="0"/>
              <a:buChar char="•"/>
            </a:pPr>
            <a:r>
              <a:rPr lang="en-US" dirty="0"/>
              <a:t>Confirmation Bias – ignore contradictory evidence – Operation Market Garden</a:t>
            </a:r>
          </a:p>
          <a:p>
            <a:pPr marL="457200" indent="-457200">
              <a:buFont typeface="Arial" panose="020B0604020202020204" pitchFamily="34" charset="0"/>
              <a:buChar char="•"/>
            </a:pPr>
            <a:r>
              <a:rPr lang="en-US" dirty="0"/>
              <a:t>Availability heuristic – mental shortcuts based on repeated images</a:t>
            </a:r>
          </a:p>
          <a:p>
            <a:pPr marL="457200" indent="-457200">
              <a:buFont typeface="Arial" panose="020B0604020202020204" pitchFamily="34" charset="0"/>
              <a:buChar char="•"/>
            </a:pPr>
            <a:r>
              <a:rPr lang="en-US" dirty="0"/>
              <a:t>Framing – how an issue is presented</a:t>
            </a:r>
          </a:p>
        </p:txBody>
      </p:sp>
      <p:sp>
        <p:nvSpPr>
          <p:cNvPr id="4" name="TextBox 3">
            <a:extLst>
              <a:ext uri="{FF2B5EF4-FFF2-40B4-BE49-F238E27FC236}">
                <a16:creationId xmlns:a16="http://schemas.microsoft.com/office/drawing/2014/main" id="{FCF0E09A-3248-B49B-C83F-B128E1479816}"/>
              </a:ext>
            </a:extLst>
          </p:cNvPr>
          <p:cNvSpPr txBox="1"/>
          <p:nvPr/>
        </p:nvSpPr>
        <p:spPr>
          <a:xfrm>
            <a:off x="5217091" y="366479"/>
            <a:ext cx="6100174" cy="646331"/>
          </a:xfrm>
          <a:prstGeom prst="rect">
            <a:avLst/>
          </a:prstGeom>
          <a:noFill/>
        </p:spPr>
        <p:txBody>
          <a:bodyPr wrap="square">
            <a:spAutoFit/>
          </a:bodyPr>
          <a:lstStyle/>
          <a:p>
            <a:pPr algn="l"/>
            <a:r>
              <a:rPr lang="en-GB" sz="3600" b="1" i="0" u="none" strike="noStrike" dirty="0">
                <a:solidFill>
                  <a:schemeClr val="bg1"/>
                </a:solidFill>
                <a:effectLst/>
              </a:rPr>
              <a:t>Video Take-Aways</a:t>
            </a:r>
          </a:p>
        </p:txBody>
      </p:sp>
    </p:spTree>
    <p:extLst>
      <p:ext uri="{BB962C8B-B14F-4D97-AF65-F5344CB8AC3E}">
        <p14:creationId xmlns:p14="http://schemas.microsoft.com/office/powerpoint/2010/main" val="1352767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aph of the state of florida&#10;&#10;Description automatically generated with medium confidence">
            <a:extLst>
              <a:ext uri="{FF2B5EF4-FFF2-40B4-BE49-F238E27FC236}">
                <a16:creationId xmlns:a16="http://schemas.microsoft.com/office/drawing/2014/main" id="{D24A1464-8ABB-C3AD-53E4-9764C52D99FF}"/>
              </a:ext>
            </a:extLst>
          </p:cNvPr>
          <p:cNvPicPr>
            <a:picLocks noChangeAspect="1"/>
          </p:cNvPicPr>
          <p:nvPr/>
        </p:nvPicPr>
        <p:blipFill rotWithShape="1">
          <a:blip r:embed="rId2"/>
          <a:srcRect t="3150" b="714"/>
          <a:stretch/>
        </p:blipFill>
        <p:spPr>
          <a:xfrm>
            <a:off x="20" y="1282"/>
            <a:ext cx="12191980" cy="6856718"/>
          </a:xfrm>
          <a:prstGeom prst="rect">
            <a:avLst/>
          </a:prstGeom>
        </p:spPr>
      </p:pic>
    </p:spTree>
    <p:extLst>
      <p:ext uri="{BB962C8B-B14F-4D97-AF65-F5344CB8AC3E}">
        <p14:creationId xmlns:p14="http://schemas.microsoft.com/office/powerpoint/2010/main" val="145653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0D83FF7-4579-4A65-7F79-E6ACD8EF9FB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6877" y="1108734"/>
            <a:ext cx="6149019" cy="3417961"/>
          </a:xfrm>
        </p:spPr>
      </p:pic>
      <p:sp>
        <p:nvSpPr>
          <p:cNvPr id="5" name="TextBox 4">
            <a:extLst>
              <a:ext uri="{FF2B5EF4-FFF2-40B4-BE49-F238E27FC236}">
                <a16:creationId xmlns:a16="http://schemas.microsoft.com/office/drawing/2014/main" id="{DAD3D398-5057-13E9-3FF5-B7C082D4596A}"/>
              </a:ext>
            </a:extLst>
          </p:cNvPr>
          <p:cNvSpPr txBox="1"/>
          <p:nvPr/>
        </p:nvSpPr>
        <p:spPr>
          <a:xfrm>
            <a:off x="6734907" y="172751"/>
            <a:ext cx="5240215" cy="4154984"/>
          </a:xfrm>
          <a:prstGeom prst="rect">
            <a:avLst/>
          </a:prstGeom>
          <a:noFill/>
        </p:spPr>
        <p:txBody>
          <a:bodyPr wrap="square" rtlCol="0">
            <a:spAutoFit/>
          </a:bodyPr>
          <a:lstStyle/>
          <a:p>
            <a:r>
              <a:rPr lang="en-US" sz="2400" dirty="0">
                <a:solidFill>
                  <a:schemeClr val="bg1"/>
                </a:solidFill>
              </a:rPr>
              <a:t>On September 15, 1944, two days before Market Garden, Urquhart — who had been roundly dismissed by his British superior, Lt. Gen. Frederick A.M. “Boy” Browning — because of his adamance, was forced to take leave by Col. Austin </a:t>
            </a:r>
            <a:r>
              <a:rPr lang="en-US" sz="2400" dirty="0" err="1">
                <a:solidFill>
                  <a:schemeClr val="bg1"/>
                </a:solidFill>
              </a:rPr>
              <a:t>Eagger</a:t>
            </a:r>
            <a:r>
              <a:rPr lang="en-US" sz="2400" dirty="0">
                <a:solidFill>
                  <a:schemeClr val="bg1"/>
                </a:solidFill>
              </a:rPr>
              <a:t>, a medical officer who cited Urquhart as suffering from “hysteria” and “nervous exhaustion.” If Urquhart refused to take leave, he was told he would be arrested and court-martialed.</a:t>
            </a:r>
          </a:p>
        </p:txBody>
      </p:sp>
      <p:sp>
        <p:nvSpPr>
          <p:cNvPr id="6" name="TextBox 5">
            <a:extLst>
              <a:ext uri="{FF2B5EF4-FFF2-40B4-BE49-F238E27FC236}">
                <a16:creationId xmlns:a16="http://schemas.microsoft.com/office/drawing/2014/main" id="{18A1920C-3CAE-D461-A63A-D0EDA5B9041B}"/>
              </a:ext>
            </a:extLst>
          </p:cNvPr>
          <p:cNvSpPr txBox="1"/>
          <p:nvPr/>
        </p:nvSpPr>
        <p:spPr>
          <a:xfrm>
            <a:off x="216877" y="4548937"/>
            <a:ext cx="11758245" cy="1200329"/>
          </a:xfrm>
          <a:prstGeom prst="rect">
            <a:avLst/>
          </a:prstGeom>
          <a:noFill/>
        </p:spPr>
        <p:txBody>
          <a:bodyPr wrap="square" rtlCol="0">
            <a:spAutoFit/>
          </a:bodyPr>
          <a:lstStyle/>
          <a:p>
            <a:r>
              <a:rPr lang="en-US" sz="2400" dirty="0">
                <a:solidFill>
                  <a:schemeClr val="bg1"/>
                </a:solidFill>
              </a:rPr>
              <a:t>Before it, I had been trusting and relatively optimistic, with a self-confidence that was sometimes excessive. After it, I doubted everything, tended to distrust my own as well as other people’s judgment, and became deeply skeptical about the behavior of leaders.</a:t>
            </a:r>
          </a:p>
        </p:txBody>
      </p:sp>
    </p:spTree>
    <p:extLst>
      <p:ext uri="{BB962C8B-B14F-4D97-AF65-F5344CB8AC3E}">
        <p14:creationId xmlns:p14="http://schemas.microsoft.com/office/powerpoint/2010/main" val="776609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Language</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630936" y="2807208"/>
            <a:ext cx="3429000" cy="3410712"/>
          </a:xfrm>
        </p:spPr>
        <p:txBody>
          <a:bodyPr vert="horz" wrap="square" lIns="91440" tIns="45720" rIns="91440" bIns="45720" rtlCol="0" anchor="t">
            <a:normAutofit/>
          </a:bodyPr>
          <a:lstStyle/>
          <a:p>
            <a:pPr indent="-228600">
              <a:buFont typeface="Arial" panose="020B0604020202020204" pitchFamily="34" charset="0"/>
              <a:buChar char="•"/>
            </a:pPr>
            <a:r>
              <a:rPr lang="en-US" sz="2200" dirty="0">
                <a:solidFill>
                  <a:schemeClr val="tx1"/>
                </a:solidFill>
              </a:rPr>
              <a:t>Language plays one of the central roles in human cognition. People perceive information with the help of language (both oral and written).</a:t>
            </a:r>
          </a:p>
        </p:txBody>
      </p:sp>
      <p:pic>
        <p:nvPicPr>
          <p:cNvPr id="6" name="Picture 5" descr="A picture containing text, slot machine&#10;&#10;Description automatically generated">
            <a:extLst>
              <a:ext uri="{FF2B5EF4-FFF2-40B4-BE49-F238E27FC236}">
                <a16:creationId xmlns:a16="http://schemas.microsoft.com/office/drawing/2014/main" id="{18817FFA-EB26-5B52-796E-8CB6CFC31CDC}"/>
              </a:ext>
            </a:extLst>
          </p:cNvPr>
          <p:cNvPicPr>
            <a:picLocks noChangeAspect="1"/>
          </p:cNvPicPr>
          <p:nvPr/>
        </p:nvPicPr>
        <p:blipFill>
          <a:blip r:embed="rId2"/>
          <a:stretch>
            <a:fillRect/>
          </a:stretch>
        </p:blipFill>
        <p:spPr>
          <a:xfrm>
            <a:off x="4654296" y="891883"/>
            <a:ext cx="6903720" cy="5074233"/>
          </a:xfrm>
          <a:prstGeom prst="rect">
            <a:avLst/>
          </a:prstGeom>
        </p:spPr>
      </p:pic>
    </p:spTree>
    <p:extLst>
      <p:ext uri="{BB962C8B-B14F-4D97-AF65-F5344CB8AC3E}">
        <p14:creationId xmlns:p14="http://schemas.microsoft.com/office/powerpoint/2010/main" val="2811644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Human Intelligence</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0936" y="2807208"/>
            <a:ext cx="3429000" cy="3410712"/>
          </a:xfrm>
        </p:spPr>
        <p:txBody>
          <a:bodyPr vert="horz" wrap="square" lIns="91440" tIns="45720" rIns="91440" bIns="45720" rtlCol="0" anchor="t">
            <a:normAutofit fontScale="92500"/>
          </a:bodyPr>
          <a:lstStyle/>
          <a:p>
            <a:pPr indent="-228600">
              <a:buFont typeface="Arial" panose="020B0604020202020204" pitchFamily="34" charset="0"/>
              <a:buChar char="•"/>
            </a:pPr>
            <a:endParaRPr lang="en-US" sz="2200" dirty="0">
              <a:solidFill>
                <a:schemeClr val="tx1"/>
              </a:solidFill>
            </a:endParaRPr>
          </a:p>
          <a:p>
            <a:pPr indent="-228600">
              <a:buFont typeface="Arial" panose="020B0604020202020204" pitchFamily="34" charset="0"/>
              <a:buChar char="•"/>
            </a:pPr>
            <a:r>
              <a:rPr lang="en-US" sz="2200" dirty="0">
                <a:solidFill>
                  <a:schemeClr val="tx1"/>
                </a:solidFill>
              </a:rPr>
              <a:t>Through intelligence, humans possess the cognitive abilities to learn, form concepts, understand, apply logic and reason, including the capacities to recognize patterns, plan, innovate, solve problems, make decisions, retain information, and use language to communicate.</a:t>
            </a:r>
          </a:p>
        </p:txBody>
      </p:sp>
      <p:pic>
        <p:nvPicPr>
          <p:cNvPr id="5" name="Picture 4" descr="Chart, line chart&#10;&#10;Description automatically generated">
            <a:extLst>
              <a:ext uri="{FF2B5EF4-FFF2-40B4-BE49-F238E27FC236}">
                <a16:creationId xmlns:a16="http://schemas.microsoft.com/office/drawing/2014/main" id="{494D4E6D-2B75-9FB8-6F5B-9207A5EAAD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59936" y="837188"/>
            <a:ext cx="7632246" cy="5380732"/>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8929" y="629266"/>
            <a:ext cx="4944152"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Types of Learning</a:t>
            </a:r>
          </a:p>
        </p:txBody>
      </p:sp>
      <p:sp>
        <p:nvSpPr>
          <p:cNvPr id="42" name="Rectangle 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imeline&#10;&#10;Description automatically generated">
            <a:extLst>
              <a:ext uri="{FF2B5EF4-FFF2-40B4-BE49-F238E27FC236}">
                <a16:creationId xmlns:a16="http://schemas.microsoft.com/office/drawing/2014/main" id="{93D3F8BD-5A79-2D48-8DE2-8B7035E3931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46527" y="833418"/>
            <a:ext cx="2191894" cy="5187917"/>
          </a:xfrm>
          <a:prstGeom prst="rect">
            <a:avLst/>
          </a:prstGeom>
          <a:effectLst/>
        </p:spPr>
      </p:pic>
      <p:graphicFrame>
        <p:nvGraphicFramePr>
          <p:cNvPr id="33" name="Content Placeholder 2">
            <a:extLst>
              <a:ext uri="{FF2B5EF4-FFF2-40B4-BE49-F238E27FC236}">
                <a16:creationId xmlns:a16="http://schemas.microsoft.com/office/drawing/2014/main" id="{2DD05D54-4A12-0300-5A61-6DED050C43F9}"/>
              </a:ext>
            </a:extLst>
          </p:cNvPr>
          <p:cNvGraphicFramePr>
            <a:graphicFrameLocks noGrp="1"/>
          </p:cNvGraphicFramePr>
          <p:nvPr>
            <p:ph idx="1"/>
            <p:extLst>
              <p:ext uri="{D42A27DB-BD31-4B8C-83A1-F6EECF244321}">
                <p14:modId xmlns:p14="http://schemas.microsoft.com/office/powerpoint/2010/main" val="2164414386"/>
              </p:ext>
            </p:extLst>
          </p:nvPr>
        </p:nvGraphicFramePr>
        <p:xfrm>
          <a:off x="496259" y="2100198"/>
          <a:ext cx="4944151"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52031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002361" cy="2160018"/>
          </a:xfrm>
        </p:spPr>
        <p:txBody>
          <a:bodyPr wrap="square"/>
          <a:lstStyle/>
          <a:p>
            <a:r>
              <a:rPr lang="en-GB" sz="2000" dirty="0"/>
              <a:t>Someone with a Visual learning style has a preference for seen or observed things, including pictures, diagrams, demonstrations, displays, handouts, films, flip-chart, etc. These people will use phrases such as ‘show me’, ‘let’s have a look at that’ and will be best able to perform a new task after reading the instructions or watching someone else do it first. These are the people who will work from lists and written directions and instructions.</a:t>
            </a:r>
          </a:p>
          <a:p>
            <a:pPr marL="457200" indent="-457200">
              <a:buFont typeface="Wingdings" pitchFamily="2" charset="2"/>
              <a:buChar char="Ø"/>
            </a:pPr>
            <a:r>
              <a:rPr lang="en-GB" sz="1600" dirty="0"/>
              <a:t>Ask the intended recipients if they know their learning style</a:t>
            </a:r>
          </a:p>
          <a:p>
            <a:pPr marL="457200" indent="-457200">
              <a:buFont typeface="Wingdings" pitchFamily="2" charset="2"/>
              <a:buChar char="Ø"/>
            </a:pPr>
            <a:r>
              <a:rPr lang="en-GB" sz="1600" dirty="0"/>
              <a:t>Write down new vocabulary </a:t>
            </a:r>
          </a:p>
          <a:p>
            <a:pPr marL="457200" indent="-457200">
              <a:buFont typeface="Wingdings" pitchFamily="2" charset="2"/>
              <a:buChar char="Ø"/>
            </a:pPr>
            <a:r>
              <a:rPr lang="en-GB" sz="1600" dirty="0"/>
              <a:t>Use the whiteboard efficiently </a:t>
            </a:r>
          </a:p>
          <a:p>
            <a:pPr marL="457200" indent="-457200">
              <a:buFont typeface="Wingdings" pitchFamily="2" charset="2"/>
              <a:buChar char="Ø"/>
            </a:pPr>
            <a:r>
              <a:rPr lang="en-GB" sz="1600" dirty="0"/>
              <a:t>Use charts and graphs</a:t>
            </a:r>
          </a:p>
          <a:p>
            <a:pPr marL="457200" indent="-457200">
              <a:buFont typeface="Wingdings" pitchFamily="2" charset="2"/>
              <a:buChar char="Ø"/>
            </a:pPr>
            <a:r>
              <a:rPr lang="en-GB" sz="1600" dirty="0"/>
              <a:t>Add symbols and movement to flashcards </a:t>
            </a:r>
          </a:p>
          <a:p>
            <a:pPr marL="457200" indent="-457200">
              <a:buFont typeface="Wingdings" pitchFamily="2" charset="2"/>
              <a:buChar char="Ø"/>
            </a:pPr>
            <a:r>
              <a:rPr lang="en-GB" sz="1600" dirty="0"/>
              <a:t>Experiment with real objects wherever possible</a:t>
            </a:r>
          </a:p>
          <a:p>
            <a:pPr marL="457200" indent="-457200">
              <a:buFont typeface="Wingdings" pitchFamily="2" charset="2"/>
              <a:buChar char="Ø"/>
            </a:pPr>
            <a:r>
              <a:rPr lang="en-GB" sz="1600" dirty="0"/>
              <a:t>Use slide shows and videos in presentations</a:t>
            </a:r>
          </a:p>
          <a:p>
            <a:pPr marL="457200" indent="-457200">
              <a:buFont typeface="Wingdings" pitchFamily="2" charset="2"/>
              <a:buChar char="Ø"/>
            </a:pPr>
            <a:r>
              <a:rPr lang="en-GB" sz="1600" dirty="0"/>
              <a:t>Encourage VL to sit at the front</a:t>
            </a:r>
          </a:p>
          <a:p>
            <a:endParaRPr lang="en-GB" sz="2000" dirty="0">
              <a:ea typeface="Times New Roman" panose="02020603050405020304" pitchFamily="18" charset="0"/>
            </a:endParaRPr>
          </a:p>
          <a:p>
            <a:endParaRPr lang="en-GB" sz="2000" dirty="0">
              <a:effectLst/>
              <a:ea typeface="Times New Roman" panose="02020603050405020304" pitchFamily="18" charset="0"/>
            </a:endParaRPr>
          </a:p>
          <a:p>
            <a:endParaRPr lang="en-GB" sz="20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Visual Learners</a:t>
            </a:r>
          </a:p>
        </p:txBody>
      </p:sp>
    </p:spTree>
    <p:extLst>
      <p:ext uri="{BB962C8B-B14F-4D97-AF65-F5344CB8AC3E}">
        <p14:creationId xmlns:p14="http://schemas.microsoft.com/office/powerpoint/2010/main" val="2739042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53B78C6-9058-C08C-FC4A-12DF3C75FCD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47916" y="110763"/>
            <a:ext cx="5827593" cy="6428183"/>
          </a:xfrm>
        </p:spPr>
      </p:pic>
    </p:spTree>
    <p:extLst>
      <p:ext uri="{BB962C8B-B14F-4D97-AF65-F5344CB8AC3E}">
        <p14:creationId xmlns:p14="http://schemas.microsoft.com/office/powerpoint/2010/main" val="1429994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002361" cy="2160018"/>
          </a:xfrm>
        </p:spPr>
        <p:txBody>
          <a:bodyPr wrap="square"/>
          <a:lstStyle/>
          <a:p>
            <a:r>
              <a:rPr lang="en-GB" sz="1800" dirty="0"/>
              <a:t>Someone with an Auditory learning style has a preference for the transfer of information through listening: to the spoken word, of self or others, of sounds and noises. These people will use phrases such as ‘tell me’, ‘let’s talk it over’ and will be best able to perform a new task after listening to instructions from an expert. These are the people who are happy being given spoken instructions over the telephone, and can remember all the words to songs that they hear!</a:t>
            </a:r>
          </a:p>
          <a:p>
            <a:pPr marL="457200" indent="-457200">
              <a:buFont typeface="Wingdings" pitchFamily="2" charset="2"/>
              <a:buChar char="Ø"/>
            </a:pPr>
            <a:r>
              <a:rPr lang="en-GB" sz="1800" dirty="0"/>
              <a:t>Engage in conversation about the subject matter</a:t>
            </a:r>
          </a:p>
          <a:p>
            <a:pPr marL="457200" indent="-457200">
              <a:buFont typeface="Wingdings" pitchFamily="2" charset="2"/>
              <a:buChar char="Ø"/>
            </a:pPr>
            <a:r>
              <a:rPr lang="en-GB" sz="1800" dirty="0"/>
              <a:t>Question students about the material</a:t>
            </a:r>
          </a:p>
          <a:p>
            <a:pPr marL="457200" indent="-457200">
              <a:buFont typeface="Wingdings" pitchFamily="2" charset="2"/>
              <a:buChar char="Ø"/>
            </a:pPr>
            <a:r>
              <a:rPr lang="en-GB" sz="1800" dirty="0"/>
              <a:t>Ask for oral summaries of material</a:t>
            </a:r>
          </a:p>
          <a:p>
            <a:pPr marL="457200" indent="-457200">
              <a:buFont typeface="Wingdings" pitchFamily="2" charset="2"/>
              <a:buChar char="Ø"/>
            </a:pPr>
            <a:r>
              <a:rPr lang="en-GB" sz="1800" dirty="0"/>
              <a:t>Have them tape lectures and review them with you</a:t>
            </a:r>
          </a:p>
          <a:p>
            <a:pPr marL="457200" indent="-457200">
              <a:buFont typeface="Wingdings" pitchFamily="2" charset="2"/>
              <a:buChar char="Ø"/>
            </a:pPr>
            <a:r>
              <a:rPr lang="en-GB" sz="1800" dirty="0"/>
              <a:t>Have them tape themselves reviewing material and listen to it together</a:t>
            </a:r>
          </a:p>
          <a:p>
            <a:pPr marL="457200" indent="-457200">
              <a:buFont typeface="Wingdings" pitchFamily="2" charset="2"/>
              <a:buChar char="Ø"/>
            </a:pPr>
            <a:r>
              <a:rPr lang="en-GB" sz="1800" dirty="0"/>
              <a:t>Read material aloud to them</a:t>
            </a:r>
          </a:p>
          <a:p>
            <a:pPr marL="457200" indent="-457200">
              <a:buFont typeface="Wingdings" pitchFamily="2" charset="2"/>
              <a:buChar char="Ø"/>
            </a:pPr>
            <a:r>
              <a:rPr lang="en-GB" sz="1800" dirty="0"/>
              <a:t>Use a talking calculator</a:t>
            </a:r>
          </a:p>
          <a:p>
            <a:pPr marL="457200" indent="-457200">
              <a:buFont typeface="Wingdings" pitchFamily="2" charset="2"/>
              <a:buChar char="Ø"/>
            </a:pPr>
            <a:r>
              <a:rPr lang="en-GB" sz="1800" dirty="0"/>
              <a:t>Have them put material to a rhythm or tune and rehearse it aloud</a:t>
            </a:r>
          </a:p>
          <a:p>
            <a:endParaRPr lang="en-GB" sz="1800" dirty="0">
              <a:ea typeface="Times New Roman" panose="02020603050405020304" pitchFamily="18" charset="0"/>
            </a:endParaRPr>
          </a:p>
          <a:p>
            <a:endParaRPr lang="en-GB" sz="1800" dirty="0">
              <a:effectLst/>
              <a:ea typeface="Times New Roman" panose="02020603050405020304" pitchFamily="18" charset="0"/>
            </a:endParaRPr>
          </a:p>
          <a:p>
            <a:endParaRPr lang="en-GB" sz="18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Auditory Learners</a:t>
            </a:r>
          </a:p>
        </p:txBody>
      </p:sp>
    </p:spTree>
    <p:extLst>
      <p:ext uri="{BB962C8B-B14F-4D97-AF65-F5344CB8AC3E}">
        <p14:creationId xmlns:p14="http://schemas.microsoft.com/office/powerpoint/2010/main" val="1605112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5CEE6E-4B56-F12E-3136-28E5FE55DA4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75212" y="-13295"/>
            <a:ext cx="6168787" cy="6892778"/>
          </a:xfrm>
        </p:spPr>
      </p:pic>
    </p:spTree>
    <p:extLst>
      <p:ext uri="{BB962C8B-B14F-4D97-AF65-F5344CB8AC3E}">
        <p14:creationId xmlns:p14="http://schemas.microsoft.com/office/powerpoint/2010/main" val="3510873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303267" cy="2160018"/>
          </a:xfrm>
        </p:spPr>
        <p:txBody>
          <a:bodyPr wrap="square"/>
          <a:lstStyle/>
          <a:p>
            <a:r>
              <a:rPr lang="en-GB" sz="2000" dirty="0"/>
              <a:t>Someone with a </a:t>
            </a:r>
            <a:r>
              <a:rPr lang="en-GB" sz="2000" dirty="0" err="1"/>
              <a:t>Kinesthetic</a:t>
            </a:r>
            <a:r>
              <a:rPr lang="en-GB" sz="2000" dirty="0"/>
              <a:t> learning style has a preference for physical experience - touching, feeling, holding, doing, practical hands-on experiences. These people will use phrases such as ‘let me try’, ‘how do you feel?’ and will be best able to perform a new task by going ahead and trying it out, learning as they go. These are the people who like to experiment, hands-on, and never look at the instructions first!</a:t>
            </a:r>
            <a:endParaRPr lang="en-GB" sz="1400" dirty="0"/>
          </a:p>
          <a:p>
            <a:pPr marL="342900" indent="-342900">
              <a:buFont typeface="Wingdings" pitchFamily="2" charset="2"/>
              <a:buChar char="Ø"/>
            </a:pPr>
            <a:r>
              <a:rPr lang="en-GB" sz="2000" dirty="0"/>
              <a:t>Write out checklists of materials to be learned or looked for</a:t>
            </a:r>
          </a:p>
          <a:p>
            <a:pPr marL="342900" indent="-342900">
              <a:buFont typeface="Wingdings" pitchFamily="2" charset="2"/>
              <a:buChar char="Ø"/>
            </a:pPr>
            <a:r>
              <a:rPr lang="en-GB" sz="2000" dirty="0"/>
              <a:t>Trace words and diagrams on paper</a:t>
            </a:r>
          </a:p>
          <a:p>
            <a:pPr marL="342900" indent="-342900">
              <a:buFont typeface="Wingdings" pitchFamily="2" charset="2"/>
              <a:buChar char="Ø"/>
            </a:pPr>
            <a:r>
              <a:rPr lang="en-GB" sz="2000" dirty="0"/>
              <a:t>Use role play or dramatize concepts. Students can move objects around to dramatize a concept or act out the concept themselves.</a:t>
            </a:r>
          </a:p>
          <a:p>
            <a:pPr marL="342900" indent="-342900">
              <a:buFont typeface="Wingdings" pitchFamily="2" charset="2"/>
              <a:buChar char="Ø"/>
            </a:pPr>
            <a:r>
              <a:rPr lang="en-GB" sz="2000" dirty="0"/>
              <a:t>Ask the student to envision a scene in which the material to be learned is being used or acted out somehow. For example: a student could imagine being a character in a novel.</a:t>
            </a:r>
          </a:p>
          <a:p>
            <a:pPr marL="342900" indent="-342900">
              <a:buFont typeface="Wingdings" pitchFamily="2" charset="2"/>
              <a:buChar char="Ø"/>
            </a:pPr>
            <a:r>
              <a:rPr lang="en-GB" sz="2000" dirty="0"/>
              <a:t>Have the student take notes (on paper, word processor, in textbooks) while reading or listening.</a:t>
            </a:r>
          </a:p>
          <a:p>
            <a:pPr marL="342900" indent="-342900">
              <a:buFont typeface="Wingdings" pitchFamily="2" charset="2"/>
              <a:buChar char="Ø"/>
            </a:pPr>
            <a:r>
              <a:rPr lang="en-GB" sz="2000" dirty="0"/>
              <a:t>Use some form of body movement (snapping fingers, pacing, mouthing ideas) while reciting material to be learned.</a:t>
            </a:r>
          </a:p>
          <a:p>
            <a:endParaRPr lang="en-GB" sz="1400" dirty="0">
              <a:ea typeface="Times New Roman" panose="02020603050405020304" pitchFamily="18" charset="0"/>
            </a:endParaRPr>
          </a:p>
          <a:p>
            <a:endParaRPr lang="en-GB" sz="1400" dirty="0">
              <a:effectLst/>
              <a:ea typeface="Times New Roman" panose="02020603050405020304" pitchFamily="18" charset="0"/>
            </a:endParaRPr>
          </a:p>
          <a:p>
            <a:endParaRPr lang="en-GB" sz="14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err="1"/>
              <a:t>Kinesthetic</a:t>
            </a:r>
            <a:r>
              <a:rPr lang="en-GB" sz="4400" dirty="0"/>
              <a:t> Learners</a:t>
            </a:r>
          </a:p>
        </p:txBody>
      </p:sp>
    </p:spTree>
    <p:extLst>
      <p:ext uri="{BB962C8B-B14F-4D97-AF65-F5344CB8AC3E}">
        <p14:creationId xmlns:p14="http://schemas.microsoft.com/office/powerpoint/2010/main" val="2884368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B9D0E07-803C-5B9A-A8F5-AF4500FF6E7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025518" y="-15663"/>
            <a:ext cx="5982004" cy="6873663"/>
          </a:xfrm>
        </p:spPr>
      </p:pic>
    </p:spTree>
    <p:extLst>
      <p:ext uri="{BB962C8B-B14F-4D97-AF65-F5344CB8AC3E}">
        <p14:creationId xmlns:p14="http://schemas.microsoft.com/office/powerpoint/2010/main" val="2045055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BEF283-6DB8-13BA-6993-116D7FCFFB70}"/>
              </a:ext>
            </a:extLst>
          </p:cNvPr>
          <p:cNvSpPr>
            <a:spLocks noGrp="1"/>
          </p:cNvSpPr>
          <p:nvPr>
            <p:ph idx="1"/>
          </p:nvPr>
        </p:nvSpPr>
        <p:spPr/>
        <p:txBody>
          <a:bodyPr/>
          <a:lstStyle/>
          <a:p>
            <a:r>
              <a:rPr lang="en-US" dirty="0">
                <a:hlinkClick r:id="rId2"/>
              </a:rPr>
              <a:t>What type of learner are you</a:t>
            </a:r>
            <a:endParaRPr lang="en-US" dirty="0"/>
          </a:p>
        </p:txBody>
      </p:sp>
      <p:pic>
        <p:nvPicPr>
          <p:cNvPr id="4" name="Picture 3" descr="A person with her head on her face&#10;&#10;Description automatically generated">
            <a:extLst>
              <a:ext uri="{FF2B5EF4-FFF2-40B4-BE49-F238E27FC236}">
                <a16:creationId xmlns:a16="http://schemas.microsoft.com/office/drawing/2014/main" id="{2B0A6B7E-498E-0FAE-2482-9CFFB7C1DA9C}"/>
              </a:ext>
            </a:extLst>
          </p:cNvPr>
          <p:cNvPicPr>
            <a:picLocks noChangeAspect="1"/>
          </p:cNvPicPr>
          <p:nvPr/>
        </p:nvPicPr>
        <p:blipFill>
          <a:blip r:embed="rId3"/>
          <a:stretch>
            <a:fillRect/>
          </a:stretch>
        </p:blipFill>
        <p:spPr>
          <a:xfrm>
            <a:off x="5533873" y="743250"/>
            <a:ext cx="5900840" cy="4592320"/>
          </a:xfrm>
          <a:prstGeom prst="rect">
            <a:avLst/>
          </a:prstGeom>
        </p:spPr>
      </p:pic>
    </p:spTree>
    <p:extLst>
      <p:ext uri="{BB962C8B-B14F-4D97-AF65-F5344CB8AC3E}">
        <p14:creationId xmlns:p14="http://schemas.microsoft.com/office/powerpoint/2010/main" val="21541401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0A88E4-AD73-0C3B-56A1-ABD9FEBF5E39}"/>
              </a:ext>
            </a:extLst>
          </p:cNvPr>
          <p:cNvSpPr>
            <a:spLocks noGrp="1"/>
          </p:cNvSpPr>
          <p:nvPr>
            <p:ph idx="1"/>
          </p:nvPr>
        </p:nvSpPr>
        <p:spPr>
          <a:xfrm>
            <a:off x="761064" y="1891791"/>
            <a:ext cx="11002361" cy="2160018"/>
          </a:xfrm>
        </p:spPr>
        <p:txBody>
          <a:bodyPr wrap="square"/>
          <a:lstStyle/>
          <a:p>
            <a:pPr lvl="0" algn="just">
              <a:spcBef>
                <a:spcPts val="1200"/>
              </a:spcBef>
            </a:pPr>
            <a:r>
              <a:rPr lang="en-GB" sz="3200" dirty="0">
                <a:ea typeface="Times New Roman" panose="02020603050405020304" pitchFamily="18" charset="0"/>
              </a:rPr>
              <a:t>Questions?</a:t>
            </a:r>
            <a:endParaRPr lang="en-GB" sz="3200" dirty="0">
              <a:effectLst/>
              <a:ea typeface="Times New Roman" panose="02020603050405020304" pitchFamily="18" charset="0"/>
            </a:endParaRPr>
          </a:p>
          <a:p>
            <a:endParaRPr lang="en-GB" sz="4400" dirty="0"/>
          </a:p>
        </p:txBody>
      </p:sp>
      <p:pic>
        <p:nvPicPr>
          <p:cNvPr id="4" name="Picture 3" descr="Text&#10;&#10;Description automatically generated">
            <a:extLst>
              <a:ext uri="{FF2B5EF4-FFF2-40B4-BE49-F238E27FC236}">
                <a16:creationId xmlns:a16="http://schemas.microsoft.com/office/drawing/2014/main" id="{92D36390-256E-D54F-2D6E-C274708F9A7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17138" y="471602"/>
            <a:ext cx="3628147" cy="5416788"/>
          </a:xfrm>
          <a:prstGeom prst="rect">
            <a:avLst/>
          </a:prstGeom>
        </p:spPr>
      </p:pic>
      <p:sp>
        <p:nvSpPr>
          <p:cNvPr id="5" name="TextBox 4">
            <a:extLst>
              <a:ext uri="{FF2B5EF4-FFF2-40B4-BE49-F238E27FC236}">
                <a16:creationId xmlns:a16="http://schemas.microsoft.com/office/drawing/2014/main" id="{5EC76DC7-A3F3-5A75-67E2-E1D86C3BD045}"/>
              </a:ext>
            </a:extLst>
          </p:cNvPr>
          <p:cNvSpPr txBox="1"/>
          <p:nvPr/>
        </p:nvSpPr>
        <p:spPr>
          <a:xfrm>
            <a:off x="8657482" y="569754"/>
            <a:ext cx="1199367" cy="369332"/>
          </a:xfrm>
          <a:prstGeom prst="rect">
            <a:avLst/>
          </a:prstGeom>
          <a:noFill/>
        </p:spPr>
        <p:txBody>
          <a:bodyPr wrap="none" rtlCol="0">
            <a:spAutoFit/>
          </a:bodyPr>
          <a:lstStyle/>
          <a:p>
            <a:r>
              <a:rPr lang="en-US" dirty="0">
                <a:solidFill>
                  <a:schemeClr val="bg1"/>
                </a:solidFill>
              </a:rPr>
              <a:t>Lee </a:t>
            </a:r>
            <a:r>
              <a:rPr lang="en-US" dirty="0" err="1">
                <a:solidFill>
                  <a:schemeClr val="bg1"/>
                </a:solidFill>
              </a:rPr>
              <a:t>Odden</a:t>
            </a:r>
            <a:endParaRPr lang="en-US" dirty="0">
              <a:solidFill>
                <a:schemeClr val="bg1"/>
              </a:solidFill>
            </a:endParaRPr>
          </a:p>
        </p:txBody>
      </p:sp>
    </p:spTree>
    <p:extLst>
      <p:ext uri="{BB962C8B-B14F-4D97-AF65-F5344CB8AC3E}">
        <p14:creationId xmlns:p14="http://schemas.microsoft.com/office/powerpoint/2010/main" val="244883247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633</TotalTime>
  <Words>1562</Words>
  <Application>Microsoft Macintosh PowerPoint</Application>
  <PresentationFormat>Widescreen</PresentationFormat>
  <Paragraphs>139</Paragraphs>
  <Slides>39</Slides>
  <Notes>4</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39</vt:i4>
      </vt:variant>
    </vt:vector>
  </HeadingPairs>
  <TitlesOfParts>
    <vt:vector size="65" baseType="lpstr">
      <vt:lpstr>Arial</vt:lpstr>
      <vt:lpstr>Calibri</vt:lpstr>
      <vt:lpstr>Calibri Light</vt:lpstr>
      <vt:lpstr>HelveticaNeueLTPro</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58</cp:revision>
  <dcterms:created xsi:type="dcterms:W3CDTF">2021-03-09T15:35:42Z</dcterms:created>
  <dcterms:modified xsi:type="dcterms:W3CDTF">2023-10-05T09:01:04Z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