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532C1B-9521-027B-36E6-50D3F9667124}" v="378" dt="2025-10-17T16:09:32.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69" d="100"/>
          <a:sy n="69" d="100"/>
        </p:scale>
        <p:origin x="37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0000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4031215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377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968191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3979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7242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9372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319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1092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913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1346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17418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52232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75601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7045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5662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2474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10/19/2025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86162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u="sng" dirty="0">
                <a:latin typeface="Arial" panose="020B0604020202020204" pitchFamily="34" charset="0"/>
                <a:cs typeface="Arial" panose="020B0604020202020204" pitchFamily="34" charset="0"/>
              </a:rPr>
              <a:t>Self Awareness</a:t>
            </a:r>
            <a:endParaRPr lang="en-GB" b="1" u="sng"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687780" y="3796142"/>
            <a:ext cx="6815669" cy="1320802"/>
          </a:xfrm>
        </p:spPr>
        <p:txBody>
          <a:bodyPr vert="horz" lIns="91440" tIns="45720" rIns="91440" bIns="45720" rtlCol="0" anchor="t">
            <a:normAutofit/>
          </a:bodyPr>
          <a:lstStyle/>
          <a:p>
            <a:pPr algn="r"/>
            <a:r>
              <a:rPr lang="en-GB" b="1" u="sng" dirty="0">
                <a:latin typeface="Arial" panose="020B0604020202020204" pitchFamily="34" charset="0"/>
                <a:ea typeface="+mn-lt"/>
                <a:cs typeface="Arial" panose="020B0604020202020204" pitchFamily="34" charset="0"/>
              </a:rPr>
              <a:t>Arooba Malik</a:t>
            </a:r>
          </a:p>
          <a:p>
            <a:pPr algn="r"/>
            <a:r>
              <a:rPr lang="en-GB" b="1" u="sng" dirty="0">
                <a:latin typeface="Arial" panose="020B0604020202020204" pitchFamily="34" charset="0"/>
                <a:ea typeface="+mn-lt"/>
                <a:cs typeface="Arial" panose="020B0604020202020204" pitchFamily="34" charset="0"/>
              </a:rPr>
              <a:t>2331703</a:t>
            </a:r>
            <a:endParaRPr lang="en-US"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99716-E160-5861-A104-046B2DC7A5D4}"/>
              </a:ext>
            </a:extLst>
          </p:cNvPr>
          <p:cNvSpPr>
            <a:spLocks noGrp="1"/>
          </p:cNvSpPr>
          <p:nvPr>
            <p:ph type="title"/>
          </p:nvPr>
        </p:nvSpPr>
        <p:spPr>
          <a:xfrm>
            <a:off x="1295402" y="954700"/>
            <a:ext cx="9601196" cy="1303867"/>
          </a:xfrm>
        </p:spPr>
        <p:txBody>
          <a:bodyPr>
            <a:normAutofit/>
          </a:bodyPr>
          <a:lstStyle/>
          <a:p>
            <a:r>
              <a:rPr lang="en-GB" sz="3200" b="1" u="sng" dirty="0">
                <a:latin typeface="Arial" panose="020B0604020202020204" pitchFamily="34" charset="0"/>
                <a:cs typeface="Arial" panose="020B0604020202020204" pitchFamily="34" charset="0"/>
              </a:rPr>
              <a:t>My Strengths and Weaknesses</a:t>
            </a:r>
            <a:endParaRPr lang="en-US" sz="28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AA262E-2DDB-FB96-6935-18C610AECCC6}"/>
              </a:ext>
            </a:extLst>
          </p:cNvPr>
          <p:cNvSpPr>
            <a:spLocks noGrp="1"/>
          </p:cNvSpPr>
          <p:nvPr>
            <p:ph idx="1"/>
          </p:nvPr>
        </p:nvSpPr>
        <p:spPr>
          <a:xfrm>
            <a:off x="1295402" y="2746878"/>
            <a:ext cx="5029201" cy="2892237"/>
          </a:xfrm>
        </p:spPr>
        <p:txBody>
          <a:bodyPr vert="horz" lIns="91440" tIns="45720" rIns="91440" bIns="45720" rtlCol="0" anchor="t">
            <a:noAutofit/>
          </a:bodyPr>
          <a:lstStyle/>
          <a:p>
            <a:pPr marL="0" indent="0">
              <a:buNone/>
            </a:pPr>
            <a:endParaRPr lang="en-GB" dirty="0"/>
          </a:p>
          <a:p>
            <a:pPr marL="0" indent="0">
              <a:lnSpc>
                <a:spcPct val="100000"/>
              </a:lnSpc>
              <a:spcBef>
                <a:spcPts val="100"/>
              </a:spcBef>
              <a:buNone/>
            </a:pPr>
            <a:r>
              <a:rPr lang="en-GB" sz="1800" b="1" u="sng" dirty="0">
                <a:latin typeface="Arial" panose="020B0604020202020204" pitchFamily="34" charset="0"/>
                <a:ea typeface="+mn-lt"/>
                <a:cs typeface="Arial" panose="020B0604020202020204" pitchFamily="34" charset="0"/>
              </a:rPr>
              <a:t>Strengths:</a:t>
            </a:r>
            <a:endParaRPr lang="en-GB" sz="1800" dirty="0">
              <a:latin typeface="Arial" panose="020B0604020202020204" pitchFamily="34" charset="0"/>
              <a:cs typeface="Arial" panose="020B0604020202020204" pitchFamily="34" charset="0"/>
            </a:endParaRPr>
          </a:p>
          <a:p>
            <a:pPr indent="0">
              <a:lnSpc>
                <a:spcPct val="100000"/>
              </a:lnSpc>
              <a:spcBef>
                <a:spcPts val="100"/>
              </a:spcBef>
            </a:pPr>
            <a:r>
              <a:rPr lang="en-GB" sz="1800" dirty="0">
                <a:latin typeface="Arial" panose="020B0604020202020204" pitchFamily="34" charset="0"/>
                <a:ea typeface="+mn-lt"/>
                <a:cs typeface="Arial" panose="020B0604020202020204" pitchFamily="34" charset="0"/>
              </a:rPr>
              <a:t>   Good communication skills</a:t>
            </a:r>
            <a:endParaRPr lang="en-GB" sz="1800" dirty="0">
              <a:latin typeface="Arial" panose="020B0604020202020204" pitchFamily="34" charset="0"/>
              <a:cs typeface="Arial" panose="020B0604020202020204" pitchFamily="34" charset="0"/>
            </a:endParaRPr>
          </a:p>
          <a:p>
            <a:pPr indent="0">
              <a:lnSpc>
                <a:spcPct val="100000"/>
              </a:lnSpc>
              <a:spcBef>
                <a:spcPts val="100"/>
              </a:spcBef>
            </a:pPr>
            <a:r>
              <a:rPr lang="en-GB" sz="1800" dirty="0">
                <a:latin typeface="Arial" panose="020B0604020202020204" pitchFamily="34" charset="0"/>
                <a:ea typeface="+mn-lt"/>
                <a:cs typeface="Arial" panose="020B0604020202020204" pitchFamily="34" charset="0"/>
              </a:rPr>
              <a:t>   Compassionate and empathetic</a:t>
            </a:r>
            <a:endParaRPr lang="en-GB" sz="1800" dirty="0">
              <a:latin typeface="Arial" panose="020B0604020202020204" pitchFamily="34" charset="0"/>
              <a:cs typeface="Arial" panose="020B0604020202020204" pitchFamily="34" charset="0"/>
            </a:endParaRPr>
          </a:p>
          <a:p>
            <a:pPr indent="0">
              <a:lnSpc>
                <a:spcPct val="100000"/>
              </a:lnSpc>
              <a:spcBef>
                <a:spcPts val="100"/>
              </a:spcBef>
            </a:pPr>
            <a:r>
              <a:rPr lang="en-GB" sz="1800" dirty="0">
                <a:latin typeface="Arial" panose="020B0604020202020204" pitchFamily="34" charset="0"/>
                <a:ea typeface="+mn-lt"/>
                <a:cs typeface="Arial" panose="020B0604020202020204" pitchFamily="34" charset="0"/>
              </a:rPr>
              <a:t>   Willing to continue learning and developing skills</a:t>
            </a: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B0D11EB-7D25-EBB0-CD81-ABE30F4732B9}"/>
              </a:ext>
            </a:extLst>
          </p:cNvPr>
          <p:cNvSpPr txBox="1"/>
          <p:nvPr/>
        </p:nvSpPr>
        <p:spPr>
          <a:xfrm>
            <a:off x="6968568" y="2766965"/>
            <a:ext cx="4014951" cy="1426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algn="l">
              <a:spcBef>
                <a:spcPts val="100"/>
              </a:spcBef>
              <a:spcAft>
                <a:spcPts val="600"/>
              </a:spcAft>
              <a:buFont typeface="Arial"/>
              <a:buChar char="•"/>
            </a:pPr>
            <a:endParaRPr lang="en-GB" sz="1600" dirty="0">
              <a:latin typeface="Arial" panose="020B0604020202020204" pitchFamily="34" charset="0"/>
              <a:cs typeface="Arial" panose="020B0604020202020204" pitchFamily="34" charset="0"/>
            </a:endParaRPr>
          </a:p>
          <a:p>
            <a:pPr>
              <a:spcBef>
                <a:spcPts val="100"/>
              </a:spcBef>
              <a:spcAft>
                <a:spcPts val="600"/>
              </a:spcAft>
            </a:pPr>
            <a:r>
              <a:rPr lang="en-GB" b="1" u="sng" dirty="0">
                <a:solidFill>
                  <a:srgbClr val="262626"/>
                </a:solidFill>
                <a:latin typeface="Arial" panose="020B0604020202020204" pitchFamily="34" charset="0"/>
                <a:cs typeface="Arial" panose="020B0604020202020204" pitchFamily="34" charset="0"/>
              </a:rPr>
              <a:t>Weaknesses:</a:t>
            </a:r>
          </a:p>
          <a:p>
            <a:pPr marL="285750" indent="-285750">
              <a:spcBef>
                <a:spcPts val="100"/>
              </a:spcBef>
              <a:spcAft>
                <a:spcPts val="600"/>
              </a:spcAft>
              <a:buFont typeface="Arial" panose="020B0604020202020204" pitchFamily="34" charset="0"/>
              <a:buChar char="•"/>
            </a:pPr>
            <a:r>
              <a:rPr lang="en-GB" dirty="0">
                <a:solidFill>
                  <a:srgbClr val="262626"/>
                </a:solidFill>
                <a:latin typeface="Arial" panose="020B0604020202020204" pitchFamily="34" charset="0"/>
                <a:cs typeface="Arial" panose="020B0604020202020204" pitchFamily="34" charset="0"/>
              </a:rPr>
              <a:t>Challenges in Time Management</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3065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EB5E1-A4B9-70F1-D541-090DA9E3F7F9}"/>
              </a:ext>
            </a:extLst>
          </p:cNvPr>
          <p:cNvSpPr>
            <a:spLocks noGrp="1"/>
          </p:cNvSpPr>
          <p:nvPr>
            <p:ph type="title"/>
          </p:nvPr>
        </p:nvSpPr>
        <p:spPr/>
        <p:txBody>
          <a:bodyPr>
            <a:normAutofit/>
          </a:bodyPr>
          <a:lstStyle/>
          <a:p>
            <a:r>
              <a:rPr lang="en-GB" sz="3600" b="1" u="sng" dirty="0">
                <a:latin typeface="Arial" panose="020B0604020202020204" pitchFamily="34" charset="0"/>
                <a:cs typeface="Arial" panose="020B0604020202020204" pitchFamily="34" charset="0"/>
              </a:rPr>
              <a:t>Overcoming Weaknesses</a:t>
            </a:r>
            <a:endParaRPr lang="en-US" sz="40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1F1D67-6C6A-4FBC-E35F-EEE001B490E7}"/>
              </a:ext>
            </a:extLst>
          </p:cNvPr>
          <p:cNvSpPr>
            <a:spLocks noGrp="1"/>
          </p:cNvSpPr>
          <p:nvPr>
            <p:ph idx="1"/>
          </p:nvPr>
        </p:nvSpPr>
        <p:spPr>
          <a:xfrm>
            <a:off x="864476" y="2634921"/>
            <a:ext cx="10463049" cy="4351338"/>
          </a:xfrm>
        </p:spPr>
        <p:txBody>
          <a:bodyPr vert="horz" lIns="91440" tIns="45720" rIns="91440" bIns="45720" rtlCol="0" anchor="t">
            <a:noAutofit/>
          </a:bodyPr>
          <a:lstStyle/>
          <a:p>
            <a:pPr marL="0" indent="0">
              <a:buNone/>
            </a:pPr>
            <a:r>
              <a:rPr lang="en-GB" sz="2400" dirty="0">
                <a:ea typeface="+mn-lt"/>
                <a:cs typeface="+mn-lt"/>
              </a:rPr>
              <a:t>One way I can overcome my weakness of time management is to prioritise my tasks in my shift or workday so that the most important jobs are always completed first and this will reduce stress. For instance, high priority tasks can be patient </a:t>
            </a:r>
            <a:r>
              <a:rPr lang="en-GB" dirty="0">
                <a:ea typeface="+mn-lt"/>
                <a:cs typeface="+mn-lt"/>
              </a:rPr>
              <a:t>centred</a:t>
            </a:r>
            <a:r>
              <a:rPr lang="en-GB" sz="2400" dirty="0">
                <a:ea typeface="+mn-lt"/>
                <a:cs typeface="+mn-lt"/>
              </a:rPr>
              <a:t> and urgent patient tasks like appointments and medications. And after that can be low focus tasks like optional or volunteer tasks.</a:t>
            </a:r>
          </a:p>
          <a:p>
            <a:pPr marL="0" indent="0">
              <a:lnSpc>
                <a:spcPct val="150000"/>
              </a:lnSpc>
              <a:buNone/>
            </a:pPr>
            <a:r>
              <a:rPr lang="en-GB" sz="2400" dirty="0">
                <a:ea typeface="+mn-lt"/>
                <a:cs typeface="+mn-lt"/>
              </a:rPr>
              <a:t>I can also structure the hours in my day for different things which help focus on one task or patient at a time.</a:t>
            </a:r>
            <a:endParaRPr lang="en-GB" sz="2400" dirty="0"/>
          </a:p>
        </p:txBody>
      </p:sp>
    </p:spTree>
    <p:extLst>
      <p:ext uri="{BB962C8B-B14F-4D97-AF65-F5344CB8AC3E}">
        <p14:creationId xmlns:p14="http://schemas.microsoft.com/office/powerpoint/2010/main" val="278819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BE51A-508A-DB02-7601-3DD0D5167B95}"/>
              </a:ext>
            </a:extLst>
          </p:cNvPr>
          <p:cNvSpPr>
            <a:spLocks noGrp="1"/>
          </p:cNvSpPr>
          <p:nvPr>
            <p:ph type="title"/>
          </p:nvPr>
        </p:nvSpPr>
        <p:spPr/>
        <p:txBody>
          <a:bodyPr>
            <a:normAutofit/>
          </a:bodyPr>
          <a:lstStyle/>
          <a:p>
            <a:r>
              <a:rPr lang="en-GB" sz="4000" b="1" u="sng" dirty="0">
                <a:latin typeface="Arial" panose="020B0604020202020204" pitchFamily="34" charset="0"/>
                <a:ea typeface="+mj-lt"/>
                <a:cs typeface="Arial" panose="020B0604020202020204" pitchFamily="34" charset="0"/>
              </a:rPr>
              <a:t>Threats in the Health and Social Care</a:t>
            </a:r>
            <a:endParaRPr lang="en-US" sz="40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D56C3A9-A236-3727-830B-62C377E85026}"/>
              </a:ext>
            </a:extLst>
          </p:cNvPr>
          <p:cNvSpPr>
            <a:spLocks noGrp="1"/>
          </p:cNvSpPr>
          <p:nvPr>
            <p:ph idx="1"/>
          </p:nvPr>
        </p:nvSpPr>
        <p:spPr>
          <a:xfrm>
            <a:off x="901262" y="2624411"/>
            <a:ext cx="10694277" cy="3531532"/>
          </a:xfrm>
        </p:spPr>
        <p:txBody>
          <a:bodyPr vert="horz" lIns="91440" tIns="45720" rIns="91440" bIns="45720" rtlCol="0" anchor="t">
            <a:noAutofit/>
          </a:bodyPr>
          <a:lstStyle/>
          <a:p>
            <a:pPr marL="0" indent="0">
              <a:lnSpc>
                <a:spcPct val="120000"/>
              </a:lnSpc>
              <a:buNone/>
            </a:pPr>
            <a:r>
              <a:rPr lang="en-GB" sz="1600" dirty="0">
                <a:latin typeface="Arial" panose="020B0604020202020204" pitchFamily="34" charset="0"/>
                <a:ea typeface="+mn-lt"/>
                <a:cs typeface="Arial" panose="020B0604020202020204" pitchFamily="34" charset="0"/>
              </a:rPr>
              <a:t>A threat that I may face in the health and social care sector would be the possibility of burn out because of workload and working hours.</a:t>
            </a:r>
            <a:endParaRPr lang="en-GB" sz="1600" dirty="0">
              <a:latin typeface="Arial" panose="020B0604020202020204" pitchFamily="34" charset="0"/>
              <a:cs typeface="Arial" panose="020B0604020202020204" pitchFamily="34" charset="0"/>
            </a:endParaRPr>
          </a:p>
          <a:p>
            <a:pPr marL="0" indent="0">
              <a:lnSpc>
                <a:spcPct val="120000"/>
              </a:lnSpc>
              <a:buNone/>
            </a:pPr>
            <a:r>
              <a:rPr lang="en-GB" sz="1600" b="1" u="sng" dirty="0">
                <a:latin typeface="Arial" panose="020B0604020202020204" pitchFamily="34" charset="0"/>
                <a:ea typeface="+mn-lt"/>
                <a:cs typeface="Arial" panose="020B0604020202020204" pitchFamily="34" charset="0"/>
              </a:rPr>
              <a:t>How can I tackle these threats in my practice?</a:t>
            </a:r>
            <a:endParaRPr lang="en-GB" sz="1600" b="1" u="sng" dirty="0">
              <a:latin typeface="Arial" panose="020B0604020202020204" pitchFamily="34" charset="0"/>
              <a:cs typeface="Arial" panose="020B0604020202020204" pitchFamily="34" charset="0"/>
            </a:endParaRPr>
          </a:p>
          <a:p>
            <a:pPr indent="0">
              <a:lnSpc>
                <a:spcPct val="120000"/>
              </a:lnSpc>
              <a:buFont typeface="Calibri" panose="020B0604020202020204" pitchFamily="34" charset="0"/>
              <a:buChar char="-"/>
            </a:pPr>
            <a:r>
              <a:rPr lang="en-GB" sz="1600" dirty="0">
                <a:latin typeface="Arial" panose="020B0604020202020204" pitchFamily="34" charset="0"/>
                <a:ea typeface="+mn-lt"/>
                <a:cs typeface="Arial" panose="020B0604020202020204" pitchFamily="34" charset="0"/>
              </a:rPr>
              <a:t>   I can take part in and ask for more mental health support like counselling, therapy and stress management workshops. For instance, I can use the Headspace app for NHS staff for mindfulness.</a:t>
            </a:r>
            <a:endParaRPr lang="en-GB" sz="1600" dirty="0">
              <a:latin typeface="Arial" panose="020B0604020202020204" pitchFamily="34" charset="0"/>
              <a:cs typeface="Arial" panose="020B0604020202020204" pitchFamily="34" charset="0"/>
            </a:endParaRPr>
          </a:p>
          <a:p>
            <a:pPr indent="0">
              <a:lnSpc>
                <a:spcPct val="120000"/>
              </a:lnSpc>
              <a:buFont typeface="Calibri" panose="020B0604020202020204" pitchFamily="34" charset="0"/>
              <a:buChar char="-"/>
            </a:pPr>
            <a:r>
              <a:rPr lang="en-GB" sz="1600" dirty="0">
                <a:latin typeface="Arial" panose="020B0604020202020204" pitchFamily="34" charset="0"/>
                <a:ea typeface="+mn-lt"/>
                <a:cs typeface="Arial" panose="020B0604020202020204" pitchFamily="34" charset="0"/>
              </a:rPr>
              <a:t>   I can try and make sure I have a flexible work schedule and a healthy routine where I can have a work life balance.</a:t>
            </a:r>
            <a:endParaRPr lang="en-GB" sz="1600" dirty="0">
              <a:latin typeface="Arial" panose="020B0604020202020204" pitchFamily="34" charset="0"/>
              <a:cs typeface="Arial" panose="020B0604020202020204" pitchFamily="34" charset="0"/>
            </a:endParaRPr>
          </a:p>
          <a:p>
            <a:pPr indent="0">
              <a:lnSpc>
                <a:spcPct val="120000"/>
              </a:lnSpc>
              <a:buFont typeface="Calibri" panose="020B0604020202020204" pitchFamily="34" charset="0"/>
              <a:buChar char="-"/>
            </a:pPr>
            <a:r>
              <a:rPr lang="en-GB" sz="1600" dirty="0">
                <a:latin typeface="Arial" panose="020B0604020202020204" pitchFamily="34" charset="0"/>
                <a:ea typeface="+mn-lt"/>
                <a:cs typeface="Arial" panose="020B0604020202020204" pitchFamily="34" charset="0"/>
              </a:rPr>
              <a:t>   I will discuss any issues or problems with colleagues and ask for help if I need it by joining a peer support group or team up with someone.</a:t>
            </a:r>
            <a:endParaRPr lang="en-GB" sz="1600" dirty="0">
              <a:latin typeface="Arial" panose="020B0604020202020204" pitchFamily="34" charset="0"/>
              <a:cs typeface="Arial" panose="020B0604020202020204" pitchFamily="34" charset="0"/>
            </a:endParaRPr>
          </a:p>
          <a:p>
            <a:pPr marL="0" indent="0">
              <a:lnSpc>
                <a:spcPct val="120000"/>
              </a:lnSpc>
              <a:buNone/>
            </a:pPr>
            <a:r>
              <a:rPr lang="en-GB" sz="1600" dirty="0">
                <a:latin typeface="Arial" panose="020B0604020202020204" pitchFamily="34" charset="0"/>
                <a:ea typeface="+mn-lt"/>
                <a:cs typeface="Arial" panose="020B0604020202020204" pitchFamily="34" charset="0"/>
              </a:rPr>
              <a:t>(Razai 2023)</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0516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DF564-1EB6-4EE3-B083-B2D71E9CC52F}"/>
              </a:ext>
            </a:extLst>
          </p:cNvPr>
          <p:cNvSpPr>
            <a:spLocks noGrp="1"/>
          </p:cNvSpPr>
          <p:nvPr>
            <p:ph type="title"/>
          </p:nvPr>
        </p:nvSpPr>
        <p:spPr/>
        <p:txBody>
          <a:bodyPr>
            <a:normAutofit/>
          </a:bodyPr>
          <a:lstStyle/>
          <a:p>
            <a:r>
              <a:rPr lang="en-GB" sz="4000" b="1" u="sng" dirty="0">
                <a:latin typeface="Arial" panose="020B0604020202020204" pitchFamily="34" charset="0"/>
                <a:ea typeface="+mj-lt"/>
                <a:cs typeface="Arial" panose="020B0604020202020204" pitchFamily="34" charset="0"/>
              </a:rPr>
              <a:t>Opportunities</a:t>
            </a:r>
            <a:endParaRPr lang="en-US" sz="40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93A1B8A-1175-1075-FC81-D1E854521853}"/>
              </a:ext>
            </a:extLst>
          </p:cNvPr>
          <p:cNvSpPr>
            <a:spLocks noGrp="1"/>
          </p:cNvSpPr>
          <p:nvPr>
            <p:ph idx="1"/>
          </p:nvPr>
        </p:nvSpPr>
        <p:spPr>
          <a:xfrm>
            <a:off x="1295401" y="2546422"/>
            <a:ext cx="9706299" cy="4243846"/>
          </a:xfrm>
        </p:spPr>
        <p:txBody>
          <a:bodyPr vert="horz" lIns="91440" tIns="45720" rIns="91440" bIns="45720" rtlCol="0" anchor="t">
            <a:noAutofit/>
          </a:bodyPr>
          <a:lstStyle/>
          <a:p>
            <a:pPr marL="0" indent="0">
              <a:buNone/>
            </a:pPr>
            <a:r>
              <a:rPr lang="en-GB" sz="1850" dirty="0">
                <a:latin typeface="Arial" panose="020B0604020202020204" pitchFamily="34" charset="0"/>
                <a:ea typeface="+mn-lt"/>
                <a:cs typeface="Arial" panose="020B0604020202020204" pitchFamily="34" charset="0"/>
              </a:rPr>
              <a:t>There are many opportunities for me and my career in the health and social care system. The ones I would be interested in pursuing would be:</a:t>
            </a:r>
            <a:endParaRPr lang="en-GB" sz="1850" dirty="0">
              <a:latin typeface="Arial" panose="020B0604020202020204" pitchFamily="34" charset="0"/>
              <a:cs typeface="Arial" panose="020B0604020202020204" pitchFamily="34" charset="0"/>
            </a:endParaRPr>
          </a:p>
          <a:p>
            <a:r>
              <a:rPr lang="en-GB" sz="1850" dirty="0">
                <a:latin typeface="Arial" panose="020B0604020202020204" pitchFamily="34" charset="0"/>
                <a:ea typeface="+mn-lt"/>
                <a:cs typeface="Arial" panose="020B0604020202020204" pitchFamily="34" charset="0"/>
              </a:rPr>
              <a:t>Taking part in Continuous Professional Development (CPD) courses and training to help my career and improve my skills and knowledge.</a:t>
            </a:r>
            <a:endParaRPr lang="en-GB" sz="1850" dirty="0">
              <a:latin typeface="Arial" panose="020B0604020202020204" pitchFamily="34" charset="0"/>
              <a:cs typeface="Arial" panose="020B0604020202020204" pitchFamily="34" charset="0"/>
            </a:endParaRPr>
          </a:p>
          <a:p>
            <a:r>
              <a:rPr lang="en-GB" sz="1850" dirty="0">
                <a:latin typeface="Arial" panose="020B0604020202020204" pitchFamily="34" charset="0"/>
                <a:ea typeface="+mn-lt"/>
                <a:cs typeface="Arial" panose="020B0604020202020204" pitchFamily="34" charset="0"/>
              </a:rPr>
              <a:t>Progression to senior roles like supervision and leadership through training and support. (Kessler 2021)</a:t>
            </a:r>
            <a:endParaRPr lang="en-GB" sz="1850" dirty="0">
              <a:latin typeface="Arial" panose="020B0604020202020204" pitchFamily="34" charset="0"/>
              <a:cs typeface="Arial" panose="020B0604020202020204" pitchFamily="34" charset="0"/>
            </a:endParaRPr>
          </a:p>
          <a:p>
            <a:pPr marL="0" indent="0">
              <a:buNone/>
            </a:pPr>
            <a:r>
              <a:rPr lang="en-GB" sz="1850" dirty="0">
                <a:latin typeface="Arial" panose="020B0604020202020204" pitchFamily="34" charset="0"/>
                <a:ea typeface="+mn-lt"/>
                <a:cs typeface="Arial" panose="020B0604020202020204" pitchFamily="34" charset="0"/>
              </a:rPr>
              <a:t>Therefore, I can use my strength like good communication to excel in building strong relationships and patient care, I would like to explore roles in mental health care.</a:t>
            </a:r>
            <a:endParaRPr lang="en-GB" sz="1850" dirty="0">
              <a:latin typeface="Arial" panose="020B0604020202020204" pitchFamily="34" charset="0"/>
              <a:cs typeface="Arial" panose="020B0604020202020204" pitchFamily="34" charset="0"/>
            </a:endParaRPr>
          </a:p>
          <a:p>
            <a:pPr marL="0" indent="0">
              <a:buNone/>
            </a:pPr>
            <a:r>
              <a:rPr lang="en-GB" sz="1850" dirty="0">
                <a:latin typeface="Arial" panose="020B0604020202020204" pitchFamily="34" charset="0"/>
                <a:ea typeface="+mn-lt"/>
                <a:cs typeface="Arial" panose="020B0604020202020204" pitchFamily="34" charset="0"/>
              </a:rPr>
              <a:t>I can also use my passion and willingness to learn to take on more CPD training to progress to senior roles and positively grow my career.</a:t>
            </a:r>
            <a:endParaRPr lang="en-GB" sz="18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2500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1CAEC-6222-CE1E-7857-9DC53F7E62BF}"/>
              </a:ext>
            </a:extLst>
          </p:cNvPr>
          <p:cNvSpPr>
            <a:spLocks noGrp="1"/>
          </p:cNvSpPr>
          <p:nvPr>
            <p:ph type="title"/>
          </p:nvPr>
        </p:nvSpPr>
        <p:spPr/>
        <p:txBody>
          <a:bodyPr>
            <a:normAutofit/>
          </a:bodyPr>
          <a:lstStyle/>
          <a:p>
            <a:r>
              <a:rPr lang="en-GB" sz="3600" b="1" u="sng" dirty="0">
                <a:latin typeface="Arial" panose="020B0604020202020204" pitchFamily="34" charset="0"/>
                <a:ea typeface="+mj-lt"/>
                <a:cs typeface="Arial" panose="020B0604020202020204" pitchFamily="34" charset="0"/>
              </a:rPr>
              <a:t>Kolb’s Learning Cycle</a:t>
            </a:r>
            <a:endParaRPr lang="en-US" sz="3600" b="1" u="sng" dirty="0">
              <a:latin typeface="Arial" panose="020B0604020202020204" pitchFamily="34" charset="0"/>
              <a:ea typeface="+mj-lt"/>
              <a:cs typeface="Arial" panose="020B0604020202020204" pitchFamily="34" charset="0"/>
            </a:endParaRPr>
          </a:p>
        </p:txBody>
      </p:sp>
      <p:sp>
        <p:nvSpPr>
          <p:cNvPr id="3" name="Content Placeholder 2">
            <a:extLst>
              <a:ext uri="{FF2B5EF4-FFF2-40B4-BE49-F238E27FC236}">
                <a16:creationId xmlns:a16="http://schemas.microsoft.com/office/drawing/2014/main" id="{C7949518-52B0-4344-1AAF-2B5DE3F9DD04}"/>
              </a:ext>
            </a:extLst>
          </p:cNvPr>
          <p:cNvSpPr>
            <a:spLocks noGrp="1"/>
          </p:cNvSpPr>
          <p:nvPr>
            <p:ph idx="1"/>
          </p:nvPr>
        </p:nvSpPr>
        <p:spPr>
          <a:xfrm>
            <a:off x="1495044" y="2392340"/>
            <a:ext cx="9201911" cy="4023129"/>
          </a:xfrm>
        </p:spPr>
        <p:txBody>
          <a:bodyPr vert="horz" lIns="91440" tIns="45720" rIns="91440" bIns="45720" rtlCol="0" anchor="t">
            <a:noAutofit/>
          </a:bodyPr>
          <a:lstStyle/>
          <a:p>
            <a:pPr marL="0" indent="0">
              <a:lnSpc>
                <a:spcPct val="120000"/>
              </a:lnSpc>
              <a:buNone/>
            </a:pPr>
            <a:r>
              <a:rPr lang="en-GB" sz="1600" dirty="0">
                <a:latin typeface="Arial" panose="020B0604020202020204" pitchFamily="34" charset="0"/>
                <a:ea typeface="+mn-lt"/>
                <a:cs typeface="Arial" panose="020B0604020202020204" pitchFamily="34" charset="0"/>
              </a:rPr>
              <a:t>I will use the theory of Kolb’s Learning Cycle to help me with my learning journey and practice. According to this theory, the process of learning is a continuous process like a cycle. We must have experience which leads us to reflect on our actions and thoughts with conceptual understanding. After that, our action will become a new experience.</a:t>
            </a:r>
            <a:endParaRPr lang="en-GB" sz="1600" dirty="0">
              <a:latin typeface="Arial" panose="020B0604020202020204" pitchFamily="34" charset="0"/>
              <a:cs typeface="Arial" panose="020B0604020202020204" pitchFamily="34" charset="0"/>
            </a:endParaRPr>
          </a:p>
          <a:p>
            <a:pPr marL="0" indent="0">
              <a:lnSpc>
                <a:spcPct val="120000"/>
              </a:lnSpc>
              <a:buNone/>
            </a:pPr>
            <a:r>
              <a:rPr lang="en-GB" sz="1600" dirty="0">
                <a:latin typeface="Arial" panose="020B0604020202020204" pitchFamily="34" charset="0"/>
                <a:ea typeface="+mn-lt"/>
                <a:cs typeface="Arial" panose="020B0604020202020204" pitchFamily="34" charset="0"/>
              </a:rPr>
              <a:t>The four stages of the cycle are:</a:t>
            </a:r>
            <a:endParaRPr lang="en-GB" sz="1600" dirty="0">
              <a:latin typeface="Arial" panose="020B0604020202020204" pitchFamily="34" charset="0"/>
              <a:cs typeface="Arial" panose="020B0604020202020204" pitchFamily="34" charset="0"/>
            </a:endParaRPr>
          </a:p>
          <a:p>
            <a:pPr marL="0" indent="0">
              <a:lnSpc>
                <a:spcPct val="120000"/>
              </a:lnSpc>
              <a:buNone/>
            </a:pPr>
            <a:r>
              <a:rPr lang="en-GB" sz="1600" dirty="0">
                <a:latin typeface="Arial" panose="020B0604020202020204" pitchFamily="34" charset="0"/>
                <a:ea typeface="+mn-lt"/>
                <a:cs typeface="Arial" panose="020B0604020202020204" pitchFamily="34" charset="0"/>
              </a:rPr>
              <a:t>1. Concrete Experience - actively having experience</a:t>
            </a:r>
            <a:endParaRPr lang="en-GB" sz="1600" dirty="0">
              <a:latin typeface="Arial" panose="020B0604020202020204" pitchFamily="34" charset="0"/>
              <a:cs typeface="Arial" panose="020B0604020202020204" pitchFamily="34" charset="0"/>
            </a:endParaRPr>
          </a:p>
          <a:p>
            <a:pPr marL="0" indent="0">
              <a:lnSpc>
                <a:spcPct val="120000"/>
              </a:lnSpc>
              <a:buNone/>
            </a:pPr>
            <a:r>
              <a:rPr lang="en-GB" sz="1600" dirty="0">
                <a:latin typeface="Arial" panose="020B0604020202020204" pitchFamily="34" charset="0"/>
                <a:ea typeface="+mn-lt"/>
                <a:cs typeface="Arial" panose="020B0604020202020204" pitchFamily="34" charset="0"/>
              </a:rPr>
              <a:t>2. Reflective Observation - reflecting back on the experience and noticing what happened</a:t>
            </a:r>
            <a:endParaRPr lang="en-GB" sz="1600" dirty="0">
              <a:latin typeface="Arial" panose="020B0604020202020204" pitchFamily="34" charset="0"/>
              <a:cs typeface="Arial" panose="020B0604020202020204" pitchFamily="34" charset="0"/>
            </a:endParaRPr>
          </a:p>
          <a:p>
            <a:pPr marL="0" indent="0">
              <a:lnSpc>
                <a:spcPct val="120000"/>
              </a:lnSpc>
              <a:buNone/>
            </a:pPr>
            <a:r>
              <a:rPr lang="en-GB" sz="1600" dirty="0">
                <a:latin typeface="Arial" panose="020B0604020202020204" pitchFamily="34" charset="0"/>
                <a:ea typeface="+mn-lt"/>
                <a:cs typeface="Arial" panose="020B0604020202020204" pitchFamily="34" charset="0"/>
              </a:rPr>
              <a:t>3. Abstract Conceptualization - interpreting and forming theories from the reflection</a:t>
            </a:r>
            <a:endParaRPr lang="en-GB" sz="1600" dirty="0">
              <a:latin typeface="Arial" panose="020B0604020202020204" pitchFamily="34" charset="0"/>
              <a:cs typeface="Arial" panose="020B0604020202020204" pitchFamily="34" charset="0"/>
            </a:endParaRPr>
          </a:p>
          <a:p>
            <a:pPr marL="0" indent="0">
              <a:lnSpc>
                <a:spcPct val="120000"/>
              </a:lnSpc>
              <a:buNone/>
            </a:pPr>
            <a:r>
              <a:rPr lang="en-GB" sz="1600" dirty="0">
                <a:latin typeface="Arial" panose="020B0604020202020204" pitchFamily="34" charset="0"/>
                <a:ea typeface="+mn-lt"/>
                <a:cs typeface="Arial" panose="020B0604020202020204" pitchFamily="34" charset="0"/>
              </a:rPr>
              <a:t>4. Active Experimentation - applying and testing the new ideas in practice</a:t>
            </a:r>
            <a:endParaRPr lang="en-GB" sz="1600" dirty="0">
              <a:latin typeface="Arial" panose="020B0604020202020204" pitchFamily="34" charset="0"/>
              <a:cs typeface="Arial" panose="020B0604020202020204" pitchFamily="34" charset="0"/>
            </a:endParaRPr>
          </a:p>
          <a:p>
            <a:pPr marL="0" indent="0">
              <a:lnSpc>
                <a:spcPct val="120000"/>
              </a:lnSpc>
              <a:buNone/>
            </a:pPr>
            <a:r>
              <a:rPr lang="en-GB" sz="1600" dirty="0">
                <a:latin typeface="Arial" panose="020B0604020202020204" pitchFamily="34" charset="0"/>
                <a:ea typeface="+mn-lt"/>
                <a:cs typeface="Arial" panose="020B0604020202020204" pitchFamily="34" charset="0"/>
              </a:rPr>
              <a:t>(Akella 2010)</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4152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8241C-9574-97DE-A6BD-7CAC91272EB3}"/>
              </a:ext>
            </a:extLst>
          </p:cNvPr>
          <p:cNvSpPr>
            <a:spLocks noGrp="1"/>
          </p:cNvSpPr>
          <p:nvPr>
            <p:ph type="title"/>
          </p:nvPr>
        </p:nvSpPr>
        <p:spPr/>
        <p:txBody>
          <a:bodyPr>
            <a:normAutofit/>
          </a:bodyPr>
          <a:lstStyle/>
          <a:p>
            <a:r>
              <a:rPr lang="en-GB" sz="3600" b="1" u="sng" dirty="0">
                <a:latin typeface="Arial" panose="020B0604020202020204" pitchFamily="34" charset="0"/>
                <a:ea typeface="+mj-lt"/>
                <a:cs typeface="Arial" panose="020B0604020202020204" pitchFamily="34" charset="0"/>
              </a:rPr>
              <a:t>How can I learn from Kolb’s Learning Cycle?</a:t>
            </a:r>
            <a:endParaRPr lang="en-US" sz="40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430F45-150A-B2EA-8AF3-108690DCE466}"/>
              </a:ext>
            </a:extLst>
          </p:cNvPr>
          <p:cNvSpPr>
            <a:spLocks noGrp="1"/>
          </p:cNvSpPr>
          <p:nvPr>
            <p:ph idx="1"/>
          </p:nvPr>
        </p:nvSpPr>
        <p:spPr>
          <a:xfrm>
            <a:off x="1295401" y="2556932"/>
            <a:ext cx="9601196" cy="3087708"/>
          </a:xfrm>
        </p:spPr>
        <p:txBody>
          <a:bodyPr vert="horz" lIns="91440" tIns="45720" rIns="91440" bIns="45720" rtlCol="0" anchor="t">
            <a:noAutofit/>
          </a:bodyPr>
          <a:lstStyle/>
          <a:p>
            <a:pPr>
              <a:buFont typeface="Arial" panose="020B0604020202020204" pitchFamily="34" charset="0"/>
              <a:buChar char="•"/>
            </a:pPr>
            <a:r>
              <a:rPr lang="en-GB" sz="2200" dirty="0">
                <a:latin typeface="Arial" panose="020B0604020202020204" pitchFamily="34" charset="0"/>
                <a:ea typeface="+mn-lt"/>
                <a:cs typeface="Arial" panose="020B0604020202020204" pitchFamily="34" charset="0"/>
              </a:rPr>
              <a:t>I will reflect on my experiences. For instance, if I have a work shift, I will think back to my experience and what went well and what did not.</a:t>
            </a:r>
            <a:endParaRPr lang="en-GB" sz="2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200" dirty="0">
                <a:latin typeface="Arial" panose="020B0604020202020204" pitchFamily="34" charset="0"/>
                <a:ea typeface="+mn-lt"/>
                <a:cs typeface="Arial" panose="020B0604020202020204" pitchFamily="34" charset="0"/>
              </a:rPr>
              <a:t>I will take feedback from colleagues and managing staff and supervisors.</a:t>
            </a:r>
            <a:endParaRPr lang="en-GB" sz="2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200" dirty="0">
                <a:latin typeface="Arial" panose="020B0604020202020204" pitchFamily="34" charset="0"/>
                <a:ea typeface="+mn-lt"/>
                <a:cs typeface="Arial" panose="020B0604020202020204" pitchFamily="34" charset="0"/>
              </a:rPr>
              <a:t>I will learn how I can take that feedback and improve my work and timing.</a:t>
            </a:r>
            <a:endParaRPr lang="en-GB" sz="2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200" dirty="0">
                <a:latin typeface="Arial" panose="020B0604020202020204" pitchFamily="34" charset="0"/>
                <a:ea typeface="+mn-lt"/>
                <a:cs typeface="Arial" panose="020B0604020202020204" pitchFamily="34" charset="0"/>
              </a:rPr>
              <a:t>Then I will apply these new strategies to my future shifts and this ongoing cycle will help me reflect on my practice and improve it.</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0462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516BA-D1B0-9022-FCB3-61BE99945378}"/>
              </a:ext>
            </a:extLst>
          </p:cNvPr>
          <p:cNvSpPr>
            <a:spLocks noGrp="1"/>
          </p:cNvSpPr>
          <p:nvPr>
            <p:ph type="title"/>
          </p:nvPr>
        </p:nvSpPr>
        <p:spPr/>
        <p:txBody>
          <a:bodyPr>
            <a:normAutofit/>
          </a:bodyPr>
          <a:lstStyle/>
          <a:p>
            <a:r>
              <a:rPr lang="en-GB" sz="3600" b="1" u="sng" dirty="0">
                <a:latin typeface="Arial" panose="020B0604020202020204" pitchFamily="34" charset="0"/>
                <a:ea typeface="+mj-lt"/>
                <a:cs typeface="Arial" panose="020B0604020202020204" pitchFamily="34" charset="0"/>
              </a:rPr>
              <a:t>References</a:t>
            </a:r>
            <a:endParaRPr lang="en-US" sz="4000" b="1" u="sng" dirty="0">
              <a:latin typeface="Arial" panose="020B0604020202020204" pitchFamily="34" charset="0"/>
              <a:ea typeface="+mj-lt"/>
              <a:cs typeface="Arial" panose="020B0604020202020204" pitchFamily="34" charset="0"/>
            </a:endParaRPr>
          </a:p>
        </p:txBody>
      </p:sp>
      <p:sp>
        <p:nvSpPr>
          <p:cNvPr id="3" name="Content Placeholder 2">
            <a:extLst>
              <a:ext uri="{FF2B5EF4-FFF2-40B4-BE49-F238E27FC236}">
                <a16:creationId xmlns:a16="http://schemas.microsoft.com/office/drawing/2014/main" id="{302D673C-3908-B23B-ABB5-B095709B7B3C}"/>
              </a:ext>
            </a:extLst>
          </p:cNvPr>
          <p:cNvSpPr>
            <a:spLocks noGrp="1"/>
          </p:cNvSpPr>
          <p:nvPr>
            <p:ph idx="1"/>
          </p:nvPr>
        </p:nvSpPr>
        <p:spPr>
          <a:xfrm>
            <a:off x="1295401" y="2725098"/>
            <a:ext cx="9601196" cy="2877501"/>
          </a:xfrm>
        </p:spPr>
        <p:txBody>
          <a:bodyPr vert="horz" lIns="91440" tIns="45720" rIns="91440" bIns="45720" rtlCol="0" anchor="t">
            <a:noAutofit/>
          </a:bodyPr>
          <a:lstStyle/>
          <a:p>
            <a:pPr>
              <a:lnSpc>
                <a:spcPct val="120000"/>
              </a:lnSpc>
            </a:pPr>
            <a:r>
              <a:rPr lang="en-GB" sz="1600" dirty="0">
                <a:latin typeface="Arial" panose="020B0604020202020204" pitchFamily="34" charset="0"/>
                <a:ea typeface="+mn-lt"/>
                <a:cs typeface="Arial" panose="020B0604020202020204" pitchFamily="34" charset="0"/>
              </a:rPr>
              <a:t>Akella D (2010) ‘Learning together: Kolb’s experiential theory and its application’, Journal of Management &amp; Organization, 16(1), pp. 100-112. Available at: doi:10.5172/jmo.16.1.100 [Accessed on 11 October 2025]</a:t>
            </a:r>
            <a:endParaRPr lang="en-GB" sz="1600" dirty="0">
              <a:latin typeface="Arial" panose="020B0604020202020204" pitchFamily="34" charset="0"/>
              <a:cs typeface="Arial" panose="020B0604020202020204" pitchFamily="34" charset="0"/>
            </a:endParaRPr>
          </a:p>
          <a:p>
            <a:pPr>
              <a:lnSpc>
                <a:spcPct val="120000"/>
              </a:lnSpc>
            </a:pPr>
            <a:r>
              <a:rPr lang="en-GB" sz="1600" dirty="0">
                <a:latin typeface="Arial" panose="020B0604020202020204" pitchFamily="34" charset="0"/>
                <a:ea typeface="+mn-lt"/>
                <a:cs typeface="Arial" panose="020B0604020202020204" pitchFamily="34" charset="0"/>
              </a:rPr>
              <a:t>Kessler I, </a:t>
            </a:r>
            <a:r>
              <a:rPr lang="en-GB" sz="1600" dirty="0" err="1">
                <a:latin typeface="Arial" panose="020B0604020202020204" pitchFamily="34" charset="0"/>
                <a:ea typeface="+mn-lt"/>
                <a:cs typeface="Arial" panose="020B0604020202020204" pitchFamily="34" charset="0"/>
              </a:rPr>
              <a:t>Steils</a:t>
            </a:r>
            <a:r>
              <a:rPr lang="en-GB" sz="1600" dirty="0">
                <a:latin typeface="Arial" panose="020B0604020202020204" pitchFamily="34" charset="0"/>
                <a:ea typeface="+mn-lt"/>
                <a:cs typeface="Arial" panose="020B0604020202020204" pitchFamily="34" charset="0"/>
              </a:rPr>
              <a:t> N, Esser A, et al (2021) ‘Understanding career development and progression from a healthcare support worker perspective. Part 1/2’, British Journal of Healthcare Assistants, 15(11), pp. 526–528. Available at: doi:10.12968/bjha.2021.15.11.526 [Accessed on 9 October 2025]</a:t>
            </a:r>
            <a:endParaRPr lang="en-GB" sz="1600" dirty="0">
              <a:latin typeface="Arial" panose="020B0604020202020204" pitchFamily="34" charset="0"/>
              <a:cs typeface="Arial" panose="020B0604020202020204" pitchFamily="34" charset="0"/>
            </a:endParaRPr>
          </a:p>
          <a:p>
            <a:pPr>
              <a:lnSpc>
                <a:spcPct val="120000"/>
              </a:lnSpc>
            </a:pPr>
            <a:r>
              <a:rPr lang="en-GB" sz="1600" dirty="0">
                <a:latin typeface="Arial" panose="020B0604020202020204" pitchFamily="34" charset="0"/>
                <a:ea typeface="+mn-lt"/>
                <a:cs typeface="Arial" panose="020B0604020202020204" pitchFamily="34" charset="0"/>
              </a:rPr>
              <a:t>Razai M.S, Kooner P, Majeed A (2023) ‘Strategies and interventions to improve healthcare professionals’ well-being and reduce burnout’, Journal of Primary Care &amp; Community Health, 14: 1-3, Sage Publications. Available at: doi:10.1177/21501319231178641. [Accessed on 10 October 2025]</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621076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20</TotalTime>
  <Words>780</Words>
  <Application>Microsoft Office PowerPoint</Application>
  <PresentationFormat>Widescreen</PresentationFormat>
  <Paragraphs>45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Garamond</vt:lpstr>
      <vt:lpstr>Organic</vt:lpstr>
      <vt:lpstr>Self Awareness</vt:lpstr>
      <vt:lpstr>My Strengths and Weaknesses</vt:lpstr>
      <vt:lpstr>Overcoming Weaknesses</vt:lpstr>
      <vt:lpstr>Threats in the Health and Social Care</vt:lpstr>
      <vt:lpstr>Opportunities</vt:lpstr>
      <vt:lpstr>Kolb’s Learning Cycle</vt:lpstr>
      <vt:lpstr>How can I learn from Kolb’s Learning Cycle?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Humaira Bashir</dc:creator>
  <cp:lastModifiedBy>Humaira Bashir</cp:lastModifiedBy>
  <cp:revision>125</cp:revision>
  <dcterms:created xsi:type="dcterms:W3CDTF">2025-10-17T15:50:00Z</dcterms:created>
  <dcterms:modified xsi:type="dcterms:W3CDTF">2025-10-19T10:40:34Z</dcterms:modified>
</cp:coreProperties>
</file>