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96"/>
  </p:notesMasterIdLst>
  <p:handoutMasterIdLst>
    <p:handoutMasterId r:id="rId97"/>
  </p:handoutMasterIdLst>
  <p:sldIdLst>
    <p:sldId id="256" r:id="rId6"/>
    <p:sldId id="257" r:id="rId7"/>
    <p:sldId id="445" r:id="rId8"/>
    <p:sldId id="258" r:id="rId9"/>
    <p:sldId id="269" r:id="rId10"/>
    <p:sldId id="402" r:id="rId11"/>
    <p:sldId id="388" r:id="rId12"/>
    <p:sldId id="263" r:id="rId13"/>
    <p:sldId id="559" r:id="rId14"/>
    <p:sldId id="525" r:id="rId15"/>
    <p:sldId id="524" r:id="rId16"/>
    <p:sldId id="526" r:id="rId17"/>
    <p:sldId id="527" r:id="rId18"/>
    <p:sldId id="528" r:id="rId19"/>
    <p:sldId id="444" r:id="rId20"/>
    <p:sldId id="574" r:id="rId21"/>
    <p:sldId id="554" r:id="rId22"/>
    <p:sldId id="555" r:id="rId23"/>
    <p:sldId id="556" r:id="rId24"/>
    <p:sldId id="1454" r:id="rId25"/>
    <p:sldId id="1455" r:id="rId26"/>
    <p:sldId id="534" r:id="rId27"/>
    <p:sldId id="538" r:id="rId28"/>
    <p:sldId id="568" r:id="rId29"/>
    <p:sldId id="541" r:id="rId30"/>
    <p:sldId id="540" r:id="rId31"/>
    <p:sldId id="522" r:id="rId32"/>
    <p:sldId id="523" r:id="rId33"/>
    <p:sldId id="529" r:id="rId34"/>
    <p:sldId id="570" r:id="rId35"/>
    <p:sldId id="569" r:id="rId36"/>
    <p:sldId id="260" r:id="rId37"/>
    <p:sldId id="530" r:id="rId38"/>
    <p:sldId id="302" r:id="rId39"/>
    <p:sldId id="1453" r:id="rId40"/>
    <p:sldId id="531" r:id="rId41"/>
    <p:sldId id="301" r:id="rId42"/>
    <p:sldId id="573" r:id="rId43"/>
    <p:sldId id="571" r:id="rId44"/>
    <p:sldId id="572" r:id="rId45"/>
    <p:sldId id="447" r:id="rId46"/>
    <p:sldId id="506" r:id="rId47"/>
    <p:sldId id="296" r:id="rId48"/>
    <p:sldId id="259" r:id="rId49"/>
    <p:sldId id="504" r:id="rId50"/>
    <p:sldId id="560" r:id="rId51"/>
    <p:sldId id="561" r:id="rId52"/>
    <p:sldId id="393" r:id="rId53"/>
    <p:sldId id="443" r:id="rId54"/>
    <p:sldId id="507" r:id="rId55"/>
    <p:sldId id="508" r:id="rId56"/>
    <p:sldId id="562" r:id="rId57"/>
    <p:sldId id="563" r:id="rId58"/>
    <p:sldId id="564" r:id="rId59"/>
    <p:sldId id="565" r:id="rId60"/>
    <p:sldId id="566" r:id="rId61"/>
    <p:sldId id="551" r:id="rId62"/>
    <p:sldId id="511" r:id="rId63"/>
    <p:sldId id="512" r:id="rId64"/>
    <p:sldId id="510" r:id="rId65"/>
    <p:sldId id="545" r:id="rId66"/>
    <p:sldId id="546" r:id="rId67"/>
    <p:sldId id="547" r:id="rId68"/>
    <p:sldId id="548" r:id="rId69"/>
    <p:sldId id="513" r:id="rId70"/>
    <p:sldId id="509" r:id="rId71"/>
    <p:sldId id="492" r:id="rId72"/>
    <p:sldId id="448" r:id="rId73"/>
    <p:sldId id="503" r:id="rId74"/>
    <p:sldId id="499" r:id="rId75"/>
    <p:sldId id="502" r:id="rId76"/>
    <p:sldId id="515" r:id="rId77"/>
    <p:sldId id="514" r:id="rId78"/>
    <p:sldId id="518" r:id="rId79"/>
    <p:sldId id="519" r:id="rId80"/>
    <p:sldId id="520" r:id="rId81"/>
    <p:sldId id="521" r:id="rId82"/>
    <p:sldId id="516" r:id="rId83"/>
    <p:sldId id="517" r:id="rId84"/>
    <p:sldId id="489" r:id="rId85"/>
    <p:sldId id="491" r:id="rId86"/>
    <p:sldId id="1456" r:id="rId87"/>
    <p:sldId id="533" r:id="rId88"/>
    <p:sldId id="442" r:id="rId89"/>
    <p:sldId id="1457" r:id="rId90"/>
    <p:sldId id="277" r:id="rId91"/>
    <p:sldId id="264" r:id="rId92"/>
    <p:sldId id="552" r:id="rId93"/>
    <p:sldId id="553" r:id="rId94"/>
    <p:sldId id="270" r:id="rId9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94660"/>
  </p:normalViewPr>
  <p:slideViewPr>
    <p:cSldViewPr>
      <p:cViewPr varScale="1">
        <p:scale>
          <a:sx n="101" d="100"/>
          <a:sy n="101" d="100"/>
        </p:scale>
        <p:origin x="97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microsoft.com/office/2016/11/relationships/changesInfo" Target="changesInfos/changesInfo1.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handoutMaster" Target="handoutMasters/handoutMaster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presProps" Target="pres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45B25463-AF22-4DF9-9CCE-66BA647C371A}"/>
    <pc:docChg chg="delSld">
      <pc:chgData name="Aishat Bakre" userId="839b68a6-4a2b-45ef-9a5a-14f954bfea5f" providerId="ADAL" clId="{45B25463-AF22-4DF9-9CCE-66BA647C371A}" dt="2022-11-08T09:19:58.589" v="1" actId="2696"/>
      <pc:docMkLst>
        <pc:docMk/>
      </pc:docMkLst>
      <pc:sldChg chg="del">
        <pc:chgData name="Aishat Bakre" userId="839b68a6-4a2b-45ef-9a5a-14f954bfea5f" providerId="ADAL" clId="{45B25463-AF22-4DF9-9CCE-66BA647C371A}" dt="2022-11-02T15:32:54.085" v="0" actId="2696"/>
        <pc:sldMkLst>
          <pc:docMk/>
          <pc:sldMk cId="140963296" sldId="397"/>
        </pc:sldMkLst>
      </pc:sldChg>
      <pc:sldChg chg="del">
        <pc:chgData name="Aishat Bakre" userId="839b68a6-4a2b-45ef-9a5a-14f954bfea5f" providerId="ADAL" clId="{45B25463-AF22-4DF9-9CCE-66BA647C371A}" dt="2022-11-08T09:19:58.589" v="1" actId="2696"/>
        <pc:sldMkLst>
          <pc:docMk/>
          <pc:sldMk cId="989528690" sldId="145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9F6624-2B88-4785-91BA-B93437D2E75F}"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48411E5-C00D-423A-8A19-6019B7C745A8}">
      <dgm:prSet phldrT="[Text]"/>
      <dgm:spPr>
        <a:solidFill>
          <a:schemeClr val="accent2"/>
        </a:solidFill>
      </dgm:spPr>
      <dgm:t>
        <a:bodyPr/>
        <a:lstStyle/>
        <a:p>
          <a:r>
            <a:rPr lang="en-GB" dirty="0"/>
            <a:t>Ethnicity</a:t>
          </a:r>
        </a:p>
      </dgm:t>
    </dgm:pt>
    <dgm:pt modelId="{7A4349E5-A866-4C62-9ADE-B6923802EEFA}" type="parTrans" cxnId="{46E47F1C-C3B3-4628-8CCC-7F955F419129}">
      <dgm:prSet/>
      <dgm:spPr/>
      <dgm:t>
        <a:bodyPr/>
        <a:lstStyle/>
        <a:p>
          <a:endParaRPr lang="en-GB"/>
        </a:p>
      </dgm:t>
    </dgm:pt>
    <dgm:pt modelId="{4DB17C91-D8A1-4B0D-84BF-0878FD8FBA3E}" type="sibTrans" cxnId="{46E47F1C-C3B3-4628-8CCC-7F955F419129}">
      <dgm:prSet/>
      <dgm:spPr/>
      <dgm:t>
        <a:bodyPr/>
        <a:lstStyle/>
        <a:p>
          <a:endParaRPr lang="en-GB"/>
        </a:p>
      </dgm:t>
    </dgm:pt>
    <dgm:pt modelId="{A03171D1-624E-4984-B468-815F0749B5DA}">
      <dgm:prSet phldrT="[Text]"/>
      <dgm:spPr/>
      <dgm:t>
        <a:bodyPr/>
        <a:lstStyle/>
        <a:p>
          <a:r>
            <a:rPr lang="en-GB" dirty="0"/>
            <a:t>Heart disease - diet</a:t>
          </a:r>
        </a:p>
      </dgm:t>
    </dgm:pt>
    <dgm:pt modelId="{DA5A84A7-D819-4CC5-AB02-22797F266B47}" type="parTrans" cxnId="{719F2FDB-C0CA-4716-B57F-1A75CB25255D}">
      <dgm:prSet/>
      <dgm:spPr/>
      <dgm:t>
        <a:bodyPr/>
        <a:lstStyle/>
        <a:p>
          <a:endParaRPr lang="en-GB"/>
        </a:p>
      </dgm:t>
    </dgm:pt>
    <dgm:pt modelId="{42304BB6-9980-4E83-872D-918AEB041CE3}" type="sibTrans" cxnId="{719F2FDB-C0CA-4716-B57F-1A75CB25255D}">
      <dgm:prSet/>
      <dgm:spPr/>
      <dgm:t>
        <a:bodyPr/>
        <a:lstStyle/>
        <a:p>
          <a:endParaRPr lang="en-GB"/>
        </a:p>
      </dgm:t>
    </dgm:pt>
    <dgm:pt modelId="{DDD25233-64F9-4345-AA68-35D623CF17F5}">
      <dgm:prSet phldrT="[Text]"/>
      <dgm:spPr/>
      <dgm:t>
        <a:bodyPr/>
        <a:lstStyle/>
        <a:p>
          <a:r>
            <a:rPr lang="en-GB" dirty="0"/>
            <a:t>Cancer – diet</a:t>
          </a:r>
        </a:p>
      </dgm:t>
    </dgm:pt>
    <dgm:pt modelId="{80FB1631-24C0-4C7A-AF9B-10FD66548033}" type="parTrans" cxnId="{F43804C3-C46D-4465-B7FF-272FFDA4BF86}">
      <dgm:prSet/>
      <dgm:spPr/>
      <dgm:t>
        <a:bodyPr/>
        <a:lstStyle/>
        <a:p>
          <a:endParaRPr lang="en-GB"/>
        </a:p>
      </dgm:t>
    </dgm:pt>
    <dgm:pt modelId="{D2151D93-E6C3-45D6-B1E0-C359701F166F}" type="sibTrans" cxnId="{F43804C3-C46D-4465-B7FF-272FFDA4BF86}">
      <dgm:prSet/>
      <dgm:spPr/>
      <dgm:t>
        <a:bodyPr/>
        <a:lstStyle/>
        <a:p>
          <a:endParaRPr lang="en-GB"/>
        </a:p>
      </dgm:t>
    </dgm:pt>
    <dgm:pt modelId="{E1B57303-A685-4FFB-9AD0-6A294BD52498}">
      <dgm:prSet phldrT="[Text]"/>
      <dgm:spPr>
        <a:solidFill>
          <a:schemeClr val="accent2"/>
        </a:solidFill>
      </dgm:spPr>
      <dgm:t>
        <a:bodyPr/>
        <a:lstStyle/>
        <a:p>
          <a:r>
            <a:rPr lang="en-GB" dirty="0"/>
            <a:t>Gender</a:t>
          </a:r>
        </a:p>
      </dgm:t>
    </dgm:pt>
    <dgm:pt modelId="{C21166CF-CA63-4F82-98D3-1C99013513A5}" type="parTrans" cxnId="{65B5C2BB-7DDC-4632-9AA9-B2445B076FB2}">
      <dgm:prSet/>
      <dgm:spPr/>
      <dgm:t>
        <a:bodyPr/>
        <a:lstStyle/>
        <a:p>
          <a:endParaRPr lang="en-GB"/>
        </a:p>
      </dgm:t>
    </dgm:pt>
    <dgm:pt modelId="{5CD5B7F4-6D2E-43ED-AFAF-1AE2248A1319}" type="sibTrans" cxnId="{65B5C2BB-7DDC-4632-9AA9-B2445B076FB2}">
      <dgm:prSet/>
      <dgm:spPr/>
      <dgm:t>
        <a:bodyPr/>
        <a:lstStyle/>
        <a:p>
          <a:endParaRPr lang="en-GB"/>
        </a:p>
      </dgm:t>
    </dgm:pt>
    <dgm:pt modelId="{E8B690D0-9AED-4EFD-97D0-355EA57D9B5A}">
      <dgm:prSet phldrT="[Text]" custT="1"/>
      <dgm:spPr/>
      <dgm:t>
        <a:bodyPr/>
        <a:lstStyle/>
        <a:p>
          <a:r>
            <a:rPr lang="en-GB" sz="1200"/>
            <a:t>Females – breast and ovarian cancer</a:t>
          </a:r>
          <a:endParaRPr lang="en-GB" sz="1200" dirty="0"/>
        </a:p>
      </dgm:t>
    </dgm:pt>
    <dgm:pt modelId="{A38AF015-918A-4ECF-A91A-7D1F55CB3614}" type="parTrans" cxnId="{094F8EB9-8CE2-4AA4-A1E5-49668BD097C1}">
      <dgm:prSet/>
      <dgm:spPr/>
      <dgm:t>
        <a:bodyPr/>
        <a:lstStyle/>
        <a:p>
          <a:endParaRPr lang="en-GB"/>
        </a:p>
      </dgm:t>
    </dgm:pt>
    <dgm:pt modelId="{A8BCD7B1-3EAF-40DD-A348-A9362C3736DA}" type="sibTrans" cxnId="{094F8EB9-8CE2-4AA4-A1E5-49668BD097C1}">
      <dgm:prSet/>
      <dgm:spPr/>
      <dgm:t>
        <a:bodyPr/>
        <a:lstStyle/>
        <a:p>
          <a:endParaRPr lang="en-GB"/>
        </a:p>
      </dgm:t>
    </dgm:pt>
    <dgm:pt modelId="{F5417317-EB85-4430-B8E3-1C617E0227B9}">
      <dgm:prSet phldrT="[Text]"/>
      <dgm:spPr>
        <a:solidFill>
          <a:schemeClr val="accent2"/>
        </a:solidFill>
      </dgm:spPr>
      <dgm:t>
        <a:bodyPr/>
        <a:lstStyle/>
        <a:p>
          <a:r>
            <a:rPr lang="en-GB" dirty="0"/>
            <a:t>Disability</a:t>
          </a:r>
        </a:p>
      </dgm:t>
    </dgm:pt>
    <dgm:pt modelId="{775DD4B2-4610-47B2-94E1-2F2E2E15D9FB}" type="parTrans" cxnId="{123122D4-39C0-4AFC-BA64-E7B5C41E928F}">
      <dgm:prSet/>
      <dgm:spPr/>
      <dgm:t>
        <a:bodyPr/>
        <a:lstStyle/>
        <a:p>
          <a:endParaRPr lang="en-GB"/>
        </a:p>
      </dgm:t>
    </dgm:pt>
    <dgm:pt modelId="{7FC3CC51-D987-4E8A-A56A-87C1B83AC5F5}" type="sibTrans" cxnId="{123122D4-39C0-4AFC-BA64-E7B5C41E928F}">
      <dgm:prSet/>
      <dgm:spPr/>
      <dgm:t>
        <a:bodyPr/>
        <a:lstStyle/>
        <a:p>
          <a:endParaRPr lang="en-GB"/>
        </a:p>
      </dgm:t>
    </dgm:pt>
    <dgm:pt modelId="{EEE4B3EB-C2AD-4CB2-8113-AD818BC60B7D}">
      <dgm:prSet phldrT="[Text]"/>
      <dgm:spPr>
        <a:solidFill>
          <a:schemeClr val="accent2"/>
        </a:solidFill>
      </dgm:spPr>
      <dgm:t>
        <a:bodyPr/>
        <a:lstStyle/>
        <a:p>
          <a:r>
            <a:rPr lang="en-GB" dirty="0"/>
            <a:t>Elderly</a:t>
          </a:r>
        </a:p>
      </dgm:t>
    </dgm:pt>
    <dgm:pt modelId="{87F3237F-DA82-4C9A-8A0B-1189CF3C89CA}" type="parTrans" cxnId="{A65A0FF6-E85B-455D-A93D-D1B054A11358}">
      <dgm:prSet/>
      <dgm:spPr/>
      <dgm:t>
        <a:bodyPr/>
        <a:lstStyle/>
        <a:p>
          <a:endParaRPr lang="en-GB"/>
        </a:p>
      </dgm:t>
    </dgm:pt>
    <dgm:pt modelId="{535BDF13-5DEC-4F23-B5E8-474084DCE4A9}" type="sibTrans" cxnId="{A65A0FF6-E85B-455D-A93D-D1B054A11358}">
      <dgm:prSet/>
      <dgm:spPr/>
      <dgm:t>
        <a:bodyPr/>
        <a:lstStyle/>
        <a:p>
          <a:endParaRPr lang="en-GB"/>
        </a:p>
      </dgm:t>
    </dgm:pt>
    <dgm:pt modelId="{B8279231-F6AB-4A5D-8227-E3D56D9955E1}">
      <dgm:prSet phldrT="[Text]"/>
      <dgm:spPr/>
      <dgm:t>
        <a:bodyPr/>
        <a:lstStyle/>
        <a:p>
          <a:r>
            <a:rPr lang="en-GB" dirty="0"/>
            <a:t>Diabetes/obesity – diet</a:t>
          </a:r>
        </a:p>
      </dgm:t>
    </dgm:pt>
    <dgm:pt modelId="{3827963A-CEB6-4188-AA0C-060B319529DB}" type="parTrans" cxnId="{48C02F90-1FA7-4440-87EB-B8746B8F6405}">
      <dgm:prSet/>
      <dgm:spPr/>
      <dgm:t>
        <a:bodyPr/>
        <a:lstStyle/>
        <a:p>
          <a:endParaRPr lang="en-GB"/>
        </a:p>
      </dgm:t>
    </dgm:pt>
    <dgm:pt modelId="{235146C2-28EC-4FB3-BD2E-1B8AE431E57E}" type="sibTrans" cxnId="{48C02F90-1FA7-4440-87EB-B8746B8F6405}">
      <dgm:prSet/>
      <dgm:spPr/>
      <dgm:t>
        <a:bodyPr/>
        <a:lstStyle/>
        <a:p>
          <a:endParaRPr lang="en-GB"/>
        </a:p>
      </dgm:t>
    </dgm:pt>
    <dgm:pt modelId="{0FDBE609-C6E4-4F16-BFCB-BF6399E88540}">
      <dgm:prSet phldrT="[Text]" custT="1"/>
      <dgm:spPr/>
      <dgm:t>
        <a:bodyPr/>
        <a:lstStyle/>
        <a:p>
          <a:r>
            <a:rPr lang="en-GB" sz="1200"/>
            <a:t>Males – prostate, bowel</a:t>
          </a:r>
          <a:endParaRPr lang="en-GB" sz="1200" dirty="0"/>
        </a:p>
      </dgm:t>
    </dgm:pt>
    <dgm:pt modelId="{13E99991-8F04-40A4-823F-442A99CB55E9}" type="parTrans" cxnId="{90D441E9-9DCF-4DE4-B7B0-A81D165A35B3}">
      <dgm:prSet/>
      <dgm:spPr/>
      <dgm:t>
        <a:bodyPr/>
        <a:lstStyle/>
        <a:p>
          <a:endParaRPr lang="en-GB"/>
        </a:p>
      </dgm:t>
    </dgm:pt>
    <dgm:pt modelId="{7F528575-12CA-417E-9A95-3D8BB8EE3120}" type="sibTrans" cxnId="{90D441E9-9DCF-4DE4-B7B0-A81D165A35B3}">
      <dgm:prSet/>
      <dgm:spPr/>
      <dgm:t>
        <a:bodyPr/>
        <a:lstStyle/>
        <a:p>
          <a:endParaRPr lang="en-GB"/>
        </a:p>
      </dgm:t>
    </dgm:pt>
    <dgm:pt modelId="{E02B2DED-2F5E-4C78-8180-9FF98E9AC0B4}">
      <dgm:prSet phldrT="[Text]"/>
      <dgm:spPr/>
      <dgm:t>
        <a:bodyPr/>
        <a:lstStyle/>
        <a:p>
          <a:r>
            <a:rPr lang="en-GB" dirty="0"/>
            <a:t>Sickle cell anaemia</a:t>
          </a:r>
        </a:p>
      </dgm:t>
    </dgm:pt>
    <dgm:pt modelId="{63E87CE6-5CD9-4AA9-8E9B-C11F16688F23}" type="parTrans" cxnId="{6BA2EEF0-B9F3-4DB3-B60B-0424DDF60E93}">
      <dgm:prSet/>
      <dgm:spPr/>
      <dgm:t>
        <a:bodyPr/>
        <a:lstStyle/>
        <a:p>
          <a:endParaRPr lang="en-GB"/>
        </a:p>
      </dgm:t>
    </dgm:pt>
    <dgm:pt modelId="{FF321E46-96DD-46B9-8F0D-3E3934B226F0}" type="sibTrans" cxnId="{6BA2EEF0-B9F3-4DB3-B60B-0424DDF60E93}">
      <dgm:prSet/>
      <dgm:spPr/>
      <dgm:t>
        <a:bodyPr/>
        <a:lstStyle/>
        <a:p>
          <a:endParaRPr lang="en-GB"/>
        </a:p>
      </dgm:t>
    </dgm:pt>
    <dgm:pt modelId="{8BAE5973-6FF3-4775-A3AE-CB1B350F0182}">
      <dgm:prSet phldrT="[Text]"/>
      <dgm:spPr/>
      <dgm:t>
        <a:bodyPr/>
        <a:lstStyle/>
        <a:p>
          <a:endParaRPr lang="en-GB" sz="900" dirty="0"/>
        </a:p>
      </dgm:t>
    </dgm:pt>
    <dgm:pt modelId="{D47F1139-9C06-4AC7-BB6D-DAF1A2B329DA}" type="parTrans" cxnId="{376F9E73-F1F9-4888-8203-D61CA34B1778}">
      <dgm:prSet/>
      <dgm:spPr/>
      <dgm:t>
        <a:bodyPr/>
        <a:lstStyle/>
        <a:p>
          <a:endParaRPr lang="en-GB"/>
        </a:p>
      </dgm:t>
    </dgm:pt>
    <dgm:pt modelId="{5E51C9E5-107C-4A6B-B762-3CE10001DCE1}" type="sibTrans" cxnId="{376F9E73-F1F9-4888-8203-D61CA34B1778}">
      <dgm:prSet/>
      <dgm:spPr/>
      <dgm:t>
        <a:bodyPr/>
        <a:lstStyle/>
        <a:p>
          <a:endParaRPr lang="en-GB"/>
        </a:p>
      </dgm:t>
    </dgm:pt>
    <dgm:pt modelId="{2C68EE0A-FBD2-4BFA-8424-59D0E6DDED7F}">
      <dgm:prSet phldrT="[Text]" custT="1"/>
      <dgm:spPr/>
      <dgm:t>
        <a:bodyPr/>
        <a:lstStyle/>
        <a:p>
          <a:r>
            <a:rPr lang="en-GB" sz="1200"/>
            <a:t>Asthma</a:t>
          </a:r>
          <a:endParaRPr lang="en-GB" sz="1200" dirty="0"/>
        </a:p>
      </dgm:t>
    </dgm:pt>
    <dgm:pt modelId="{48FCEF39-9B71-4C01-983E-5D8807D2217F}" type="parTrans" cxnId="{6147B89F-537F-4BBF-B94C-119C6D344A47}">
      <dgm:prSet/>
      <dgm:spPr/>
      <dgm:t>
        <a:bodyPr/>
        <a:lstStyle/>
        <a:p>
          <a:endParaRPr lang="en-GB"/>
        </a:p>
      </dgm:t>
    </dgm:pt>
    <dgm:pt modelId="{3B1EEAE8-9B88-4E47-9A55-73F533388942}" type="sibTrans" cxnId="{6147B89F-537F-4BBF-B94C-119C6D344A47}">
      <dgm:prSet/>
      <dgm:spPr/>
      <dgm:t>
        <a:bodyPr/>
        <a:lstStyle/>
        <a:p>
          <a:endParaRPr lang="en-GB"/>
        </a:p>
      </dgm:t>
    </dgm:pt>
    <dgm:pt modelId="{971391F4-9129-40C0-A666-AB03FB90A772}">
      <dgm:prSet phldrT="[Text]"/>
      <dgm:spPr/>
      <dgm:t>
        <a:bodyPr/>
        <a:lstStyle/>
        <a:p>
          <a:endParaRPr lang="en-GB" sz="900" dirty="0"/>
        </a:p>
      </dgm:t>
    </dgm:pt>
    <dgm:pt modelId="{DCBB3307-18D8-441B-9985-011A1E4E465B}" type="parTrans" cxnId="{7D4B2A1C-BFB5-4E45-A1CD-B1D4B4077AC0}">
      <dgm:prSet/>
      <dgm:spPr/>
      <dgm:t>
        <a:bodyPr/>
        <a:lstStyle/>
        <a:p>
          <a:endParaRPr lang="en-GB"/>
        </a:p>
      </dgm:t>
    </dgm:pt>
    <dgm:pt modelId="{DDFE6214-E1D0-4F5F-ACC7-0C3B02A22F4A}" type="sibTrans" cxnId="{7D4B2A1C-BFB5-4E45-A1CD-B1D4B4077AC0}">
      <dgm:prSet/>
      <dgm:spPr/>
      <dgm:t>
        <a:bodyPr/>
        <a:lstStyle/>
        <a:p>
          <a:endParaRPr lang="en-GB"/>
        </a:p>
      </dgm:t>
    </dgm:pt>
    <dgm:pt modelId="{FA39F1FB-E474-4DBE-9860-B330A51167CF}">
      <dgm:prSet phldrT="[Text]" custT="1"/>
      <dgm:spPr/>
      <dgm:t>
        <a:bodyPr/>
        <a:lstStyle/>
        <a:p>
          <a:r>
            <a:rPr lang="en-GB" sz="1200"/>
            <a:t>Dementia</a:t>
          </a:r>
          <a:endParaRPr lang="en-GB" sz="1200" dirty="0"/>
        </a:p>
      </dgm:t>
    </dgm:pt>
    <dgm:pt modelId="{94069D21-05BE-4FD3-A6ED-D81E18E95C88}" type="parTrans" cxnId="{EF4CE293-F706-466A-9F16-B7FC757FBF66}">
      <dgm:prSet/>
      <dgm:spPr/>
      <dgm:t>
        <a:bodyPr/>
        <a:lstStyle/>
        <a:p>
          <a:endParaRPr lang="en-GB"/>
        </a:p>
      </dgm:t>
    </dgm:pt>
    <dgm:pt modelId="{0B4DF7A1-6A32-40D8-BAF3-06C6BDE09681}" type="sibTrans" cxnId="{EF4CE293-F706-466A-9F16-B7FC757FBF66}">
      <dgm:prSet/>
      <dgm:spPr/>
      <dgm:t>
        <a:bodyPr/>
        <a:lstStyle/>
        <a:p>
          <a:endParaRPr lang="en-GB"/>
        </a:p>
      </dgm:t>
    </dgm:pt>
    <dgm:pt modelId="{6F76F9F5-D5A0-48D8-B27F-F2A1511FAABF}">
      <dgm:prSet phldrT="[Text]" custT="1"/>
      <dgm:spPr/>
      <dgm:t>
        <a:bodyPr/>
        <a:lstStyle/>
        <a:p>
          <a:r>
            <a:rPr lang="en-GB" sz="1200"/>
            <a:t>Mental health – bipolar disorder/schizophrenia/depression and anxiety/psychosis</a:t>
          </a:r>
          <a:endParaRPr lang="en-GB" sz="1200" dirty="0"/>
        </a:p>
      </dgm:t>
    </dgm:pt>
    <dgm:pt modelId="{D2EEF274-A57F-4890-9EFD-9306EFD65DEB}" type="parTrans" cxnId="{7029AE62-F128-4844-B35F-CB8DE480A5B3}">
      <dgm:prSet/>
      <dgm:spPr/>
      <dgm:t>
        <a:bodyPr/>
        <a:lstStyle/>
        <a:p>
          <a:endParaRPr lang="en-GB"/>
        </a:p>
      </dgm:t>
    </dgm:pt>
    <dgm:pt modelId="{497A70DF-B4F6-42D4-9577-972FE745951E}" type="sibTrans" cxnId="{7029AE62-F128-4844-B35F-CB8DE480A5B3}">
      <dgm:prSet/>
      <dgm:spPr/>
      <dgm:t>
        <a:bodyPr/>
        <a:lstStyle/>
        <a:p>
          <a:endParaRPr lang="en-GB"/>
        </a:p>
      </dgm:t>
    </dgm:pt>
    <dgm:pt modelId="{54F11302-F482-40A6-92F3-45F25BB5BBD7}">
      <dgm:prSet phldrT="[Text]" custT="1"/>
      <dgm:spPr/>
      <dgm:t>
        <a:bodyPr/>
        <a:lstStyle/>
        <a:p>
          <a:r>
            <a:rPr lang="en-GB" sz="1200"/>
            <a:t>Arthiriti</a:t>
          </a:r>
          <a:r>
            <a:rPr lang="en-GB" sz="1400"/>
            <a:t>s</a:t>
          </a:r>
          <a:endParaRPr lang="en-GB" sz="1400" dirty="0"/>
        </a:p>
      </dgm:t>
    </dgm:pt>
    <dgm:pt modelId="{02C19299-11A7-41D6-B8DD-B1CAD1CE3A49}" type="parTrans" cxnId="{1D4655C5-3324-4D92-B393-E917BBE59629}">
      <dgm:prSet/>
      <dgm:spPr/>
      <dgm:t>
        <a:bodyPr/>
        <a:lstStyle/>
        <a:p>
          <a:endParaRPr lang="en-GB"/>
        </a:p>
      </dgm:t>
    </dgm:pt>
    <dgm:pt modelId="{68EA2577-7840-44DF-A013-D443E561DA7C}" type="sibTrans" cxnId="{1D4655C5-3324-4D92-B393-E917BBE59629}">
      <dgm:prSet/>
      <dgm:spPr/>
      <dgm:t>
        <a:bodyPr/>
        <a:lstStyle/>
        <a:p>
          <a:endParaRPr lang="en-GB"/>
        </a:p>
      </dgm:t>
    </dgm:pt>
    <dgm:pt modelId="{15006B90-5607-4BED-BEB0-E5F1E1AAC178}">
      <dgm:prSet/>
      <dgm:spPr/>
      <dgm:t>
        <a:bodyPr/>
        <a:lstStyle/>
        <a:p>
          <a:r>
            <a:rPr lang="en-GB" dirty="0"/>
            <a:t>Mental health issues</a:t>
          </a:r>
        </a:p>
      </dgm:t>
    </dgm:pt>
    <dgm:pt modelId="{327356F8-6592-4635-BA21-3B387ACEC522}" type="parTrans" cxnId="{DEE642A5-E093-479C-AFBC-3E717830525E}">
      <dgm:prSet/>
      <dgm:spPr/>
      <dgm:t>
        <a:bodyPr/>
        <a:lstStyle/>
        <a:p>
          <a:endParaRPr lang="en-GB"/>
        </a:p>
      </dgm:t>
    </dgm:pt>
    <dgm:pt modelId="{715AD4E9-0A33-43E6-988E-77559BBAAF72}" type="sibTrans" cxnId="{DEE642A5-E093-479C-AFBC-3E717830525E}">
      <dgm:prSet/>
      <dgm:spPr/>
      <dgm:t>
        <a:bodyPr/>
        <a:lstStyle/>
        <a:p>
          <a:endParaRPr lang="en-GB"/>
        </a:p>
      </dgm:t>
    </dgm:pt>
    <dgm:pt modelId="{EE327931-76FC-485E-9D86-3D762D020780}">
      <dgm:prSet/>
      <dgm:spPr/>
      <dgm:t>
        <a:bodyPr/>
        <a:lstStyle/>
        <a:p>
          <a:r>
            <a:rPr lang="en-GB" dirty="0"/>
            <a:t>Long standing illnesses – poor immune system</a:t>
          </a:r>
        </a:p>
      </dgm:t>
    </dgm:pt>
    <dgm:pt modelId="{66032D77-4685-41D3-8E85-B4ED59BF2E28}" type="parTrans" cxnId="{9C7861CA-9394-4137-BE3C-43221B909BE5}">
      <dgm:prSet/>
      <dgm:spPr/>
      <dgm:t>
        <a:bodyPr/>
        <a:lstStyle/>
        <a:p>
          <a:endParaRPr lang="en-GB"/>
        </a:p>
      </dgm:t>
    </dgm:pt>
    <dgm:pt modelId="{D34AD6A4-EA8C-474D-8BAA-5648975A8E5D}" type="sibTrans" cxnId="{9C7861CA-9394-4137-BE3C-43221B909BE5}">
      <dgm:prSet/>
      <dgm:spPr/>
      <dgm:t>
        <a:bodyPr/>
        <a:lstStyle/>
        <a:p>
          <a:endParaRPr lang="en-GB"/>
        </a:p>
      </dgm:t>
    </dgm:pt>
    <dgm:pt modelId="{416DC8C4-8C03-46E7-869C-BD4A22F15CA6}">
      <dgm:prSet/>
      <dgm:spPr/>
      <dgm:t>
        <a:bodyPr/>
        <a:lstStyle/>
        <a:p>
          <a:r>
            <a:rPr lang="en-GB" dirty="0"/>
            <a:t>Diet allergies</a:t>
          </a:r>
        </a:p>
      </dgm:t>
    </dgm:pt>
    <dgm:pt modelId="{C38A379C-DC9A-46C4-88B1-C1988B09EC32}" type="parTrans" cxnId="{8F9BB20E-E546-452C-8AF3-AA9504863B99}">
      <dgm:prSet/>
      <dgm:spPr/>
      <dgm:t>
        <a:bodyPr/>
        <a:lstStyle/>
        <a:p>
          <a:endParaRPr lang="en-GB"/>
        </a:p>
      </dgm:t>
    </dgm:pt>
    <dgm:pt modelId="{97BB145A-0076-477E-B0A1-C2004724C17E}" type="sibTrans" cxnId="{8F9BB20E-E546-452C-8AF3-AA9504863B99}">
      <dgm:prSet/>
      <dgm:spPr/>
      <dgm:t>
        <a:bodyPr/>
        <a:lstStyle/>
        <a:p>
          <a:endParaRPr lang="en-GB"/>
        </a:p>
      </dgm:t>
    </dgm:pt>
    <dgm:pt modelId="{55044E73-63D9-4A82-B1B6-7B6E29C15D2E}">
      <dgm:prSet/>
      <dgm:spPr/>
      <dgm:t>
        <a:bodyPr/>
        <a:lstStyle/>
        <a:p>
          <a:r>
            <a:rPr lang="en-GB" dirty="0"/>
            <a:t>Stroke</a:t>
          </a:r>
        </a:p>
      </dgm:t>
    </dgm:pt>
    <dgm:pt modelId="{D51AAA38-33FB-4FE7-B3A2-059A0A4C8677}" type="parTrans" cxnId="{5A07553A-CF03-4BBE-8907-E3EEBE624D2A}">
      <dgm:prSet/>
      <dgm:spPr/>
      <dgm:t>
        <a:bodyPr/>
        <a:lstStyle/>
        <a:p>
          <a:endParaRPr lang="en-GB"/>
        </a:p>
      </dgm:t>
    </dgm:pt>
    <dgm:pt modelId="{E48402F0-4CB8-4DD8-8461-E3C81A99AEC8}" type="sibTrans" cxnId="{5A07553A-CF03-4BBE-8907-E3EEBE624D2A}">
      <dgm:prSet/>
      <dgm:spPr/>
      <dgm:t>
        <a:bodyPr/>
        <a:lstStyle/>
        <a:p>
          <a:endParaRPr lang="en-GB"/>
        </a:p>
      </dgm:t>
    </dgm:pt>
    <dgm:pt modelId="{5ED52CA9-A169-477D-8A4C-55EDEBF2AE1D}">
      <dgm:prSet custT="1"/>
      <dgm:spPr/>
      <dgm:t>
        <a:bodyPr/>
        <a:lstStyle/>
        <a:p>
          <a:r>
            <a:rPr lang="en-GB" sz="1400"/>
            <a:t>Dementia/parkinsons/alzheimers</a:t>
          </a:r>
          <a:endParaRPr lang="en-GB" sz="1400" dirty="0"/>
        </a:p>
      </dgm:t>
    </dgm:pt>
    <dgm:pt modelId="{C0AE90E3-74AA-4B09-96F2-5AED5C4ED70A}" type="parTrans" cxnId="{EA3BDEA2-5280-4E7E-9F0F-3FBB235E7265}">
      <dgm:prSet/>
      <dgm:spPr/>
      <dgm:t>
        <a:bodyPr/>
        <a:lstStyle/>
        <a:p>
          <a:endParaRPr lang="en-GB"/>
        </a:p>
      </dgm:t>
    </dgm:pt>
    <dgm:pt modelId="{A17559C5-2DE5-40B1-9781-9E736FB42785}" type="sibTrans" cxnId="{EA3BDEA2-5280-4E7E-9F0F-3FBB235E7265}">
      <dgm:prSet/>
      <dgm:spPr/>
      <dgm:t>
        <a:bodyPr/>
        <a:lstStyle/>
        <a:p>
          <a:endParaRPr lang="en-GB"/>
        </a:p>
      </dgm:t>
    </dgm:pt>
    <dgm:pt modelId="{8BFE8EDF-AE35-4903-9ACA-47C142A0012F}">
      <dgm:prSet/>
      <dgm:spPr/>
      <dgm:t>
        <a:bodyPr/>
        <a:lstStyle/>
        <a:p>
          <a:endParaRPr lang="en-GB" sz="1100" dirty="0"/>
        </a:p>
      </dgm:t>
    </dgm:pt>
    <dgm:pt modelId="{AC085592-97F4-48CC-B15C-19B3488A5230}" type="parTrans" cxnId="{406EE57F-D077-4218-8563-AAAF14FCBB0E}">
      <dgm:prSet/>
      <dgm:spPr/>
      <dgm:t>
        <a:bodyPr/>
        <a:lstStyle/>
        <a:p>
          <a:endParaRPr lang="en-GB"/>
        </a:p>
      </dgm:t>
    </dgm:pt>
    <dgm:pt modelId="{63A99A88-B2C4-4102-AA76-07B7C8A40AAA}" type="sibTrans" cxnId="{406EE57F-D077-4218-8563-AAAF14FCBB0E}">
      <dgm:prSet/>
      <dgm:spPr/>
      <dgm:t>
        <a:bodyPr/>
        <a:lstStyle/>
        <a:p>
          <a:endParaRPr lang="en-GB"/>
        </a:p>
      </dgm:t>
    </dgm:pt>
    <dgm:pt modelId="{63E0BD90-B03D-4338-A56C-52D2962B242A}">
      <dgm:prSet custT="1"/>
      <dgm:spPr/>
      <dgm:t>
        <a:bodyPr/>
        <a:lstStyle/>
        <a:p>
          <a:r>
            <a:rPr lang="en-GB" sz="1400"/>
            <a:t>Osteroporosis</a:t>
          </a:r>
          <a:endParaRPr lang="en-GB" sz="1400" dirty="0"/>
        </a:p>
      </dgm:t>
    </dgm:pt>
    <dgm:pt modelId="{CA5B9744-670D-4A51-96B1-F3E66EBAD17C}" type="parTrans" cxnId="{0EF5138B-4C16-42CD-8389-D60C70AEECE8}">
      <dgm:prSet/>
      <dgm:spPr/>
    </dgm:pt>
    <dgm:pt modelId="{3F56F563-A298-4D30-A74E-A88EF2CBEC4D}" type="sibTrans" cxnId="{0EF5138B-4C16-42CD-8389-D60C70AEECE8}">
      <dgm:prSet/>
      <dgm:spPr/>
      <dgm:t>
        <a:bodyPr/>
        <a:lstStyle/>
        <a:p>
          <a:endParaRPr lang="en-GB"/>
        </a:p>
      </dgm:t>
    </dgm:pt>
    <dgm:pt modelId="{6F17A2A1-3718-49E5-B32D-8F633E9D8D21}">
      <dgm:prSet/>
      <dgm:spPr/>
      <dgm:t>
        <a:bodyPr/>
        <a:lstStyle/>
        <a:p>
          <a:endParaRPr lang="en-GB" sz="1100" dirty="0"/>
        </a:p>
      </dgm:t>
    </dgm:pt>
    <dgm:pt modelId="{82A22F2D-EEB1-47E4-B0F6-DEFD2439AC69}" type="parTrans" cxnId="{A6B8489C-507E-41D7-AFF0-A56C10698E43}">
      <dgm:prSet/>
      <dgm:spPr/>
    </dgm:pt>
    <dgm:pt modelId="{995DD49E-BBE1-4E72-8861-CDD62272A46F}" type="sibTrans" cxnId="{A6B8489C-507E-41D7-AFF0-A56C10698E43}">
      <dgm:prSet/>
      <dgm:spPr/>
      <dgm:t>
        <a:bodyPr/>
        <a:lstStyle/>
        <a:p>
          <a:endParaRPr lang="en-GB"/>
        </a:p>
      </dgm:t>
    </dgm:pt>
    <dgm:pt modelId="{A7B8A38B-BA2F-4D3F-8A80-78D5A9374FB9}">
      <dgm:prSet/>
      <dgm:spPr/>
      <dgm:t>
        <a:bodyPr/>
        <a:lstStyle/>
        <a:p>
          <a:endParaRPr lang="en-GB" sz="1100" dirty="0"/>
        </a:p>
      </dgm:t>
    </dgm:pt>
    <dgm:pt modelId="{8440460A-3CF6-41DD-9639-D3FD1E06A762}" type="parTrans" cxnId="{64F76D32-0B1E-4739-8EFD-3E7B20EED3A0}">
      <dgm:prSet/>
      <dgm:spPr/>
    </dgm:pt>
    <dgm:pt modelId="{09F9E0CA-B90E-4581-B14A-73C8C9C9B4B1}" type="sibTrans" cxnId="{64F76D32-0B1E-4739-8EFD-3E7B20EED3A0}">
      <dgm:prSet/>
      <dgm:spPr/>
      <dgm:t>
        <a:bodyPr/>
        <a:lstStyle/>
        <a:p>
          <a:endParaRPr lang="en-GB"/>
        </a:p>
      </dgm:t>
    </dgm:pt>
    <dgm:pt modelId="{685D980F-0C1A-4210-B28D-1986B26EC98C}">
      <dgm:prSet custT="1"/>
      <dgm:spPr/>
      <dgm:t>
        <a:bodyPr/>
        <a:lstStyle/>
        <a:p>
          <a:endParaRPr lang="en-GB" sz="1400" dirty="0"/>
        </a:p>
      </dgm:t>
    </dgm:pt>
    <dgm:pt modelId="{A03C366B-A138-4A20-87AF-F5B6E53E775F}" type="parTrans" cxnId="{F90C9F63-944E-4DF2-B333-00FD222A03E4}">
      <dgm:prSet/>
      <dgm:spPr/>
    </dgm:pt>
    <dgm:pt modelId="{052CCA26-8F22-4EE0-A60A-ED6734DB01AC}" type="sibTrans" cxnId="{F90C9F63-944E-4DF2-B333-00FD222A03E4}">
      <dgm:prSet/>
      <dgm:spPr/>
      <dgm:t>
        <a:bodyPr/>
        <a:lstStyle/>
        <a:p>
          <a:endParaRPr lang="en-GB"/>
        </a:p>
      </dgm:t>
    </dgm:pt>
    <dgm:pt modelId="{C1CD41DF-A313-493A-BA44-83AEBE77F526}">
      <dgm:prSet custT="1"/>
      <dgm:spPr/>
      <dgm:t>
        <a:bodyPr/>
        <a:lstStyle/>
        <a:p>
          <a:r>
            <a:rPr lang="en-GB" sz="1400"/>
            <a:t>Heart disease</a:t>
          </a:r>
          <a:endParaRPr lang="en-GB" sz="1400" dirty="0"/>
        </a:p>
      </dgm:t>
    </dgm:pt>
    <dgm:pt modelId="{BFEC26EA-D7A2-4B8F-9B13-1E0CD97DC4C6}" type="parTrans" cxnId="{8F790462-00B4-400D-B7C9-982629EB2227}">
      <dgm:prSet/>
      <dgm:spPr/>
    </dgm:pt>
    <dgm:pt modelId="{0FF45EC6-90AB-4D96-B148-66AB6232CD0A}" type="sibTrans" cxnId="{8F790462-00B4-400D-B7C9-982629EB2227}">
      <dgm:prSet/>
      <dgm:spPr/>
      <dgm:t>
        <a:bodyPr/>
        <a:lstStyle/>
        <a:p>
          <a:endParaRPr lang="en-GB"/>
        </a:p>
      </dgm:t>
    </dgm:pt>
    <dgm:pt modelId="{55951438-DC1F-4F76-9BDB-DB9B67C095BC}">
      <dgm:prSet custT="1"/>
      <dgm:spPr/>
      <dgm:t>
        <a:bodyPr/>
        <a:lstStyle/>
        <a:p>
          <a:r>
            <a:rPr lang="en-GB" sz="1400"/>
            <a:t>Cancer</a:t>
          </a:r>
          <a:endParaRPr lang="en-GB" sz="1400" dirty="0"/>
        </a:p>
      </dgm:t>
    </dgm:pt>
    <dgm:pt modelId="{CCAB4A0B-5E54-4055-A5D4-D7426F29E68C}" type="parTrans" cxnId="{73F64B37-41FE-4601-B0EB-0E423E5245EF}">
      <dgm:prSet/>
      <dgm:spPr/>
    </dgm:pt>
    <dgm:pt modelId="{61F111C1-0987-47D7-BAD5-611A8FAF6BC6}" type="sibTrans" cxnId="{73F64B37-41FE-4601-B0EB-0E423E5245EF}">
      <dgm:prSet/>
      <dgm:spPr/>
      <dgm:t>
        <a:bodyPr/>
        <a:lstStyle/>
        <a:p>
          <a:endParaRPr lang="en-GB"/>
        </a:p>
      </dgm:t>
    </dgm:pt>
    <dgm:pt modelId="{02F88890-B347-4757-AD7D-618D0FD0B529}">
      <dgm:prSet custT="1"/>
      <dgm:spPr/>
      <dgm:t>
        <a:bodyPr/>
        <a:lstStyle/>
        <a:p>
          <a:r>
            <a:rPr lang="en-GB" sz="1400"/>
            <a:t>diabetes</a:t>
          </a:r>
          <a:endParaRPr lang="en-GB" sz="1400" dirty="0"/>
        </a:p>
      </dgm:t>
    </dgm:pt>
    <dgm:pt modelId="{B7D61A2B-4C50-4A5A-AF63-274B9B205202}" type="parTrans" cxnId="{4DC08B4F-7180-4F3D-861E-CA8B53ED4C3B}">
      <dgm:prSet/>
      <dgm:spPr/>
    </dgm:pt>
    <dgm:pt modelId="{661FCF6B-1612-42E3-A93B-F692BB3060F7}" type="sibTrans" cxnId="{4DC08B4F-7180-4F3D-861E-CA8B53ED4C3B}">
      <dgm:prSet/>
      <dgm:spPr/>
      <dgm:t>
        <a:bodyPr/>
        <a:lstStyle/>
        <a:p>
          <a:endParaRPr lang="en-GB"/>
        </a:p>
      </dgm:t>
    </dgm:pt>
    <dgm:pt modelId="{145F0051-ED1F-4423-86BC-180C616A3938}">
      <dgm:prSet/>
      <dgm:spPr/>
      <dgm:t>
        <a:bodyPr/>
        <a:lstStyle/>
        <a:p>
          <a:r>
            <a:rPr lang="en-GB" dirty="0"/>
            <a:t>dyslexia</a:t>
          </a:r>
        </a:p>
      </dgm:t>
    </dgm:pt>
    <dgm:pt modelId="{7428A9D0-0B2A-439E-8731-8376B03476DF}" type="parTrans" cxnId="{244F2D14-BE18-48CC-BA0B-403D293241E8}">
      <dgm:prSet/>
      <dgm:spPr/>
    </dgm:pt>
    <dgm:pt modelId="{D67D99C7-ED08-4F9F-A627-269CE299A451}" type="sibTrans" cxnId="{244F2D14-BE18-48CC-BA0B-403D293241E8}">
      <dgm:prSet/>
      <dgm:spPr/>
      <dgm:t>
        <a:bodyPr/>
        <a:lstStyle/>
        <a:p>
          <a:endParaRPr lang="en-GB"/>
        </a:p>
      </dgm:t>
    </dgm:pt>
    <dgm:pt modelId="{2D19AE0C-18E9-46B9-8656-4F8042B336DF}" type="pres">
      <dgm:prSet presAssocID="{C39F6624-2B88-4785-91BA-B93437D2E75F}" presName="Name0" presStyleCnt="0">
        <dgm:presLayoutVars>
          <dgm:dir/>
          <dgm:animLvl val="lvl"/>
          <dgm:resizeHandles/>
        </dgm:presLayoutVars>
      </dgm:prSet>
      <dgm:spPr/>
    </dgm:pt>
    <dgm:pt modelId="{161A7EFD-7834-40F6-9D52-4090E4DA2C3C}" type="pres">
      <dgm:prSet presAssocID="{648411E5-C00D-423A-8A19-6019B7C745A8}" presName="linNode" presStyleCnt="0"/>
      <dgm:spPr/>
    </dgm:pt>
    <dgm:pt modelId="{8D400194-CF25-4912-BC02-521C6B610E18}" type="pres">
      <dgm:prSet presAssocID="{648411E5-C00D-423A-8A19-6019B7C745A8}" presName="parentShp" presStyleLbl="node1" presStyleIdx="0" presStyleCnt="4">
        <dgm:presLayoutVars>
          <dgm:bulletEnabled val="1"/>
        </dgm:presLayoutVars>
      </dgm:prSet>
      <dgm:spPr/>
    </dgm:pt>
    <dgm:pt modelId="{8F19FD1F-A9EA-413A-A758-67347380D32F}" type="pres">
      <dgm:prSet presAssocID="{648411E5-C00D-423A-8A19-6019B7C745A8}" presName="childShp" presStyleLbl="bgAccFollowNode1" presStyleIdx="0" presStyleCnt="4">
        <dgm:presLayoutVars>
          <dgm:bulletEnabled val="1"/>
        </dgm:presLayoutVars>
      </dgm:prSet>
      <dgm:spPr/>
    </dgm:pt>
    <dgm:pt modelId="{D446E3F4-A34A-4D14-9D48-E6A7DBCE0198}" type="pres">
      <dgm:prSet presAssocID="{4DB17C91-D8A1-4B0D-84BF-0878FD8FBA3E}" presName="spacing" presStyleCnt="0"/>
      <dgm:spPr/>
    </dgm:pt>
    <dgm:pt modelId="{28850BFE-8094-406A-988E-1D47318C813E}" type="pres">
      <dgm:prSet presAssocID="{E1B57303-A685-4FFB-9AD0-6A294BD52498}" presName="linNode" presStyleCnt="0"/>
      <dgm:spPr/>
    </dgm:pt>
    <dgm:pt modelId="{FB18E9BA-1F6B-4A3C-903D-CA7C17EF54D9}" type="pres">
      <dgm:prSet presAssocID="{E1B57303-A685-4FFB-9AD0-6A294BD52498}" presName="parentShp" presStyleLbl="node1" presStyleIdx="1" presStyleCnt="4">
        <dgm:presLayoutVars>
          <dgm:bulletEnabled val="1"/>
        </dgm:presLayoutVars>
      </dgm:prSet>
      <dgm:spPr/>
    </dgm:pt>
    <dgm:pt modelId="{49DB5521-1B6E-469C-A308-EA87FE424F7C}" type="pres">
      <dgm:prSet presAssocID="{E1B57303-A685-4FFB-9AD0-6A294BD52498}" presName="childShp" presStyleLbl="bgAccFollowNode1" presStyleIdx="1" presStyleCnt="4">
        <dgm:presLayoutVars>
          <dgm:bulletEnabled val="1"/>
        </dgm:presLayoutVars>
      </dgm:prSet>
      <dgm:spPr/>
    </dgm:pt>
    <dgm:pt modelId="{B9369419-E4E8-428A-A1E8-109A68010D20}" type="pres">
      <dgm:prSet presAssocID="{5CD5B7F4-6D2E-43ED-AFAF-1AE2248A1319}" presName="spacing" presStyleCnt="0"/>
      <dgm:spPr/>
    </dgm:pt>
    <dgm:pt modelId="{7E1B903B-AA77-4D64-A0DD-951FC19541A6}" type="pres">
      <dgm:prSet presAssocID="{F5417317-EB85-4430-B8E3-1C617E0227B9}" presName="linNode" presStyleCnt="0"/>
      <dgm:spPr/>
    </dgm:pt>
    <dgm:pt modelId="{6863C0D3-AC31-45BE-BAB0-E0DAD2602ADB}" type="pres">
      <dgm:prSet presAssocID="{F5417317-EB85-4430-B8E3-1C617E0227B9}" presName="parentShp" presStyleLbl="node1" presStyleIdx="2" presStyleCnt="4">
        <dgm:presLayoutVars>
          <dgm:bulletEnabled val="1"/>
        </dgm:presLayoutVars>
      </dgm:prSet>
      <dgm:spPr/>
    </dgm:pt>
    <dgm:pt modelId="{186BBCEA-B7BF-459F-9FA6-AC726F6F503C}" type="pres">
      <dgm:prSet presAssocID="{F5417317-EB85-4430-B8E3-1C617E0227B9}" presName="childShp" presStyleLbl="bgAccFollowNode1" presStyleIdx="2" presStyleCnt="4">
        <dgm:presLayoutVars>
          <dgm:bulletEnabled val="1"/>
        </dgm:presLayoutVars>
      </dgm:prSet>
      <dgm:spPr/>
    </dgm:pt>
    <dgm:pt modelId="{261705A0-B118-4A0D-9EE5-7EA021C1E6BA}" type="pres">
      <dgm:prSet presAssocID="{7FC3CC51-D987-4E8A-A56A-87C1B83AC5F5}" presName="spacing" presStyleCnt="0"/>
      <dgm:spPr/>
    </dgm:pt>
    <dgm:pt modelId="{D7FC569C-6435-415C-B524-9BE83C785BC1}" type="pres">
      <dgm:prSet presAssocID="{EEE4B3EB-C2AD-4CB2-8113-AD818BC60B7D}" presName="linNode" presStyleCnt="0"/>
      <dgm:spPr/>
    </dgm:pt>
    <dgm:pt modelId="{76456860-F4FD-487E-A6FD-1A872C83FBC7}" type="pres">
      <dgm:prSet presAssocID="{EEE4B3EB-C2AD-4CB2-8113-AD818BC60B7D}" presName="parentShp" presStyleLbl="node1" presStyleIdx="3" presStyleCnt="4">
        <dgm:presLayoutVars>
          <dgm:bulletEnabled val="1"/>
        </dgm:presLayoutVars>
      </dgm:prSet>
      <dgm:spPr/>
    </dgm:pt>
    <dgm:pt modelId="{7ED48CC8-3B1B-43A7-87EA-C0D1C70C6A33}" type="pres">
      <dgm:prSet presAssocID="{EEE4B3EB-C2AD-4CB2-8113-AD818BC60B7D}" presName="childShp" presStyleLbl="bgAccFollowNode1" presStyleIdx="3" presStyleCnt="4">
        <dgm:presLayoutVars>
          <dgm:bulletEnabled val="1"/>
        </dgm:presLayoutVars>
      </dgm:prSet>
      <dgm:spPr/>
    </dgm:pt>
  </dgm:ptLst>
  <dgm:cxnLst>
    <dgm:cxn modelId="{83646801-85F8-4D1D-B7D2-ACE0512AE972}" type="presOf" srcId="{EEE4B3EB-C2AD-4CB2-8113-AD818BC60B7D}" destId="{76456860-F4FD-487E-A6FD-1A872C83FBC7}" srcOrd="0" destOrd="0" presId="urn:microsoft.com/office/officeart/2005/8/layout/vList6"/>
    <dgm:cxn modelId="{BAA13F09-503E-4A8F-965C-04CB04F125D5}" type="presOf" srcId="{8BAE5973-6FF3-4775-A3AE-CB1B350F0182}" destId="{49DB5521-1B6E-469C-A308-EA87FE424F7C}" srcOrd="0" destOrd="7" presId="urn:microsoft.com/office/officeart/2005/8/layout/vList6"/>
    <dgm:cxn modelId="{8F9BB20E-E546-452C-8AF3-AA9504863B99}" srcId="{F5417317-EB85-4430-B8E3-1C617E0227B9}" destId="{416DC8C4-8C03-46E7-869C-BD4A22F15CA6}" srcOrd="2" destOrd="0" parTransId="{C38A379C-DC9A-46C4-88B1-C1988B09EC32}" sibTransId="{97BB145A-0076-477E-B0A1-C2004724C17E}"/>
    <dgm:cxn modelId="{244F2D14-BE18-48CC-BA0B-403D293241E8}" srcId="{F5417317-EB85-4430-B8E3-1C617E0227B9}" destId="{145F0051-ED1F-4423-86BC-180C616A3938}" srcOrd="4" destOrd="0" parTransId="{7428A9D0-0B2A-439E-8731-8376B03476DF}" sibTransId="{D67D99C7-ED08-4F9F-A627-269CE299A451}"/>
    <dgm:cxn modelId="{7D4B2A1C-BFB5-4E45-A1CD-B1D4B4077AC0}" srcId="{E1B57303-A685-4FFB-9AD0-6A294BD52498}" destId="{971391F4-9129-40C0-A666-AB03FB90A772}" srcOrd="6" destOrd="0" parTransId="{DCBB3307-18D8-441B-9985-011A1E4E465B}" sibTransId="{DDFE6214-E1D0-4F5F-ACC7-0C3B02A22F4A}"/>
    <dgm:cxn modelId="{46E47F1C-C3B3-4628-8CCC-7F955F419129}" srcId="{C39F6624-2B88-4785-91BA-B93437D2E75F}" destId="{648411E5-C00D-423A-8A19-6019B7C745A8}" srcOrd="0" destOrd="0" parTransId="{7A4349E5-A866-4C62-9ADE-B6923802EEFA}" sibTransId="{4DB17C91-D8A1-4B0D-84BF-0878FD8FBA3E}"/>
    <dgm:cxn modelId="{D7EAA629-6646-4E6F-9ED0-FC8B232E9585}" type="presOf" srcId="{F5417317-EB85-4430-B8E3-1C617E0227B9}" destId="{6863C0D3-AC31-45BE-BAB0-E0DAD2602ADB}" srcOrd="0" destOrd="0" presId="urn:microsoft.com/office/officeart/2005/8/layout/vList6"/>
    <dgm:cxn modelId="{7179F42C-1EFB-47BB-A359-4883CBC62A57}" type="presOf" srcId="{02F88890-B347-4757-AD7D-618D0FD0B529}" destId="{7ED48CC8-3B1B-43A7-87EA-C0D1C70C6A33}" srcOrd="0" destOrd="4" presId="urn:microsoft.com/office/officeart/2005/8/layout/vList6"/>
    <dgm:cxn modelId="{64F76D32-0B1E-4739-8EFD-3E7B20EED3A0}" srcId="{EEE4B3EB-C2AD-4CB2-8113-AD818BC60B7D}" destId="{A7B8A38B-BA2F-4D3F-8A80-78D5A9374FB9}" srcOrd="6" destOrd="0" parTransId="{8440460A-3CF6-41DD-9639-D3FD1E06A762}" sibTransId="{09F9E0CA-B90E-4581-B14A-73C8C9C9B4B1}"/>
    <dgm:cxn modelId="{73F64B37-41FE-4601-B0EB-0E423E5245EF}" srcId="{EEE4B3EB-C2AD-4CB2-8113-AD818BC60B7D}" destId="{55951438-DC1F-4F76-9BDB-DB9B67C095BC}" srcOrd="3" destOrd="0" parTransId="{CCAB4A0B-5E54-4055-A5D4-D7426F29E68C}" sibTransId="{61F111C1-0987-47D7-BAD5-611A8FAF6BC6}"/>
    <dgm:cxn modelId="{5A07553A-CF03-4BBE-8907-E3EEBE624D2A}" srcId="{F5417317-EB85-4430-B8E3-1C617E0227B9}" destId="{55044E73-63D9-4A82-B1B6-7B6E29C15D2E}" srcOrd="3" destOrd="0" parTransId="{D51AAA38-33FB-4FE7-B3A2-059A0A4C8677}" sibTransId="{E48402F0-4CB8-4DD8-8461-E3C81A99AEC8}"/>
    <dgm:cxn modelId="{CEFC025D-C820-4749-B015-501BBB9446C5}" type="presOf" srcId="{0FDBE609-C6E4-4F16-BFCB-BF6399E88540}" destId="{49DB5521-1B6E-469C-A308-EA87FE424F7C}" srcOrd="0" destOrd="1" presId="urn:microsoft.com/office/officeart/2005/8/layout/vList6"/>
    <dgm:cxn modelId="{7BD73A5F-D47C-45AC-837E-90BC67923DAF}" type="presOf" srcId="{416DC8C4-8C03-46E7-869C-BD4A22F15CA6}" destId="{186BBCEA-B7BF-459F-9FA6-AC726F6F503C}" srcOrd="0" destOrd="2" presId="urn:microsoft.com/office/officeart/2005/8/layout/vList6"/>
    <dgm:cxn modelId="{8F790462-00B4-400D-B7C9-982629EB2227}" srcId="{EEE4B3EB-C2AD-4CB2-8113-AD818BC60B7D}" destId="{C1CD41DF-A313-493A-BA44-83AEBE77F526}" srcOrd="2" destOrd="0" parTransId="{BFEC26EA-D7A2-4B8F-9B13-1E0CD97DC4C6}" sibTransId="{0FF45EC6-90AB-4D96-B148-66AB6232CD0A}"/>
    <dgm:cxn modelId="{D2A66B42-B557-4A79-96E7-8FDBD22F8C2B}" type="presOf" srcId="{E02B2DED-2F5E-4C78-8180-9FF98E9AC0B4}" destId="{8F19FD1F-A9EA-413A-A758-67347380D32F}" srcOrd="0" destOrd="3" presId="urn:microsoft.com/office/officeart/2005/8/layout/vList6"/>
    <dgm:cxn modelId="{7029AE62-F128-4844-B35F-CB8DE480A5B3}" srcId="{E1B57303-A685-4FFB-9AD0-6A294BD52498}" destId="{6F76F9F5-D5A0-48D8-B27F-F2A1511FAABF}" srcOrd="4" destOrd="0" parTransId="{D2EEF274-A57F-4890-9EFD-9306EFD65DEB}" sibTransId="{497A70DF-B4F6-42D4-9577-972FE745951E}"/>
    <dgm:cxn modelId="{443B7D43-8B85-4C20-8FE3-A40A91A8B51D}" type="presOf" srcId="{55044E73-63D9-4A82-B1B6-7B6E29C15D2E}" destId="{186BBCEA-B7BF-459F-9FA6-AC726F6F503C}" srcOrd="0" destOrd="3" presId="urn:microsoft.com/office/officeart/2005/8/layout/vList6"/>
    <dgm:cxn modelId="{F90C9F63-944E-4DF2-B333-00FD222A03E4}" srcId="{EEE4B3EB-C2AD-4CB2-8113-AD818BC60B7D}" destId="{685D980F-0C1A-4210-B28D-1986B26EC98C}" srcOrd="5" destOrd="0" parTransId="{A03C366B-A138-4A20-87AF-F5B6E53E775F}" sibTransId="{052CCA26-8F22-4EE0-A60A-ED6734DB01AC}"/>
    <dgm:cxn modelId="{3BCE1C6C-5D88-4B92-9381-47F80C096DC8}" type="presOf" srcId="{685D980F-0C1A-4210-B28D-1986B26EC98C}" destId="{7ED48CC8-3B1B-43A7-87EA-C0D1C70C6A33}" srcOrd="0" destOrd="5" presId="urn:microsoft.com/office/officeart/2005/8/layout/vList6"/>
    <dgm:cxn modelId="{BA7DE06C-F915-4300-9499-A6D869183033}" type="presOf" srcId="{54F11302-F482-40A6-92F3-45F25BB5BBD7}" destId="{49DB5521-1B6E-469C-A308-EA87FE424F7C}" srcOrd="0" destOrd="5" presId="urn:microsoft.com/office/officeart/2005/8/layout/vList6"/>
    <dgm:cxn modelId="{CD73834D-A382-4D5A-96EE-313919E06CF3}" type="presOf" srcId="{2C68EE0A-FBD2-4BFA-8424-59D0E6DDED7F}" destId="{49DB5521-1B6E-469C-A308-EA87FE424F7C}" srcOrd="0" destOrd="2" presId="urn:microsoft.com/office/officeart/2005/8/layout/vList6"/>
    <dgm:cxn modelId="{4DC08B4F-7180-4F3D-861E-CA8B53ED4C3B}" srcId="{EEE4B3EB-C2AD-4CB2-8113-AD818BC60B7D}" destId="{02F88890-B347-4757-AD7D-618D0FD0B529}" srcOrd="4" destOrd="0" parTransId="{B7D61A2B-4C50-4A5A-AF63-274B9B205202}" sibTransId="{661FCF6B-1612-42E3-A93B-F692BB3060F7}"/>
    <dgm:cxn modelId="{986CF051-16BE-42CA-99BE-CA51787C3AAF}" type="presOf" srcId="{145F0051-ED1F-4423-86BC-180C616A3938}" destId="{186BBCEA-B7BF-459F-9FA6-AC726F6F503C}" srcOrd="0" destOrd="4" presId="urn:microsoft.com/office/officeart/2005/8/layout/vList6"/>
    <dgm:cxn modelId="{376F9E73-F1F9-4888-8203-D61CA34B1778}" srcId="{E1B57303-A685-4FFB-9AD0-6A294BD52498}" destId="{8BAE5973-6FF3-4775-A3AE-CB1B350F0182}" srcOrd="7" destOrd="0" parTransId="{D47F1139-9C06-4AC7-BB6D-DAF1A2B329DA}" sibTransId="{5E51C9E5-107C-4A6B-B762-3CE10001DCE1}"/>
    <dgm:cxn modelId="{5761FD54-966B-48A1-989B-B3A3EA328CA4}" type="presOf" srcId="{A03171D1-624E-4984-B468-815F0749B5DA}" destId="{8F19FD1F-A9EA-413A-A758-67347380D32F}" srcOrd="0" destOrd="0" presId="urn:microsoft.com/office/officeart/2005/8/layout/vList6"/>
    <dgm:cxn modelId="{D6B57857-B093-4ACB-B393-72F3346C9E2C}" type="presOf" srcId="{EE327931-76FC-485E-9D86-3D762D020780}" destId="{186BBCEA-B7BF-459F-9FA6-AC726F6F503C}" srcOrd="0" destOrd="1" presId="urn:microsoft.com/office/officeart/2005/8/layout/vList6"/>
    <dgm:cxn modelId="{3D71605A-BC6C-4281-A6AD-0E3B9A331397}" type="presOf" srcId="{6F17A2A1-3718-49E5-B32D-8F633E9D8D21}" destId="{7ED48CC8-3B1B-43A7-87EA-C0D1C70C6A33}" srcOrd="0" destOrd="7" presId="urn:microsoft.com/office/officeart/2005/8/layout/vList6"/>
    <dgm:cxn modelId="{406EE57F-D077-4218-8563-AAAF14FCBB0E}" srcId="{EEE4B3EB-C2AD-4CB2-8113-AD818BC60B7D}" destId="{8BFE8EDF-AE35-4903-9ACA-47C142A0012F}" srcOrd="8" destOrd="0" parTransId="{AC085592-97F4-48CC-B15C-19B3488A5230}" sibTransId="{63A99A88-B2C4-4102-AA76-07B7C8A40AAA}"/>
    <dgm:cxn modelId="{F8A7A680-F242-4930-A52C-B91BB3FCB998}" type="presOf" srcId="{5ED52CA9-A169-477D-8A4C-55EDEBF2AE1D}" destId="{7ED48CC8-3B1B-43A7-87EA-C0D1C70C6A33}" srcOrd="0" destOrd="0" presId="urn:microsoft.com/office/officeart/2005/8/layout/vList6"/>
    <dgm:cxn modelId="{0EF5138B-4C16-42CD-8389-D60C70AEECE8}" srcId="{EEE4B3EB-C2AD-4CB2-8113-AD818BC60B7D}" destId="{63E0BD90-B03D-4338-A56C-52D2962B242A}" srcOrd="1" destOrd="0" parTransId="{CA5B9744-670D-4A51-96B1-F3E66EBAD17C}" sibTransId="{3F56F563-A298-4D30-A74E-A88EF2CBEC4D}"/>
    <dgm:cxn modelId="{8A8C7F8C-F135-4073-B2E3-85EDDE1785F2}" type="presOf" srcId="{55951438-DC1F-4F76-9BDB-DB9B67C095BC}" destId="{7ED48CC8-3B1B-43A7-87EA-C0D1C70C6A33}" srcOrd="0" destOrd="3" presId="urn:microsoft.com/office/officeart/2005/8/layout/vList6"/>
    <dgm:cxn modelId="{48C02F90-1FA7-4440-87EB-B8746B8F6405}" srcId="{648411E5-C00D-423A-8A19-6019B7C745A8}" destId="{B8279231-F6AB-4A5D-8227-E3D56D9955E1}" srcOrd="2" destOrd="0" parTransId="{3827963A-CEB6-4188-AA0C-060B319529DB}" sibTransId="{235146C2-28EC-4FB3-BD2E-1B8AE431E57E}"/>
    <dgm:cxn modelId="{EF4CE293-F706-466A-9F16-B7FC757FBF66}" srcId="{E1B57303-A685-4FFB-9AD0-6A294BD52498}" destId="{FA39F1FB-E474-4DBE-9860-B330A51167CF}" srcOrd="3" destOrd="0" parTransId="{94069D21-05BE-4FD3-A6ED-D81E18E95C88}" sibTransId="{0B4DF7A1-6A32-40D8-BAF3-06C6BDE09681}"/>
    <dgm:cxn modelId="{A6B8489C-507E-41D7-AFF0-A56C10698E43}" srcId="{EEE4B3EB-C2AD-4CB2-8113-AD818BC60B7D}" destId="{6F17A2A1-3718-49E5-B32D-8F633E9D8D21}" srcOrd="7" destOrd="0" parTransId="{82A22F2D-EEB1-47E4-B0F6-DEFD2439AC69}" sibTransId="{995DD49E-BBE1-4E72-8861-CDD62272A46F}"/>
    <dgm:cxn modelId="{48A8449D-9F37-455F-840F-5619C3942FBC}" type="presOf" srcId="{A7B8A38B-BA2F-4D3F-8A80-78D5A9374FB9}" destId="{7ED48CC8-3B1B-43A7-87EA-C0D1C70C6A33}" srcOrd="0" destOrd="6" presId="urn:microsoft.com/office/officeart/2005/8/layout/vList6"/>
    <dgm:cxn modelId="{6147B89F-537F-4BBF-B94C-119C6D344A47}" srcId="{E1B57303-A685-4FFB-9AD0-6A294BD52498}" destId="{2C68EE0A-FBD2-4BFA-8424-59D0E6DDED7F}" srcOrd="2" destOrd="0" parTransId="{48FCEF39-9B71-4C01-983E-5D8807D2217F}" sibTransId="{3B1EEAE8-9B88-4E47-9A55-73F533388942}"/>
    <dgm:cxn modelId="{EA3BDEA2-5280-4E7E-9F0F-3FBB235E7265}" srcId="{EEE4B3EB-C2AD-4CB2-8113-AD818BC60B7D}" destId="{5ED52CA9-A169-477D-8A4C-55EDEBF2AE1D}" srcOrd="0" destOrd="0" parTransId="{C0AE90E3-74AA-4B09-96F2-5AED5C4ED70A}" sibTransId="{A17559C5-2DE5-40B1-9781-9E736FB42785}"/>
    <dgm:cxn modelId="{DEE642A5-E093-479C-AFBC-3E717830525E}" srcId="{F5417317-EB85-4430-B8E3-1C617E0227B9}" destId="{15006B90-5607-4BED-BEB0-E5F1E1AAC178}" srcOrd="0" destOrd="0" parTransId="{327356F8-6592-4635-BA21-3B387ACEC522}" sibTransId="{715AD4E9-0A33-43E6-988E-77559BBAAF72}"/>
    <dgm:cxn modelId="{3DBD66A5-F286-47DD-80D2-B060F216C88F}" type="presOf" srcId="{648411E5-C00D-423A-8A19-6019B7C745A8}" destId="{8D400194-CF25-4912-BC02-521C6B610E18}" srcOrd="0" destOrd="0" presId="urn:microsoft.com/office/officeart/2005/8/layout/vList6"/>
    <dgm:cxn modelId="{2880AEAC-FA1F-417C-9A43-D3C7F63E51F4}" type="presOf" srcId="{6F76F9F5-D5A0-48D8-B27F-F2A1511FAABF}" destId="{49DB5521-1B6E-469C-A308-EA87FE424F7C}" srcOrd="0" destOrd="4" presId="urn:microsoft.com/office/officeart/2005/8/layout/vList6"/>
    <dgm:cxn modelId="{835453B0-7ABF-4AC6-A988-5FA6E671A188}" type="presOf" srcId="{E8B690D0-9AED-4EFD-97D0-355EA57D9B5A}" destId="{49DB5521-1B6E-469C-A308-EA87FE424F7C}" srcOrd="0" destOrd="0" presId="urn:microsoft.com/office/officeart/2005/8/layout/vList6"/>
    <dgm:cxn modelId="{241A1FB5-90F2-4BC4-860C-A4C50312F930}" type="presOf" srcId="{C1CD41DF-A313-493A-BA44-83AEBE77F526}" destId="{7ED48CC8-3B1B-43A7-87EA-C0D1C70C6A33}" srcOrd="0" destOrd="2" presId="urn:microsoft.com/office/officeart/2005/8/layout/vList6"/>
    <dgm:cxn modelId="{3E56E0B7-4058-4B05-BC87-84D830605F20}" type="presOf" srcId="{63E0BD90-B03D-4338-A56C-52D2962B242A}" destId="{7ED48CC8-3B1B-43A7-87EA-C0D1C70C6A33}" srcOrd="0" destOrd="1" presId="urn:microsoft.com/office/officeart/2005/8/layout/vList6"/>
    <dgm:cxn modelId="{094F8EB9-8CE2-4AA4-A1E5-49668BD097C1}" srcId="{E1B57303-A685-4FFB-9AD0-6A294BD52498}" destId="{E8B690D0-9AED-4EFD-97D0-355EA57D9B5A}" srcOrd="0" destOrd="0" parTransId="{A38AF015-918A-4ECF-A91A-7D1F55CB3614}" sibTransId="{A8BCD7B1-3EAF-40DD-A348-A9362C3736DA}"/>
    <dgm:cxn modelId="{65B5C2BB-7DDC-4632-9AA9-B2445B076FB2}" srcId="{C39F6624-2B88-4785-91BA-B93437D2E75F}" destId="{E1B57303-A685-4FFB-9AD0-6A294BD52498}" srcOrd="1" destOrd="0" parTransId="{C21166CF-CA63-4F82-98D3-1C99013513A5}" sibTransId="{5CD5B7F4-6D2E-43ED-AFAF-1AE2248A1319}"/>
    <dgm:cxn modelId="{F43804C3-C46D-4465-B7FF-272FFDA4BF86}" srcId="{648411E5-C00D-423A-8A19-6019B7C745A8}" destId="{DDD25233-64F9-4345-AA68-35D623CF17F5}" srcOrd="1" destOrd="0" parTransId="{80FB1631-24C0-4C7A-AF9B-10FD66548033}" sibTransId="{D2151D93-E6C3-45D6-B1E0-C359701F166F}"/>
    <dgm:cxn modelId="{1D4655C5-3324-4D92-B393-E917BBE59629}" srcId="{E1B57303-A685-4FFB-9AD0-6A294BD52498}" destId="{54F11302-F482-40A6-92F3-45F25BB5BBD7}" srcOrd="5" destOrd="0" parTransId="{02C19299-11A7-41D6-B8DD-B1CAD1CE3A49}" sibTransId="{68EA2577-7840-44DF-A013-D443E561DA7C}"/>
    <dgm:cxn modelId="{DCD07BC5-D42A-41C8-BD10-EE73F829451F}" type="presOf" srcId="{E1B57303-A685-4FFB-9AD0-6A294BD52498}" destId="{FB18E9BA-1F6B-4A3C-903D-CA7C17EF54D9}" srcOrd="0" destOrd="0" presId="urn:microsoft.com/office/officeart/2005/8/layout/vList6"/>
    <dgm:cxn modelId="{9C7861CA-9394-4137-BE3C-43221B909BE5}" srcId="{F5417317-EB85-4430-B8E3-1C617E0227B9}" destId="{EE327931-76FC-485E-9D86-3D762D020780}" srcOrd="1" destOrd="0" parTransId="{66032D77-4685-41D3-8E85-B4ED59BF2E28}" sibTransId="{D34AD6A4-EA8C-474D-8BAA-5648975A8E5D}"/>
    <dgm:cxn modelId="{123122D4-39C0-4AFC-BA64-E7B5C41E928F}" srcId="{C39F6624-2B88-4785-91BA-B93437D2E75F}" destId="{F5417317-EB85-4430-B8E3-1C617E0227B9}" srcOrd="2" destOrd="0" parTransId="{775DD4B2-4610-47B2-94E1-2F2E2E15D9FB}" sibTransId="{7FC3CC51-D987-4E8A-A56A-87C1B83AC5F5}"/>
    <dgm:cxn modelId="{D4138CD5-78FE-4884-B5AA-8CA8149D0C1D}" type="presOf" srcId="{C39F6624-2B88-4785-91BA-B93437D2E75F}" destId="{2D19AE0C-18E9-46B9-8656-4F8042B336DF}" srcOrd="0" destOrd="0" presId="urn:microsoft.com/office/officeart/2005/8/layout/vList6"/>
    <dgm:cxn modelId="{719F2FDB-C0CA-4716-B57F-1A75CB25255D}" srcId="{648411E5-C00D-423A-8A19-6019B7C745A8}" destId="{A03171D1-624E-4984-B468-815F0749B5DA}" srcOrd="0" destOrd="0" parTransId="{DA5A84A7-D819-4CC5-AB02-22797F266B47}" sibTransId="{42304BB6-9980-4E83-872D-918AEB041CE3}"/>
    <dgm:cxn modelId="{15DAAFDE-949A-4126-A7C2-B22EDAA15844}" type="presOf" srcId="{8BFE8EDF-AE35-4903-9ACA-47C142A0012F}" destId="{7ED48CC8-3B1B-43A7-87EA-C0D1C70C6A33}" srcOrd="0" destOrd="8" presId="urn:microsoft.com/office/officeart/2005/8/layout/vList6"/>
    <dgm:cxn modelId="{4C39C7DF-5E05-471A-876A-D84F3C5BF832}" type="presOf" srcId="{FA39F1FB-E474-4DBE-9860-B330A51167CF}" destId="{49DB5521-1B6E-469C-A308-EA87FE424F7C}" srcOrd="0" destOrd="3" presId="urn:microsoft.com/office/officeart/2005/8/layout/vList6"/>
    <dgm:cxn modelId="{447131E7-5248-40F8-9DCC-901AAC50522B}" type="presOf" srcId="{DDD25233-64F9-4345-AA68-35D623CF17F5}" destId="{8F19FD1F-A9EA-413A-A758-67347380D32F}" srcOrd="0" destOrd="1" presId="urn:microsoft.com/office/officeart/2005/8/layout/vList6"/>
    <dgm:cxn modelId="{90D441E9-9DCF-4DE4-B7B0-A81D165A35B3}" srcId="{E1B57303-A685-4FFB-9AD0-6A294BD52498}" destId="{0FDBE609-C6E4-4F16-BFCB-BF6399E88540}" srcOrd="1" destOrd="0" parTransId="{13E99991-8F04-40A4-823F-442A99CB55E9}" sibTransId="{7F528575-12CA-417E-9A95-3D8BB8EE3120}"/>
    <dgm:cxn modelId="{6BA2EEF0-B9F3-4DB3-B60B-0424DDF60E93}" srcId="{648411E5-C00D-423A-8A19-6019B7C745A8}" destId="{E02B2DED-2F5E-4C78-8180-9FF98E9AC0B4}" srcOrd="3" destOrd="0" parTransId="{63E87CE6-5CD9-4AA9-8E9B-C11F16688F23}" sibTransId="{FF321E46-96DD-46B9-8F0D-3E3934B226F0}"/>
    <dgm:cxn modelId="{776F06F6-9B88-4C6E-BC8D-3E39CC012282}" type="presOf" srcId="{B8279231-F6AB-4A5D-8227-E3D56D9955E1}" destId="{8F19FD1F-A9EA-413A-A758-67347380D32F}" srcOrd="0" destOrd="2" presId="urn:microsoft.com/office/officeart/2005/8/layout/vList6"/>
    <dgm:cxn modelId="{A65A0FF6-E85B-455D-A93D-D1B054A11358}" srcId="{C39F6624-2B88-4785-91BA-B93437D2E75F}" destId="{EEE4B3EB-C2AD-4CB2-8113-AD818BC60B7D}" srcOrd="3" destOrd="0" parTransId="{87F3237F-DA82-4C9A-8A0B-1189CF3C89CA}" sibTransId="{535BDF13-5DEC-4F23-B5E8-474084DCE4A9}"/>
    <dgm:cxn modelId="{E83213F6-F1B2-49B0-A748-1C7DBE0C0317}" type="presOf" srcId="{15006B90-5607-4BED-BEB0-E5F1E1AAC178}" destId="{186BBCEA-B7BF-459F-9FA6-AC726F6F503C}" srcOrd="0" destOrd="0" presId="urn:microsoft.com/office/officeart/2005/8/layout/vList6"/>
    <dgm:cxn modelId="{729F16FC-F988-49A8-9500-D6197FEEA655}" type="presOf" srcId="{971391F4-9129-40C0-A666-AB03FB90A772}" destId="{49DB5521-1B6E-469C-A308-EA87FE424F7C}" srcOrd="0" destOrd="6" presId="urn:microsoft.com/office/officeart/2005/8/layout/vList6"/>
    <dgm:cxn modelId="{96AC176C-44C3-484C-9E4E-236AB59087FA}" type="presParOf" srcId="{2D19AE0C-18E9-46B9-8656-4F8042B336DF}" destId="{161A7EFD-7834-40F6-9D52-4090E4DA2C3C}" srcOrd="0" destOrd="0" presId="urn:microsoft.com/office/officeart/2005/8/layout/vList6"/>
    <dgm:cxn modelId="{44832CDF-A133-442F-81E1-335E0609DED0}" type="presParOf" srcId="{161A7EFD-7834-40F6-9D52-4090E4DA2C3C}" destId="{8D400194-CF25-4912-BC02-521C6B610E18}" srcOrd="0" destOrd="0" presId="urn:microsoft.com/office/officeart/2005/8/layout/vList6"/>
    <dgm:cxn modelId="{625F5C6A-0616-4FC5-AA8F-AF196E08A810}" type="presParOf" srcId="{161A7EFD-7834-40F6-9D52-4090E4DA2C3C}" destId="{8F19FD1F-A9EA-413A-A758-67347380D32F}" srcOrd="1" destOrd="0" presId="urn:microsoft.com/office/officeart/2005/8/layout/vList6"/>
    <dgm:cxn modelId="{8AA59644-8F34-42BA-B385-6841864F5095}" type="presParOf" srcId="{2D19AE0C-18E9-46B9-8656-4F8042B336DF}" destId="{D446E3F4-A34A-4D14-9D48-E6A7DBCE0198}" srcOrd="1" destOrd="0" presId="urn:microsoft.com/office/officeart/2005/8/layout/vList6"/>
    <dgm:cxn modelId="{4A5F8A42-1036-4A56-B39B-4C984D02DEA3}" type="presParOf" srcId="{2D19AE0C-18E9-46B9-8656-4F8042B336DF}" destId="{28850BFE-8094-406A-988E-1D47318C813E}" srcOrd="2" destOrd="0" presId="urn:microsoft.com/office/officeart/2005/8/layout/vList6"/>
    <dgm:cxn modelId="{D43627CC-8533-4737-A4DA-EB003E7B1C2E}" type="presParOf" srcId="{28850BFE-8094-406A-988E-1D47318C813E}" destId="{FB18E9BA-1F6B-4A3C-903D-CA7C17EF54D9}" srcOrd="0" destOrd="0" presId="urn:microsoft.com/office/officeart/2005/8/layout/vList6"/>
    <dgm:cxn modelId="{91A21CC4-786A-43A8-83D3-8ED9C56838CB}" type="presParOf" srcId="{28850BFE-8094-406A-988E-1D47318C813E}" destId="{49DB5521-1B6E-469C-A308-EA87FE424F7C}" srcOrd="1" destOrd="0" presId="urn:microsoft.com/office/officeart/2005/8/layout/vList6"/>
    <dgm:cxn modelId="{46321EDF-B360-4406-A46F-CAFE255E8BB5}" type="presParOf" srcId="{2D19AE0C-18E9-46B9-8656-4F8042B336DF}" destId="{B9369419-E4E8-428A-A1E8-109A68010D20}" srcOrd="3" destOrd="0" presId="urn:microsoft.com/office/officeart/2005/8/layout/vList6"/>
    <dgm:cxn modelId="{1F766803-8469-48D3-83A3-9AA4250FC195}" type="presParOf" srcId="{2D19AE0C-18E9-46B9-8656-4F8042B336DF}" destId="{7E1B903B-AA77-4D64-A0DD-951FC19541A6}" srcOrd="4" destOrd="0" presId="urn:microsoft.com/office/officeart/2005/8/layout/vList6"/>
    <dgm:cxn modelId="{01EA1BCB-7167-4F90-B97C-4D2F7040A862}" type="presParOf" srcId="{7E1B903B-AA77-4D64-A0DD-951FC19541A6}" destId="{6863C0D3-AC31-45BE-BAB0-E0DAD2602ADB}" srcOrd="0" destOrd="0" presId="urn:microsoft.com/office/officeart/2005/8/layout/vList6"/>
    <dgm:cxn modelId="{B8DB0323-4E79-4FA2-BC29-414DA5F31EB6}" type="presParOf" srcId="{7E1B903B-AA77-4D64-A0DD-951FC19541A6}" destId="{186BBCEA-B7BF-459F-9FA6-AC726F6F503C}" srcOrd="1" destOrd="0" presId="urn:microsoft.com/office/officeart/2005/8/layout/vList6"/>
    <dgm:cxn modelId="{B6DB66E4-6A03-4F58-9A16-880F7F4AE604}" type="presParOf" srcId="{2D19AE0C-18E9-46B9-8656-4F8042B336DF}" destId="{261705A0-B118-4A0D-9EE5-7EA021C1E6BA}" srcOrd="5" destOrd="0" presId="urn:microsoft.com/office/officeart/2005/8/layout/vList6"/>
    <dgm:cxn modelId="{F5E05E91-9F1B-4AE5-B7F7-2B89A1313061}" type="presParOf" srcId="{2D19AE0C-18E9-46B9-8656-4F8042B336DF}" destId="{D7FC569C-6435-415C-B524-9BE83C785BC1}" srcOrd="6" destOrd="0" presId="urn:microsoft.com/office/officeart/2005/8/layout/vList6"/>
    <dgm:cxn modelId="{15AC5FB8-F954-48DA-A9BC-48BDA61F8F1B}" type="presParOf" srcId="{D7FC569C-6435-415C-B524-9BE83C785BC1}" destId="{76456860-F4FD-487E-A6FD-1A872C83FBC7}" srcOrd="0" destOrd="0" presId="urn:microsoft.com/office/officeart/2005/8/layout/vList6"/>
    <dgm:cxn modelId="{9A4DEDEA-2115-44B6-B0F6-19FFDDB042A3}" type="presParOf" srcId="{D7FC569C-6435-415C-B524-9BE83C785BC1}" destId="{7ED48CC8-3B1B-43A7-87EA-C0D1C70C6A3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9FD1F-A9EA-413A-A758-67347380D32F}">
      <dsp:nvSpPr>
        <dsp:cNvPr id="0" name=""/>
        <dsp:cNvSpPr/>
      </dsp:nvSpPr>
      <dsp:spPr>
        <a:xfrm>
          <a:off x="3283564" y="1687"/>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Heart disease - diet</a:t>
          </a:r>
        </a:p>
        <a:p>
          <a:pPr marL="114300" lvl="1" indent="-114300" algn="l" defTabSz="577850">
            <a:lnSpc>
              <a:spcPct val="90000"/>
            </a:lnSpc>
            <a:spcBef>
              <a:spcPct val="0"/>
            </a:spcBef>
            <a:spcAft>
              <a:spcPct val="15000"/>
            </a:spcAft>
            <a:buChar char="•"/>
          </a:pPr>
          <a:r>
            <a:rPr lang="en-GB" sz="1300" kern="1200" dirty="0"/>
            <a:t>Cancer – diet</a:t>
          </a:r>
        </a:p>
        <a:p>
          <a:pPr marL="114300" lvl="1" indent="-114300" algn="l" defTabSz="577850">
            <a:lnSpc>
              <a:spcPct val="90000"/>
            </a:lnSpc>
            <a:spcBef>
              <a:spcPct val="0"/>
            </a:spcBef>
            <a:spcAft>
              <a:spcPct val="15000"/>
            </a:spcAft>
            <a:buChar char="•"/>
          </a:pPr>
          <a:r>
            <a:rPr lang="en-GB" sz="1300" kern="1200" dirty="0"/>
            <a:t>Diabetes/obesity – diet</a:t>
          </a:r>
        </a:p>
        <a:p>
          <a:pPr marL="114300" lvl="1" indent="-114300" algn="l" defTabSz="577850">
            <a:lnSpc>
              <a:spcPct val="90000"/>
            </a:lnSpc>
            <a:spcBef>
              <a:spcPct val="0"/>
            </a:spcBef>
            <a:spcAft>
              <a:spcPct val="15000"/>
            </a:spcAft>
            <a:buChar char="•"/>
          </a:pPr>
          <a:r>
            <a:rPr lang="en-GB" sz="1300" kern="1200" dirty="0"/>
            <a:t>Sickle cell anaemia</a:t>
          </a:r>
        </a:p>
      </dsp:txBody>
      <dsp:txXfrm>
        <a:off x="3283564" y="169049"/>
        <a:ext cx="4423260" cy="1004174"/>
      </dsp:txXfrm>
    </dsp:sp>
    <dsp:sp modelId="{8D400194-CF25-4912-BC02-521C6B610E18}">
      <dsp:nvSpPr>
        <dsp:cNvPr id="0" name=""/>
        <dsp:cNvSpPr/>
      </dsp:nvSpPr>
      <dsp:spPr>
        <a:xfrm>
          <a:off x="0" y="1687"/>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Ethnicity</a:t>
          </a:r>
        </a:p>
      </dsp:txBody>
      <dsp:txXfrm>
        <a:off x="65360" y="67047"/>
        <a:ext cx="3152844" cy="1208178"/>
      </dsp:txXfrm>
    </dsp:sp>
    <dsp:sp modelId="{49DB5521-1B6E-469C-A308-EA87FE424F7C}">
      <dsp:nvSpPr>
        <dsp:cNvPr id="0" name=""/>
        <dsp:cNvSpPr/>
      </dsp:nvSpPr>
      <dsp:spPr>
        <a:xfrm>
          <a:off x="3283564" y="1474476"/>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GB" sz="1200" kern="1200"/>
            <a:t>Females – breast and ovarian cancer</a:t>
          </a:r>
          <a:endParaRPr lang="en-GB" sz="1200" kern="1200" dirty="0"/>
        </a:p>
        <a:p>
          <a:pPr marL="114300" lvl="1" indent="-114300" algn="l" defTabSz="533400">
            <a:lnSpc>
              <a:spcPct val="90000"/>
            </a:lnSpc>
            <a:spcBef>
              <a:spcPct val="0"/>
            </a:spcBef>
            <a:spcAft>
              <a:spcPct val="15000"/>
            </a:spcAft>
            <a:buChar char="•"/>
          </a:pPr>
          <a:r>
            <a:rPr lang="en-GB" sz="1200" kern="1200"/>
            <a:t>Males – prostate, bowel</a:t>
          </a:r>
          <a:endParaRPr lang="en-GB" sz="1200" kern="1200" dirty="0"/>
        </a:p>
        <a:p>
          <a:pPr marL="114300" lvl="1" indent="-114300" algn="l" defTabSz="533400">
            <a:lnSpc>
              <a:spcPct val="90000"/>
            </a:lnSpc>
            <a:spcBef>
              <a:spcPct val="0"/>
            </a:spcBef>
            <a:spcAft>
              <a:spcPct val="15000"/>
            </a:spcAft>
            <a:buChar char="•"/>
          </a:pPr>
          <a:r>
            <a:rPr lang="en-GB" sz="1200" kern="1200"/>
            <a:t>Asthma</a:t>
          </a:r>
          <a:endParaRPr lang="en-GB" sz="1200" kern="1200" dirty="0"/>
        </a:p>
        <a:p>
          <a:pPr marL="114300" lvl="1" indent="-114300" algn="l" defTabSz="533400">
            <a:lnSpc>
              <a:spcPct val="90000"/>
            </a:lnSpc>
            <a:spcBef>
              <a:spcPct val="0"/>
            </a:spcBef>
            <a:spcAft>
              <a:spcPct val="15000"/>
            </a:spcAft>
            <a:buChar char="•"/>
          </a:pPr>
          <a:r>
            <a:rPr lang="en-GB" sz="1200" kern="1200"/>
            <a:t>Dementia</a:t>
          </a:r>
          <a:endParaRPr lang="en-GB" sz="1200" kern="1200" dirty="0"/>
        </a:p>
        <a:p>
          <a:pPr marL="114300" lvl="1" indent="-114300" algn="l" defTabSz="533400">
            <a:lnSpc>
              <a:spcPct val="90000"/>
            </a:lnSpc>
            <a:spcBef>
              <a:spcPct val="0"/>
            </a:spcBef>
            <a:spcAft>
              <a:spcPct val="15000"/>
            </a:spcAft>
            <a:buChar char="•"/>
          </a:pPr>
          <a:r>
            <a:rPr lang="en-GB" sz="1200" kern="1200"/>
            <a:t>Mental health – bipolar disorder/schizophrenia/depression and anxiety/psychosis</a:t>
          </a:r>
          <a:endParaRPr lang="en-GB" sz="1200" kern="1200" dirty="0"/>
        </a:p>
        <a:p>
          <a:pPr marL="114300" lvl="1" indent="-114300" algn="l" defTabSz="533400">
            <a:lnSpc>
              <a:spcPct val="90000"/>
            </a:lnSpc>
            <a:spcBef>
              <a:spcPct val="0"/>
            </a:spcBef>
            <a:spcAft>
              <a:spcPct val="15000"/>
            </a:spcAft>
            <a:buChar char="•"/>
          </a:pPr>
          <a:r>
            <a:rPr lang="en-GB" sz="1200" kern="1200"/>
            <a:t>Arthiriti</a:t>
          </a:r>
          <a:r>
            <a:rPr lang="en-GB" sz="1400" kern="1200"/>
            <a:t>s</a:t>
          </a:r>
          <a:endParaRPr lang="en-GB" sz="1400" kern="1200" dirty="0"/>
        </a:p>
        <a:p>
          <a:pPr marL="57150" lvl="1" indent="-57150" algn="l" defTabSz="400050">
            <a:lnSpc>
              <a:spcPct val="90000"/>
            </a:lnSpc>
            <a:spcBef>
              <a:spcPct val="0"/>
            </a:spcBef>
            <a:spcAft>
              <a:spcPct val="15000"/>
            </a:spcAft>
            <a:buChar char="•"/>
          </a:pPr>
          <a:endParaRPr lang="en-GB" sz="900" kern="1200" dirty="0"/>
        </a:p>
        <a:p>
          <a:pPr marL="57150" lvl="1" indent="-57150" algn="l" defTabSz="400050">
            <a:lnSpc>
              <a:spcPct val="90000"/>
            </a:lnSpc>
            <a:spcBef>
              <a:spcPct val="0"/>
            </a:spcBef>
            <a:spcAft>
              <a:spcPct val="15000"/>
            </a:spcAft>
            <a:buChar char="•"/>
          </a:pPr>
          <a:endParaRPr lang="en-GB" sz="900" kern="1200" dirty="0"/>
        </a:p>
      </dsp:txBody>
      <dsp:txXfrm>
        <a:off x="3283564" y="1641838"/>
        <a:ext cx="4423260" cy="1004174"/>
      </dsp:txXfrm>
    </dsp:sp>
    <dsp:sp modelId="{FB18E9BA-1F6B-4A3C-903D-CA7C17EF54D9}">
      <dsp:nvSpPr>
        <dsp:cNvPr id="0" name=""/>
        <dsp:cNvSpPr/>
      </dsp:nvSpPr>
      <dsp:spPr>
        <a:xfrm>
          <a:off x="0" y="1474476"/>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Gender</a:t>
          </a:r>
        </a:p>
      </dsp:txBody>
      <dsp:txXfrm>
        <a:off x="65360" y="1539836"/>
        <a:ext cx="3152844" cy="1208178"/>
      </dsp:txXfrm>
    </dsp:sp>
    <dsp:sp modelId="{186BBCEA-B7BF-459F-9FA6-AC726F6F503C}">
      <dsp:nvSpPr>
        <dsp:cNvPr id="0" name=""/>
        <dsp:cNvSpPr/>
      </dsp:nvSpPr>
      <dsp:spPr>
        <a:xfrm>
          <a:off x="3283564" y="2947264"/>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Mental health issues</a:t>
          </a:r>
        </a:p>
        <a:p>
          <a:pPr marL="114300" lvl="1" indent="-114300" algn="l" defTabSz="577850">
            <a:lnSpc>
              <a:spcPct val="90000"/>
            </a:lnSpc>
            <a:spcBef>
              <a:spcPct val="0"/>
            </a:spcBef>
            <a:spcAft>
              <a:spcPct val="15000"/>
            </a:spcAft>
            <a:buChar char="•"/>
          </a:pPr>
          <a:r>
            <a:rPr lang="en-GB" sz="1300" kern="1200" dirty="0"/>
            <a:t>Long standing illnesses – poor immune system</a:t>
          </a:r>
        </a:p>
        <a:p>
          <a:pPr marL="114300" lvl="1" indent="-114300" algn="l" defTabSz="577850">
            <a:lnSpc>
              <a:spcPct val="90000"/>
            </a:lnSpc>
            <a:spcBef>
              <a:spcPct val="0"/>
            </a:spcBef>
            <a:spcAft>
              <a:spcPct val="15000"/>
            </a:spcAft>
            <a:buChar char="•"/>
          </a:pPr>
          <a:r>
            <a:rPr lang="en-GB" sz="1300" kern="1200" dirty="0"/>
            <a:t>Diet allergies</a:t>
          </a:r>
        </a:p>
        <a:p>
          <a:pPr marL="114300" lvl="1" indent="-114300" algn="l" defTabSz="577850">
            <a:lnSpc>
              <a:spcPct val="90000"/>
            </a:lnSpc>
            <a:spcBef>
              <a:spcPct val="0"/>
            </a:spcBef>
            <a:spcAft>
              <a:spcPct val="15000"/>
            </a:spcAft>
            <a:buChar char="•"/>
          </a:pPr>
          <a:r>
            <a:rPr lang="en-GB" sz="1300" kern="1200" dirty="0"/>
            <a:t>Stroke</a:t>
          </a:r>
        </a:p>
        <a:p>
          <a:pPr marL="114300" lvl="1" indent="-114300" algn="l" defTabSz="577850">
            <a:lnSpc>
              <a:spcPct val="90000"/>
            </a:lnSpc>
            <a:spcBef>
              <a:spcPct val="0"/>
            </a:spcBef>
            <a:spcAft>
              <a:spcPct val="15000"/>
            </a:spcAft>
            <a:buChar char="•"/>
          </a:pPr>
          <a:r>
            <a:rPr lang="en-GB" sz="1300" kern="1200" dirty="0"/>
            <a:t>dyslexia</a:t>
          </a:r>
        </a:p>
      </dsp:txBody>
      <dsp:txXfrm>
        <a:off x="3283564" y="3114626"/>
        <a:ext cx="4423260" cy="1004174"/>
      </dsp:txXfrm>
    </dsp:sp>
    <dsp:sp modelId="{6863C0D3-AC31-45BE-BAB0-E0DAD2602ADB}">
      <dsp:nvSpPr>
        <dsp:cNvPr id="0" name=""/>
        <dsp:cNvSpPr/>
      </dsp:nvSpPr>
      <dsp:spPr>
        <a:xfrm>
          <a:off x="0" y="2947264"/>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Disability</a:t>
          </a:r>
        </a:p>
      </dsp:txBody>
      <dsp:txXfrm>
        <a:off x="65360" y="3012624"/>
        <a:ext cx="3152844" cy="1208178"/>
      </dsp:txXfrm>
    </dsp:sp>
    <dsp:sp modelId="{7ED48CC8-3B1B-43A7-87EA-C0D1C70C6A33}">
      <dsp:nvSpPr>
        <dsp:cNvPr id="0" name=""/>
        <dsp:cNvSpPr/>
      </dsp:nvSpPr>
      <dsp:spPr>
        <a:xfrm>
          <a:off x="3283564" y="4420053"/>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a:t>Dementia/parkinsons/alzheimers</a:t>
          </a:r>
          <a:endParaRPr lang="en-GB" sz="1400" kern="1200" dirty="0"/>
        </a:p>
        <a:p>
          <a:pPr marL="114300" lvl="1" indent="-114300" algn="l" defTabSz="622300">
            <a:lnSpc>
              <a:spcPct val="90000"/>
            </a:lnSpc>
            <a:spcBef>
              <a:spcPct val="0"/>
            </a:spcBef>
            <a:spcAft>
              <a:spcPct val="15000"/>
            </a:spcAft>
            <a:buChar char="•"/>
          </a:pPr>
          <a:r>
            <a:rPr lang="en-GB" sz="1400" kern="1200"/>
            <a:t>Osteroporosis</a:t>
          </a:r>
          <a:endParaRPr lang="en-GB" sz="1400" kern="1200" dirty="0"/>
        </a:p>
        <a:p>
          <a:pPr marL="114300" lvl="1" indent="-114300" algn="l" defTabSz="622300">
            <a:lnSpc>
              <a:spcPct val="90000"/>
            </a:lnSpc>
            <a:spcBef>
              <a:spcPct val="0"/>
            </a:spcBef>
            <a:spcAft>
              <a:spcPct val="15000"/>
            </a:spcAft>
            <a:buChar char="•"/>
          </a:pPr>
          <a:r>
            <a:rPr lang="en-GB" sz="1400" kern="1200"/>
            <a:t>Heart disease</a:t>
          </a:r>
          <a:endParaRPr lang="en-GB" sz="1400" kern="1200" dirty="0"/>
        </a:p>
        <a:p>
          <a:pPr marL="114300" lvl="1" indent="-114300" algn="l" defTabSz="622300">
            <a:lnSpc>
              <a:spcPct val="90000"/>
            </a:lnSpc>
            <a:spcBef>
              <a:spcPct val="0"/>
            </a:spcBef>
            <a:spcAft>
              <a:spcPct val="15000"/>
            </a:spcAft>
            <a:buChar char="•"/>
          </a:pPr>
          <a:r>
            <a:rPr lang="en-GB" sz="1400" kern="1200"/>
            <a:t>Cancer</a:t>
          </a:r>
          <a:endParaRPr lang="en-GB" sz="1400" kern="1200" dirty="0"/>
        </a:p>
        <a:p>
          <a:pPr marL="114300" lvl="1" indent="-114300" algn="l" defTabSz="622300">
            <a:lnSpc>
              <a:spcPct val="90000"/>
            </a:lnSpc>
            <a:spcBef>
              <a:spcPct val="0"/>
            </a:spcBef>
            <a:spcAft>
              <a:spcPct val="15000"/>
            </a:spcAft>
            <a:buChar char="•"/>
          </a:pPr>
          <a:r>
            <a:rPr lang="en-GB" sz="1400" kern="1200"/>
            <a:t>diabetes</a:t>
          </a:r>
          <a:endParaRPr lang="en-GB" sz="1400" kern="1200" dirty="0"/>
        </a:p>
        <a:p>
          <a:pPr marL="114300" lvl="1" indent="-114300" algn="l" defTabSz="622300">
            <a:lnSpc>
              <a:spcPct val="90000"/>
            </a:lnSpc>
            <a:spcBef>
              <a:spcPct val="0"/>
            </a:spcBef>
            <a:spcAft>
              <a:spcPct val="15000"/>
            </a:spcAft>
            <a:buChar char="•"/>
          </a:pPr>
          <a:endParaRPr lang="en-GB" sz="14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dsp:txBody>
      <dsp:txXfrm>
        <a:off x="3283564" y="4587415"/>
        <a:ext cx="4423260" cy="1004174"/>
      </dsp:txXfrm>
    </dsp:sp>
    <dsp:sp modelId="{76456860-F4FD-487E-A6FD-1A872C83FBC7}">
      <dsp:nvSpPr>
        <dsp:cNvPr id="0" name=""/>
        <dsp:cNvSpPr/>
      </dsp:nvSpPr>
      <dsp:spPr>
        <a:xfrm>
          <a:off x="0" y="4420053"/>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Elderly</a:t>
          </a:r>
        </a:p>
      </dsp:txBody>
      <dsp:txXfrm>
        <a:off x="65360" y="4485413"/>
        <a:ext cx="3152844" cy="1208178"/>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vp9wPDrMDRU"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achamama.org/social-justice/social-inequality"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roAQHn5rEoQ"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Marmot Review report – 'Fair Society, Healthy Lives | Local Government Association</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https://www.slideshare.net/HCEfareham/unit-mu-12-2015-2-53523191</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082011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Everyone in society should have the opportunity to make healthy choices, live healthy lives and access high quality health and social care services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276369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15</a:t>
            </a:fld>
            <a:endParaRPr lang="en-GB"/>
          </a:p>
        </p:txBody>
      </p:sp>
    </p:spTree>
    <p:extLst>
      <p:ext uri="{BB962C8B-B14F-4D97-AF65-F5344CB8AC3E}">
        <p14:creationId xmlns:p14="http://schemas.microsoft.com/office/powerpoint/2010/main" val="225915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health inequalities? | The King's Fund (kingsfund.org.uk)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587307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https://www.gov.uk/government/collections/health-matters-public-health-issues</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23</a:t>
            </a:fld>
            <a:endParaRPr lang="en-US" altLang="en-US"/>
          </a:p>
        </p:txBody>
      </p:sp>
    </p:spTree>
    <p:extLst>
      <p:ext uri="{BB962C8B-B14F-4D97-AF65-F5344CB8AC3E}">
        <p14:creationId xmlns:p14="http://schemas.microsoft.com/office/powerpoint/2010/main" val="103265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3797552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Equity in England: The Marmot Review 10 Years On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112403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907558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45</a:t>
            </a:fld>
            <a:endParaRPr lang="en-US" altLang="en-US"/>
          </a:p>
        </p:txBody>
      </p:sp>
    </p:spTree>
    <p:extLst>
      <p:ext uri="{BB962C8B-B14F-4D97-AF65-F5344CB8AC3E}">
        <p14:creationId xmlns:p14="http://schemas.microsoft.com/office/powerpoint/2010/main" val="3958337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29024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48</a:t>
            </a:fld>
            <a:endParaRPr lang="en-GB"/>
          </a:p>
        </p:txBody>
      </p:sp>
    </p:spTree>
    <p:extLst>
      <p:ext uri="{BB962C8B-B14F-4D97-AF65-F5344CB8AC3E}">
        <p14:creationId xmlns:p14="http://schemas.microsoft.com/office/powerpoint/2010/main" val="2638744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https://www.pachamama.org/social-justice/social-inequality</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49</a:t>
            </a:fld>
            <a:endParaRPr lang="en-GB"/>
          </a:p>
        </p:txBody>
      </p:sp>
    </p:spTree>
    <p:extLst>
      <p:ext uri="{BB962C8B-B14F-4D97-AF65-F5344CB8AC3E}">
        <p14:creationId xmlns:p14="http://schemas.microsoft.com/office/powerpoint/2010/main" val="613814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https://www.sv.uio.no/iss/english/research/research-areas/social-inequality/</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50</a:t>
            </a:fld>
            <a:endParaRPr lang="en-US" altLang="en-US"/>
          </a:p>
        </p:txBody>
      </p:sp>
    </p:spTree>
    <p:extLst>
      <p:ext uri="{BB962C8B-B14F-4D97-AF65-F5344CB8AC3E}">
        <p14:creationId xmlns:p14="http://schemas.microsoft.com/office/powerpoint/2010/main" val="4556154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1054036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52</a:t>
            </a:fld>
            <a:endParaRPr lang="en-US" altLang="en-US"/>
          </a:p>
        </p:txBody>
      </p:sp>
    </p:spTree>
    <p:extLst>
      <p:ext uri="{BB962C8B-B14F-4D97-AF65-F5344CB8AC3E}">
        <p14:creationId xmlns:p14="http://schemas.microsoft.com/office/powerpoint/2010/main" val="3470153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Inequality (pachamama.org)</a:t>
            </a:r>
            <a:endParaRPr lang="en-GB" dirty="0"/>
          </a:p>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574766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56</a:t>
            </a:fld>
            <a:endParaRPr lang="en-GB"/>
          </a:p>
        </p:txBody>
      </p:sp>
    </p:spTree>
    <p:extLst>
      <p:ext uri="{BB962C8B-B14F-4D97-AF65-F5344CB8AC3E}">
        <p14:creationId xmlns:p14="http://schemas.microsoft.com/office/powerpoint/2010/main" val="40249204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https://www.ageinternational.org.uk/policy-research/expert-voices/inequality-and-ageing/</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57</a:t>
            </a:fld>
            <a:endParaRPr lang="en-US" altLang="en-US"/>
          </a:p>
        </p:txBody>
      </p:sp>
    </p:spTree>
    <p:extLst>
      <p:ext uri="{BB962C8B-B14F-4D97-AF65-F5344CB8AC3E}">
        <p14:creationId xmlns:p14="http://schemas.microsoft.com/office/powerpoint/2010/main" val="3762076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58</a:t>
            </a:fld>
            <a:endParaRPr lang="en-US" altLang="en-US"/>
          </a:p>
        </p:txBody>
      </p:sp>
    </p:spTree>
    <p:extLst>
      <p:ext uri="{BB962C8B-B14F-4D97-AF65-F5344CB8AC3E}">
        <p14:creationId xmlns:p14="http://schemas.microsoft.com/office/powerpoint/2010/main" val="3204643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https://www.bbc.co.uk/bitesize/guides/z7gmn39/revision/2</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59</a:t>
            </a:fld>
            <a:endParaRPr lang="en-US" altLang="en-US"/>
          </a:p>
        </p:txBody>
      </p:sp>
    </p:spTree>
    <p:extLst>
      <p:ext uri="{BB962C8B-B14F-4D97-AF65-F5344CB8AC3E}">
        <p14:creationId xmlns:p14="http://schemas.microsoft.com/office/powerpoint/2010/main" val="2975889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incomes reasonably evenly distributed throughout a community or whether there are sizable differences between those that earn relatively little and those that earn relatively much.</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60</a:t>
            </a:fld>
            <a:endParaRPr lang="en-US" altLang="en-US"/>
          </a:p>
        </p:txBody>
      </p:sp>
    </p:spTree>
    <p:extLst>
      <p:ext uri="{BB962C8B-B14F-4D97-AF65-F5344CB8AC3E}">
        <p14:creationId xmlns:p14="http://schemas.microsoft.com/office/powerpoint/2010/main" val="21582531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https://www.bbc.co.uk/bitesize/guides/z7gmn39/revision/3</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61</a:t>
            </a:fld>
            <a:endParaRPr lang="en-US" altLang="en-US"/>
          </a:p>
        </p:txBody>
      </p:sp>
    </p:spTree>
    <p:extLst>
      <p:ext uri="{BB962C8B-B14F-4D97-AF65-F5344CB8AC3E}">
        <p14:creationId xmlns:p14="http://schemas.microsoft.com/office/powerpoint/2010/main" val="3731680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one single definition of poverty. Most official definitions use relative income to measure the extent of poverty.</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62</a:t>
            </a:fld>
            <a:endParaRPr lang="en-US" altLang="en-US"/>
          </a:p>
        </p:txBody>
      </p:sp>
    </p:spTree>
    <p:extLst>
      <p:ext uri="{BB962C8B-B14F-4D97-AF65-F5344CB8AC3E}">
        <p14:creationId xmlns:p14="http://schemas.microsoft.com/office/powerpoint/2010/main" val="9765526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Inequalities in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68</a:t>
            </a:fld>
            <a:endParaRPr lang="en-GB"/>
          </a:p>
        </p:txBody>
      </p:sp>
    </p:spTree>
    <p:extLst>
      <p:ext uri="{BB962C8B-B14F-4D97-AF65-F5344CB8AC3E}">
        <p14:creationId xmlns:p14="http://schemas.microsoft.com/office/powerpoint/2010/main" val="3736833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https://www.bbc.co.uk/bitesize/guides/z8rvng8/revision/1</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74</a:t>
            </a:fld>
            <a:endParaRPr lang="en-US" altLang="en-US"/>
          </a:p>
        </p:txBody>
      </p:sp>
    </p:spTree>
    <p:extLst>
      <p:ext uri="{BB962C8B-B14F-4D97-AF65-F5344CB8AC3E}">
        <p14:creationId xmlns:p14="http://schemas.microsoft.com/office/powerpoint/2010/main" val="7466586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77</a:t>
            </a:fld>
            <a:endParaRPr lang="en-US" altLang="en-US"/>
          </a:p>
        </p:txBody>
      </p:sp>
    </p:spTree>
    <p:extLst>
      <p:ext uri="{BB962C8B-B14F-4D97-AF65-F5344CB8AC3E}">
        <p14:creationId xmlns:p14="http://schemas.microsoft.com/office/powerpoint/2010/main" val="646012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https://www.bbc.co.uk/bitesize/guides/z8rvng8/revision/2</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78</a:t>
            </a:fld>
            <a:endParaRPr lang="en-US" altLang="en-US"/>
          </a:p>
        </p:txBody>
      </p:sp>
    </p:spTree>
    <p:extLst>
      <p:ext uri="{BB962C8B-B14F-4D97-AF65-F5344CB8AC3E}">
        <p14:creationId xmlns:p14="http://schemas.microsoft.com/office/powerpoint/2010/main" val="12845586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https://www.bbc.co.uk/bitesize/guides/z8rvng8/revision/1</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Life expectancy: The average number of years a person is expected to live depending on where they live.</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79</a:t>
            </a:fld>
            <a:endParaRPr lang="en-US" altLang="en-US"/>
          </a:p>
        </p:txBody>
      </p:sp>
    </p:spTree>
    <p:extLst>
      <p:ext uri="{BB962C8B-B14F-4D97-AF65-F5344CB8AC3E}">
        <p14:creationId xmlns:p14="http://schemas.microsoft.com/office/powerpoint/2010/main" val="33421335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84</a:t>
            </a:fld>
            <a:endParaRPr lang="en-GB"/>
          </a:p>
        </p:txBody>
      </p:sp>
    </p:spTree>
    <p:extLst>
      <p:ext uri="{BB962C8B-B14F-4D97-AF65-F5344CB8AC3E}">
        <p14:creationId xmlns:p14="http://schemas.microsoft.com/office/powerpoint/2010/main" val="150835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85</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86</a:t>
            </a:fld>
            <a:endParaRPr lang="en-GB"/>
          </a:p>
        </p:txBody>
      </p:sp>
    </p:spTree>
    <p:extLst>
      <p:ext uri="{BB962C8B-B14F-4D97-AF65-F5344CB8AC3E}">
        <p14:creationId xmlns:p14="http://schemas.microsoft.com/office/powerpoint/2010/main" val="4219480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729D629-4D80-4119-997D-F0D00F8E05C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A9955B0-0D6B-48D5-B36C-ECE61276EE5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7A652EA-0712-4FBC-81CB-93E846C9A0E4}"/>
              </a:ext>
            </a:extLst>
          </p:cNvPr>
          <p:cNvSpPr>
            <a:spLocks noGrp="1" noChangeArrowheads="1"/>
          </p:cNvSpPr>
          <p:nvPr>
            <p:ph type="sldNum" sz="quarter" idx="12"/>
          </p:nvPr>
        </p:nvSpPr>
        <p:spPr>
          <a:ln/>
        </p:spPr>
        <p:txBody>
          <a:bodyPr/>
          <a:lstStyle>
            <a:lvl1pPr>
              <a:defRPr/>
            </a:lvl1pPr>
          </a:lstStyle>
          <a:p>
            <a:pPr>
              <a:defRPr/>
            </a:pPr>
            <a:fld id="{CC97775E-BC5A-46DC-8A4A-7271C7C4012E}" type="slidenum">
              <a:rPr lang="en-US" altLang="en-US"/>
              <a:pPr>
                <a:defRPr/>
              </a:pPr>
              <a:t>‹#›</a:t>
            </a:fld>
            <a:endParaRPr lang="en-US" altLang="en-US"/>
          </a:p>
        </p:txBody>
      </p:sp>
    </p:spTree>
    <p:extLst>
      <p:ext uri="{BB962C8B-B14F-4D97-AF65-F5344CB8AC3E}">
        <p14:creationId xmlns:p14="http://schemas.microsoft.com/office/powerpoint/2010/main" val="2761630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9EBB354-D68B-4AD6-91B1-71507A4F344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585F657-4EFB-4AE5-B0E0-A84CFE7C6E13}"/>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2C55ACF0-1E49-4CFA-B16A-EC3630873134}"/>
              </a:ext>
            </a:extLst>
          </p:cNvPr>
          <p:cNvSpPr>
            <a:spLocks noGrp="1" noChangeArrowheads="1"/>
          </p:cNvSpPr>
          <p:nvPr>
            <p:ph type="sldNum" sz="quarter" idx="12"/>
          </p:nvPr>
        </p:nvSpPr>
        <p:spPr>
          <a:ln/>
        </p:spPr>
        <p:txBody>
          <a:bodyPr/>
          <a:lstStyle>
            <a:lvl1pPr>
              <a:defRPr/>
            </a:lvl1pPr>
          </a:lstStyle>
          <a:p>
            <a:pPr>
              <a:defRPr/>
            </a:pPr>
            <a:fld id="{9B4AA286-9BDC-4428-BECD-4687DE11842D}" type="slidenum">
              <a:rPr lang="en-US" altLang="en-US"/>
              <a:pPr>
                <a:defRPr/>
              </a:pPr>
              <a:t>‹#›</a:t>
            </a:fld>
            <a:endParaRPr lang="en-US" altLang="en-US"/>
          </a:p>
        </p:txBody>
      </p:sp>
    </p:spTree>
    <p:extLst>
      <p:ext uri="{BB962C8B-B14F-4D97-AF65-F5344CB8AC3E}">
        <p14:creationId xmlns:p14="http://schemas.microsoft.com/office/powerpoint/2010/main" val="268363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3EDDCBF-337D-443F-BC2C-AD45B793042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6517911-CD49-41EC-ABDA-5B5D0B5DDFDA}"/>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CAB52896-A7E5-49B4-BF9D-0D5B5EB5320B}"/>
              </a:ext>
            </a:extLst>
          </p:cNvPr>
          <p:cNvSpPr>
            <a:spLocks noGrp="1" noChangeArrowheads="1"/>
          </p:cNvSpPr>
          <p:nvPr>
            <p:ph type="sldNum" sz="quarter" idx="12"/>
          </p:nvPr>
        </p:nvSpPr>
        <p:spPr>
          <a:ln/>
        </p:spPr>
        <p:txBody>
          <a:bodyPr/>
          <a:lstStyle>
            <a:lvl1pPr>
              <a:defRPr/>
            </a:lvl1pPr>
          </a:lstStyle>
          <a:p>
            <a:pPr>
              <a:defRPr/>
            </a:pPr>
            <a:fld id="{E6778E82-B0DE-4A5A-9594-013B0EBC24CB}" type="slidenum">
              <a:rPr lang="en-US" altLang="en-US"/>
              <a:pPr>
                <a:defRPr/>
              </a:pPr>
              <a:t>‹#›</a:t>
            </a:fld>
            <a:endParaRPr lang="en-US" altLang="en-US"/>
          </a:p>
        </p:txBody>
      </p:sp>
    </p:spTree>
    <p:extLst>
      <p:ext uri="{BB962C8B-B14F-4D97-AF65-F5344CB8AC3E}">
        <p14:creationId xmlns:p14="http://schemas.microsoft.com/office/powerpoint/2010/main" val="3588808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5AF0AD-EE7E-4DE3-8511-E507DDAA0AD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2C40069-01B3-4963-9B7D-6F25247C49CF}"/>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DB93B44-CEA4-4987-916A-CA12537A493A}"/>
              </a:ext>
            </a:extLst>
          </p:cNvPr>
          <p:cNvSpPr>
            <a:spLocks noGrp="1" noChangeArrowheads="1"/>
          </p:cNvSpPr>
          <p:nvPr>
            <p:ph type="sldNum" sz="quarter" idx="12"/>
          </p:nvPr>
        </p:nvSpPr>
        <p:spPr>
          <a:ln/>
        </p:spPr>
        <p:txBody>
          <a:bodyPr/>
          <a:lstStyle>
            <a:lvl1pPr>
              <a:defRPr/>
            </a:lvl1pPr>
          </a:lstStyle>
          <a:p>
            <a:pPr>
              <a:defRPr/>
            </a:pPr>
            <a:fld id="{54B088B3-7193-44A0-940C-CCA887776FE5}" type="slidenum">
              <a:rPr lang="en-US" altLang="en-US"/>
              <a:pPr>
                <a:defRPr/>
              </a:pPr>
              <a:t>‹#›</a:t>
            </a:fld>
            <a:endParaRPr lang="en-US" altLang="en-US"/>
          </a:p>
        </p:txBody>
      </p:sp>
    </p:spTree>
    <p:extLst>
      <p:ext uri="{BB962C8B-B14F-4D97-AF65-F5344CB8AC3E}">
        <p14:creationId xmlns:p14="http://schemas.microsoft.com/office/powerpoint/2010/main" val="2990210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BF811B52-20E4-4158-9F9B-A6AD14BD3A8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48DDA4A2-9BF6-4E96-A337-AAD9B29C1362}"/>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9" name="Rectangle 6">
            <a:extLst>
              <a:ext uri="{FF2B5EF4-FFF2-40B4-BE49-F238E27FC236}">
                <a16:creationId xmlns:a16="http://schemas.microsoft.com/office/drawing/2014/main" id="{DECD2FD9-647B-4EAD-BAFC-8E8F49495360}"/>
              </a:ext>
            </a:extLst>
          </p:cNvPr>
          <p:cNvSpPr>
            <a:spLocks noGrp="1" noChangeArrowheads="1"/>
          </p:cNvSpPr>
          <p:nvPr>
            <p:ph type="sldNum" sz="quarter" idx="12"/>
          </p:nvPr>
        </p:nvSpPr>
        <p:spPr>
          <a:ln/>
        </p:spPr>
        <p:txBody>
          <a:bodyPr/>
          <a:lstStyle>
            <a:lvl1pPr>
              <a:defRPr/>
            </a:lvl1pPr>
          </a:lstStyle>
          <a:p>
            <a:pPr>
              <a:defRPr/>
            </a:pPr>
            <a:fld id="{28E52F76-081F-42D2-8325-5FC451EBA41C}" type="slidenum">
              <a:rPr lang="en-US" altLang="en-US"/>
              <a:pPr>
                <a:defRPr/>
              </a:pPr>
              <a:t>‹#›</a:t>
            </a:fld>
            <a:endParaRPr lang="en-US" altLang="en-US"/>
          </a:p>
        </p:txBody>
      </p:sp>
    </p:spTree>
    <p:extLst>
      <p:ext uri="{BB962C8B-B14F-4D97-AF65-F5344CB8AC3E}">
        <p14:creationId xmlns:p14="http://schemas.microsoft.com/office/powerpoint/2010/main" val="2493876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18694C96-F82C-466A-8974-F08D6D7FD8A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28AB449D-36E5-4FD9-AF37-58BDEF5B124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5" name="Rectangle 6">
            <a:extLst>
              <a:ext uri="{FF2B5EF4-FFF2-40B4-BE49-F238E27FC236}">
                <a16:creationId xmlns:a16="http://schemas.microsoft.com/office/drawing/2014/main" id="{7DD17471-87E7-4A5A-AF47-DC1F2AA5FA3A}"/>
              </a:ext>
            </a:extLst>
          </p:cNvPr>
          <p:cNvSpPr>
            <a:spLocks noGrp="1" noChangeArrowheads="1"/>
          </p:cNvSpPr>
          <p:nvPr>
            <p:ph type="sldNum" sz="quarter" idx="12"/>
          </p:nvPr>
        </p:nvSpPr>
        <p:spPr>
          <a:ln/>
        </p:spPr>
        <p:txBody>
          <a:bodyPr/>
          <a:lstStyle>
            <a:lvl1pPr>
              <a:defRPr/>
            </a:lvl1pPr>
          </a:lstStyle>
          <a:p>
            <a:pPr>
              <a:defRPr/>
            </a:pPr>
            <a:fld id="{46F17270-5A6E-4BD0-805A-FD8C21DCB30E}" type="slidenum">
              <a:rPr lang="en-US" altLang="en-US"/>
              <a:pPr>
                <a:defRPr/>
              </a:pPr>
              <a:t>‹#›</a:t>
            </a:fld>
            <a:endParaRPr lang="en-US" altLang="en-US"/>
          </a:p>
        </p:txBody>
      </p:sp>
    </p:spTree>
    <p:extLst>
      <p:ext uri="{BB962C8B-B14F-4D97-AF65-F5344CB8AC3E}">
        <p14:creationId xmlns:p14="http://schemas.microsoft.com/office/powerpoint/2010/main" val="39218525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98CA7D3-2AFA-4E98-ABA5-0CBAB6B4D55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E87D9BDD-1588-460C-B506-B3686E2BFC0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4" name="Rectangle 6">
            <a:extLst>
              <a:ext uri="{FF2B5EF4-FFF2-40B4-BE49-F238E27FC236}">
                <a16:creationId xmlns:a16="http://schemas.microsoft.com/office/drawing/2014/main" id="{A3AD0192-8127-4C20-A12D-ABEF66D7869C}"/>
              </a:ext>
            </a:extLst>
          </p:cNvPr>
          <p:cNvSpPr>
            <a:spLocks noGrp="1" noChangeArrowheads="1"/>
          </p:cNvSpPr>
          <p:nvPr>
            <p:ph type="sldNum" sz="quarter" idx="12"/>
          </p:nvPr>
        </p:nvSpPr>
        <p:spPr>
          <a:ln/>
        </p:spPr>
        <p:txBody>
          <a:bodyPr/>
          <a:lstStyle>
            <a:lvl1pPr>
              <a:defRPr/>
            </a:lvl1pPr>
          </a:lstStyle>
          <a:p>
            <a:pPr>
              <a:defRPr/>
            </a:pPr>
            <a:fld id="{98EDCA53-C7CC-468C-9BE4-797542F02380}" type="slidenum">
              <a:rPr lang="en-US" altLang="en-US"/>
              <a:pPr>
                <a:defRPr/>
              </a:pPr>
              <a:t>‹#›</a:t>
            </a:fld>
            <a:endParaRPr lang="en-US" altLang="en-US"/>
          </a:p>
        </p:txBody>
      </p:sp>
    </p:spTree>
    <p:extLst>
      <p:ext uri="{BB962C8B-B14F-4D97-AF65-F5344CB8AC3E}">
        <p14:creationId xmlns:p14="http://schemas.microsoft.com/office/powerpoint/2010/main" val="677014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0104D202-8E1A-4C04-89EC-50885F04544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6D47399-15BE-4076-9D7E-709F37706378}"/>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CAD97990-EBF7-4795-9330-EB5655BAE904}"/>
              </a:ext>
            </a:extLst>
          </p:cNvPr>
          <p:cNvSpPr>
            <a:spLocks noGrp="1" noChangeArrowheads="1"/>
          </p:cNvSpPr>
          <p:nvPr>
            <p:ph type="sldNum" sz="quarter" idx="12"/>
          </p:nvPr>
        </p:nvSpPr>
        <p:spPr>
          <a:ln/>
        </p:spPr>
        <p:txBody>
          <a:bodyPr/>
          <a:lstStyle>
            <a:lvl1pPr>
              <a:defRPr/>
            </a:lvl1pPr>
          </a:lstStyle>
          <a:p>
            <a:pPr>
              <a:defRPr/>
            </a:pPr>
            <a:fld id="{8646FABC-2861-4B3E-8B92-A7F17B0451A6}" type="slidenum">
              <a:rPr lang="en-US" altLang="en-US"/>
              <a:pPr>
                <a:defRPr/>
              </a:pPr>
              <a:t>‹#›</a:t>
            </a:fld>
            <a:endParaRPr lang="en-US" altLang="en-US"/>
          </a:p>
        </p:txBody>
      </p:sp>
    </p:spTree>
    <p:extLst>
      <p:ext uri="{BB962C8B-B14F-4D97-AF65-F5344CB8AC3E}">
        <p14:creationId xmlns:p14="http://schemas.microsoft.com/office/powerpoint/2010/main" val="4215427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71FB32B-507E-4EB1-BC3E-B9E5D005473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C2AD4A20-7F45-4A86-9406-4DA7B957239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1482B04E-C5D1-42C4-B324-A9A73D48EB9C}"/>
              </a:ext>
            </a:extLst>
          </p:cNvPr>
          <p:cNvSpPr>
            <a:spLocks noGrp="1" noChangeArrowheads="1"/>
          </p:cNvSpPr>
          <p:nvPr>
            <p:ph type="sldNum" sz="quarter" idx="12"/>
          </p:nvPr>
        </p:nvSpPr>
        <p:spPr>
          <a:ln/>
        </p:spPr>
        <p:txBody>
          <a:bodyPr/>
          <a:lstStyle>
            <a:lvl1pPr>
              <a:defRPr/>
            </a:lvl1pPr>
          </a:lstStyle>
          <a:p>
            <a:pPr>
              <a:defRPr/>
            </a:pPr>
            <a:fld id="{AD2665CD-9AD3-4F6A-87AE-9719B72083B8}" type="slidenum">
              <a:rPr lang="en-US" altLang="en-US"/>
              <a:pPr>
                <a:defRPr/>
              </a:pPr>
              <a:t>‹#›</a:t>
            </a:fld>
            <a:endParaRPr lang="en-US" altLang="en-US"/>
          </a:p>
        </p:txBody>
      </p:sp>
    </p:spTree>
    <p:extLst>
      <p:ext uri="{BB962C8B-B14F-4D97-AF65-F5344CB8AC3E}">
        <p14:creationId xmlns:p14="http://schemas.microsoft.com/office/powerpoint/2010/main" val="1499464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A37B4D1-4BAC-4C8F-B5E7-28B6350EC89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48E21F5-3B8C-4948-90BF-FD1E1B9C4A5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4AB18462-6C04-432F-A6FD-F1ADBB69E7B6}"/>
              </a:ext>
            </a:extLst>
          </p:cNvPr>
          <p:cNvSpPr>
            <a:spLocks noGrp="1" noChangeArrowheads="1"/>
          </p:cNvSpPr>
          <p:nvPr>
            <p:ph type="sldNum" sz="quarter" idx="12"/>
          </p:nvPr>
        </p:nvSpPr>
        <p:spPr>
          <a:ln/>
        </p:spPr>
        <p:txBody>
          <a:bodyPr/>
          <a:lstStyle>
            <a:lvl1pPr>
              <a:defRPr/>
            </a:lvl1pPr>
          </a:lstStyle>
          <a:p>
            <a:pPr>
              <a:defRPr/>
            </a:pPr>
            <a:fld id="{0897204E-69FF-4CDF-B14D-FBAFC4FCB428}" type="slidenum">
              <a:rPr lang="en-US" altLang="en-US"/>
              <a:pPr>
                <a:defRPr/>
              </a:pPr>
              <a:t>‹#›</a:t>
            </a:fld>
            <a:endParaRPr lang="en-US" altLang="en-US"/>
          </a:p>
        </p:txBody>
      </p:sp>
    </p:spTree>
    <p:extLst>
      <p:ext uri="{BB962C8B-B14F-4D97-AF65-F5344CB8AC3E}">
        <p14:creationId xmlns:p14="http://schemas.microsoft.com/office/powerpoint/2010/main" val="50044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78F8DBB-B2A0-4A86-82E7-EDCC7F405E2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50302B6-F694-436B-9E57-FF34CA50BE7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CC5275B-DA2D-4372-9247-9B8E35011828}"/>
              </a:ext>
            </a:extLst>
          </p:cNvPr>
          <p:cNvSpPr>
            <a:spLocks noGrp="1" noChangeArrowheads="1"/>
          </p:cNvSpPr>
          <p:nvPr>
            <p:ph type="sldNum" sz="quarter" idx="12"/>
          </p:nvPr>
        </p:nvSpPr>
        <p:spPr>
          <a:ln/>
        </p:spPr>
        <p:txBody>
          <a:bodyPr/>
          <a:lstStyle>
            <a:lvl1pPr>
              <a:defRPr/>
            </a:lvl1pPr>
          </a:lstStyle>
          <a:p>
            <a:pPr>
              <a:defRPr/>
            </a:pPr>
            <a:fld id="{9515D11A-AFDE-49E4-89C0-AF11FAD5458C}" type="slidenum">
              <a:rPr lang="en-US" altLang="en-US"/>
              <a:pPr>
                <a:defRPr/>
              </a:pPr>
              <a:t>‹#›</a:t>
            </a:fld>
            <a:endParaRPr lang="en-US" altLang="en-US"/>
          </a:p>
        </p:txBody>
      </p:sp>
    </p:spTree>
    <p:extLst>
      <p:ext uri="{BB962C8B-B14F-4D97-AF65-F5344CB8AC3E}">
        <p14:creationId xmlns:p14="http://schemas.microsoft.com/office/powerpoint/2010/main" val="41381711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8461901-F3DB-491F-9427-D2BDBA398D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8794939-517D-45DD-A348-B906C33FC04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E81A0A6-CBB9-48D3-AFC4-5BD9047F668B}"/>
              </a:ext>
            </a:extLst>
          </p:cNvPr>
          <p:cNvSpPr>
            <a:spLocks noGrp="1" noChangeArrowheads="1"/>
          </p:cNvSpPr>
          <p:nvPr>
            <p:ph type="sldNum" sz="quarter" idx="12"/>
          </p:nvPr>
        </p:nvSpPr>
        <p:spPr>
          <a:ln/>
        </p:spPr>
        <p:txBody>
          <a:bodyPr/>
          <a:lstStyle>
            <a:lvl1pPr>
              <a:defRPr/>
            </a:lvl1pPr>
          </a:lstStyle>
          <a:p>
            <a:pPr>
              <a:defRPr/>
            </a:pPr>
            <a:fld id="{3EBA6D1C-A3C6-4E46-8F2A-E5FFC73394E6}" type="slidenum">
              <a:rPr lang="en-US" altLang="en-US"/>
              <a:pPr>
                <a:defRPr/>
              </a:pPr>
              <a:t>‹#›</a:t>
            </a:fld>
            <a:endParaRPr lang="en-US" altLang="en-US"/>
          </a:p>
        </p:txBody>
      </p:sp>
    </p:spTree>
    <p:extLst>
      <p:ext uri="{BB962C8B-B14F-4D97-AF65-F5344CB8AC3E}">
        <p14:creationId xmlns:p14="http://schemas.microsoft.com/office/powerpoint/2010/main" val="10333697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0D1949B8-A09F-4D90-830C-83E7EB51405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0568560-CD1F-489E-985F-8E34D60F5D3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1CA6F4D6-5BE9-4527-8437-9682A6D65B6C}"/>
              </a:ext>
            </a:extLst>
          </p:cNvPr>
          <p:cNvSpPr>
            <a:spLocks noGrp="1" noChangeArrowheads="1"/>
          </p:cNvSpPr>
          <p:nvPr>
            <p:ph type="sldNum" sz="quarter" idx="12"/>
          </p:nvPr>
        </p:nvSpPr>
        <p:spPr>
          <a:ln/>
        </p:spPr>
        <p:txBody>
          <a:bodyPr/>
          <a:lstStyle>
            <a:lvl1pPr>
              <a:defRPr/>
            </a:lvl1pPr>
          </a:lstStyle>
          <a:p>
            <a:pPr>
              <a:defRPr/>
            </a:pPr>
            <a:fld id="{FA21FB6F-831B-4B6C-B0F9-6E6B2FCB84D8}" type="slidenum">
              <a:rPr lang="en-US" altLang="en-US"/>
              <a:pPr>
                <a:defRPr/>
              </a:pPr>
              <a:t>‹#›</a:t>
            </a:fld>
            <a:endParaRPr lang="en-US" altLang="en-US"/>
          </a:p>
        </p:txBody>
      </p:sp>
    </p:spTree>
    <p:extLst>
      <p:ext uri="{BB962C8B-B14F-4D97-AF65-F5344CB8AC3E}">
        <p14:creationId xmlns:p14="http://schemas.microsoft.com/office/powerpoint/2010/main" val="3921148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DE0C8409-A81D-4137-A7D1-4516FE07420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318DFE3-7AE9-4589-9E87-505C6E28B5C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3A38219C-83BC-4C81-9095-09B97D4C76DE}"/>
              </a:ext>
            </a:extLst>
          </p:cNvPr>
          <p:cNvSpPr>
            <a:spLocks noGrp="1" noChangeArrowheads="1"/>
          </p:cNvSpPr>
          <p:nvPr>
            <p:ph type="sldNum" sz="quarter" idx="12"/>
          </p:nvPr>
        </p:nvSpPr>
        <p:spPr>
          <a:ln/>
        </p:spPr>
        <p:txBody>
          <a:bodyPr/>
          <a:lstStyle>
            <a:lvl1pPr>
              <a:defRPr/>
            </a:lvl1pPr>
          </a:lstStyle>
          <a:p>
            <a:pPr>
              <a:defRPr/>
            </a:pPr>
            <a:fld id="{C6936C81-B815-4B07-91DF-4F7DD1EBA6AF}" type="slidenum">
              <a:rPr lang="en-US" altLang="en-US"/>
              <a:pPr>
                <a:defRPr/>
              </a:pPr>
              <a:t>‹#›</a:t>
            </a:fld>
            <a:endParaRPr lang="en-US" altLang="en-US"/>
          </a:p>
        </p:txBody>
      </p:sp>
    </p:spTree>
    <p:extLst>
      <p:ext uri="{BB962C8B-B14F-4D97-AF65-F5344CB8AC3E}">
        <p14:creationId xmlns:p14="http://schemas.microsoft.com/office/powerpoint/2010/main" val="3879182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C14A962-598D-48E9-96DB-14B1FC79D0E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896235E-E933-4436-8B66-1A511810590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F18CECAA-54B2-4C72-AA3B-7BA01F857C83}"/>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1029" name="Rectangle 5">
            <a:extLst>
              <a:ext uri="{FF2B5EF4-FFF2-40B4-BE49-F238E27FC236}">
                <a16:creationId xmlns:a16="http://schemas.microsoft.com/office/drawing/2014/main" id="{5D212C1C-F7B7-4925-AE39-38FD10105B5A}"/>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r>
              <a:rPr lang="en-US" altLang="en-US"/>
              <a:t>Copyright British Nutrition Foundation</a:t>
            </a:r>
          </a:p>
        </p:txBody>
      </p:sp>
      <p:sp>
        <p:nvSpPr>
          <p:cNvPr id="1030" name="Rectangle 6">
            <a:extLst>
              <a:ext uri="{FF2B5EF4-FFF2-40B4-BE49-F238E27FC236}">
                <a16:creationId xmlns:a16="http://schemas.microsoft.com/office/drawing/2014/main" id="{6A9F2E7D-9CBB-47F1-B430-5D732F5FD27D}"/>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466EC9-2479-42D0-B75E-3598AF2B3200}" type="slidenum">
              <a:rPr lang="en-US" altLang="en-US"/>
              <a:pPr>
                <a:defRPr/>
              </a:pPr>
              <a:t>‹#›</a:t>
            </a:fld>
            <a:endParaRPr lang="en-US" altLang="en-US"/>
          </a:p>
        </p:txBody>
      </p:sp>
    </p:spTree>
    <p:extLst>
      <p:ext uri="{BB962C8B-B14F-4D97-AF65-F5344CB8AC3E}">
        <p14:creationId xmlns:p14="http://schemas.microsoft.com/office/powerpoint/2010/main" val="13472017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sldNum="0" hd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health.org.uk/evidence-hub/health-inequalities/life-expectancy-and-healthy-life-expectancy-at-birth-by-deprivation" TargetMode="External"/><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nstituteofhealthequity.org/resources-reports/fair-society-healthy-lives-the-marmot-revie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instituteofhealthequity.org/resources-reports/fair-society-healthy-lives-the-marmot-review/fair-society-healthy-lives-full-report-pdf.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vp9wPDrMDRU"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CwBEkGurMiY" TargetMode="External"/><Relationship Id="rId2" Type="http://schemas.openxmlformats.org/officeDocument/2006/relationships/hyperlink" Target="https://www.youtube.com/watch?v=mMPZUZ6koV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youtu.be/aS3-MZZyVNI"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yEyT5xWktm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mMPZUZ6koV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youtube.com/watch?v=roAQHn5rEoQ"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2.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13.xml"/><Relationship Id="rId4" Type="http://schemas.openxmlformats.org/officeDocument/2006/relationships/hyperlink" Target="https://digital.nhs.uk/" TargetMode="External"/></Relationships>
</file>

<file path=ppt/slides/_rels/slide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www.healthscotland.scot/health-inequalities/what-are-health-inequalities" TargetMode="External"/><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s://www.kingsfund.org.uk/publications/health-people-ethnic-minority-groups-england?gclid=Cj0KCQjwuaiXBhCCARIsAKZLt3mYBoCOZzkW7MnTOGu4lZ6FqzMGxQWu-ERceIWAYsht4ih87nxyvOEaAgV5EALw_wcB" TargetMode="External"/><Relationship Id="rId7" Type="http://schemas.openxmlformats.org/officeDocument/2006/relationships/hyperlink" Target="https://www.medicalnewstoday.com/articles/health-equity?c=609513995031" TargetMode="External"/><Relationship Id="rId2" Type="http://schemas.openxmlformats.org/officeDocument/2006/relationships/hyperlink" Target="https://publichealth.jhu.edu/departments/environmental-health-and-engineering/about/diversity-and-equity-initiatives/definitions" TargetMode="External"/><Relationship Id="rId1" Type="http://schemas.openxmlformats.org/officeDocument/2006/relationships/slideLayout" Target="../slideLayouts/slideLayout2.xml"/><Relationship Id="rId6" Type="http://schemas.openxmlformats.org/officeDocument/2006/relationships/hyperlink" Target="https://www.kingsfund.org.uk/publications/what-are-health-inequalities#long" TargetMode="External"/><Relationship Id="rId5" Type="http://schemas.openxmlformats.org/officeDocument/2006/relationships/hyperlink" Target="https://www.kingsfund.org.uk/publications/what-are-health-inequalities" TargetMode="External"/><Relationship Id="rId4" Type="http://schemas.openxmlformats.org/officeDocument/2006/relationships/hyperlink" Target="https://www.pslhub.org/learn/improving-patient-safety/health-inequalities/what-are-health-inequalities-the-kings-fund-r4632/?gclid=Cj0KCQjwuaiXBhCCARIsAKZLt3mL1Fk6afEa80PlWGHVLGgLSa7WemMpHMVQvFWlNhcdabWjIvy3DYwaAh4z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r>
              <a:rPr lang="en-GB" sz="3600" b="1" i="1" dirty="0">
                <a:solidFill>
                  <a:schemeClr val="bg1"/>
                </a:solidFill>
              </a:rPr>
              <a:t>Foundations of Social Epidemiology </a:t>
            </a: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3059832" y="3737537"/>
            <a:ext cx="3960440" cy="584775"/>
          </a:xfrm>
          <a:prstGeom prst="rect">
            <a:avLst/>
          </a:prstGeom>
        </p:spPr>
        <p:txBody>
          <a:bodyPr wrap="square">
            <a:spAutoFit/>
          </a:bodyPr>
          <a:lstStyle/>
          <a:p>
            <a:r>
              <a:rPr lang="en-GB" sz="3200" b="1" i="1" dirty="0">
                <a:solidFill>
                  <a:schemeClr val="bg1"/>
                </a:solidFill>
              </a:rPr>
              <a:t>Health Inequality</a:t>
            </a:r>
            <a:endParaRPr lang="en-GB" sz="3200" dirty="0"/>
          </a:p>
        </p:txBody>
      </p:sp>
      <p:sp>
        <p:nvSpPr>
          <p:cNvPr id="5" name="Rectangle 4">
            <a:extLst>
              <a:ext uri="{FF2B5EF4-FFF2-40B4-BE49-F238E27FC236}">
                <a16:creationId xmlns:a16="http://schemas.microsoft.com/office/drawing/2014/main" id="{24B9FDD9-BA73-4C83-8F71-387D11063E2C}"/>
              </a:ext>
            </a:extLst>
          </p:cNvPr>
          <p:cNvSpPr/>
          <p:nvPr/>
        </p:nvSpPr>
        <p:spPr>
          <a:xfrm>
            <a:off x="2683088" y="4650450"/>
            <a:ext cx="4137864" cy="523220"/>
          </a:xfrm>
          <a:prstGeom prst="rect">
            <a:avLst/>
          </a:prstGeom>
        </p:spPr>
        <p:txBody>
          <a:bodyPr wrap="none">
            <a:spAutoFit/>
          </a:bodyPr>
          <a:lstStyle/>
          <a:p>
            <a:r>
              <a:rPr lang="en-GB" sz="2800" b="1" dirty="0">
                <a:solidFill>
                  <a:schemeClr val="bg1"/>
                </a:solidFill>
              </a:rPr>
              <a:t>Semester 1       2021/22</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To understand the terms</a:t>
            </a:r>
          </a:p>
          <a:p>
            <a:r>
              <a:rPr lang="en-GB" sz="2800" dirty="0">
                <a:latin typeface="Arial" panose="020B0604020202020204" pitchFamily="34" charset="0"/>
                <a:cs typeface="Arial" panose="020B0604020202020204" pitchFamily="34" charset="0"/>
              </a:rPr>
              <a:t>Health inequality</a:t>
            </a:r>
          </a:p>
          <a:p>
            <a:r>
              <a:rPr lang="en-GB" sz="2800" dirty="0">
                <a:latin typeface="Arial" panose="020B0604020202020204" pitchFamily="34" charset="0"/>
                <a:cs typeface="Arial" panose="020B0604020202020204" pitchFamily="34" charset="0"/>
              </a:rPr>
              <a:t>Health equity </a:t>
            </a:r>
          </a:p>
          <a:p>
            <a:r>
              <a:rPr lang="en-GB" sz="2800" dirty="0">
                <a:latin typeface="Arial" panose="020B0604020202020204" pitchFamily="34" charset="0"/>
                <a:cs typeface="Arial" panose="020B0604020202020204" pitchFamily="34" charset="0"/>
              </a:rPr>
              <a:t>Social Inequality</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5800" y="2117923"/>
            <a:ext cx="7772400" cy="1470025"/>
          </a:xfrm>
        </p:spPr>
        <p:txBody>
          <a:bodyPr>
            <a:normAutofit/>
          </a:bodyPr>
          <a:lstStyle/>
          <a:p>
            <a:r>
              <a:rPr lang="en-GB" b="1" i="1" dirty="0">
                <a:solidFill>
                  <a:schemeClr val="bg1"/>
                </a:solidFill>
              </a:rPr>
              <a:t>What is health inequality?</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79985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87624" y="1916832"/>
            <a:ext cx="7200256" cy="3263502"/>
          </a:xfrm>
        </p:spPr>
        <p:txBody>
          <a:bodyPr>
            <a:normAutofit fontScale="850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 inequalities are “the unjust and avoidable differences in people's health across the population and between specific population groups”.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(Scotland, 2020)                  </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0978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200" y="23653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556792"/>
            <a:ext cx="7215667" cy="3263502"/>
          </a:xfrm>
        </p:spPr>
        <p:txBody>
          <a:bodyPr>
            <a:normAutofit fontScale="700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 inequalities are differences in health between people or groups of people that may be considered unfair”.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There is a social gradient in lifespan; people living in the most deprived areas in England have on average the lowest life expectancy and conversely, life expectancy is higher on average for those living in areas with lower deprivation.” </a:t>
            </a:r>
          </a:p>
          <a:p>
            <a:pPr marL="0" indent="0">
              <a:buNone/>
            </a:pPr>
            <a:r>
              <a:rPr lang="en-GB" dirty="0">
                <a:latin typeface="Arial" panose="020B0604020202020204" pitchFamily="34" charset="0"/>
                <a:cs typeface="Arial" panose="020B0604020202020204" pitchFamily="34" charset="0"/>
              </a:rPr>
              <a:t>                                                                 (Gov.uk, 2020)</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217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 2</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Working independently research the term </a:t>
            </a:r>
            <a:r>
              <a:rPr lang="en-GB" b="1" dirty="0">
                <a:latin typeface="Arial" panose="020B0604020202020204" pitchFamily="34" charset="0"/>
                <a:cs typeface="Arial" panose="020B0604020202020204" pitchFamily="34" charset="0"/>
              </a:rPr>
              <a:t>social gradient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571690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CA33-226A-7426-D48B-E934D74FF0CF}"/>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Social Gradient</a:t>
            </a:r>
            <a:endParaRPr lang="en-GB" b="1" dirty="0"/>
          </a:p>
        </p:txBody>
      </p:sp>
      <p:sp>
        <p:nvSpPr>
          <p:cNvPr id="3" name="Content Placeholder 2">
            <a:extLst>
              <a:ext uri="{FF2B5EF4-FFF2-40B4-BE49-F238E27FC236}">
                <a16:creationId xmlns:a16="http://schemas.microsoft.com/office/drawing/2014/main" id="{9EB13167-4CC5-AC77-5771-114833EF8602}"/>
              </a:ext>
            </a:extLst>
          </p:cNvPr>
          <p:cNvSpPr>
            <a:spLocks noGrp="1"/>
          </p:cNvSpPr>
          <p:nvPr>
            <p:ph idx="1"/>
          </p:nvPr>
        </p:nvSpPr>
        <p:spPr/>
        <p:txBody>
          <a:bodyPr>
            <a:normAutofit/>
          </a:bodyPr>
          <a:lstStyle/>
          <a:p>
            <a:r>
              <a:rPr lang="en-GB" b="0" i="0" dirty="0">
                <a:solidFill>
                  <a:srgbClr val="202124"/>
                </a:solidFill>
                <a:effectLst/>
                <a:latin typeface="arial" panose="020B0604020202020204" pitchFamily="34" charset="0"/>
              </a:rPr>
              <a:t>Institute of Health Equity (2022), "The social gradient in health is </a:t>
            </a:r>
            <a:r>
              <a:rPr lang="en-GB" i="0" dirty="0">
                <a:solidFill>
                  <a:srgbClr val="202124"/>
                </a:solidFill>
                <a:effectLst/>
                <a:latin typeface="arial" panose="020B0604020202020204" pitchFamily="34" charset="0"/>
              </a:rPr>
              <a:t>a term used to describe the phenomenon whereby people who are less advantaged in terms of socioeconomic position have worse health (and shorter lives) than those who are more advantaged”.</a:t>
            </a:r>
            <a:endParaRPr lang="en-GB" dirty="0"/>
          </a:p>
        </p:txBody>
      </p:sp>
    </p:spTree>
    <p:extLst>
      <p:ext uri="{BB962C8B-B14F-4D97-AF65-F5344CB8AC3E}">
        <p14:creationId xmlns:p14="http://schemas.microsoft.com/office/powerpoint/2010/main" val="3778823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65CB-E471-D336-FB01-B42EC5719D0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56C69219-FB1E-F6AB-71A7-5CEC0A707D95}"/>
              </a:ext>
            </a:extLst>
          </p:cNvPr>
          <p:cNvSpPr>
            <a:spLocks noGrp="1"/>
          </p:cNvSpPr>
          <p:nvPr>
            <p:ph idx="1"/>
          </p:nvPr>
        </p:nvSpPr>
        <p:spPr/>
        <p:txBody>
          <a:bodyPr/>
          <a:lstStyle/>
          <a:p>
            <a:pPr>
              <a:buFont typeface="Wingdings" panose="05000000000000000000" pitchFamily="2" charset="2"/>
              <a:buChar char="§"/>
            </a:pPr>
            <a:r>
              <a:rPr lang="en-GB" b="0" i="0" dirty="0">
                <a:solidFill>
                  <a:srgbClr val="141414"/>
                </a:solidFill>
                <a:effectLst/>
                <a:latin typeface="Arial" panose="020B0604020202020204" pitchFamily="34" charset="0"/>
                <a:cs typeface="Arial" panose="020B0604020202020204" pitchFamily="34" charset="0"/>
              </a:rPr>
              <a:t>Health Inequality is also used to refer to “differences in the care that people receive and the opportunities that they have to lead healthy lives – both of which can contribute to their health status”.</a:t>
            </a:r>
          </a:p>
          <a:p>
            <a:pPr marL="0" indent="0">
              <a:buNone/>
            </a:pPr>
            <a:r>
              <a:rPr lang="en-GB" dirty="0">
                <a:solidFill>
                  <a:srgbClr val="141414"/>
                </a:solidFill>
                <a:latin typeface="Arial" panose="020B0604020202020204" pitchFamily="34" charset="0"/>
                <a:cs typeface="Arial" panose="020B0604020202020204" pitchFamily="34" charset="0"/>
              </a:rPr>
              <a:t>                                         </a:t>
            </a:r>
            <a:r>
              <a:rPr lang="en-GB" sz="2400" dirty="0">
                <a:solidFill>
                  <a:srgbClr val="141414"/>
                </a:solidFill>
                <a:latin typeface="Arial" panose="020B0604020202020204" pitchFamily="34" charset="0"/>
                <a:cs typeface="Arial" panose="020B0604020202020204" pitchFamily="34" charset="0"/>
              </a:rPr>
              <a:t>(</a:t>
            </a:r>
            <a:r>
              <a:rPr lang="en-GB" sz="2400" dirty="0" err="1">
                <a:solidFill>
                  <a:srgbClr val="141414"/>
                </a:solidFill>
                <a:latin typeface="Arial" panose="020B0604020202020204" pitchFamily="34" charset="0"/>
                <a:cs typeface="Arial" panose="020B0604020202020204" pitchFamily="34" charset="0"/>
              </a:rPr>
              <a:t>Kingsfund</a:t>
            </a:r>
            <a:r>
              <a:rPr lang="en-GB" sz="2400" dirty="0">
                <a:solidFill>
                  <a:srgbClr val="141414"/>
                </a:solidFill>
                <a:latin typeface="Arial" panose="020B0604020202020204" pitchFamily="34" charset="0"/>
                <a:cs typeface="Arial" panose="020B0604020202020204" pitchFamily="34" charset="0"/>
              </a:rPr>
              <a:t>, 2022)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33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40A2-23AE-8664-A596-58D9310AE2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D8D49011-A2B7-86DB-6579-E347F0418F2F}"/>
              </a:ext>
            </a:extLst>
          </p:cNvPr>
          <p:cNvSpPr>
            <a:spLocks noGrp="1"/>
          </p:cNvSpPr>
          <p:nvPr>
            <p:ph idx="1"/>
          </p:nvPr>
        </p:nvSpPr>
        <p:spPr/>
        <p:txBody>
          <a:bodyPr>
            <a:normAutofit fontScale="70000" lnSpcReduction="20000"/>
          </a:bodyPr>
          <a:lstStyle/>
          <a:p>
            <a:pPr marL="0" indent="0" algn="l">
              <a:buNone/>
            </a:pPr>
            <a:r>
              <a:rPr lang="en-GB" sz="3400" b="0" i="0" dirty="0">
                <a:solidFill>
                  <a:srgbClr val="141414"/>
                </a:solidFill>
                <a:effectLst/>
                <a:latin typeface="Arial" panose="020B0604020202020204" pitchFamily="34" charset="0"/>
                <a:cs typeface="Arial" panose="020B0604020202020204" pitchFamily="34" charset="0"/>
              </a:rPr>
              <a:t>Health inequalities can therefore involve differences in:</a:t>
            </a:r>
          </a:p>
          <a:p>
            <a:pPr marL="0" indent="0" algn="l">
              <a:buNone/>
            </a:pPr>
            <a:endParaRPr lang="en-GB" sz="34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H</a:t>
            </a:r>
            <a:r>
              <a:rPr lang="en-GB" sz="3400" b="0" i="0" dirty="0">
                <a:solidFill>
                  <a:srgbClr val="141414"/>
                </a:solidFill>
                <a:effectLst/>
                <a:latin typeface="Arial" panose="020B0604020202020204" pitchFamily="34" charset="0"/>
                <a:cs typeface="Arial" panose="020B0604020202020204" pitchFamily="34" charset="0"/>
              </a:rPr>
              <a:t>ealth status, for example, life expectancy</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A</a:t>
            </a:r>
            <a:r>
              <a:rPr lang="en-GB" sz="3400" b="0" i="0" dirty="0">
                <a:solidFill>
                  <a:srgbClr val="141414"/>
                </a:solidFill>
                <a:effectLst/>
                <a:latin typeface="Arial" panose="020B0604020202020204" pitchFamily="34" charset="0"/>
                <a:cs typeface="Arial" panose="020B0604020202020204" pitchFamily="34" charset="0"/>
              </a:rPr>
              <a:t>ccess to care, for example, availability of given services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Q</a:t>
            </a:r>
            <a:r>
              <a:rPr lang="en-GB" sz="3400" b="0" i="0" dirty="0">
                <a:solidFill>
                  <a:srgbClr val="141414"/>
                </a:solidFill>
                <a:effectLst/>
                <a:latin typeface="Arial" panose="020B0604020202020204" pitchFamily="34" charset="0"/>
                <a:cs typeface="Arial" panose="020B0604020202020204" pitchFamily="34" charset="0"/>
              </a:rPr>
              <a:t>uality and experience of care, for example, levels of patient satisfaction</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B</a:t>
            </a:r>
            <a:r>
              <a:rPr lang="en-GB" sz="3400" b="0" i="0" dirty="0">
                <a:solidFill>
                  <a:srgbClr val="141414"/>
                </a:solidFill>
                <a:effectLst/>
                <a:latin typeface="Arial" panose="020B0604020202020204" pitchFamily="34" charset="0"/>
                <a:cs typeface="Arial" panose="020B0604020202020204" pitchFamily="34" charset="0"/>
              </a:rPr>
              <a:t>ehavioural risks to health, for example, smoking rates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W</a:t>
            </a:r>
            <a:r>
              <a:rPr lang="en-GB" sz="3400" b="0" i="0" dirty="0">
                <a:solidFill>
                  <a:srgbClr val="141414"/>
                </a:solidFill>
                <a:effectLst/>
                <a:latin typeface="Arial" panose="020B0604020202020204" pitchFamily="34" charset="0"/>
                <a:cs typeface="Arial" panose="020B0604020202020204" pitchFamily="34" charset="0"/>
              </a:rPr>
              <a:t>ider determinants of health, for example, quality of housing.</a:t>
            </a:r>
          </a:p>
          <a:p>
            <a:pPr marL="0" indent="0" algn="l">
              <a:buNone/>
            </a:pPr>
            <a:r>
              <a:rPr lang="en-GB" sz="3400" dirty="0">
                <a:solidFill>
                  <a:srgbClr val="141414"/>
                </a:solidFill>
                <a:latin typeface="Arial" panose="020B0604020202020204" pitchFamily="34" charset="0"/>
                <a:cs typeface="Arial" panose="020B0604020202020204" pitchFamily="34" charset="0"/>
              </a:rPr>
              <a:t>                                                             (</a:t>
            </a:r>
            <a:r>
              <a:rPr lang="en-GB" sz="3400" dirty="0" err="1">
                <a:solidFill>
                  <a:srgbClr val="141414"/>
                </a:solidFill>
                <a:latin typeface="Arial" panose="020B0604020202020204" pitchFamily="34" charset="0"/>
                <a:cs typeface="Arial" panose="020B0604020202020204" pitchFamily="34" charset="0"/>
              </a:rPr>
              <a:t>Kingsfund</a:t>
            </a:r>
            <a:r>
              <a:rPr lang="en-GB" sz="3400" dirty="0">
                <a:solidFill>
                  <a:srgbClr val="141414"/>
                </a:solidFill>
                <a:latin typeface="Arial" panose="020B0604020202020204" pitchFamily="34" charset="0"/>
                <a:cs typeface="Arial" panose="020B0604020202020204" pitchFamily="34" charset="0"/>
              </a:rPr>
              <a:t>, 2022)</a:t>
            </a:r>
            <a:endParaRPr lang="en-GB" sz="34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70575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C16BB-A681-824B-4000-4EF13FE9A85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75A46F2A-137E-E886-A224-DB0C0C71A025}"/>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Differences in health status and the things that determine it can be experienced by people grouped by a range of factors. </a:t>
            </a:r>
          </a:p>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In England, health inequalities are often analysed and addressed by policy across four types of factors: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3ED2B7C-839F-0C4C-8E91-7803DD63244E}"/>
              </a:ext>
            </a:extLst>
          </p:cNvPr>
          <p:cNvSpPr txBox="1"/>
          <p:nvPr/>
        </p:nvSpPr>
        <p:spPr>
          <a:xfrm>
            <a:off x="6454552" y="5073133"/>
            <a:ext cx="2232248" cy="369332"/>
          </a:xfrm>
          <a:prstGeom prst="rect">
            <a:avLst/>
          </a:prstGeom>
          <a:noFill/>
        </p:spPr>
        <p:txBody>
          <a:bodyPr wrap="square">
            <a:spAutoFit/>
          </a:bodyPr>
          <a:lstStyle/>
          <a:p>
            <a:pPr marL="0" indent="0" algn="l">
              <a:buNone/>
            </a:pPr>
            <a:r>
              <a:rPr lang="en-GB" sz="1800" dirty="0">
                <a:solidFill>
                  <a:srgbClr val="141414"/>
                </a:solidFill>
                <a:latin typeface="Arial" panose="020B0604020202020204" pitchFamily="34" charset="0"/>
                <a:cs typeface="Arial" panose="020B0604020202020204" pitchFamily="34" charset="0"/>
              </a:rPr>
              <a:t>(</a:t>
            </a:r>
            <a:r>
              <a:rPr lang="en-GB" sz="1800" dirty="0" err="1">
                <a:solidFill>
                  <a:srgbClr val="141414"/>
                </a:solidFill>
                <a:latin typeface="Arial" panose="020B0604020202020204" pitchFamily="34" charset="0"/>
                <a:cs typeface="Arial" panose="020B0604020202020204" pitchFamily="34" charset="0"/>
              </a:rPr>
              <a:t>Kingsfund</a:t>
            </a:r>
            <a:r>
              <a:rPr lang="en-GB" sz="1800" dirty="0">
                <a:solidFill>
                  <a:srgbClr val="141414"/>
                </a:solidFill>
                <a:latin typeface="Arial" panose="020B0604020202020204" pitchFamily="34" charset="0"/>
                <a:cs typeface="Arial" panose="020B0604020202020204" pitchFamily="34" charset="0"/>
              </a:rPr>
              <a:t>, 2022)</a:t>
            </a:r>
            <a:endParaRPr lang="en-GB" sz="18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005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476250" y="1417638"/>
            <a:ext cx="8229600" cy="3917032"/>
          </a:xfrm>
        </p:spPr>
        <p:txBody>
          <a:bodyPr>
            <a:normAutofit fontScale="85000" lnSpcReduction="20000"/>
          </a:bodyPr>
          <a:lstStyle/>
          <a:p>
            <a:pPr marL="0" indent="0" algn="l">
              <a:buNone/>
            </a:pPr>
            <a:r>
              <a:rPr lang="en-GB" sz="3000" b="0" i="0" dirty="0">
                <a:solidFill>
                  <a:srgbClr val="141414"/>
                </a:solidFill>
                <a:effectLst/>
                <a:latin typeface="Arial" panose="020B0604020202020204" pitchFamily="34" charset="0"/>
                <a:cs typeface="Arial" panose="020B0604020202020204" pitchFamily="34" charset="0"/>
              </a:rPr>
              <a:t>These four types of factors include</a:t>
            </a:r>
          </a:p>
          <a:p>
            <a:pPr marL="0" indent="0" algn="l">
              <a:buNone/>
            </a:pPr>
            <a:endParaRPr lang="en-GB" sz="30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ocio-economic factors, for example, income</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G</a:t>
            </a:r>
            <a:r>
              <a:rPr lang="en-GB" sz="3000" b="0" i="0" dirty="0">
                <a:solidFill>
                  <a:srgbClr val="141414"/>
                </a:solidFill>
                <a:effectLst/>
                <a:latin typeface="Arial" panose="020B0604020202020204" pitchFamily="34" charset="0"/>
                <a:cs typeface="Arial" panose="020B0604020202020204" pitchFamily="34" charset="0"/>
              </a:rPr>
              <a:t>eography, for example, region or whether urban or rural</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pecific characteristics including those protected in law, such as sex, ethnicity or disability</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ocially excluded groups, for example, people experiencing homelessness.</a:t>
            </a:r>
          </a:p>
          <a:p>
            <a:pPr marL="0" indent="0">
              <a:buNone/>
            </a:pPr>
            <a:r>
              <a:rPr lang="en-GB" sz="3200" dirty="0">
                <a:solidFill>
                  <a:srgbClr val="141414"/>
                </a:solidFill>
                <a:latin typeface="Arial" panose="020B0604020202020204" pitchFamily="34" charset="0"/>
                <a:cs typeface="Arial" panose="020B0604020202020204" pitchFamily="34" charset="0"/>
              </a:rPr>
              <a:t>                                                      </a:t>
            </a:r>
            <a:r>
              <a:rPr lang="en-GB" sz="2600" dirty="0">
                <a:solidFill>
                  <a:srgbClr val="141414"/>
                </a:solidFill>
                <a:latin typeface="Arial" panose="020B0604020202020204" pitchFamily="34" charset="0"/>
                <a:cs typeface="Arial" panose="020B0604020202020204" pitchFamily="34" charset="0"/>
              </a:rPr>
              <a:t>(</a:t>
            </a:r>
            <a:r>
              <a:rPr lang="en-GB" sz="2600" dirty="0" err="1">
                <a:solidFill>
                  <a:srgbClr val="141414"/>
                </a:solidFill>
                <a:latin typeface="Arial" panose="020B0604020202020204" pitchFamily="34" charset="0"/>
                <a:cs typeface="Arial" panose="020B0604020202020204" pitchFamily="34" charset="0"/>
              </a:rPr>
              <a:t>Kingsfund</a:t>
            </a:r>
            <a:r>
              <a:rPr lang="en-GB" sz="2600" dirty="0">
                <a:solidFill>
                  <a:srgbClr val="141414"/>
                </a:solidFill>
                <a:latin typeface="Arial" panose="020B0604020202020204" pitchFamily="34" charset="0"/>
                <a:cs typeface="Arial" panose="020B0604020202020204" pitchFamily="34" charset="0"/>
              </a:rPr>
              <a:t>, 2022)</a:t>
            </a:r>
            <a:endParaRPr lang="en-GB" sz="26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30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6944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BEFA-25B4-2413-CA90-19A6278BDE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F924FC55-7275-F470-43BA-2A7DB007298A}"/>
              </a:ext>
            </a:extLst>
          </p:cNvPr>
          <p:cNvSpPr>
            <a:spLocks noGrp="1"/>
          </p:cNvSpPr>
          <p:nvPr>
            <p:ph idx="1"/>
          </p:nvPr>
        </p:nvSpPr>
        <p:spPr/>
        <p:txBody>
          <a:bodyPr/>
          <a:lstStyle/>
          <a:p>
            <a:r>
              <a:rPr lang="en-GB" b="0" i="0" dirty="0">
                <a:solidFill>
                  <a:srgbClr val="141414"/>
                </a:solidFill>
                <a:effectLst/>
                <a:latin typeface="Lato" panose="020F0502020204030203" pitchFamily="34" charset="0"/>
              </a:rPr>
              <a:t>People experience different combinations of these factors, which has implications for the health inequalities that they are likely to experience.</a:t>
            </a:r>
            <a:endParaRPr lang="en-GB" dirty="0"/>
          </a:p>
        </p:txBody>
      </p:sp>
      <p:sp>
        <p:nvSpPr>
          <p:cNvPr id="5" name="TextBox 4">
            <a:extLst>
              <a:ext uri="{FF2B5EF4-FFF2-40B4-BE49-F238E27FC236}">
                <a16:creationId xmlns:a16="http://schemas.microsoft.com/office/drawing/2014/main" id="{B4E0DCCE-0281-CEA0-6226-8477ABE9A544}"/>
              </a:ext>
            </a:extLst>
          </p:cNvPr>
          <p:cNvSpPr txBox="1"/>
          <p:nvPr/>
        </p:nvSpPr>
        <p:spPr>
          <a:xfrm>
            <a:off x="6300192" y="5027703"/>
            <a:ext cx="2592288" cy="707886"/>
          </a:xfrm>
          <a:prstGeom prst="rect">
            <a:avLst/>
          </a:prstGeom>
          <a:noFill/>
        </p:spPr>
        <p:txBody>
          <a:bodyPr wrap="square">
            <a:spAutoFit/>
          </a:bodyPr>
          <a:lstStyle/>
          <a:p>
            <a:pPr marL="0" indent="0">
              <a:buNone/>
            </a:pPr>
            <a:r>
              <a:rPr lang="en-GB" sz="2000" dirty="0">
                <a:solidFill>
                  <a:srgbClr val="141414"/>
                </a:solidFill>
                <a:latin typeface="Arial" panose="020B0604020202020204" pitchFamily="34" charset="0"/>
                <a:cs typeface="Arial" panose="020B0604020202020204" pitchFamily="34" charset="0"/>
              </a:rPr>
              <a:t>(</a:t>
            </a:r>
            <a:r>
              <a:rPr lang="en-GB" sz="2000" dirty="0" err="1">
                <a:solidFill>
                  <a:srgbClr val="141414"/>
                </a:solidFill>
                <a:latin typeface="Arial" panose="020B0604020202020204" pitchFamily="34" charset="0"/>
                <a:cs typeface="Arial" panose="020B0604020202020204" pitchFamily="34" charset="0"/>
              </a:rPr>
              <a:t>Kingsfund</a:t>
            </a:r>
            <a:r>
              <a:rPr lang="en-GB" sz="2000" dirty="0">
                <a:solidFill>
                  <a:srgbClr val="141414"/>
                </a:solidFill>
                <a:latin typeface="Arial" panose="020B0604020202020204" pitchFamily="34" charset="0"/>
                <a:cs typeface="Arial" panose="020B0604020202020204" pitchFamily="34" charset="0"/>
              </a:rPr>
              <a:t>, 2022)</a:t>
            </a:r>
            <a:endParaRPr lang="en-GB" sz="20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20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619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normAutofit fontScale="90000"/>
          </a:bodyPr>
          <a:lstStyle/>
          <a:p>
            <a:pPr lvl="0" algn="ctr"/>
            <a:r>
              <a:rPr lang="en-GB" b="1" dirty="0">
                <a:latin typeface="Arial" panose="020B0604020202020204" pitchFamily="34" charset="0"/>
                <a:cs typeface="Arial" panose="020B0604020202020204" pitchFamily="34" charset="0"/>
              </a:rPr>
              <a:t>Trends in UK 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417638"/>
            <a:ext cx="7215667" cy="4099594"/>
          </a:xfrm>
        </p:spPr>
        <p:txBody>
          <a:bodyPr>
            <a:normAutofit fontScale="62500" lnSpcReduction="20000"/>
          </a:bodyPr>
          <a:lstStyle/>
          <a:p>
            <a:pPr>
              <a:buFont typeface="Wingdings" panose="05000000000000000000" pitchFamily="2" charset="2"/>
              <a:buChar char="§"/>
            </a:pPr>
            <a:r>
              <a:rPr lang="en-GB" sz="3600" dirty="0">
                <a:latin typeface="Arial" panose="020B0604020202020204" pitchFamily="34" charset="0"/>
                <a:cs typeface="Arial" panose="020B0604020202020204" pitchFamily="34" charset="0"/>
              </a:rPr>
              <a:t>There is evidence that overall life expectancy is rising in Scotland and the UK.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Death rates from Scotland’s three most significant killers (heart disease, cancer and stroke) are falling nationally.</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But not all groups across society are benefiting equally from increased life expectancy or improved health.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In most but not all cases, the biggest improvement in health and life expectancy has been from the wealthiest groups in the wealthiest areas. </a:t>
            </a:r>
          </a:p>
          <a:p>
            <a:pPr marL="0" indent="0">
              <a:buNone/>
            </a:pPr>
            <a:r>
              <a:rPr lang="en-GB" sz="3600" dirty="0">
                <a:latin typeface="Arial" panose="020B0604020202020204" pitchFamily="34" charset="0"/>
                <a:cs typeface="Arial" panose="020B0604020202020204" pitchFamily="34" charset="0"/>
              </a:rPr>
              <a:t>                    </a:t>
            </a:r>
          </a:p>
          <a:p>
            <a:pPr marL="0" indent="0">
              <a:buNone/>
            </a:pPr>
            <a:r>
              <a:rPr lang="en-GB" sz="2200" dirty="0">
                <a:latin typeface="Arial" panose="020B0604020202020204" pitchFamily="34" charset="0"/>
                <a:cs typeface="Arial" panose="020B0604020202020204" pitchFamily="34" charset="0"/>
              </a:rPr>
              <a:t>                                  (JRF Monitoring Poverty and Social Exclusion Scotland, 2013)                    </a:t>
            </a:r>
            <a:r>
              <a:rPr lang="en-GB" sz="1425"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41594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A54738-2A52-4179-A877-31D79BBCD650}"/>
              </a:ext>
            </a:extLst>
          </p:cNvPr>
          <p:cNvPicPr>
            <a:picLocks noChangeAspect="1"/>
          </p:cNvPicPr>
          <p:nvPr/>
        </p:nvPicPr>
        <p:blipFill rotWithShape="1">
          <a:blip r:embed="rId2"/>
          <a:srcRect l="12667" t="13656" r="13636" b="9656"/>
          <a:stretch/>
        </p:blipFill>
        <p:spPr>
          <a:xfrm>
            <a:off x="1259632" y="116632"/>
            <a:ext cx="6880860" cy="5544616"/>
          </a:xfrm>
          <a:prstGeom prst="rect">
            <a:avLst/>
          </a:prstGeom>
          <a:ln>
            <a:solidFill>
              <a:schemeClr val="tx1"/>
            </a:solidFill>
          </a:ln>
        </p:spPr>
      </p:pic>
    </p:spTree>
    <p:extLst>
      <p:ext uri="{BB962C8B-B14F-4D97-AF65-F5344CB8AC3E}">
        <p14:creationId xmlns:p14="http://schemas.microsoft.com/office/powerpoint/2010/main" val="1794748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4818-6E35-47C5-9193-5FB2DC72D4BE}"/>
              </a:ext>
            </a:extLst>
          </p:cNvPr>
          <p:cNvSpPr>
            <a:spLocks noGrp="1"/>
          </p:cNvSpPr>
          <p:nvPr>
            <p:ph type="title"/>
          </p:nvPr>
        </p:nvSpPr>
        <p:spPr/>
        <p:txBody>
          <a:bodyPr>
            <a:normAutofit/>
          </a:bodyPr>
          <a:lstStyle/>
          <a:p>
            <a:r>
              <a:rPr lang="en-GB" sz="4000" b="1" dirty="0"/>
              <a:t>Nature of Health Inequality</a:t>
            </a:r>
          </a:p>
        </p:txBody>
      </p:sp>
      <p:sp>
        <p:nvSpPr>
          <p:cNvPr id="3" name="Content Placeholder 2">
            <a:extLst>
              <a:ext uri="{FF2B5EF4-FFF2-40B4-BE49-F238E27FC236}">
                <a16:creationId xmlns:a16="http://schemas.microsoft.com/office/drawing/2014/main" id="{C121E765-EE4F-E0A1-A2A1-174366FAD63A}"/>
              </a:ext>
            </a:extLst>
          </p:cNvPr>
          <p:cNvSpPr>
            <a:spLocks noGrp="1"/>
          </p:cNvSpPr>
          <p:nvPr>
            <p:ph idx="1"/>
          </p:nvPr>
        </p:nvSpPr>
        <p:spPr/>
        <p:txBody>
          <a:bodyPr>
            <a:normAutofit lnSpcReduction="10000"/>
          </a:bodyPr>
          <a:lstStyle/>
          <a:p>
            <a:pPr marL="0" indent="0">
              <a:buNone/>
            </a:pPr>
            <a:r>
              <a:rPr lang="en-GB" sz="2400" b="1" i="1" dirty="0"/>
              <a:t>Life expectancy</a:t>
            </a:r>
          </a:p>
          <a:p>
            <a:pPr>
              <a:buFont typeface="Wingdings" panose="05000000000000000000" pitchFamily="2" charset="2"/>
              <a:buChar char="§"/>
            </a:pPr>
            <a:r>
              <a:rPr lang="en-GB" sz="2400" dirty="0"/>
              <a:t>People in the professional group are more likely to live 7 years longer than those in the unskilled or manual group</a:t>
            </a:r>
          </a:p>
          <a:p>
            <a:pPr>
              <a:buFont typeface="Wingdings" panose="05000000000000000000" pitchFamily="2" charset="2"/>
              <a:buChar char="§"/>
            </a:pPr>
            <a:endParaRPr lang="en-GB" sz="2400" dirty="0"/>
          </a:p>
          <a:p>
            <a:pPr marL="0" indent="0">
              <a:buNone/>
            </a:pPr>
            <a:r>
              <a:rPr lang="en-GB" sz="2400" b="1" i="1" dirty="0"/>
              <a:t>Infant Mortality</a:t>
            </a:r>
          </a:p>
          <a:p>
            <a:pPr>
              <a:buFont typeface="Wingdings" panose="05000000000000000000" pitchFamily="2" charset="2"/>
              <a:buChar char="§"/>
            </a:pPr>
            <a:r>
              <a:rPr lang="en-GB" sz="2400" dirty="0"/>
              <a:t>Children from manual social background are twice as likely to die before the age of 15 as a child born into a non-manual background.</a:t>
            </a:r>
          </a:p>
          <a:p>
            <a:pPr>
              <a:buFont typeface="Wingdings" panose="05000000000000000000" pitchFamily="2" charset="2"/>
              <a:buChar char="§"/>
            </a:pPr>
            <a:r>
              <a:rPr lang="en-GB" sz="2400" dirty="0"/>
              <a:t>Infant mortality is highest among babies with fathers in semiskilled and unskilled groups.</a:t>
            </a:r>
          </a:p>
          <a:p>
            <a:pPr marL="0" indent="0">
              <a:buNone/>
            </a:pPr>
            <a:endParaRPr lang="en-GB" sz="2400" dirty="0"/>
          </a:p>
        </p:txBody>
      </p:sp>
    </p:spTree>
    <p:extLst>
      <p:ext uri="{BB962C8B-B14F-4D97-AF65-F5344CB8AC3E}">
        <p14:creationId xmlns:p14="http://schemas.microsoft.com/office/powerpoint/2010/main" val="117753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73CB-2284-22C8-708B-35E782D90DFD}"/>
              </a:ext>
            </a:extLst>
          </p:cNvPr>
          <p:cNvSpPr>
            <a:spLocks noGrp="1"/>
          </p:cNvSpPr>
          <p:nvPr>
            <p:ph type="title"/>
          </p:nvPr>
        </p:nvSpPr>
        <p:spPr/>
        <p:txBody>
          <a:bodyPr/>
          <a:lstStyle/>
          <a:p>
            <a:r>
              <a:rPr lang="en-GB" sz="4400" b="1" dirty="0"/>
              <a:t>Nature of Health Inequality</a:t>
            </a:r>
            <a:endParaRPr lang="en-GB" dirty="0"/>
          </a:p>
        </p:txBody>
      </p:sp>
      <p:sp>
        <p:nvSpPr>
          <p:cNvPr id="3" name="Content Placeholder 2">
            <a:extLst>
              <a:ext uri="{FF2B5EF4-FFF2-40B4-BE49-F238E27FC236}">
                <a16:creationId xmlns:a16="http://schemas.microsoft.com/office/drawing/2014/main" id="{2D41476D-2180-9B8A-CF89-8B9DF8E7D9DF}"/>
              </a:ext>
            </a:extLst>
          </p:cNvPr>
          <p:cNvSpPr>
            <a:spLocks noGrp="1"/>
          </p:cNvSpPr>
          <p:nvPr>
            <p:ph idx="1"/>
          </p:nvPr>
        </p:nvSpPr>
        <p:spPr/>
        <p:txBody>
          <a:bodyPr>
            <a:normAutofit fontScale="92500"/>
          </a:bodyPr>
          <a:lstStyle/>
          <a:p>
            <a:pPr marL="0" indent="0">
              <a:buNone/>
            </a:pPr>
            <a:r>
              <a:rPr lang="en-GB" sz="2400" b="1" i="1" dirty="0"/>
              <a:t>Causes of death</a:t>
            </a:r>
          </a:p>
          <a:p>
            <a:pPr>
              <a:buFont typeface="Wingdings" panose="05000000000000000000" pitchFamily="2" charset="2"/>
              <a:buChar char="§"/>
            </a:pPr>
            <a:r>
              <a:rPr lang="en-GB" sz="2800" dirty="0"/>
              <a:t>Among the 66 major cause of death in men, 62 were more common among manual groups than in the other social classes.</a:t>
            </a:r>
          </a:p>
          <a:p>
            <a:pPr>
              <a:buFont typeface="Wingdings" panose="05000000000000000000" pitchFamily="2" charset="2"/>
              <a:buChar char="§"/>
            </a:pPr>
            <a:r>
              <a:rPr lang="en-GB" sz="2800" dirty="0"/>
              <a:t>Lower social class group are 5.5 times more likely to die from respiratory diseases than higher social groups</a:t>
            </a:r>
          </a:p>
          <a:p>
            <a:pPr marL="0" indent="0">
              <a:buNone/>
            </a:pPr>
            <a:endParaRPr lang="en-GB" sz="2800" dirty="0"/>
          </a:p>
          <a:p>
            <a:pPr marL="0" indent="0">
              <a:buNone/>
            </a:pPr>
            <a:r>
              <a:rPr lang="en-GB" sz="2800" dirty="0"/>
              <a:t>                                 (Office of National statistics, 2001)</a:t>
            </a:r>
          </a:p>
          <a:p>
            <a:pPr marL="0" indent="0">
              <a:buNone/>
            </a:pPr>
            <a:endParaRPr lang="en-GB" dirty="0"/>
          </a:p>
        </p:txBody>
      </p:sp>
    </p:spTree>
    <p:extLst>
      <p:ext uri="{BB962C8B-B14F-4D97-AF65-F5344CB8AC3E}">
        <p14:creationId xmlns:p14="http://schemas.microsoft.com/office/powerpoint/2010/main" val="2826967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B4312-B3D5-117D-86E4-EC86C08941B4}"/>
              </a:ext>
            </a:extLst>
          </p:cNvPr>
          <p:cNvSpPr>
            <a:spLocks noGrp="1"/>
          </p:cNvSpPr>
          <p:nvPr>
            <p:ph type="title"/>
          </p:nvPr>
        </p:nvSpPr>
        <p:spPr/>
        <p:txBody>
          <a:bodyPr/>
          <a:lstStyle/>
          <a:p>
            <a:r>
              <a:rPr lang="en-GB" sz="4400" b="1" dirty="0"/>
              <a:t>Nature of Health Inequality</a:t>
            </a:r>
            <a:endParaRPr lang="en-GB" dirty="0"/>
          </a:p>
        </p:txBody>
      </p:sp>
      <p:sp>
        <p:nvSpPr>
          <p:cNvPr id="3" name="Content Placeholder 2">
            <a:extLst>
              <a:ext uri="{FF2B5EF4-FFF2-40B4-BE49-F238E27FC236}">
                <a16:creationId xmlns:a16="http://schemas.microsoft.com/office/drawing/2014/main" id="{493E513B-63C7-14B4-3756-86063ACA3A0C}"/>
              </a:ext>
            </a:extLst>
          </p:cNvPr>
          <p:cNvSpPr>
            <a:spLocks noGrp="1"/>
          </p:cNvSpPr>
          <p:nvPr>
            <p:ph idx="1"/>
          </p:nvPr>
        </p:nvSpPr>
        <p:spPr/>
        <p:txBody>
          <a:bodyPr>
            <a:normAutofit fontScale="92500" lnSpcReduction="10000"/>
          </a:bodyPr>
          <a:lstStyle/>
          <a:p>
            <a:pPr marL="0" indent="0">
              <a:buNone/>
            </a:pPr>
            <a:r>
              <a:rPr lang="en-GB" sz="2800" b="1" i="1" dirty="0"/>
              <a:t>Self-reported ill health</a:t>
            </a:r>
          </a:p>
          <a:p>
            <a:pPr>
              <a:buFont typeface="Wingdings" panose="05000000000000000000" pitchFamily="2" charset="2"/>
              <a:buChar char="§"/>
            </a:pPr>
            <a:r>
              <a:rPr lang="en-GB" sz="2800" dirty="0"/>
              <a:t>Many long-term unemployed and those that have never worked rate their health as poor compared to the professional groups or managers.</a:t>
            </a:r>
          </a:p>
          <a:p>
            <a:pPr marL="0" indent="0">
              <a:buNone/>
            </a:pPr>
            <a:endParaRPr lang="en-GB" sz="2800" dirty="0"/>
          </a:p>
          <a:p>
            <a:pPr>
              <a:buFont typeface="Wingdings" panose="05000000000000000000" pitchFamily="2" charset="2"/>
              <a:buChar char="§"/>
            </a:pPr>
            <a:r>
              <a:rPr lang="en-GB" sz="2800" dirty="0"/>
              <a:t>Long-term illness is 5 times higher among unemployed group than those in the professionals or managerial groups.</a:t>
            </a:r>
          </a:p>
          <a:p>
            <a:pPr marL="0" indent="0">
              <a:buNone/>
            </a:pPr>
            <a:r>
              <a:rPr lang="en-GB" sz="2800" dirty="0"/>
              <a:t>                           (Office of National statistics, 2001)</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2215126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20E-A087-4016-0537-2D697659C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008795C-5584-4F76-0EE3-5CBC4875EBF4}"/>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Working independently explore the link below</a:t>
            </a:r>
            <a:endParaRPr lang="en-GB" dirty="0">
              <a:hlinkClick r:id="rId2"/>
            </a:endParaRPr>
          </a:p>
          <a:p>
            <a:endParaRPr lang="en-GB" dirty="0">
              <a:hlinkClick r:id="rId2"/>
            </a:endParaRPr>
          </a:p>
          <a:p>
            <a:r>
              <a:rPr lang="en-GB" dirty="0">
                <a:hlinkClick r:id="rId2"/>
              </a:rPr>
              <a:t>https://www.health.org.uk/evidence-hub/health-inequalities</a:t>
            </a:r>
            <a:endParaRPr lang="en-GB" dirty="0"/>
          </a:p>
          <a:p>
            <a:r>
              <a:rPr lang="en-GB" dirty="0">
                <a:hlinkClick r:id="rId3"/>
              </a:rPr>
              <a:t>https://www.health.org.uk/evidence-hub/health-inequalities/life-expectancy-and-healthy-life-expectancy-at-birth-by-deprivation</a:t>
            </a:r>
            <a:endParaRPr lang="en-GB" dirty="0"/>
          </a:p>
          <a:p>
            <a:endParaRPr lang="en-GB" dirty="0"/>
          </a:p>
          <a:p>
            <a:pPr marL="0" indent="0" algn="ctr">
              <a:buNone/>
            </a:pPr>
            <a:r>
              <a:rPr lang="en-GB" b="1" dirty="0"/>
              <a:t>Feedback your findings to the whole class</a:t>
            </a:r>
          </a:p>
        </p:txBody>
      </p:sp>
    </p:spTree>
    <p:extLst>
      <p:ext uri="{BB962C8B-B14F-4D97-AF65-F5344CB8AC3E}">
        <p14:creationId xmlns:p14="http://schemas.microsoft.com/office/powerpoint/2010/main" val="3004880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ECFF-25E0-76FC-2AE3-BA61D81DF22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7F6FD9-C965-0141-C03C-025E3BF63E7F}"/>
              </a:ext>
            </a:extLst>
          </p:cNvPr>
          <p:cNvSpPr>
            <a:spLocks noGrp="1"/>
          </p:cNvSpPr>
          <p:nvPr>
            <p:ph idx="1"/>
          </p:nvPr>
        </p:nvSpPr>
        <p:spPr/>
        <p:txBody>
          <a:bodyPr/>
          <a:lstStyle/>
          <a:p>
            <a:r>
              <a:rPr lang="en-GB" dirty="0"/>
              <a:t>Working in groups explore the link below</a:t>
            </a:r>
          </a:p>
          <a:p>
            <a:pPr marL="0" indent="0">
              <a:buNone/>
            </a:pPr>
            <a:endParaRPr lang="en-GB" dirty="0"/>
          </a:p>
          <a:p>
            <a:r>
              <a:rPr lang="en-GB" dirty="0">
                <a:hlinkClick r:id="rId3"/>
              </a:rPr>
              <a:t>https://www.kingsfund.org.uk/publications/what-are-health-inequalities</a:t>
            </a:r>
            <a:endParaRPr lang="en-GB" dirty="0"/>
          </a:p>
          <a:p>
            <a:endParaRPr lang="en-GB" dirty="0"/>
          </a:p>
          <a:p>
            <a:pPr algn="ctr"/>
            <a:r>
              <a:rPr lang="en-GB" sz="2800" b="1" dirty="0"/>
              <a:t>Feedback your findings to the whole class</a:t>
            </a:r>
          </a:p>
          <a:p>
            <a:endParaRPr lang="en-GB" dirty="0"/>
          </a:p>
        </p:txBody>
      </p:sp>
    </p:spTree>
    <p:extLst>
      <p:ext uri="{BB962C8B-B14F-4D97-AF65-F5344CB8AC3E}">
        <p14:creationId xmlns:p14="http://schemas.microsoft.com/office/powerpoint/2010/main" val="2736370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is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627276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B823-F261-4E7C-8A47-97EACE95AA61}"/>
              </a:ext>
            </a:extLst>
          </p:cNvPr>
          <p:cNvSpPr>
            <a:spLocks noGrp="1"/>
          </p:cNvSpPr>
          <p:nvPr>
            <p:ph type="title"/>
          </p:nvPr>
        </p:nvSpPr>
        <p:spPr/>
        <p:txBody>
          <a:bodyPr/>
          <a:lstStyle/>
          <a:p>
            <a:r>
              <a:rPr lang="en-GB" b="1" dirty="0"/>
              <a:t>Health equity </a:t>
            </a:r>
            <a:endParaRPr lang="en-GB" dirty="0"/>
          </a:p>
        </p:txBody>
      </p:sp>
      <p:sp>
        <p:nvSpPr>
          <p:cNvPr id="5" name="TextBox 4">
            <a:extLst>
              <a:ext uri="{FF2B5EF4-FFF2-40B4-BE49-F238E27FC236}">
                <a16:creationId xmlns:a16="http://schemas.microsoft.com/office/drawing/2014/main" id="{056AE8A6-4297-4B72-AEDA-C532FDB4D968}"/>
              </a:ext>
            </a:extLst>
          </p:cNvPr>
          <p:cNvSpPr txBox="1"/>
          <p:nvPr/>
        </p:nvSpPr>
        <p:spPr>
          <a:xfrm>
            <a:off x="899592" y="1772816"/>
            <a:ext cx="7787208" cy="3539430"/>
          </a:xfrm>
          <a:prstGeom prst="rect">
            <a:avLst/>
          </a:prstGeom>
          <a:noFill/>
        </p:spPr>
        <p:txBody>
          <a:bodyPr wrap="square">
            <a:spAutoFit/>
          </a:bodyPr>
          <a:lstStyle/>
          <a:p>
            <a:r>
              <a:rPr lang="en-GB" sz="2800" dirty="0"/>
              <a:t>“Health equity means ensuring that everyone has the chance to be as healthy as possible”. </a:t>
            </a:r>
          </a:p>
          <a:p>
            <a:endParaRPr lang="en-GB" sz="2800" dirty="0"/>
          </a:p>
          <a:p>
            <a:r>
              <a:rPr lang="en-GB" sz="2800" dirty="0"/>
              <a:t>However, “factors outside of a person’s control, such as discrimination and lack of resources, can prevent them from achieving their best health”. </a:t>
            </a:r>
          </a:p>
          <a:p>
            <a:endParaRPr lang="en-GB" sz="2800" dirty="0"/>
          </a:p>
          <a:p>
            <a:r>
              <a:rPr lang="en-GB" sz="2800" dirty="0"/>
              <a:t>                                                     (Gov.UK, 2022)</a:t>
            </a:r>
          </a:p>
        </p:txBody>
      </p:sp>
    </p:spTree>
    <p:extLst>
      <p:ext uri="{BB962C8B-B14F-4D97-AF65-F5344CB8AC3E}">
        <p14:creationId xmlns:p14="http://schemas.microsoft.com/office/powerpoint/2010/main" val="1368784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761E-D683-3127-D247-2A15673FD860}"/>
              </a:ext>
            </a:extLst>
          </p:cNvPr>
          <p:cNvSpPr>
            <a:spLocks noGrp="1"/>
          </p:cNvSpPr>
          <p:nvPr>
            <p:ph type="title"/>
          </p:nvPr>
        </p:nvSpPr>
        <p:spPr/>
        <p:txBody>
          <a:bodyPr/>
          <a:lstStyle/>
          <a:p>
            <a:r>
              <a:rPr lang="en-GB" b="1" dirty="0"/>
              <a:t>Health equity </a:t>
            </a:r>
            <a:endParaRPr lang="en-GB" dirty="0"/>
          </a:p>
        </p:txBody>
      </p:sp>
      <p:sp>
        <p:nvSpPr>
          <p:cNvPr id="3" name="Content Placeholder 2">
            <a:extLst>
              <a:ext uri="{FF2B5EF4-FFF2-40B4-BE49-F238E27FC236}">
                <a16:creationId xmlns:a16="http://schemas.microsoft.com/office/drawing/2014/main" id="{FCA89A3F-BE0E-FD0B-735C-F3F92E19EDAC}"/>
              </a:ext>
            </a:extLst>
          </p:cNvPr>
          <p:cNvSpPr>
            <a:spLocks noGrp="1"/>
          </p:cNvSpPr>
          <p:nvPr>
            <p:ph idx="1"/>
          </p:nvPr>
        </p:nvSpPr>
        <p:spPr/>
        <p:txBody>
          <a:bodyPr>
            <a:normAutofit fontScale="70000" lnSpcReduction="20000"/>
          </a:bodyPr>
          <a:lstStyle/>
          <a:p>
            <a:r>
              <a:rPr lang="en-GB" dirty="0"/>
              <a:t>Health equity is defined as the ‘absence of unfair and avoidable or remediable differences in health’ among social groups (Solar and Irwin 2007). </a:t>
            </a:r>
          </a:p>
          <a:p>
            <a:r>
              <a:rPr lang="en-GB" dirty="0"/>
              <a:t>Health equity is therefore about the values of fairness and justice. </a:t>
            </a:r>
          </a:p>
          <a:p>
            <a:r>
              <a:rPr lang="en-GB" dirty="0"/>
              <a:t>A focus on health equity means valuing health as an essential and valuable resource for human development, helping people reach their potential and contribute positively to society. </a:t>
            </a:r>
          </a:p>
          <a:p>
            <a:r>
              <a:rPr lang="en-GB" dirty="0"/>
              <a:t>Health also represents an important public good, an investment in human, societal and economic development</a:t>
            </a:r>
          </a:p>
        </p:txBody>
      </p:sp>
    </p:spTree>
    <p:extLst>
      <p:ext uri="{BB962C8B-B14F-4D97-AF65-F5344CB8AC3E}">
        <p14:creationId xmlns:p14="http://schemas.microsoft.com/office/powerpoint/2010/main" val="2602975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factors that affect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2946505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13B4-864C-460E-AE11-68CC316292FC}"/>
              </a:ext>
            </a:extLst>
          </p:cNvPr>
          <p:cNvSpPr>
            <a:spLocks noGrp="1"/>
          </p:cNvSpPr>
          <p:nvPr>
            <p:ph type="title"/>
          </p:nvPr>
        </p:nvSpPr>
        <p:spPr/>
        <p:txBody>
          <a:bodyPr>
            <a:normAutofit fontScale="90000"/>
          </a:bodyPr>
          <a:lstStyle/>
          <a:p>
            <a:r>
              <a:rPr lang="en-GB" b="1" dirty="0"/>
              <a:t>Factors that affect health equity</a:t>
            </a:r>
          </a:p>
        </p:txBody>
      </p:sp>
      <p:sp>
        <p:nvSpPr>
          <p:cNvPr id="3" name="Content Placeholder 2">
            <a:extLst>
              <a:ext uri="{FF2B5EF4-FFF2-40B4-BE49-F238E27FC236}">
                <a16:creationId xmlns:a16="http://schemas.microsoft.com/office/drawing/2014/main" id="{629A8A65-0CB0-4742-81CA-225606DF1350}"/>
              </a:ext>
            </a:extLst>
          </p:cNvPr>
          <p:cNvSpPr>
            <a:spLocks noGrp="1"/>
          </p:cNvSpPr>
          <p:nvPr>
            <p:ph idx="1"/>
          </p:nvPr>
        </p:nvSpPr>
        <p:spPr/>
        <p:txBody>
          <a:bodyPr>
            <a:normAutofit lnSpcReduction="10000"/>
          </a:bodyPr>
          <a:lstStyle/>
          <a:p>
            <a:pPr marL="0" indent="0">
              <a:buNone/>
            </a:pPr>
            <a:r>
              <a:rPr lang="en-GB" sz="2800" dirty="0"/>
              <a:t>Social and environmental Factors that can limit access to good health include obstacles like</a:t>
            </a:r>
          </a:p>
          <a:p>
            <a:pPr marL="0" indent="0">
              <a:buNone/>
            </a:pPr>
            <a:endParaRPr lang="en-GB" sz="2800" dirty="0"/>
          </a:p>
          <a:p>
            <a:r>
              <a:rPr lang="en-GB" sz="2800" dirty="0"/>
              <a:t>Racial and ethnic discrimination</a:t>
            </a:r>
          </a:p>
          <a:p>
            <a:pPr>
              <a:buFont typeface="Arial" panose="020B0604020202020204" pitchFamily="34" charset="0"/>
              <a:buChar char="•"/>
            </a:pPr>
            <a:r>
              <a:rPr lang="en-GB" sz="2800" dirty="0"/>
              <a:t>Lack of access to quality education </a:t>
            </a:r>
          </a:p>
          <a:p>
            <a:pPr>
              <a:buFont typeface="Arial" panose="020B0604020202020204" pitchFamily="34" charset="0"/>
              <a:buChar char="•"/>
            </a:pPr>
            <a:r>
              <a:rPr lang="en-GB" sz="2800" dirty="0"/>
              <a:t>Income and wealth gaps</a:t>
            </a:r>
          </a:p>
          <a:p>
            <a:pPr>
              <a:buFont typeface="Arial" panose="020B0604020202020204" pitchFamily="34" charset="0"/>
              <a:buChar char="•"/>
            </a:pPr>
            <a:r>
              <a:rPr lang="en-GB" sz="2800" dirty="0"/>
              <a:t>Inadequate housing or lack of housing</a:t>
            </a:r>
          </a:p>
          <a:p>
            <a:pPr>
              <a:buFont typeface="Arial" panose="020B0604020202020204" pitchFamily="34" charset="0"/>
              <a:buChar char="•"/>
            </a:pPr>
            <a:r>
              <a:rPr lang="en-GB" sz="2800" dirty="0"/>
              <a:t>unsafe environments</a:t>
            </a:r>
          </a:p>
          <a:p>
            <a:endParaRPr lang="en-GB" dirty="0"/>
          </a:p>
        </p:txBody>
      </p:sp>
      <p:sp>
        <p:nvSpPr>
          <p:cNvPr id="4" name="Footer Placeholder 3">
            <a:extLst>
              <a:ext uri="{FF2B5EF4-FFF2-40B4-BE49-F238E27FC236}">
                <a16:creationId xmlns:a16="http://schemas.microsoft.com/office/drawing/2014/main" id="{B9D13948-A929-42D0-934C-12DF0B67E8C1}"/>
              </a:ext>
            </a:extLst>
          </p:cNvPr>
          <p:cNvSpPr>
            <a:spLocks noGrp="1"/>
          </p:cNvSpPr>
          <p:nvPr>
            <p:ph type="ftr" sz="quarter" idx="11"/>
          </p:nvPr>
        </p:nvSpPr>
        <p:spPr>
          <a:xfrm>
            <a:off x="2339752" y="5718424"/>
            <a:ext cx="4896544" cy="476250"/>
          </a:xfrm>
        </p:spPr>
        <p:txBody>
          <a:bodyPr/>
          <a:lstStyle/>
          <a:p>
            <a:pPr>
              <a:defRPr/>
            </a:pPr>
            <a:r>
              <a:rPr lang="en-US" altLang="en-US" dirty="0"/>
              <a:t>https://www.medicalnewstoday.com/articles/health-equity?c=609513995031#definition</a:t>
            </a:r>
          </a:p>
        </p:txBody>
      </p:sp>
    </p:spTree>
    <p:extLst>
      <p:ext uri="{BB962C8B-B14F-4D97-AF65-F5344CB8AC3E}">
        <p14:creationId xmlns:p14="http://schemas.microsoft.com/office/powerpoint/2010/main" val="3106905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fontScale="90000"/>
          </a:bodyPr>
          <a:lstStyle/>
          <a:p>
            <a:r>
              <a:rPr lang="en-GB" b="1" i="1" dirty="0">
                <a:solidFill>
                  <a:schemeClr val="bg1"/>
                </a:solidFill>
              </a:rPr>
              <a:t>What is the difference between health inequalities and health inequities?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203638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CEA3-2816-2D3E-F773-ACE398B6553F}"/>
              </a:ext>
            </a:extLst>
          </p:cNvPr>
          <p:cNvSpPr>
            <a:spLocks noGrp="1"/>
          </p:cNvSpPr>
          <p:nvPr>
            <p:ph type="title"/>
          </p:nvPr>
        </p:nvSpPr>
        <p:spPr/>
        <p:txBody>
          <a:bodyPr>
            <a:noAutofit/>
          </a:bodyPr>
          <a:lstStyle/>
          <a:p>
            <a:r>
              <a:rPr lang="en-GB" sz="3600" b="1" dirty="0"/>
              <a:t>Difference between health inequalities and health inequities</a:t>
            </a:r>
          </a:p>
        </p:txBody>
      </p:sp>
      <p:sp>
        <p:nvSpPr>
          <p:cNvPr id="3" name="Content Placeholder 2">
            <a:extLst>
              <a:ext uri="{FF2B5EF4-FFF2-40B4-BE49-F238E27FC236}">
                <a16:creationId xmlns:a16="http://schemas.microsoft.com/office/drawing/2014/main" id="{461EC025-94C2-49F4-D707-964BBAE72B0B}"/>
              </a:ext>
            </a:extLst>
          </p:cNvPr>
          <p:cNvSpPr>
            <a:spLocks noGrp="1"/>
          </p:cNvSpPr>
          <p:nvPr>
            <p:ph idx="1"/>
          </p:nvPr>
        </p:nvSpPr>
        <p:spPr/>
        <p:txBody>
          <a:bodyPr>
            <a:normAutofit fontScale="925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Inequity refers to unfair and avoidable inequalities that are not inevitable or natural but the product of human behaviour.</a:t>
            </a:r>
          </a:p>
          <a:p>
            <a:pPr>
              <a:buFont typeface="Wingdings" panose="05000000000000000000" pitchFamily="2" charset="2"/>
              <a:buChar char="§"/>
            </a:pPr>
            <a:r>
              <a:rPr lang="en-GB" b="0" i="0" dirty="0">
                <a:solidFill>
                  <a:srgbClr val="202124"/>
                </a:solidFill>
                <a:effectLst/>
                <a:latin typeface="arial" panose="020B0604020202020204" pitchFamily="34" charset="0"/>
              </a:rPr>
              <a:t> Inequality, on the other hand, simply refers to the uneven distribution of resources. </a:t>
            </a:r>
          </a:p>
          <a:p>
            <a:pPr>
              <a:buFont typeface="Wingdings" panose="05000000000000000000" pitchFamily="2" charset="2"/>
              <a:buChar char="§"/>
            </a:pPr>
            <a:r>
              <a:rPr lang="en-GB" b="0" i="0" dirty="0">
                <a:solidFill>
                  <a:srgbClr val="202124"/>
                </a:solidFill>
                <a:effectLst/>
                <a:latin typeface="arial" panose="020B0604020202020204" pitchFamily="34" charset="0"/>
              </a:rPr>
              <a:t>For example, health differences based on age are usually the result of health inequality.</a:t>
            </a:r>
            <a:endParaRPr lang="en-GB" dirty="0"/>
          </a:p>
        </p:txBody>
      </p:sp>
    </p:spTree>
    <p:extLst>
      <p:ext uri="{BB962C8B-B14F-4D97-AF65-F5344CB8AC3E}">
        <p14:creationId xmlns:p14="http://schemas.microsoft.com/office/powerpoint/2010/main" val="21817835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10A7-64DD-4013-9A01-C7222040807F}"/>
              </a:ext>
            </a:extLst>
          </p:cNvPr>
          <p:cNvSpPr>
            <a:spLocks noGrp="1"/>
          </p:cNvSpPr>
          <p:nvPr>
            <p:ph type="title"/>
          </p:nvPr>
        </p:nvSpPr>
        <p:spPr/>
        <p:txBody>
          <a:bodyPr>
            <a:noAutofit/>
          </a:bodyPr>
          <a:lstStyle/>
          <a:p>
            <a:r>
              <a:rPr lang="en-GB" sz="3600" b="1" dirty="0"/>
              <a:t>Difference between health inequalities and health inequities</a:t>
            </a:r>
            <a:endParaRPr lang="en-GB" sz="3600" dirty="0"/>
          </a:p>
        </p:txBody>
      </p:sp>
      <p:sp>
        <p:nvSpPr>
          <p:cNvPr id="3" name="Content Placeholder 2">
            <a:extLst>
              <a:ext uri="{FF2B5EF4-FFF2-40B4-BE49-F238E27FC236}">
                <a16:creationId xmlns:a16="http://schemas.microsoft.com/office/drawing/2014/main" id="{2128E769-11CA-4A98-88FB-633618D4FB90}"/>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Some authors,  use 'inequalities' to denote differences between groups and 'inequities' to denote unjust differences between groups”.</a:t>
            </a:r>
          </a:p>
          <a:p>
            <a:endParaRPr lang="en-GB" dirty="0"/>
          </a:p>
        </p:txBody>
      </p:sp>
    </p:spTree>
    <p:extLst>
      <p:ext uri="{BB962C8B-B14F-4D97-AF65-F5344CB8AC3E}">
        <p14:creationId xmlns:p14="http://schemas.microsoft.com/office/powerpoint/2010/main" val="19528735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approach to enhance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1647348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F0A4D-95EA-E816-7BC0-FC11D71033F5}"/>
              </a:ext>
            </a:extLst>
          </p:cNvPr>
          <p:cNvSpPr>
            <a:spLocks noGrp="1"/>
          </p:cNvSpPr>
          <p:nvPr>
            <p:ph type="title"/>
          </p:nvPr>
        </p:nvSpPr>
        <p:spPr>
          <a:xfrm>
            <a:off x="457200" y="274638"/>
            <a:ext cx="8651304" cy="1143000"/>
          </a:xfrm>
        </p:spPr>
        <p:txBody>
          <a:bodyPr>
            <a:normAutofit fontScale="90000"/>
          </a:bodyPr>
          <a:lstStyle/>
          <a:p>
            <a:r>
              <a:rPr lang="en-GB" b="1" dirty="0"/>
              <a:t>Approaches to enhance health equity</a:t>
            </a:r>
          </a:p>
        </p:txBody>
      </p:sp>
      <p:sp>
        <p:nvSpPr>
          <p:cNvPr id="3" name="Content Placeholder 2">
            <a:extLst>
              <a:ext uri="{FF2B5EF4-FFF2-40B4-BE49-F238E27FC236}">
                <a16:creationId xmlns:a16="http://schemas.microsoft.com/office/drawing/2014/main" id="{F34076AF-7D12-EE9A-B537-5EAB456158A5}"/>
              </a:ext>
            </a:extLst>
          </p:cNvPr>
          <p:cNvSpPr>
            <a:spLocks noGrp="1"/>
          </p:cNvSpPr>
          <p:nvPr>
            <p:ph idx="1"/>
          </p:nvPr>
        </p:nvSpPr>
        <p:spPr/>
        <p:txBody>
          <a:bodyPr>
            <a:normAutofit fontScale="62500" lnSpcReduction="20000"/>
          </a:bodyPr>
          <a:lstStyle/>
          <a:p>
            <a:r>
              <a:rPr lang="en-GB" b="1" dirty="0"/>
              <a:t>Focusing on the most disadvantaged groups: </a:t>
            </a:r>
            <a:r>
              <a:rPr lang="en-GB" dirty="0"/>
              <a:t>This targets the worst off or poorest groups and aims to improve their health through specific measures. This approach can improve the health of those who are worst off, even if the health gap between rich and poor is unchanged. </a:t>
            </a:r>
          </a:p>
          <a:p>
            <a:r>
              <a:rPr lang="en-GB" b="1" dirty="0"/>
              <a:t>Lessening health gaps </a:t>
            </a:r>
            <a:r>
              <a:rPr lang="en-GB" dirty="0"/>
              <a:t>:This aims to improve the health of those who are poorest or most disadvantaged by raising their health outcomes closer to those who are most advantaged. This usually involves target setting to reduce the disparity in health outcomes between the most advantaged and most disadvantaged groups. </a:t>
            </a:r>
          </a:p>
          <a:p>
            <a:r>
              <a:rPr lang="en-GB" b="1" dirty="0"/>
              <a:t>Reducing the social gradient </a:t>
            </a:r>
            <a:r>
              <a:rPr lang="en-GB" dirty="0"/>
              <a:t>:Tackling the social gradient in health involves reducing differences and equalising health all along the income ladder</a:t>
            </a:r>
          </a:p>
        </p:txBody>
      </p:sp>
    </p:spTree>
    <p:extLst>
      <p:ext uri="{BB962C8B-B14F-4D97-AF65-F5344CB8AC3E}">
        <p14:creationId xmlns:p14="http://schemas.microsoft.com/office/powerpoint/2010/main" val="19383284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C311-5528-CFAF-F696-5A0E98E03992}"/>
              </a:ext>
            </a:extLst>
          </p:cNvPr>
          <p:cNvSpPr>
            <a:spLocks noGrp="1"/>
          </p:cNvSpPr>
          <p:nvPr>
            <p:ph type="title"/>
          </p:nvPr>
        </p:nvSpPr>
        <p:spPr/>
        <p:txBody>
          <a:bodyPr>
            <a:normAutofit/>
          </a:bodyPr>
          <a:lstStyle/>
          <a:p>
            <a:r>
              <a:rPr lang="en-GB" b="1" dirty="0"/>
              <a:t>Health equity </a:t>
            </a:r>
          </a:p>
        </p:txBody>
      </p:sp>
      <p:sp>
        <p:nvSpPr>
          <p:cNvPr id="3" name="Content Placeholder 2">
            <a:extLst>
              <a:ext uri="{FF2B5EF4-FFF2-40B4-BE49-F238E27FC236}">
                <a16:creationId xmlns:a16="http://schemas.microsoft.com/office/drawing/2014/main" id="{FCDF0F3A-C5BC-89BB-415A-98D689539FA7}"/>
              </a:ext>
            </a:extLst>
          </p:cNvPr>
          <p:cNvSpPr>
            <a:spLocks noGrp="1"/>
          </p:cNvSpPr>
          <p:nvPr>
            <p:ph idx="1"/>
          </p:nvPr>
        </p:nvSpPr>
        <p:spPr>
          <a:xfrm>
            <a:off x="606388" y="1470484"/>
            <a:ext cx="7910291" cy="3917032"/>
          </a:xfrm>
        </p:spPr>
        <p:txBody>
          <a:bodyPr>
            <a:normAutofit fontScale="85000" lnSpcReduction="20000"/>
          </a:bodyPr>
          <a:lstStyle/>
          <a:p>
            <a:r>
              <a:rPr lang="en-GB" sz="2800" dirty="0"/>
              <a:t>Health equity arises from access to the social determinants of health, specifically from wealth, power and prestige.</a:t>
            </a:r>
          </a:p>
          <a:p>
            <a:endParaRPr lang="en-GB" sz="2800" dirty="0"/>
          </a:p>
          <a:p>
            <a:r>
              <a:rPr lang="en-GB" sz="2800" dirty="0">
                <a:hlinkClick r:id="rId3"/>
              </a:rPr>
              <a:t>http://www.instituteofhealthequity.org/resources-reports/fair-society-healthy-lives-the-marmot-review</a:t>
            </a:r>
            <a:endParaRPr lang="en-GB" sz="2800" dirty="0"/>
          </a:p>
          <a:p>
            <a:endParaRPr lang="en-GB" sz="2800" dirty="0"/>
          </a:p>
          <a:p>
            <a:r>
              <a:rPr lang="en-GB" sz="2800" dirty="0"/>
              <a:t>In November 2008, Professor Sir Michael Marmot was asked by the then Secretary of State for Health to chair an independent review to propose the most effective evidence-based strategies for reducing health inequalities in England from 2010.</a:t>
            </a:r>
          </a:p>
        </p:txBody>
      </p:sp>
    </p:spTree>
    <p:extLst>
      <p:ext uri="{BB962C8B-B14F-4D97-AF65-F5344CB8AC3E}">
        <p14:creationId xmlns:p14="http://schemas.microsoft.com/office/powerpoint/2010/main" val="2393133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E151-7BA6-4EA9-B585-C9FABB3E6B36}"/>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64EB4CC4-7C1A-4839-96C3-3711C6E7827F}"/>
              </a:ext>
            </a:extLst>
          </p:cNvPr>
          <p:cNvSpPr>
            <a:spLocks noGrp="1"/>
          </p:cNvSpPr>
          <p:nvPr>
            <p:ph idx="1"/>
          </p:nvPr>
        </p:nvSpPr>
        <p:spPr/>
        <p:txBody>
          <a:bodyPr>
            <a:normAutofit/>
          </a:bodyPr>
          <a:lstStyle/>
          <a:p>
            <a:pPr>
              <a:buFont typeface="Wingdings" panose="05000000000000000000" pitchFamily="2" charset="2"/>
              <a:buChar char="§"/>
            </a:pPr>
            <a:r>
              <a:rPr lang="en-GB" sz="2400" dirty="0">
                <a:hlinkClick r:id="rId2"/>
              </a:rPr>
              <a:t>Marmot Review report – 'Fair Society, Healthy Lives | Local Government Association</a:t>
            </a:r>
            <a:endParaRPr lang="en-GB" sz="2400" dirty="0"/>
          </a:p>
          <a:p>
            <a:pPr>
              <a:buFont typeface="Wingdings" panose="05000000000000000000" pitchFamily="2" charset="2"/>
              <a:buChar char="§"/>
            </a:pPr>
            <a:r>
              <a:rPr lang="en-GB" sz="2600" dirty="0"/>
              <a:t>The Marmot Review into health inequalities in England was published on 11 February 2010.</a:t>
            </a:r>
          </a:p>
          <a:p>
            <a:pPr>
              <a:buFont typeface="Wingdings" panose="05000000000000000000" pitchFamily="2" charset="2"/>
              <a:buChar char="§"/>
            </a:pPr>
            <a:r>
              <a:rPr lang="en-GB" sz="2600" dirty="0"/>
              <a:t> It proposes an evidence based strategy to address the social determinants of health, the conditions in which people are born, grow, live, work and age and which can lead to health inequalities.</a:t>
            </a:r>
          </a:p>
        </p:txBody>
      </p:sp>
    </p:spTree>
    <p:extLst>
      <p:ext uri="{BB962C8B-B14F-4D97-AF65-F5344CB8AC3E}">
        <p14:creationId xmlns:p14="http://schemas.microsoft.com/office/powerpoint/2010/main" val="6509872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E08-D2EA-4E94-A9A9-A9AF24BEAB45}"/>
              </a:ext>
            </a:extLst>
          </p:cNvPr>
          <p:cNvSpPr>
            <a:spLocks noGrp="1"/>
          </p:cNvSpPr>
          <p:nvPr>
            <p:ph type="title"/>
          </p:nvPr>
        </p:nvSpPr>
        <p:spPr/>
        <p:txBody>
          <a:bodyPr/>
          <a:lstStyle/>
          <a:p>
            <a:r>
              <a:rPr lang="en-GB" sz="4000" b="1" dirty="0"/>
              <a:t>Marmot Review</a:t>
            </a:r>
          </a:p>
        </p:txBody>
      </p:sp>
      <p:sp>
        <p:nvSpPr>
          <p:cNvPr id="3" name="Content Placeholder 2">
            <a:extLst>
              <a:ext uri="{FF2B5EF4-FFF2-40B4-BE49-F238E27FC236}">
                <a16:creationId xmlns:a16="http://schemas.microsoft.com/office/drawing/2014/main" id="{33EE9FC4-5015-4684-BB27-BB6BAB7BB598}"/>
              </a:ext>
            </a:extLst>
          </p:cNvPr>
          <p:cNvSpPr>
            <a:spLocks noGrp="1"/>
          </p:cNvSpPr>
          <p:nvPr>
            <p:ph idx="1"/>
          </p:nvPr>
        </p:nvSpPr>
        <p:spPr/>
        <p:txBody>
          <a:bodyPr>
            <a:normAutofit fontScale="92500" lnSpcReduction="20000"/>
          </a:bodyPr>
          <a:lstStyle/>
          <a:p>
            <a:r>
              <a:rPr lang="en-GB" sz="2800" dirty="0"/>
              <a:t>The landmark Marmot Review: Fair Society, Healthy Lives was published in February 2010 and outlined the scale of health inequalities in England and the actions required to reduce them. </a:t>
            </a:r>
          </a:p>
          <a:p>
            <a:r>
              <a:rPr lang="en-GB" sz="2800" dirty="0"/>
              <a:t>The report highlighted the need to take action across the social determinants of health, and called for progress to be made on a clear set of policy objectives. </a:t>
            </a:r>
          </a:p>
          <a:p>
            <a:r>
              <a:rPr lang="en-GB" sz="2800" dirty="0"/>
              <a:t>However, life expectancy is stalling, after steady increases for the past 100 years, and health inequalities are widening.</a:t>
            </a:r>
          </a:p>
          <a:p>
            <a:endParaRPr lang="en-GB" dirty="0"/>
          </a:p>
          <a:p>
            <a:endParaRPr lang="en-GB" dirty="0"/>
          </a:p>
        </p:txBody>
      </p:sp>
    </p:spTree>
    <p:extLst>
      <p:ext uri="{BB962C8B-B14F-4D97-AF65-F5344CB8AC3E}">
        <p14:creationId xmlns:p14="http://schemas.microsoft.com/office/powerpoint/2010/main" val="1029664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E83-8583-027C-2A66-C67FB7338F1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10A21BD-06A6-5893-2706-5AC3E8B190D1}"/>
              </a:ext>
            </a:extLst>
          </p:cNvPr>
          <p:cNvSpPr>
            <a:spLocks noGrp="1"/>
          </p:cNvSpPr>
          <p:nvPr>
            <p:ph idx="1"/>
          </p:nvPr>
        </p:nvSpPr>
        <p:spPr>
          <a:xfrm>
            <a:off x="457200" y="1470484"/>
            <a:ext cx="8229600" cy="3917032"/>
          </a:xfrm>
        </p:spPr>
        <p:txBody>
          <a:bodyPr>
            <a:normAutofit/>
          </a:bodyPr>
          <a:lstStyle/>
          <a:p>
            <a:r>
              <a:rPr lang="en-GB" sz="2800" dirty="0"/>
              <a:t>Working in group explore the report</a:t>
            </a:r>
          </a:p>
          <a:p>
            <a:endParaRPr lang="en-GB" sz="2800" dirty="0"/>
          </a:p>
          <a:p>
            <a:r>
              <a:rPr lang="en-GB" sz="2800" dirty="0">
                <a:hlinkClick r:id="rId2"/>
              </a:rPr>
              <a:t>https://www.instituteofhealthequity.org/resources-reports/fair-society-healthy-lives-the-marmot-review/fair-society-healthy-lives-full-report-pdf.pdf</a:t>
            </a:r>
            <a:endParaRPr lang="en-GB" sz="2800" dirty="0"/>
          </a:p>
          <a:p>
            <a:endParaRPr lang="en-GB" sz="2800"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319923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report, titled 'Fair Society, Healthy Lives', proposes a new way to reduce health inequalities in England post-2010.</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argues that, traditionally, government policies have focused resources only on some segments of society.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improve health for all of us and to reduce unfair and unjust inequalities in health, action is needed across the social gradient.</a:t>
            </a:r>
          </a:p>
        </p:txBody>
      </p:sp>
    </p:spTree>
    <p:extLst>
      <p:ext uri="{BB962C8B-B14F-4D97-AF65-F5344CB8AC3E}">
        <p14:creationId xmlns:p14="http://schemas.microsoft.com/office/powerpoint/2010/main" val="191015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78F9-A7DB-49DA-A262-877CC41C0F15}"/>
              </a:ext>
            </a:extLst>
          </p:cNvPr>
          <p:cNvSpPr>
            <a:spLocks noGrp="1"/>
          </p:cNvSpPr>
          <p:nvPr>
            <p:ph type="title"/>
          </p:nvPr>
        </p:nvSpPr>
        <p:spPr/>
        <p:txBody>
          <a:bodyPr>
            <a:normAutofit/>
          </a:bodyPr>
          <a:lstStyle/>
          <a:p>
            <a:r>
              <a:rPr lang="en-GB" sz="3000" b="1" dirty="0"/>
              <a:t>Fair Society Healthy Lives (The Marmot Review)</a:t>
            </a:r>
          </a:p>
        </p:txBody>
      </p:sp>
      <p:sp>
        <p:nvSpPr>
          <p:cNvPr id="3" name="Content Placeholder 2">
            <a:extLst>
              <a:ext uri="{FF2B5EF4-FFF2-40B4-BE49-F238E27FC236}">
                <a16:creationId xmlns:a16="http://schemas.microsoft.com/office/drawing/2014/main" id="{5943E471-EFBC-4561-B424-09EF297B740D}"/>
              </a:ext>
            </a:extLst>
          </p:cNvPr>
          <p:cNvSpPr>
            <a:spLocks noGrp="1"/>
          </p:cNvSpPr>
          <p:nvPr>
            <p:ph idx="1"/>
          </p:nvPr>
        </p:nvSpPr>
        <p:spPr/>
        <p:txBody>
          <a:bodyPr>
            <a:normAutofit fontScale="70000" lnSpcReduction="20000"/>
          </a:bodyPr>
          <a:lstStyle/>
          <a:p>
            <a:r>
              <a:rPr lang="en-GB" dirty="0"/>
              <a:t>The final report, 'Fair Society Healthy Lives', concluded that reducing health inequalities would require action on </a:t>
            </a:r>
            <a:r>
              <a:rPr lang="en-GB" b="1" dirty="0"/>
              <a:t>six policy objectives</a:t>
            </a:r>
            <a:r>
              <a:rPr lang="en-GB" dirty="0"/>
              <a:t>:</a:t>
            </a:r>
          </a:p>
          <a:p>
            <a:endParaRPr lang="en-GB" dirty="0"/>
          </a:p>
          <a:p>
            <a:r>
              <a:rPr lang="en-GB" dirty="0"/>
              <a:t>Give every child the best start in life</a:t>
            </a:r>
          </a:p>
          <a:p>
            <a:r>
              <a:rPr lang="en-GB" dirty="0"/>
              <a:t>Enable all children, young people and adults to maximise their capabilities and have control over their lives</a:t>
            </a:r>
          </a:p>
          <a:p>
            <a:r>
              <a:rPr lang="en-GB" dirty="0"/>
              <a:t>Create fair employment and good work for all</a:t>
            </a:r>
          </a:p>
          <a:p>
            <a:r>
              <a:rPr lang="en-GB" dirty="0"/>
              <a:t>Ensure healthy standard of living for all</a:t>
            </a:r>
          </a:p>
          <a:p>
            <a:r>
              <a:rPr lang="en-GB" dirty="0"/>
              <a:t>Create and develop healthy and sustainable places and communities</a:t>
            </a:r>
          </a:p>
          <a:p>
            <a:r>
              <a:rPr lang="en-GB" dirty="0"/>
              <a:t>Strengthen the role and impact of ill-health prevention.</a:t>
            </a:r>
          </a:p>
          <a:p>
            <a:endParaRPr lang="en-GB" dirty="0"/>
          </a:p>
        </p:txBody>
      </p:sp>
    </p:spTree>
    <p:extLst>
      <p:ext uri="{BB962C8B-B14F-4D97-AF65-F5344CB8AC3E}">
        <p14:creationId xmlns:p14="http://schemas.microsoft.com/office/powerpoint/2010/main" val="748974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Guiding Principles for Health equity?</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6280863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872A-E82B-1374-E50C-9FCC6618B799}"/>
              </a:ext>
            </a:extLst>
          </p:cNvPr>
          <p:cNvSpPr>
            <a:spLocks noGrp="1"/>
          </p:cNvSpPr>
          <p:nvPr>
            <p:ph type="title"/>
          </p:nvPr>
        </p:nvSpPr>
        <p:spPr>
          <a:xfrm>
            <a:off x="125760" y="260648"/>
            <a:ext cx="8892480" cy="1143000"/>
          </a:xfrm>
        </p:spPr>
        <p:txBody>
          <a:bodyPr>
            <a:normAutofit fontScale="90000"/>
          </a:bodyPr>
          <a:lstStyle/>
          <a:p>
            <a:pPr algn="l"/>
            <a:r>
              <a:rPr lang="en-GB" b="1" dirty="0"/>
              <a:t>Guiding Principles for </a:t>
            </a:r>
            <a:r>
              <a:rPr lang="en-GB" b="1"/>
              <a:t>Health Equity</a:t>
            </a:r>
            <a:endParaRPr lang="en-GB" b="1" dirty="0"/>
          </a:p>
        </p:txBody>
      </p:sp>
      <p:sp>
        <p:nvSpPr>
          <p:cNvPr id="3" name="Content Placeholder 2">
            <a:extLst>
              <a:ext uri="{FF2B5EF4-FFF2-40B4-BE49-F238E27FC236}">
                <a16:creationId xmlns:a16="http://schemas.microsoft.com/office/drawing/2014/main" id="{846B5CA0-86AA-8928-FF0B-BE1BFBF5A889}"/>
              </a:ext>
            </a:extLst>
          </p:cNvPr>
          <p:cNvSpPr>
            <a:spLocks noGrp="1"/>
          </p:cNvSpPr>
          <p:nvPr>
            <p:ph idx="1"/>
          </p:nvPr>
        </p:nvSpPr>
        <p:spPr/>
        <p:txBody>
          <a:bodyPr>
            <a:normAutofit fontScale="70000" lnSpcReduction="20000"/>
          </a:bodyPr>
          <a:lstStyle/>
          <a:p>
            <a:pPr marL="0" indent="0">
              <a:buNone/>
            </a:pPr>
            <a:r>
              <a:rPr lang="en-GB" dirty="0"/>
              <a:t>Whitehead and Dahlgren (2006) identified ten guiding principles: </a:t>
            </a:r>
          </a:p>
          <a:p>
            <a:r>
              <a:rPr lang="en-GB" dirty="0"/>
              <a:t>Health equity policies should strive to level up, not level down. </a:t>
            </a:r>
          </a:p>
          <a:p>
            <a:r>
              <a:rPr lang="en-GB" dirty="0"/>
              <a:t>The three main approaches to reducing social inequities in health are interdependent and should build on one another. </a:t>
            </a:r>
          </a:p>
          <a:p>
            <a:r>
              <a:rPr lang="en-GB" dirty="0"/>
              <a:t>Population health policies should have the dual purpose of promoting health gain in the population as a whole and reducing health inequities.</a:t>
            </a:r>
          </a:p>
          <a:p>
            <a:r>
              <a:rPr lang="en-GB" dirty="0"/>
              <a:t>Actions should be concerned with tackling the social determinants of health inequalities. </a:t>
            </a:r>
          </a:p>
          <a:p>
            <a:r>
              <a:rPr lang="en-GB" dirty="0"/>
              <a:t>Stated policy intentions are not enough: the possibility of actions doing harm must be monitored and assessed (through health equity impact assessment</a:t>
            </a:r>
          </a:p>
        </p:txBody>
      </p:sp>
    </p:spTree>
    <p:extLst>
      <p:ext uri="{BB962C8B-B14F-4D97-AF65-F5344CB8AC3E}">
        <p14:creationId xmlns:p14="http://schemas.microsoft.com/office/powerpoint/2010/main" val="29983200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80950-7BAA-0B98-F1B2-86508147F270}"/>
              </a:ext>
            </a:extLst>
          </p:cNvPr>
          <p:cNvSpPr>
            <a:spLocks noGrp="1"/>
          </p:cNvSpPr>
          <p:nvPr>
            <p:ph type="title"/>
          </p:nvPr>
        </p:nvSpPr>
        <p:spPr>
          <a:xfrm>
            <a:off x="179512" y="260648"/>
            <a:ext cx="8784976" cy="1143000"/>
          </a:xfrm>
        </p:spPr>
        <p:txBody>
          <a:bodyPr>
            <a:normAutofit fontScale="90000"/>
          </a:bodyPr>
          <a:lstStyle/>
          <a:p>
            <a:pPr algn="l"/>
            <a:r>
              <a:rPr lang="en-GB" b="1" dirty="0"/>
              <a:t>Guiding Principles for Health Equity</a:t>
            </a:r>
            <a:endParaRPr lang="en-GB" dirty="0"/>
          </a:p>
        </p:txBody>
      </p:sp>
      <p:sp>
        <p:nvSpPr>
          <p:cNvPr id="3" name="Content Placeholder 2">
            <a:extLst>
              <a:ext uri="{FF2B5EF4-FFF2-40B4-BE49-F238E27FC236}">
                <a16:creationId xmlns:a16="http://schemas.microsoft.com/office/drawing/2014/main" id="{1BDCBEC7-DA50-D4B4-4730-DAF48FB92BA3}"/>
              </a:ext>
            </a:extLst>
          </p:cNvPr>
          <p:cNvSpPr>
            <a:spLocks noGrp="1"/>
          </p:cNvSpPr>
          <p:nvPr>
            <p:ph idx="1"/>
          </p:nvPr>
        </p:nvSpPr>
        <p:spPr/>
        <p:txBody>
          <a:bodyPr>
            <a:normAutofit fontScale="70000" lnSpcReduction="20000"/>
          </a:bodyPr>
          <a:lstStyle/>
          <a:p>
            <a:r>
              <a:rPr lang="en-GB" dirty="0"/>
              <a:t>Appropriate tools are needed to measure the extent of inequities and the progress towards goals. </a:t>
            </a:r>
          </a:p>
          <a:p>
            <a:r>
              <a:rPr lang="en-GB" dirty="0"/>
              <a:t>Concerted efforts must be made to give a voice to the voiceless. </a:t>
            </a:r>
          </a:p>
          <a:p>
            <a:r>
              <a:rPr lang="en-GB" dirty="0"/>
              <a:t>Wherever possible, social inequities in health should be described and analysed separately for men and women.</a:t>
            </a:r>
          </a:p>
          <a:p>
            <a:r>
              <a:rPr lang="en-GB" dirty="0"/>
              <a:t>Differences in health based on socio-economic position should be linked to ethnicity and geography. </a:t>
            </a:r>
          </a:p>
          <a:p>
            <a:r>
              <a:rPr lang="en-GB" dirty="0"/>
              <a:t>Health systems should be built on equity principles – public health services should be provided according to need, not ability to pay, they should not be driven by profit, and should offer the highest standards of care to all.</a:t>
            </a:r>
          </a:p>
        </p:txBody>
      </p:sp>
    </p:spTree>
    <p:extLst>
      <p:ext uri="{BB962C8B-B14F-4D97-AF65-F5344CB8AC3E}">
        <p14:creationId xmlns:p14="http://schemas.microsoft.com/office/powerpoint/2010/main" val="565986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Watch the video below, </a:t>
            </a: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hlinkClick r:id="rId3"/>
              </a:rPr>
              <a:t>https://youtu.be/vp9wPDrMDRU</a:t>
            </a:r>
            <a:r>
              <a:rPr lang="en-GB" sz="2400" dirty="0">
                <a:latin typeface="Arial" panose="020B0604020202020204" pitchFamily="34" charset="0"/>
                <a:cs typeface="Arial" panose="020B0604020202020204" pitchFamily="34" charset="0"/>
              </a:rPr>
              <a:t>. </a:t>
            </a:r>
          </a:p>
          <a:p>
            <a:pPr marL="0" indent="0" algn="ctr">
              <a:buNone/>
            </a:pPr>
            <a:endParaRPr lang="en-GB" sz="2400" dirty="0">
              <a:latin typeface="Arial" panose="020B0604020202020204" pitchFamily="34" charset="0"/>
              <a:cs typeface="Arial" panose="020B0604020202020204" pitchFamily="34" charset="0"/>
            </a:endParaRPr>
          </a:p>
          <a:p>
            <a:pPr marL="0" indent="0" algn="ctr">
              <a:buNone/>
            </a:pPr>
            <a:endParaRPr lang="en-GB" sz="2400" dirty="0">
              <a:latin typeface="Arial" panose="020B0604020202020204" pitchFamily="34" charset="0"/>
              <a:cs typeface="Arial" panose="020B0604020202020204" pitchFamily="34" charset="0"/>
            </a:endParaRPr>
          </a:p>
          <a:p>
            <a:pPr marL="457200" indent="-457200" algn="ct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Feedback to the whole class what you understand by the term </a:t>
            </a:r>
            <a:r>
              <a:rPr lang="en-GB" sz="2400" b="1" dirty="0">
                <a:latin typeface="Arial" panose="020B0604020202020204" pitchFamily="34" charset="0"/>
                <a:cs typeface="Arial" panose="020B0604020202020204" pitchFamily="34" charset="0"/>
              </a:rPr>
              <a:t>Health Equity </a:t>
            </a:r>
            <a:r>
              <a:rPr lang="en-GB" sz="2400" dirty="0">
                <a:latin typeface="Arial" panose="020B0604020202020204" pitchFamily="34" charset="0"/>
                <a:cs typeface="Arial" panose="020B0604020202020204" pitchFamily="34" charset="0"/>
              </a:rPr>
              <a:t>in England  </a:t>
            </a:r>
          </a:p>
          <a:p>
            <a:pPr>
              <a:buFont typeface="Wingdings" panose="05000000000000000000" pitchFamily="2" charset="2"/>
              <a:buChar char="§"/>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7062573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C64F-F917-426B-9945-C15E724E913F}"/>
              </a:ext>
            </a:extLst>
          </p:cNvPr>
          <p:cNvSpPr>
            <a:spLocks noGrp="1"/>
          </p:cNvSpPr>
          <p:nvPr>
            <p:ph type="title"/>
          </p:nvPr>
        </p:nvSpPr>
        <p:spPr/>
        <p:txBody>
          <a:bodyPr/>
          <a:lstStyle/>
          <a:p>
            <a:r>
              <a:rPr lang="en-GB" b="1" dirty="0"/>
              <a:t>Activity </a:t>
            </a:r>
            <a:endParaRPr lang="en-GB" dirty="0"/>
          </a:p>
        </p:txBody>
      </p:sp>
      <p:sp>
        <p:nvSpPr>
          <p:cNvPr id="3" name="Content Placeholder 2">
            <a:extLst>
              <a:ext uri="{FF2B5EF4-FFF2-40B4-BE49-F238E27FC236}">
                <a16:creationId xmlns:a16="http://schemas.microsoft.com/office/drawing/2014/main" id="{95DC8A6A-071E-4691-ABDD-9F8C42244674}"/>
              </a:ext>
            </a:extLst>
          </p:cNvPr>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Watch the video below, </a:t>
            </a:r>
          </a:p>
          <a:p>
            <a:pPr marL="0" indent="0">
              <a:buNone/>
            </a:pPr>
            <a:endParaRPr lang="en-GB" dirty="0">
              <a:latin typeface="Arial" panose="020B0604020202020204" pitchFamily="34" charset="0"/>
              <a:cs typeface="Arial" panose="020B0604020202020204" pitchFamily="34" charset="0"/>
              <a:hlinkClick r:id="rId2"/>
            </a:endParaRPr>
          </a:p>
          <a:p>
            <a:pPr>
              <a:buFont typeface="Wingdings" panose="05000000000000000000" pitchFamily="2" charset="2"/>
              <a:buChar char="§"/>
            </a:pPr>
            <a:r>
              <a:rPr lang="en-GB" sz="2600" dirty="0">
                <a:latin typeface="Arial" panose="020B0604020202020204" pitchFamily="34" charset="0"/>
                <a:cs typeface="Arial" panose="020B0604020202020204" pitchFamily="34" charset="0"/>
                <a:hlinkClick r:id="rId2"/>
              </a:rPr>
              <a:t>https://www.youtube.com/watch?v=mMPZUZ6koVs</a:t>
            </a:r>
            <a:r>
              <a:rPr lang="en-GB" sz="2600" dirty="0">
                <a:latin typeface="Arial" panose="020B0604020202020204" pitchFamily="34" charset="0"/>
                <a:cs typeface="Arial" panose="020B0604020202020204" pitchFamily="34" charset="0"/>
              </a:rPr>
              <a:t> measure inequality</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hlinkClick r:id="rId3"/>
              </a:rPr>
              <a:t>https://www.youtube.com/watch?v=CwBEkGurMiY</a:t>
            </a:r>
            <a:r>
              <a:rPr lang="en-GB" sz="2600" dirty="0">
                <a:latin typeface="Arial" panose="020B0604020202020204" pitchFamily="34" charset="0"/>
                <a:cs typeface="Arial" panose="020B0604020202020204" pitchFamily="34" charset="0"/>
              </a:rPr>
              <a:t> US equity</a:t>
            </a:r>
          </a:p>
          <a:p>
            <a:pPr marL="0" indent="0">
              <a:buNone/>
            </a:pPr>
            <a:endParaRPr lang="en-GB" dirty="0">
              <a:latin typeface="Arial" panose="020B0604020202020204" pitchFamily="34" charset="0"/>
              <a:cs typeface="Arial" panose="020B0604020202020204" pitchFamily="34" charset="0"/>
            </a:endParaRPr>
          </a:p>
          <a:p>
            <a:pPr marL="457200" indent="-457200"/>
            <a:r>
              <a:rPr lang="en-GB" sz="2600" b="1" dirty="0">
                <a:latin typeface="Arial" panose="020B0604020202020204" pitchFamily="34" charset="0"/>
                <a:cs typeface="Arial" panose="020B0604020202020204" pitchFamily="34" charset="0"/>
              </a:rPr>
              <a:t>Feedback what you have learnt to the whole class</a:t>
            </a:r>
          </a:p>
          <a:p>
            <a:endParaRPr lang="en-GB" dirty="0"/>
          </a:p>
        </p:txBody>
      </p:sp>
    </p:spTree>
    <p:extLst>
      <p:ext uri="{BB962C8B-B14F-4D97-AF65-F5344CB8AC3E}">
        <p14:creationId xmlns:p14="http://schemas.microsoft.com/office/powerpoint/2010/main" val="185311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1981329-23FE-4C21-BB01-680DB3BA55C1}"/>
              </a:ext>
            </a:extLst>
          </p:cNvPr>
          <p:cNvSpPr/>
          <p:nvPr/>
        </p:nvSpPr>
        <p:spPr>
          <a:xfrm>
            <a:off x="465083" y="1724354"/>
            <a:ext cx="8576442" cy="4366388"/>
          </a:xfrm>
          <a:prstGeom prst="rect">
            <a:avLst/>
          </a:prstGeom>
        </p:spPr>
        <p:txBody>
          <a:bodyPr wrap="square">
            <a:spAutoFit/>
          </a:bodyPr>
          <a:lstStyle/>
          <a:p>
            <a:pPr>
              <a:lnSpc>
                <a:spcPct val="110000"/>
              </a:lnSpc>
              <a:spcAft>
                <a:spcPts val="450"/>
              </a:spcAft>
            </a:pPr>
            <a:r>
              <a:rPr lang="en-GB" sz="2100" b="1" dirty="0">
                <a:solidFill>
                  <a:srgbClr val="0070C0"/>
                </a:solidFill>
                <a:latin typeface="Tw Cen MT" panose="020B0602020104020603" pitchFamily="34" charset="0"/>
                <a:ea typeface="Verdana" panose="020B0604030504040204" pitchFamily="34" charset="0"/>
                <a:cs typeface="Arial" panose="020B0604020202020204" pitchFamily="34" charset="0"/>
              </a:rPr>
              <a:t>Factors Contributing To health inequalities. 15 minutes Discussion.</a:t>
            </a:r>
            <a:endParaRPr lang="en-US" sz="2100" dirty="0">
              <a:latin typeface="Tw Cen MT" panose="020B0602020104020603" pitchFamily="34" charset="0"/>
            </a:endParaRPr>
          </a:p>
          <a:p>
            <a:r>
              <a:rPr lang="en-US" sz="2100" dirty="0">
                <a:latin typeface="Tw Cen MT" panose="020B0602020104020603" pitchFamily="34" charset="0"/>
                <a:hlinkClick r:id="rId2"/>
              </a:rPr>
              <a:t>https://youtu.be/aS3-MZZyVNI</a:t>
            </a:r>
            <a:endParaRPr lang="en-US" sz="2100" dirty="0">
              <a:latin typeface="Tw Cen MT" panose="020B0602020104020603" pitchFamily="34" charset="0"/>
            </a:endParaRPr>
          </a:p>
          <a:p>
            <a:r>
              <a:rPr lang="en-US" sz="2100" dirty="0">
                <a:latin typeface="Tw Cen MT" panose="020B0602020104020603" pitchFamily="34" charset="0"/>
              </a:rPr>
              <a:t>(https://youtu.be/aS3-MZZyVNI, 2020)</a:t>
            </a:r>
          </a:p>
          <a:p>
            <a:endParaRPr lang="en-US" sz="2100" dirty="0">
              <a:latin typeface="Tw Cen MT" panose="020B0602020104020603" pitchFamily="34" charset="0"/>
            </a:endParaRPr>
          </a:p>
          <a:p>
            <a:r>
              <a:rPr lang="en-US" sz="2100" dirty="0">
                <a:latin typeface="Tw Cen MT" panose="020B0602020104020603" pitchFamily="34" charset="0"/>
              </a:rPr>
              <a:t>Using the above Video discuss </a:t>
            </a:r>
            <a:r>
              <a:rPr lang="en-US" sz="2100" b="1" dirty="0">
                <a:latin typeface="Tw Cen MT" panose="020B0602020104020603" pitchFamily="34" charset="0"/>
              </a:rPr>
              <a:t>social determinants of health </a:t>
            </a:r>
            <a:r>
              <a:rPr lang="en-US" sz="2100" dirty="0">
                <a:latin typeface="Tw Cen MT" panose="020B0602020104020603" pitchFamily="34" charset="0"/>
              </a:rPr>
              <a:t>that contribute to health inequalities.</a:t>
            </a:r>
          </a:p>
          <a:p>
            <a:endParaRPr lang="en-US" sz="2100" dirty="0">
              <a:latin typeface="Tw Cen MT" panose="020B0602020104020603" pitchFamily="34" charset="0"/>
            </a:endParaRPr>
          </a:p>
          <a:p>
            <a:r>
              <a:rPr lang="en-US" sz="2100" dirty="0">
                <a:latin typeface="Tw Cen MT" panose="020B0602020104020603" pitchFamily="34" charset="0"/>
              </a:rPr>
              <a:t>“ The fundamental causes of health inequalities are an unequal distribution of income, power and wealth. This can lead to poverty and marginalization of individuals and groups” (Scotland, 2020).</a:t>
            </a:r>
          </a:p>
          <a:p>
            <a:endParaRPr lang="en-GB" sz="2400" dirty="0">
              <a:latin typeface="Tw Cen MT" panose="020B0602020104020603" pitchFamily="34" charset="0"/>
            </a:endParaRPr>
          </a:p>
          <a:p>
            <a:endParaRPr lang="en-GB" sz="2400" dirty="0">
              <a:latin typeface="Tw Cen MT" panose="020B0602020104020603" pitchFamily="34" charset="0"/>
            </a:endParaRPr>
          </a:p>
          <a:p>
            <a:pPr>
              <a:lnSpc>
                <a:spcPct val="110000"/>
              </a:lnSpc>
              <a:spcAft>
                <a:spcPts val="450"/>
              </a:spcAft>
            </a:pPr>
            <a:endParaRPr lang="en-GB" sz="1350" dirty="0">
              <a:solidFill>
                <a:srgbClr val="000000"/>
              </a:solidFill>
              <a:latin typeface="Verdana" panose="020B0604030504040204" pitchFamily="34" charset="0"/>
              <a:ea typeface="Verdana" panose="020B0604030504040204" pitchFamily="34" charset="0"/>
              <a:cs typeface="Verdana" panose="020B0604030504040204" pitchFamily="34" charset="0"/>
            </a:endParaRPr>
          </a:p>
        </p:txBody>
      </p:sp>
      <p:sp>
        <p:nvSpPr>
          <p:cNvPr id="4" name="TextBox 3">
            <a:extLst>
              <a:ext uri="{FF2B5EF4-FFF2-40B4-BE49-F238E27FC236}">
                <a16:creationId xmlns:a16="http://schemas.microsoft.com/office/drawing/2014/main" id="{264B35D7-D62A-342B-4BDB-09A783C7F41D}"/>
              </a:ext>
            </a:extLst>
          </p:cNvPr>
          <p:cNvSpPr txBox="1"/>
          <p:nvPr/>
        </p:nvSpPr>
        <p:spPr>
          <a:xfrm>
            <a:off x="1979712" y="692696"/>
            <a:ext cx="4591050" cy="707886"/>
          </a:xfrm>
          <a:prstGeom prst="rect">
            <a:avLst/>
          </a:prstGeom>
          <a:noFill/>
        </p:spPr>
        <p:txBody>
          <a:bodyPr wrap="square">
            <a:spAutoFit/>
          </a:bodyPr>
          <a:lstStyle/>
          <a:p>
            <a:pPr algn="ctr"/>
            <a:r>
              <a:rPr lang="en-GB" sz="4000" b="1" dirty="0"/>
              <a:t>Activity</a:t>
            </a:r>
            <a:endParaRPr lang="en-GB" sz="4000" dirty="0"/>
          </a:p>
        </p:txBody>
      </p:sp>
    </p:spTree>
    <p:extLst>
      <p:ext uri="{BB962C8B-B14F-4D97-AF65-F5344CB8AC3E}">
        <p14:creationId xmlns:p14="http://schemas.microsoft.com/office/powerpoint/2010/main" val="701592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fontScale="85000" lnSpcReduction="20000"/>
          </a:bodyPr>
          <a:lstStyle/>
          <a:p>
            <a:pPr marL="0" indent="0">
              <a:buNone/>
            </a:pPr>
            <a:r>
              <a:rPr lang="en-GB" sz="3100" dirty="0">
                <a:latin typeface="Arial" panose="020B0604020202020204" pitchFamily="34" charset="0"/>
                <a:cs typeface="Arial" panose="020B0604020202020204" pitchFamily="34" charset="0"/>
              </a:rPr>
              <a:t>Working in small groups explore using the video link,</a:t>
            </a:r>
          </a:p>
          <a:p>
            <a:pPr>
              <a:buFont typeface="Wingdings" panose="05000000000000000000" pitchFamily="2" charset="2"/>
              <a:buChar char="§"/>
            </a:pPr>
            <a:endParaRPr lang="en-GB" sz="3100" dirty="0">
              <a:latin typeface="Arial" panose="020B0604020202020204" pitchFamily="34" charset="0"/>
              <a:cs typeface="Arial" panose="020B0604020202020204" pitchFamily="34" charset="0"/>
            </a:endParaRPr>
          </a:p>
          <a:p>
            <a:pPr marL="0" indent="0" algn="ctr">
              <a:buNone/>
            </a:pPr>
            <a:r>
              <a:rPr lang="en-GB" sz="3100" dirty="0">
                <a:latin typeface="Arial" panose="020B0604020202020204" pitchFamily="34" charset="0"/>
                <a:cs typeface="Arial" panose="020B0604020202020204" pitchFamily="34" charset="0"/>
                <a:hlinkClick r:id="rId3"/>
              </a:rPr>
              <a:t>https://youtu.be/yEyT5xWktm8</a:t>
            </a: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100" dirty="0">
                <a:latin typeface="Arial" panose="020B0604020202020204" pitchFamily="34" charset="0"/>
                <a:cs typeface="Arial" panose="020B0604020202020204" pitchFamily="34" charset="0"/>
              </a:rPr>
              <a:t>Discuss the importance of the information in the video regarding health inequalities in Scotland.  </a:t>
            </a:r>
          </a:p>
          <a:p>
            <a:pPr marL="0" indent="0">
              <a:buNone/>
            </a:pP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7344934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9D7A-EC07-42C2-8B93-1DD2351B9FF6}"/>
              </a:ext>
            </a:extLst>
          </p:cNvPr>
          <p:cNvSpPr>
            <a:spLocks noGrp="1"/>
          </p:cNvSpPr>
          <p:nvPr>
            <p:ph type="ctrTitle"/>
          </p:nvPr>
        </p:nvSpPr>
        <p:spPr>
          <a:xfrm>
            <a:off x="467544" y="1844824"/>
            <a:ext cx="8532440" cy="2387600"/>
          </a:xfrm>
        </p:spPr>
        <p:txBody>
          <a:bodyPr/>
          <a:lstStyle/>
          <a:p>
            <a:r>
              <a:rPr lang="en-GB" sz="4800" b="1" i="1" dirty="0">
                <a:solidFill>
                  <a:schemeClr val="bg1"/>
                </a:solidFill>
              </a:rPr>
              <a:t>What is social inequality?</a:t>
            </a:r>
          </a:p>
        </p:txBody>
      </p:sp>
      <p:pic>
        <p:nvPicPr>
          <p:cNvPr id="5" name="Picture 4" descr="A picture containing vector graphics&#10;&#10;Description automatically generated">
            <a:extLst>
              <a:ext uri="{FF2B5EF4-FFF2-40B4-BE49-F238E27FC236}">
                <a16:creationId xmlns:a16="http://schemas.microsoft.com/office/drawing/2014/main" id="{B37EB812-CE52-4977-9E5F-428BA3DEDC78}"/>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35797082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B4B8-E2A9-1614-38F9-537BBA067D9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EA861C8E-3654-C8D2-DF42-A145EC92C034}"/>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Social inequality is “the condition of unequal access to the benefits of belonging to any society”. </a:t>
            </a:r>
          </a:p>
          <a:p>
            <a:r>
              <a:rPr lang="en-GB" sz="2800" dirty="0">
                <a:latin typeface="Arial" panose="020B0604020202020204" pitchFamily="34" charset="0"/>
                <a:cs typeface="Arial" panose="020B0604020202020204" pitchFamily="34" charset="0"/>
              </a:rPr>
              <a:t>In a “purely equal society, every citizen is equally able to contribute to the overall wellbeing of that society, and they are equally able to benefit from their membership within that society”.</a:t>
            </a:r>
          </a:p>
        </p:txBody>
      </p:sp>
    </p:spTree>
    <p:extLst>
      <p:ext uri="{BB962C8B-B14F-4D97-AF65-F5344CB8AC3E}">
        <p14:creationId xmlns:p14="http://schemas.microsoft.com/office/powerpoint/2010/main" val="8947873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DE7C5-7FE9-1436-A18D-357802D0332E}"/>
              </a:ext>
            </a:extLst>
          </p:cNvPr>
          <p:cNvSpPr>
            <a:spLocks noGrp="1"/>
          </p:cNvSpPr>
          <p:nvPr>
            <p:ph type="title"/>
          </p:nvPr>
        </p:nvSpPr>
        <p:spPr/>
        <p:txBody>
          <a:bodyPr/>
          <a:lstStyle/>
          <a:p>
            <a:r>
              <a:rPr lang="en-GB" b="1" dirty="0"/>
              <a:t>Social inequality</a:t>
            </a:r>
          </a:p>
        </p:txBody>
      </p:sp>
      <p:sp>
        <p:nvSpPr>
          <p:cNvPr id="3" name="Content Placeholder 2">
            <a:extLst>
              <a:ext uri="{FF2B5EF4-FFF2-40B4-BE49-F238E27FC236}">
                <a16:creationId xmlns:a16="http://schemas.microsoft.com/office/drawing/2014/main" id="{40A7F941-AEFB-B17C-A819-68C122D813DE}"/>
              </a:ext>
            </a:extLst>
          </p:cNvPr>
          <p:cNvSpPr>
            <a:spLocks noGrp="1"/>
          </p:cNvSpPr>
          <p:nvPr>
            <p:ph idx="1"/>
          </p:nvPr>
        </p:nvSpPr>
        <p:spPr/>
        <p:txBody>
          <a:bodyPr/>
          <a:lstStyle/>
          <a:p>
            <a:r>
              <a:rPr lang="en-GB" dirty="0"/>
              <a:t>Social inequality is “usually the result of inter-social treatment (biases and prejudices) that inform unjust government regulations)”. </a:t>
            </a:r>
          </a:p>
        </p:txBody>
      </p:sp>
    </p:spTree>
    <p:extLst>
      <p:ext uri="{BB962C8B-B14F-4D97-AF65-F5344CB8AC3E}">
        <p14:creationId xmlns:p14="http://schemas.microsoft.com/office/powerpoint/2010/main" val="37948998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50" y="1724868"/>
            <a:ext cx="7886700" cy="3408263"/>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Social inequality is the extent to which there are differences between groups in the society. </a:t>
            </a:r>
          </a:p>
          <a:p>
            <a:pPr marL="0" indent="0">
              <a:buNone/>
            </a:pPr>
            <a:r>
              <a:rPr lang="en-GB" dirty="0">
                <a:latin typeface="Arial" panose="020B0604020202020204" pitchFamily="34" charset="0"/>
                <a:cs typeface="Arial" panose="020B0604020202020204" pitchFamily="34" charset="0"/>
              </a:rPr>
              <a:t>Social inequality can be related to differences in </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incomes,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rich and poor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gender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Ethnicity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disabilities and health issues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age,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children, young people, middle aged, pensioners</a:t>
            </a:r>
          </a:p>
        </p:txBody>
      </p:sp>
    </p:spTree>
    <p:extLst>
      <p:ext uri="{BB962C8B-B14F-4D97-AF65-F5344CB8AC3E}">
        <p14:creationId xmlns:p14="http://schemas.microsoft.com/office/powerpoint/2010/main" val="3065306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83568" y="1628800"/>
            <a:ext cx="7886700" cy="3408263"/>
          </a:xfrm>
        </p:spPr>
        <p:txBody>
          <a:bodyPr>
            <a:normAutofit fontScale="70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Social inequality is an area within sociology that focuses on the distribution of goods and burdens in society.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the degree to which a person's social background is defined by their parents' social class or economic status, influences that person's opportunities in life. That is</a:t>
            </a:r>
          </a:p>
          <a:p>
            <a:pPr marL="0" indent="0">
              <a:buNone/>
            </a:pPr>
            <a:r>
              <a:rPr lang="en-GB"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Education</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Income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Class status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77792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3A7D9-4D83-4842-8C29-4B2530FCCD9B}"/>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AC47EB9A-B0A8-431E-B8B1-FD64180CF9DA}"/>
              </a:ext>
            </a:extLst>
          </p:cNvPr>
          <p:cNvSpPr>
            <a:spLocks noGrp="1"/>
          </p:cNvSpPr>
          <p:nvPr>
            <p:ph idx="1"/>
          </p:nvPr>
        </p:nvSpPr>
        <p:spPr>
          <a:xfrm>
            <a:off x="457200" y="1340768"/>
            <a:ext cx="8229600" cy="5112568"/>
          </a:xfrm>
        </p:spPr>
        <p:txBody>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Social inequality is an area within sociology that focuses on the distribution of goods and burdens in society. </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A </a:t>
            </a:r>
            <a:r>
              <a:rPr lang="en-GB" sz="2800" b="1" dirty="0">
                <a:latin typeface="Arial" panose="020B0604020202020204" pitchFamily="34" charset="0"/>
                <a:cs typeface="Arial" panose="020B0604020202020204" pitchFamily="34" charset="0"/>
              </a:rPr>
              <a:t>good</a:t>
            </a:r>
            <a:r>
              <a:rPr lang="en-GB" sz="2800" dirty="0">
                <a:latin typeface="Arial" panose="020B0604020202020204" pitchFamily="34" charset="0"/>
                <a:cs typeface="Arial" panose="020B0604020202020204" pitchFamily="34" charset="0"/>
              </a:rPr>
              <a:t> can be, for example, income, education, employment or parental leave,</a:t>
            </a:r>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While </a:t>
            </a:r>
            <a:r>
              <a:rPr lang="en-GB" sz="2800" b="1" dirty="0">
                <a:latin typeface="Arial" panose="020B0604020202020204" pitchFamily="34" charset="0"/>
                <a:cs typeface="Arial" panose="020B0604020202020204" pitchFamily="34" charset="0"/>
              </a:rPr>
              <a:t>burdens</a:t>
            </a:r>
            <a:r>
              <a:rPr lang="en-GB" sz="2800" dirty="0">
                <a:latin typeface="Arial" panose="020B0604020202020204" pitchFamily="34" charset="0"/>
                <a:cs typeface="Arial" panose="020B0604020202020204" pitchFamily="34" charset="0"/>
              </a:rPr>
              <a:t> are substance abuse, criminality, unemployment and marginalisation.</a:t>
            </a:r>
          </a:p>
          <a:p>
            <a:pPr marL="0" indent="0">
              <a:buNone/>
            </a:pPr>
            <a:endParaRPr lang="en-GB" dirty="0"/>
          </a:p>
        </p:txBody>
      </p:sp>
    </p:spTree>
    <p:extLst>
      <p:ext uri="{BB962C8B-B14F-4D97-AF65-F5344CB8AC3E}">
        <p14:creationId xmlns:p14="http://schemas.microsoft.com/office/powerpoint/2010/main" val="37361503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Social Inequality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the degree to which a person's social background, defined by their parents' social class or economic status, influences that person's opportunities in life.</a:t>
            </a:r>
          </a:p>
          <a:p>
            <a:endParaRPr lang="en-GB" dirty="0"/>
          </a:p>
        </p:txBody>
      </p:sp>
      <p:sp>
        <p:nvSpPr>
          <p:cNvPr id="4" name="Footer Placeholder 3">
            <a:extLst>
              <a:ext uri="{FF2B5EF4-FFF2-40B4-BE49-F238E27FC236}">
                <a16:creationId xmlns:a16="http://schemas.microsoft.com/office/drawing/2014/main" id="{0CB0F9C8-8F5B-491E-995B-7108AB26513C}"/>
              </a:ext>
            </a:extLst>
          </p:cNvPr>
          <p:cNvSpPr>
            <a:spLocks noGrp="1"/>
          </p:cNvSpPr>
          <p:nvPr>
            <p:ph type="ftr" sz="quarter" idx="11"/>
          </p:nvPr>
        </p:nvSpPr>
        <p:spPr>
          <a:xfrm>
            <a:off x="6248400" y="6583361"/>
            <a:ext cx="2895600" cy="238125"/>
          </a:xfrm>
        </p:spPr>
        <p:txBody>
          <a:bodyPr/>
          <a:lstStyle/>
          <a:p>
            <a:pPr>
              <a:defRPr/>
            </a:pPr>
            <a:r>
              <a:rPr lang="en-US" altLang="en-US" dirty="0"/>
              <a:t>                   www.sv.uio.no</a:t>
            </a:r>
          </a:p>
        </p:txBody>
      </p:sp>
    </p:spTree>
    <p:extLst>
      <p:ext uri="{BB962C8B-B14F-4D97-AF65-F5344CB8AC3E}">
        <p14:creationId xmlns:p14="http://schemas.microsoft.com/office/powerpoint/2010/main" val="31078117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0712-F642-47A5-A1E6-AEEAF6417221}"/>
              </a:ext>
            </a:extLst>
          </p:cNvPr>
          <p:cNvSpPr>
            <a:spLocks noGrp="1"/>
          </p:cNvSpPr>
          <p:nvPr>
            <p:ph type="ctrTitle"/>
          </p:nvPr>
        </p:nvSpPr>
        <p:spPr>
          <a:xfrm>
            <a:off x="1187624" y="1700808"/>
            <a:ext cx="7029400" cy="2387600"/>
          </a:xfrm>
        </p:spPr>
        <p:txBody>
          <a:bodyPr/>
          <a:lstStyle/>
          <a:p>
            <a:r>
              <a:rPr lang="en-GB" sz="4000" b="1" i="1" dirty="0">
                <a:solidFill>
                  <a:schemeClr val="bg1"/>
                </a:solidFill>
              </a:rPr>
              <a:t>What are the types of social inequality?</a:t>
            </a:r>
          </a:p>
        </p:txBody>
      </p:sp>
      <p:pic>
        <p:nvPicPr>
          <p:cNvPr id="3" name="Picture 2" descr="A picture containing vector graphics&#10;&#10;Description automatically generated">
            <a:extLst>
              <a:ext uri="{FF2B5EF4-FFF2-40B4-BE49-F238E27FC236}">
                <a16:creationId xmlns:a16="http://schemas.microsoft.com/office/drawing/2014/main" id="{A2272367-27B1-3665-C9DE-E9A56324032B}"/>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1110850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B806-1817-C3CB-8342-D4C6DDB6080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p>
        </p:txBody>
      </p:sp>
      <p:sp>
        <p:nvSpPr>
          <p:cNvPr id="3" name="Content Placeholder 2">
            <a:extLst>
              <a:ext uri="{FF2B5EF4-FFF2-40B4-BE49-F238E27FC236}">
                <a16:creationId xmlns:a16="http://schemas.microsoft.com/office/drawing/2014/main" id="{585E78B8-25C6-F06D-E3A6-60B3B86808F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Social inequality can be further divided into: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Direct and </a:t>
            </a:r>
          </a:p>
          <a:p>
            <a:r>
              <a:rPr lang="en-GB" dirty="0">
                <a:latin typeface="Arial" panose="020B0604020202020204" pitchFamily="34" charset="0"/>
                <a:cs typeface="Arial" panose="020B0604020202020204" pitchFamily="34" charset="0"/>
              </a:rPr>
              <a:t>Indirect</a:t>
            </a:r>
          </a:p>
          <a:p>
            <a:endParaRPr lang="en-GB" dirty="0"/>
          </a:p>
        </p:txBody>
      </p:sp>
    </p:spTree>
    <p:extLst>
      <p:ext uri="{BB962C8B-B14F-4D97-AF65-F5344CB8AC3E}">
        <p14:creationId xmlns:p14="http://schemas.microsoft.com/office/powerpoint/2010/main" val="3265523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CBF1-BC57-E51D-E2AA-01229A9304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endParaRPr lang="en-GB" dirty="0"/>
          </a:p>
        </p:txBody>
      </p:sp>
      <p:sp>
        <p:nvSpPr>
          <p:cNvPr id="3" name="Content Placeholder 2">
            <a:extLst>
              <a:ext uri="{FF2B5EF4-FFF2-40B4-BE49-F238E27FC236}">
                <a16:creationId xmlns:a16="http://schemas.microsoft.com/office/drawing/2014/main" id="{1FD4F0D1-2765-55CF-5BE4-3CF1EEB2DC06}"/>
              </a:ext>
            </a:extLst>
          </p:cNvPr>
          <p:cNvSpPr>
            <a:spLocks noGrp="1"/>
          </p:cNvSpPr>
          <p:nvPr>
            <p:ph idx="1"/>
          </p:nvPr>
        </p:nvSpPr>
        <p:spPr/>
        <p:txBody>
          <a:bodyPr>
            <a:normAutofit fontScale="77500" lnSpcReduction="20000"/>
          </a:bodyPr>
          <a:lstStyle/>
          <a:p>
            <a:pPr algn="l"/>
            <a:r>
              <a:rPr lang="en-GB" b="1" i="0" dirty="0">
                <a:effectLst/>
                <a:latin typeface="Arial" panose="020B0604020202020204" pitchFamily="34" charset="0"/>
                <a:cs typeface="Arial" panose="020B0604020202020204" pitchFamily="34" charset="0"/>
              </a:rPr>
              <a:t>Direct Social Inequality</a:t>
            </a:r>
            <a:r>
              <a:rPr lang="en-GB" b="0" i="0" dirty="0">
                <a:effectLst/>
                <a:latin typeface="Arial" panose="020B0604020202020204" pitchFamily="34" charset="0"/>
                <a:cs typeface="Arial" panose="020B0604020202020204" pitchFamily="34" charset="0"/>
              </a:rPr>
              <a:t> occurs “when unfair treatment of a group (or groups) is deliberate and can be present in both community or government capacities”. </a:t>
            </a:r>
          </a:p>
          <a:p>
            <a:pPr algn="l"/>
            <a:r>
              <a:rPr lang="en-GB" b="0" i="0" dirty="0">
                <a:effectLst/>
                <a:latin typeface="Arial" panose="020B0604020202020204" pitchFamily="34" charset="0"/>
                <a:cs typeface="Arial" panose="020B0604020202020204" pitchFamily="34" charset="0"/>
              </a:rPr>
              <a:t>Direct inequality is a “purposeful act that takes away resources, opportunities and/or rights from some and not others”. Examples include:</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Governmental: Legislation mandating the segregation of schools and other public places along racial lines</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Inter-Social: Business owners refusing to serve clients based on sexual orientation</a:t>
            </a:r>
          </a:p>
          <a:p>
            <a:endParaRPr lang="en-GB" dirty="0"/>
          </a:p>
        </p:txBody>
      </p:sp>
    </p:spTree>
    <p:extLst>
      <p:ext uri="{BB962C8B-B14F-4D97-AF65-F5344CB8AC3E}">
        <p14:creationId xmlns:p14="http://schemas.microsoft.com/office/powerpoint/2010/main" val="37203687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6E34-C505-33C0-B96E-7EF6BF39E46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endParaRPr lang="en-GB" dirty="0"/>
          </a:p>
        </p:txBody>
      </p:sp>
      <p:sp>
        <p:nvSpPr>
          <p:cNvPr id="3" name="Content Placeholder 2">
            <a:extLst>
              <a:ext uri="{FF2B5EF4-FFF2-40B4-BE49-F238E27FC236}">
                <a16:creationId xmlns:a16="http://schemas.microsoft.com/office/drawing/2014/main" id="{810B3B29-8B28-2338-EABA-BF311701DDA9}"/>
              </a:ext>
            </a:extLst>
          </p:cNvPr>
          <p:cNvSpPr>
            <a:spLocks noGrp="1"/>
          </p:cNvSpPr>
          <p:nvPr>
            <p:ph idx="1"/>
          </p:nvPr>
        </p:nvSpPr>
        <p:spPr/>
        <p:txBody>
          <a:bodyPr>
            <a:normAutofit fontScale="77500" lnSpcReduction="20000"/>
          </a:bodyPr>
          <a:lstStyle/>
          <a:p>
            <a:r>
              <a:rPr lang="en-GB" b="1" i="0" dirty="0">
                <a:effectLst/>
                <a:latin typeface="Arial" panose="020B0604020202020204" pitchFamily="34" charset="0"/>
                <a:cs typeface="Arial" panose="020B0604020202020204" pitchFamily="34" charset="0"/>
              </a:rPr>
              <a:t>Indirect Social Inequality</a:t>
            </a:r>
            <a:r>
              <a:rPr lang="en-GB" b="0" i="0" dirty="0">
                <a:effectLst/>
                <a:latin typeface="Arial" panose="020B0604020202020204" pitchFamily="34" charset="0"/>
                <a:cs typeface="Arial" panose="020B0604020202020204" pitchFamily="34" charset="0"/>
              </a:rPr>
              <a:t> occurs when unfair treatment of a group (or groups) is not the explicit purpose of a policy or action, but still results in social inequality. Examples include:</a:t>
            </a:r>
          </a:p>
          <a:p>
            <a:r>
              <a:rPr lang="en-GB" dirty="0">
                <a:latin typeface="Arial" panose="020B0604020202020204" pitchFamily="34" charset="0"/>
                <a:cs typeface="Arial" panose="020B0604020202020204" pitchFamily="34" charset="0"/>
              </a:rPr>
              <a:t>Governmental: “Legislation that eliminates or limits early and mail-in voting and/or requires photo ID. </a:t>
            </a:r>
          </a:p>
          <a:p>
            <a:r>
              <a:rPr lang="en-GB" dirty="0">
                <a:latin typeface="Arial" panose="020B0604020202020204" pitchFamily="34" charset="0"/>
                <a:cs typeface="Arial" panose="020B0604020202020204" pitchFamily="34" charset="0"/>
              </a:rPr>
              <a:t>The stated purpose of these laws is to mitigate voter fraud but the consequence is that people who often can’t vote in-person only on election day (students, the elderly, or those who can’t otherwise afford to leave work or transport themselves to polling stations) are disadvantaged”.</a:t>
            </a:r>
          </a:p>
        </p:txBody>
      </p:sp>
    </p:spTree>
    <p:extLst>
      <p:ext uri="{BB962C8B-B14F-4D97-AF65-F5344CB8AC3E}">
        <p14:creationId xmlns:p14="http://schemas.microsoft.com/office/powerpoint/2010/main" val="42845326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F2FBB-5970-FDA1-2E08-8628D7572468}"/>
              </a:ext>
            </a:extLst>
          </p:cNvPr>
          <p:cNvSpPr>
            <a:spLocks noGrp="1"/>
          </p:cNvSpPr>
          <p:nvPr>
            <p:ph type="title"/>
          </p:nvPr>
        </p:nvSpPr>
        <p:spPr>
          <a:xfrm>
            <a:off x="457200" y="274638"/>
            <a:ext cx="8579296" cy="1143000"/>
          </a:xfrm>
        </p:spPr>
        <p:txBody>
          <a:bodyPr>
            <a:normAutofit fontScale="90000"/>
          </a:bodyPr>
          <a:lstStyle/>
          <a:p>
            <a:r>
              <a:rPr lang="en-GB" b="1" dirty="0">
                <a:latin typeface="Arial" panose="020B0604020202020204" pitchFamily="34" charset="0"/>
                <a:cs typeface="Arial" panose="020B0604020202020204" pitchFamily="34" charset="0"/>
              </a:rPr>
              <a:t>Example Indirect Social Inequality </a:t>
            </a:r>
          </a:p>
        </p:txBody>
      </p:sp>
      <p:sp>
        <p:nvSpPr>
          <p:cNvPr id="3" name="Content Placeholder 2">
            <a:extLst>
              <a:ext uri="{FF2B5EF4-FFF2-40B4-BE49-F238E27FC236}">
                <a16:creationId xmlns:a16="http://schemas.microsoft.com/office/drawing/2014/main" id="{CDCCBDAC-7DA9-3780-7DE3-D6BE8275AC51}"/>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Inter-social: Purchasing clothing that was made in sweat shops. Sweat-shop laborers are overworked, underpaid, and often work in unsafe working conditions, hindering their ability to contribute to and benefit from society. </a:t>
            </a:r>
          </a:p>
          <a:p>
            <a:r>
              <a:rPr lang="en-GB" dirty="0">
                <a:latin typeface="Arial" panose="020B0604020202020204" pitchFamily="34" charset="0"/>
                <a:cs typeface="Arial" panose="020B0604020202020204" pitchFamily="34" charset="0"/>
              </a:rPr>
              <a:t>So while buying clothing itself does not create social inequality, it supports conditions that do. Buying food and produce that use harmful pesticides</a:t>
            </a:r>
          </a:p>
        </p:txBody>
      </p:sp>
    </p:spTree>
    <p:extLst>
      <p:ext uri="{BB962C8B-B14F-4D97-AF65-F5344CB8AC3E}">
        <p14:creationId xmlns:p14="http://schemas.microsoft.com/office/powerpoint/2010/main" val="41293052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0712-F642-47A5-A1E6-AEEAF6417221}"/>
              </a:ext>
            </a:extLst>
          </p:cNvPr>
          <p:cNvSpPr>
            <a:spLocks noGrp="1"/>
          </p:cNvSpPr>
          <p:nvPr>
            <p:ph type="ctrTitle"/>
          </p:nvPr>
        </p:nvSpPr>
        <p:spPr>
          <a:xfrm>
            <a:off x="1187624" y="1700808"/>
            <a:ext cx="7029400" cy="2387600"/>
          </a:xfrm>
        </p:spPr>
        <p:txBody>
          <a:bodyPr/>
          <a:lstStyle/>
          <a:p>
            <a:r>
              <a:rPr lang="en-GB" sz="4000" b="1" i="1" dirty="0">
                <a:solidFill>
                  <a:schemeClr val="bg1"/>
                </a:solidFill>
              </a:rPr>
              <a:t>Some key measures of inequality</a:t>
            </a:r>
          </a:p>
        </p:txBody>
      </p:sp>
      <p:pic>
        <p:nvPicPr>
          <p:cNvPr id="3" name="Picture 2" descr="A picture containing vector graphics&#10;&#10;Description automatically generated">
            <a:extLst>
              <a:ext uri="{FF2B5EF4-FFF2-40B4-BE49-F238E27FC236}">
                <a16:creationId xmlns:a16="http://schemas.microsoft.com/office/drawing/2014/main" id="{93E64C20-46D9-F7C5-0A62-0CCBC4344D48}"/>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20030542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40B2D-CD40-4686-B91E-A6BEC6C17F79}"/>
              </a:ext>
            </a:extLst>
          </p:cNvPr>
          <p:cNvSpPr>
            <a:spLocks noGrp="1"/>
          </p:cNvSpPr>
          <p:nvPr>
            <p:ph type="title"/>
          </p:nvPr>
        </p:nvSpPr>
        <p:spPr/>
        <p:txBody>
          <a:bodyPr/>
          <a:lstStyle/>
          <a:p>
            <a:r>
              <a:rPr lang="en-GB" sz="4000" b="1" dirty="0"/>
              <a:t>Income and wealth inequality</a:t>
            </a:r>
          </a:p>
        </p:txBody>
      </p:sp>
      <p:sp>
        <p:nvSpPr>
          <p:cNvPr id="3" name="Content Placeholder 2">
            <a:extLst>
              <a:ext uri="{FF2B5EF4-FFF2-40B4-BE49-F238E27FC236}">
                <a16:creationId xmlns:a16="http://schemas.microsoft.com/office/drawing/2014/main" id="{00C2AD01-3752-4520-AB67-85C452A4E9DA}"/>
              </a:ext>
            </a:extLst>
          </p:cNvPr>
          <p:cNvSpPr>
            <a:spLocks noGrp="1"/>
          </p:cNvSpPr>
          <p:nvPr>
            <p:ph idx="1"/>
          </p:nvPr>
        </p:nvSpPr>
        <p:spPr/>
        <p:txBody>
          <a:bodyPr>
            <a:normAutofit fontScale="92500" lnSpcReduction="10000"/>
          </a:bodyPr>
          <a:lstStyle/>
          <a:p>
            <a:r>
              <a:rPr lang="en-GB" b="1" dirty="0"/>
              <a:t>Income</a:t>
            </a:r>
            <a:r>
              <a:rPr lang="en-GB" dirty="0"/>
              <a:t> is generally understood to cover a person’s earnings from their employment, dividends from shares and stocks, pension payments etc.</a:t>
            </a:r>
          </a:p>
          <a:p>
            <a:r>
              <a:rPr lang="en-GB" b="1" dirty="0"/>
              <a:t>Wealth</a:t>
            </a:r>
            <a:r>
              <a:rPr lang="en-GB" dirty="0"/>
              <a:t> includes income but also the total value of a person’s assets, </a:t>
            </a:r>
            <a:r>
              <a:rPr lang="en-GB" dirty="0" err="1"/>
              <a:t>e.g</a:t>
            </a:r>
            <a:r>
              <a:rPr lang="en-GB" dirty="0"/>
              <a:t> housing, personal possessions such as artwork or jewellery, money in the bank, the value of stocks and shares, etc.</a:t>
            </a:r>
          </a:p>
        </p:txBody>
      </p:sp>
    </p:spTree>
    <p:extLst>
      <p:ext uri="{BB962C8B-B14F-4D97-AF65-F5344CB8AC3E}">
        <p14:creationId xmlns:p14="http://schemas.microsoft.com/office/powerpoint/2010/main" val="25605985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810AB-41C5-4B2D-AC3F-055486E3BEC4}"/>
              </a:ext>
            </a:extLst>
          </p:cNvPr>
          <p:cNvSpPr>
            <a:spLocks noGrp="1"/>
          </p:cNvSpPr>
          <p:nvPr>
            <p:ph type="title"/>
          </p:nvPr>
        </p:nvSpPr>
        <p:spPr/>
        <p:txBody>
          <a:bodyPr/>
          <a:lstStyle/>
          <a:p>
            <a:r>
              <a:rPr lang="en-GB" sz="4400" b="1" dirty="0"/>
              <a:t>Income and wealth inequality</a:t>
            </a:r>
            <a:endParaRPr lang="en-GB" dirty="0"/>
          </a:p>
        </p:txBody>
      </p:sp>
      <p:sp>
        <p:nvSpPr>
          <p:cNvPr id="3" name="Content Placeholder 2">
            <a:extLst>
              <a:ext uri="{FF2B5EF4-FFF2-40B4-BE49-F238E27FC236}">
                <a16:creationId xmlns:a16="http://schemas.microsoft.com/office/drawing/2014/main" id="{702EC4FB-A3BC-4B55-9366-59220B4A6426}"/>
              </a:ext>
            </a:extLst>
          </p:cNvPr>
          <p:cNvSpPr>
            <a:spLocks noGrp="1"/>
          </p:cNvSpPr>
          <p:nvPr>
            <p:ph idx="1"/>
          </p:nvPr>
        </p:nvSpPr>
        <p:spPr>
          <a:xfrm>
            <a:off x="457200" y="1340768"/>
            <a:ext cx="8229600" cy="4525963"/>
          </a:xfrm>
        </p:spPr>
        <p:txBody>
          <a:bodyPr>
            <a:normAutofit fontScale="92500"/>
          </a:bodyPr>
          <a:lstStyle/>
          <a:p>
            <a:r>
              <a:rPr lang="en-GB" sz="2800" dirty="0"/>
              <a:t>Income inequality among working-age people has risen faster in the UK than any other rich nation. </a:t>
            </a:r>
          </a:p>
          <a:p>
            <a:r>
              <a:rPr lang="en-GB" sz="2800" dirty="0"/>
              <a:t>In 2005, the richest one per cent were worth an estimated £250 billion. </a:t>
            </a:r>
          </a:p>
          <a:p>
            <a:r>
              <a:rPr lang="en-GB" sz="2800" dirty="0"/>
              <a:t>By 2015, this figure has increased to an estimated £547 billion. </a:t>
            </a:r>
          </a:p>
          <a:p>
            <a:r>
              <a:rPr lang="en-GB" sz="2800" dirty="0"/>
              <a:t>This represents an increase of over one hundred percent. </a:t>
            </a:r>
          </a:p>
          <a:p>
            <a:r>
              <a:rPr lang="en-GB" sz="2800" dirty="0"/>
              <a:t>The UK is now home to the highest number of billionaires per head of the population.</a:t>
            </a:r>
          </a:p>
        </p:txBody>
      </p:sp>
    </p:spTree>
    <p:extLst>
      <p:ext uri="{BB962C8B-B14F-4D97-AF65-F5344CB8AC3E}">
        <p14:creationId xmlns:p14="http://schemas.microsoft.com/office/powerpoint/2010/main" val="2192051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05E4-D533-426F-9AB0-37291C68F6B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CA23B30-DEC7-4F48-8A36-A5C64C5F1C65}"/>
              </a:ext>
            </a:extLst>
          </p:cNvPr>
          <p:cNvSpPr>
            <a:spLocks noGrp="1"/>
          </p:cNvSpPr>
          <p:nvPr>
            <p:ph idx="1"/>
          </p:nvPr>
        </p:nvSpPr>
        <p:spPr/>
        <p:txBody>
          <a:bodyPr>
            <a:normAutofit/>
          </a:bodyPr>
          <a:lstStyle/>
          <a:p>
            <a:pPr marL="0" indent="0">
              <a:buNone/>
            </a:pPr>
            <a:r>
              <a:rPr lang="en-GB" dirty="0"/>
              <a:t>Working in groups discuss</a:t>
            </a:r>
          </a:p>
          <a:p>
            <a:pPr marL="0" indent="0">
              <a:buNone/>
            </a:pPr>
            <a:endParaRPr lang="en-GB" dirty="0"/>
          </a:p>
          <a:p>
            <a:r>
              <a:rPr lang="en-GB" dirty="0"/>
              <a:t>Is income evenly distributed in the society?</a:t>
            </a:r>
          </a:p>
          <a:p>
            <a:endParaRPr lang="en-GB" dirty="0"/>
          </a:p>
          <a:p>
            <a:pPr marL="0" indent="0">
              <a:buNone/>
            </a:pPr>
            <a:r>
              <a:rPr lang="en-GB" sz="3200" b="1" dirty="0"/>
              <a:t>Feedback your findings to the whole class</a:t>
            </a:r>
          </a:p>
          <a:p>
            <a:pPr marL="0" indent="0">
              <a:buNone/>
            </a:pPr>
            <a:r>
              <a:rPr lang="en-GB" sz="3200" b="1" dirty="0"/>
              <a:t>                         (</a:t>
            </a:r>
            <a:r>
              <a:rPr lang="en-GB" b="1" dirty="0"/>
              <a:t>5</a:t>
            </a:r>
            <a:r>
              <a:rPr lang="en-GB" sz="3200" b="1" dirty="0"/>
              <a:t>mins)</a:t>
            </a:r>
          </a:p>
          <a:p>
            <a:endParaRPr lang="en-GB" sz="3200" b="1" dirty="0"/>
          </a:p>
          <a:p>
            <a:endParaRPr lang="en-GB" dirty="0"/>
          </a:p>
        </p:txBody>
      </p:sp>
    </p:spTree>
    <p:extLst>
      <p:ext uri="{BB962C8B-B14F-4D97-AF65-F5344CB8AC3E}">
        <p14:creationId xmlns:p14="http://schemas.microsoft.com/office/powerpoint/2010/main" val="33638459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7F1C1-1502-4AFA-9AF8-F7217E88380D}"/>
              </a:ext>
            </a:extLst>
          </p:cNvPr>
          <p:cNvSpPr>
            <a:spLocks noGrp="1"/>
          </p:cNvSpPr>
          <p:nvPr>
            <p:ph type="title"/>
          </p:nvPr>
        </p:nvSpPr>
        <p:spPr>
          <a:xfrm>
            <a:off x="457200" y="0"/>
            <a:ext cx="8229600" cy="1143000"/>
          </a:xfrm>
        </p:spPr>
        <p:txBody>
          <a:bodyPr/>
          <a:lstStyle/>
          <a:p>
            <a:r>
              <a:rPr lang="en-GB" b="1" dirty="0"/>
              <a:t>Poverty</a:t>
            </a:r>
          </a:p>
        </p:txBody>
      </p:sp>
      <p:sp>
        <p:nvSpPr>
          <p:cNvPr id="3" name="Content Placeholder 2">
            <a:extLst>
              <a:ext uri="{FF2B5EF4-FFF2-40B4-BE49-F238E27FC236}">
                <a16:creationId xmlns:a16="http://schemas.microsoft.com/office/drawing/2014/main" id="{27FD1DE9-2667-4CFD-A2C1-62A6EED5B1E1}"/>
              </a:ext>
            </a:extLst>
          </p:cNvPr>
          <p:cNvSpPr>
            <a:spLocks noGrp="1"/>
          </p:cNvSpPr>
          <p:nvPr>
            <p:ph idx="1"/>
          </p:nvPr>
        </p:nvSpPr>
        <p:spPr>
          <a:xfrm>
            <a:off x="539552" y="1176561"/>
            <a:ext cx="8229600" cy="4525963"/>
          </a:xfrm>
        </p:spPr>
        <p:txBody>
          <a:bodyPr>
            <a:normAutofit fontScale="77500" lnSpcReduction="20000"/>
          </a:bodyPr>
          <a:lstStyle/>
          <a:p>
            <a:pPr marL="0" indent="0">
              <a:buNone/>
            </a:pPr>
            <a:r>
              <a:rPr lang="en-GB" sz="2800" dirty="0"/>
              <a:t>There are two types: </a:t>
            </a:r>
            <a:r>
              <a:rPr lang="en-GB" sz="2800" b="1" dirty="0"/>
              <a:t>Absolute and relative poverty</a:t>
            </a:r>
          </a:p>
          <a:p>
            <a:pPr marL="0" indent="0">
              <a:buNone/>
            </a:pPr>
            <a:endParaRPr lang="en-GB" sz="2800" dirty="0"/>
          </a:p>
          <a:p>
            <a:r>
              <a:rPr lang="en-GB" sz="2800" dirty="0"/>
              <a:t>Absolute poverty refers to a level of poverty where people struggle to meet daily needs, such as food, shelter, sanitation and healthcare.</a:t>
            </a:r>
          </a:p>
          <a:p>
            <a:endParaRPr lang="en-GB" sz="2800" dirty="0"/>
          </a:p>
          <a:p>
            <a:r>
              <a:rPr lang="en-GB" sz="2800" dirty="0"/>
              <a:t>In the UK, according to Department for Work and Pensions statistics (2011-2012), 300,000 children were living in absolute poverty. This is far fewer than children in developing countries.</a:t>
            </a:r>
          </a:p>
          <a:p>
            <a:endParaRPr lang="en-GB" sz="2800" dirty="0"/>
          </a:p>
          <a:p>
            <a:r>
              <a:rPr lang="en-GB" sz="2800" dirty="0"/>
              <a:t>Also, approximately 10 million people were estimated to live in poverty that is having below half the national average income after the housing cost (Department for Work and Pensions, 2005)</a:t>
            </a:r>
          </a:p>
          <a:p>
            <a:endParaRPr lang="en-GB" sz="2800" dirty="0"/>
          </a:p>
          <a:p>
            <a:endParaRPr lang="en-GB" sz="2800" dirty="0"/>
          </a:p>
        </p:txBody>
      </p:sp>
    </p:spTree>
    <p:extLst>
      <p:ext uri="{BB962C8B-B14F-4D97-AF65-F5344CB8AC3E}">
        <p14:creationId xmlns:p14="http://schemas.microsoft.com/office/powerpoint/2010/main" val="29542145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C741-7F83-4DDE-A291-D85BDF069D89}"/>
              </a:ext>
            </a:extLst>
          </p:cNvPr>
          <p:cNvSpPr>
            <a:spLocks noGrp="1"/>
          </p:cNvSpPr>
          <p:nvPr>
            <p:ph type="title"/>
          </p:nvPr>
        </p:nvSpPr>
        <p:spPr/>
        <p:txBody>
          <a:bodyPr/>
          <a:lstStyle/>
          <a:p>
            <a:r>
              <a:rPr lang="en-GB" b="1" dirty="0"/>
              <a:t>Poverty</a:t>
            </a:r>
            <a:endParaRPr lang="en-GB" dirty="0"/>
          </a:p>
        </p:txBody>
      </p:sp>
      <p:sp>
        <p:nvSpPr>
          <p:cNvPr id="3" name="Content Placeholder 2">
            <a:extLst>
              <a:ext uri="{FF2B5EF4-FFF2-40B4-BE49-F238E27FC236}">
                <a16:creationId xmlns:a16="http://schemas.microsoft.com/office/drawing/2014/main" id="{1A9C1247-A8D4-4936-98D7-B347933DBA47}"/>
              </a:ext>
            </a:extLst>
          </p:cNvPr>
          <p:cNvSpPr>
            <a:spLocks noGrp="1"/>
          </p:cNvSpPr>
          <p:nvPr>
            <p:ph idx="1"/>
          </p:nvPr>
        </p:nvSpPr>
        <p:spPr>
          <a:xfrm>
            <a:off x="447675" y="1409279"/>
            <a:ext cx="8229600" cy="3917032"/>
          </a:xfrm>
        </p:spPr>
        <p:txBody>
          <a:bodyPr>
            <a:normAutofit lnSpcReduction="10000"/>
          </a:bodyPr>
          <a:lstStyle/>
          <a:p>
            <a:r>
              <a:rPr lang="en-GB" sz="2800" dirty="0"/>
              <a:t>In the UK, poverty is more often defined as </a:t>
            </a:r>
            <a:r>
              <a:rPr lang="en-GB" sz="2800" b="1" dirty="0"/>
              <a:t>relative</a:t>
            </a:r>
            <a:r>
              <a:rPr lang="en-GB" sz="2800" dirty="0"/>
              <a:t> rather than </a:t>
            </a:r>
            <a:r>
              <a:rPr lang="en-GB" sz="2800" b="1" dirty="0"/>
              <a:t>absolute</a:t>
            </a:r>
            <a:r>
              <a:rPr lang="en-GB" sz="2800" dirty="0"/>
              <a:t>. </a:t>
            </a:r>
          </a:p>
          <a:p>
            <a:r>
              <a:rPr lang="en-GB" sz="2800" dirty="0"/>
              <a:t>Those people who are described as living in poverty have (in the main) the basics such as an adequate diet or somewhere to live.</a:t>
            </a:r>
          </a:p>
          <a:p>
            <a:r>
              <a:rPr lang="en-GB" sz="2800" dirty="0"/>
              <a:t>What these people lack is sufficient income to be able to participate fully in society. </a:t>
            </a:r>
          </a:p>
          <a:p>
            <a:r>
              <a:rPr lang="en-GB" sz="2800" dirty="0"/>
              <a:t>People in poverty are said to be ‘socially excluded’.</a:t>
            </a:r>
          </a:p>
        </p:txBody>
      </p:sp>
      <p:sp>
        <p:nvSpPr>
          <p:cNvPr id="4" name="Footer Placeholder 3">
            <a:extLst>
              <a:ext uri="{FF2B5EF4-FFF2-40B4-BE49-F238E27FC236}">
                <a16:creationId xmlns:a16="http://schemas.microsoft.com/office/drawing/2014/main" id="{99675355-AC15-47C7-9C32-4508E0899568}"/>
              </a:ext>
            </a:extLst>
          </p:cNvPr>
          <p:cNvSpPr>
            <a:spLocks noGrp="1"/>
          </p:cNvSpPr>
          <p:nvPr>
            <p:ph type="ftr" sz="quarter" idx="11"/>
          </p:nvPr>
        </p:nvSpPr>
        <p:spPr>
          <a:xfrm>
            <a:off x="3527884" y="5266158"/>
            <a:ext cx="2088232" cy="365125"/>
          </a:xfrm>
        </p:spPr>
        <p:txBody>
          <a:bodyPr/>
          <a:lstStyle/>
          <a:p>
            <a:pPr>
              <a:defRPr/>
            </a:pPr>
            <a:r>
              <a:rPr lang="en-US" altLang="en-US" dirty="0"/>
              <a:t>Copyright BBC</a:t>
            </a:r>
          </a:p>
        </p:txBody>
      </p:sp>
    </p:spTree>
    <p:extLst>
      <p:ext uri="{BB962C8B-B14F-4D97-AF65-F5344CB8AC3E}">
        <p14:creationId xmlns:p14="http://schemas.microsoft.com/office/powerpoint/2010/main" val="6895484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AC950-1A3B-43E6-9668-C6E18ABF167E}"/>
              </a:ext>
            </a:extLst>
          </p:cNvPr>
          <p:cNvSpPr>
            <a:spLocks noGrp="1"/>
          </p:cNvSpPr>
          <p:nvPr>
            <p:ph type="title"/>
          </p:nvPr>
        </p:nvSpPr>
        <p:spPr/>
        <p:txBody>
          <a:bodyPr/>
          <a:lstStyle/>
          <a:p>
            <a:r>
              <a:rPr lang="en-GB" b="1" dirty="0"/>
              <a:t>Health</a:t>
            </a:r>
            <a:endParaRPr lang="en-GB" dirty="0"/>
          </a:p>
        </p:txBody>
      </p:sp>
      <p:sp>
        <p:nvSpPr>
          <p:cNvPr id="3" name="Content Placeholder 2">
            <a:extLst>
              <a:ext uri="{FF2B5EF4-FFF2-40B4-BE49-F238E27FC236}">
                <a16:creationId xmlns:a16="http://schemas.microsoft.com/office/drawing/2014/main" id="{D13403A0-B85D-48C9-A13E-419875C220B8}"/>
              </a:ext>
            </a:extLst>
          </p:cNvPr>
          <p:cNvSpPr>
            <a:spLocks noGrp="1"/>
          </p:cNvSpPr>
          <p:nvPr>
            <p:ph idx="1"/>
          </p:nvPr>
        </p:nvSpPr>
        <p:spPr/>
        <p:txBody>
          <a:bodyPr>
            <a:normAutofit/>
          </a:bodyPr>
          <a:lstStyle/>
          <a:p>
            <a:r>
              <a:rPr lang="en-GB" dirty="0"/>
              <a:t>Not everyone will live to the same age and not everyone will enjoy equally good health throughout their life.</a:t>
            </a:r>
          </a:p>
          <a:p>
            <a:endParaRPr lang="en-GB" dirty="0"/>
          </a:p>
          <a:p>
            <a:r>
              <a:rPr lang="en-GB" dirty="0"/>
              <a:t>Health inequalities are most significant between the richest and poorest in society and the parts of the UK these people live.</a:t>
            </a:r>
          </a:p>
        </p:txBody>
      </p:sp>
      <p:sp>
        <p:nvSpPr>
          <p:cNvPr id="4" name="Footer Placeholder 3">
            <a:extLst>
              <a:ext uri="{FF2B5EF4-FFF2-40B4-BE49-F238E27FC236}">
                <a16:creationId xmlns:a16="http://schemas.microsoft.com/office/drawing/2014/main" id="{7B78215C-FD32-4C8E-85CC-8B8384800C4E}"/>
              </a:ext>
            </a:extLst>
          </p:cNvPr>
          <p:cNvSpPr>
            <a:spLocks noGrp="1"/>
          </p:cNvSpPr>
          <p:nvPr>
            <p:ph type="ftr" sz="quarter" idx="11"/>
          </p:nvPr>
        </p:nvSpPr>
        <p:spPr>
          <a:xfrm>
            <a:off x="3491880" y="5331595"/>
            <a:ext cx="2160240" cy="365125"/>
          </a:xfrm>
        </p:spPr>
        <p:txBody>
          <a:bodyPr/>
          <a:lstStyle/>
          <a:p>
            <a:pPr>
              <a:defRPr/>
            </a:pPr>
            <a:r>
              <a:rPr lang="en-US" altLang="en-US" dirty="0"/>
              <a:t>Copyright BBC</a:t>
            </a:r>
          </a:p>
        </p:txBody>
      </p:sp>
    </p:spTree>
    <p:extLst>
      <p:ext uri="{BB962C8B-B14F-4D97-AF65-F5344CB8AC3E}">
        <p14:creationId xmlns:p14="http://schemas.microsoft.com/office/powerpoint/2010/main" val="22197010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5BCAE-7341-417A-B063-7C7655F76156}"/>
              </a:ext>
            </a:extLst>
          </p:cNvPr>
          <p:cNvSpPr>
            <a:spLocks noGrp="1"/>
          </p:cNvSpPr>
          <p:nvPr>
            <p:ph type="title"/>
          </p:nvPr>
        </p:nvSpPr>
        <p:spPr/>
        <p:txBody>
          <a:bodyPr/>
          <a:lstStyle/>
          <a:p>
            <a:r>
              <a:rPr lang="en-GB" b="1" dirty="0"/>
              <a:t>Health</a:t>
            </a:r>
          </a:p>
        </p:txBody>
      </p:sp>
      <p:sp>
        <p:nvSpPr>
          <p:cNvPr id="3" name="Content Placeholder 2">
            <a:extLst>
              <a:ext uri="{FF2B5EF4-FFF2-40B4-BE49-F238E27FC236}">
                <a16:creationId xmlns:a16="http://schemas.microsoft.com/office/drawing/2014/main" id="{58FAD0F7-0C9A-4A7A-AAE6-0DD852C679FE}"/>
              </a:ext>
            </a:extLst>
          </p:cNvPr>
          <p:cNvSpPr>
            <a:spLocks noGrp="1"/>
          </p:cNvSpPr>
          <p:nvPr>
            <p:ph idx="1"/>
          </p:nvPr>
        </p:nvSpPr>
        <p:spPr/>
        <p:txBody>
          <a:bodyPr/>
          <a:lstStyle/>
          <a:p>
            <a:r>
              <a:rPr lang="en-GB" dirty="0"/>
              <a:t>People living in the most affluent areas are expected to live longer than those living in deprived area of any city, thereby affecting their life expectancy.</a:t>
            </a:r>
          </a:p>
        </p:txBody>
      </p:sp>
      <p:sp>
        <p:nvSpPr>
          <p:cNvPr id="4" name="Footer Placeholder 3">
            <a:extLst>
              <a:ext uri="{FF2B5EF4-FFF2-40B4-BE49-F238E27FC236}">
                <a16:creationId xmlns:a16="http://schemas.microsoft.com/office/drawing/2014/main" id="{F2AA114C-6F9D-49FE-A0C7-D3CF7219B888}"/>
              </a:ext>
            </a:extLst>
          </p:cNvPr>
          <p:cNvSpPr>
            <a:spLocks noGrp="1"/>
          </p:cNvSpPr>
          <p:nvPr>
            <p:ph type="ftr" sz="quarter" idx="11"/>
          </p:nvPr>
        </p:nvSpPr>
        <p:spPr>
          <a:xfrm>
            <a:off x="3491880" y="5152108"/>
            <a:ext cx="2895600" cy="365125"/>
          </a:xfrm>
        </p:spPr>
        <p:txBody>
          <a:bodyPr/>
          <a:lstStyle/>
          <a:p>
            <a:pPr>
              <a:defRPr/>
            </a:pPr>
            <a:r>
              <a:rPr lang="en-US" altLang="en-US" dirty="0"/>
              <a:t>Copyright BCC</a:t>
            </a:r>
          </a:p>
        </p:txBody>
      </p:sp>
    </p:spTree>
    <p:extLst>
      <p:ext uri="{BB962C8B-B14F-4D97-AF65-F5344CB8AC3E}">
        <p14:creationId xmlns:p14="http://schemas.microsoft.com/office/powerpoint/2010/main" val="20895678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00808"/>
            <a:ext cx="8568952" cy="2387600"/>
          </a:xfrm>
        </p:spPr>
        <p:txBody>
          <a:bodyPr/>
          <a:lstStyle/>
          <a:p>
            <a:r>
              <a:rPr lang="en-GB" sz="4000" b="1" i="1" dirty="0">
                <a:solidFill>
                  <a:schemeClr val="bg1"/>
                </a:solidFill>
              </a:rPr>
              <a:t>What are the examples of social inequality?</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pic>
        <p:nvPicPr>
          <p:cNvPr id="5" name="Picture 4" descr="A picture containing vector graphics&#10;&#10;Description automatically generated">
            <a:extLst>
              <a:ext uri="{FF2B5EF4-FFF2-40B4-BE49-F238E27FC236}">
                <a16:creationId xmlns:a16="http://schemas.microsoft.com/office/drawing/2014/main" id="{E6B116D8-F9C7-4B00-930F-DD18E8688E46}"/>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01524" y="4653136"/>
            <a:ext cx="2160240" cy="2204864"/>
          </a:xfrm>
          <a:prstGeom prst="rect">
            <a:avLst/>
          </a:prstGeom>
        </p:spPr>
      </p:pic>
    </p:spTree>
    <p:extLst>
      <p:ext uri="{BB962C8B-B14F-4D97-AF65-F5344CB8AC3E}">
        <p14:creationId xmlns:p14="http://schemas.microsoft.com/office/powerpoint/2010/main" val="23427014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F9-D8FA-421A-AB23-AD7C64B79117}"/>
              </a:ext>
            </a:extLst>
          </p:cNvPr>
          <p:cNvSpPr>
            <a:spLocks noGrp="1"/>
          </p:cNvSpPr>
          <p:nvPr>
            <p:ph type="title"/>
          </p:nvPr>
        </p:nvSpPr>
        <p:spPr/>
        <p:txBody>
          <a:bodyPr/>
          <a:lstStyle/>
          <a:p>
            <a:r>
              <a:rPr lang="en-GB" sz="4000" b="1" dirty="0"/>
              <a:t>Examples of social inequality</a:t>
            </a:r>
          </a:p>
        </p:txBody>
      </p:sp>
      <p:sp>
        <p:nvSpPr>
          <p:cNvPr id="3" name="Content Placeholder 2">
            <a:extLst>
              <a:ext uri="{FF2B5EF4-FFF2-40B4-BE49-F238E27FC236}">
                <a16:creationId xmlns:a16="http://schemas.microsoft.com/office/drawing/2014/main" id="{F0FE28CE-6CD4-4152-82D2-C3DCE40BBDFB}"/>
              </a:ext>
            </a:extLst>
          </p:cNvPr>
          <p:cNvSpPr>
            <a:spLocks noGrp="1"/>
          </p:cNvSpPr>
          <p:nvPr>
            <p:ph idx="1"/>
          </p:nvPr>
        </p:nvSpPr>
        <p:spPr>
          <a:xfrm>
            <a:off x="251520" y="1340768"/>
            <a:ext cx="8712968" cy="4525963"/>
          </a:xfrm>
        </p:spPr>
        <p:txBody>
          <a:bodyPr>
            <a:normAutofit lnSpcReduction="10000"/>
          </a:bodyPr>
          <a:lstStyle/>
          <a:p>
            <a:pPr marL="0" indent="0">
              <a:buNone/>
            </a:pPr>
            <a:r>
              <a:rPr lang="en-GB" dirty="0"/>
              <a:t>These include</a:t>
            </a:r>
          </a:p>
          <a:p>
            <a:pPr marL="0" indent="0">
              <a:buNone/>
            </a:pPr>
            <a:endParaRPr lang="en-GB" dirty="0"/>
          </a:p>
          <a:p>
            <a:pPr>
              <a:buFont typeface="Wingdings" panose="05000000000000000000" pitchFamily="2" charset="2"/>
              <a:buChar char="§"/>
            </a:pPr>
            <a:r>
              <a:rPr lang="en-GB" sz="2800" dirty="0"/>
              <a:t>Access to voting rights, </a:t>
            </a:r>
          </a:p>
          <a:p>
            <a:pPr>
              <a:buFont typeface="Wingdings" panose="05000000000000000000" pitchFamily="2" charset="2"/>
              <a:buChar char="§"/>
            </a:pPr>
            <a:r>
              <a:rPr lang="en-GB" sz="2800" dirty="0"/>
              <a:t>Freedom of speech and assembly, </a:t>
            </a:r>
          </a:p>
          <a:p>
            <a:pPr>
              <a:buFont typeface="Wingdings" panose="05000000000000000000" pitchFamily="2" charset="2"/>
              <a:buChar char="§"/>
            </a:pPr>
            <a:r>
              <a:rPr lang="en-GB" sz="2800" dirty="0"/>
              <a:t>The extent of property rights and </a:t>
            </a:r>
          </a:p>
          <a:p>
            <a:pPr>
              <a:buFont typeface="Wingdings" panose="05000000000000000000" pitchFamily="2" charset="2"/>
              <a:buChar char="§"/>
            </a:pPr>
            <a:r>
              <a:rPr lang="en-GB" sz="2800" dirty="0"/>
              <a:t>Access to quality education, </a:t>
            </a:r>
          </a:p>
          <a:p>
            <a:pPr>
              <a:buFont typeface="Wingdings" panose="05000000000000000000" pitchFamily="2" charset="2"/>
              <a:buChar char="§"/>
            </a:pPr>
            <a:r>
              <a:rPr lang="en-GB" sz="2800" dirty="0"/>
              <a:t>Health care, quality housing, traveling, transportation, </a:t>
            </a:r>
          </a:p>
          <a:p>
            <a:pPr>
              <a:buFont typeface="Wingdings" panose="05000000000000000000" pitchFamily="2" charset="2"/>
              <a:buChar char="§"/>
            </a:pPr>
            <a:r>
              <a:rPr lang="en-GB" sz="2800" dirty="0"/>
              <a:t>Vacationing and other social goods and services.</a:t>
            </a:r>
          </a:p>
          <a:p>
            <a:endParaRPr lang="en-GB" dirty="0"/>
          </a:p>
        </p:txBody>
      </p:sp>
    </p:spTree>
    <p:extLst>
      <p:ext uri="{BB962C8B-B14F-4D97-AF65-F5344CB8AC3E}">
        <p14:creationId xmlns:p14="http://schemas.microsoft.com/office/powerpoint/2010/main" val="312393707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23B9870-3BEB-455C-89DF-5C1FB7A1CE75}"/>
              </a:ext>
            </a:extLst>
          </p:cNvPr>
          <p:cNvSpPr>
            <a:spLocks noGrp="1" noChangeArrowheads="1"/>
          </p:cNvSpPr>
          <p:nvPr>
            <p:ph type="title"/>
          </p:nvPr>
        </p:nvSpPr>
        <p:spPr>
          <a:xfrm>
            <a:off x="457200" y="548680"/>
            <a:ext cx="8229600" cy="1143000"/>
          </a:xfrm>
        </p:spPr>
        <p:txBody>
          <a:bodyPr/>
          <a:lstStyle/>
          <a:p>
            <a:r>
              <a:rPr lang="en-GB" altLang="en-US" b="1" dirty="0"/>
              <a:t>Social Inequality</a:t>
            </a:r>
          </a:p>
        </p:txBody>
      </p:sp>
      <p:sp>
        <p:nvSpPr>
          <p:cNvPr id="6147" name="Content Placeholder 2">
            <a:extLst>
              <a:ext uri="{FF2B5EF4-FFF2-40B4-BE49-F238E27FC236}">
                <a16:creationId xmlns:a16="http://schemas.microsoft.com/office/drawing/2014/main" id="{4DC4F6AF-9E6A-43CD-A929-8272ACE91641}"/>
              </a:ext>
            </a:extLst>
          </p:cNvPr>
          <p:cNvSpPr>
            <a:spLocks noGrp="1" noChangeArrowheads="1"/>
          </p:cNvSpPr>
          <p:nvPr>
            <p:ph idx="1"/>
          </p:nvPr>
        </p:nvSpPr>
        <p:spPr>
          <a:xfrm>
            <a:off x="457200" y="2132856"/>
            <a:ext cx="8229600" cy="2803525"/>
          </a:xfrm>
        </p:spPr>
        <p:txBody>
          <a:bodyPr>
            <a:normAutofit lnSpcReduction="10000"/>
          </a:bodyPr>
          <a:lstStyle/>
          <a:p>
            <a:pPr>
              <a:buFont typeface="Wingdings" panose="05000000000000000000" pitchFamily="2" charset="2"/>
              <a:buChar char="§"/>
            </a:pPr>
            <a:r>
              <a:rPr lang="en-GB" altLang="en-US" sz="2800" dirty="0"/>
              <a:t>One group doing better than another</a:t>
            </a:r>
          </a:p>
          <a:p>
            <a:pPr marL="0" indent="0">
              <a:buNone/>
            </a:pPr>
            <a:endParaRPr lang="en-GB" altLang="en-US" sz="2800" dirty="0"/>
          </a:p>
          <a:p>
            <a:pPr>
              <a:buFont typeface="Wingdings" panose="05000000000000000000" pitchFamily="2" charset="2"/>
              <a:buChar char="§"/>
            </a:pPr>
            <a:r>
              <a:rPr lang="en-GB" altLang="en-US" sz="2800" dirty="0"/>
              <a:t>For example </a:t>
            </a:r>
            <a:r>
              <a:rPr lang="en-GB" altLang="en-US" sz="2800" b="1" dirty="0"/>
              <a:t>ladies</a:t>
            </a:r>
            <a:r>
              <a:rPr lang="en-GB" altLang="en-US" sz="2800" dirty="0"/>
              <a:t> with breast cancer are all going to need a </a:t>
            </a:r>
            <a:r>
              <a:rPr lang="en-GB" altLang="en-US" sz="2800" b="1" dirty="0"/>
              <a:t>mammogram</a:t>
            </a:r>
            <a:r>
              <a:rPr lang="en-GB" altLang="en-US" sz="2800" dirty="0"/>
              <a:t> – monthly? – have to set a </a:t>
            </a:r>
            <a:r>
              <a:rPr lang="en-GB" altLang="en-US" sz="2800" b="1" dirty="0"/>
              <a:t>realistic criteria </a:t>
            </a:r>
            <a:r>
              <a:rPr lang="en-GB" altLang="en-US" sz="2800" dirty="0"/>
              <a:t>where ladies over 50 annually/3 years – NICE guidelines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962-7D9F-4F56-9795-FC3DABDDAAB3}"/>
              </a:ext>
            </a:extLst>
          </p:cNvPr>
          <p:cNvSpPr>
            <a:spLocks noGrp="1"/>
          </p:cNvSpPr>
          <p:nvPr>
            <p:ph type="title"/>
          </p:nvPr>
        </p:nvSpPr>
        <p:spPr/>
        <p:txBody>
          <a:bodyPr/>
          <a:lstStyle/>
          <a:p>
            <a:r>
              <a:rPr lang="en-GB" b="1" dirty="0"/>
              <a:t>Activity </a:t>
            </a:r>
            <a:endParaRPr lang="en-GB" dirty="0"/>
          </a:p>
        </p:txBody>
      </p:sp>
      <p:sp>
        <p:nvSpPr>
          <p:cNvPr id="3" name="Content Placeholder 2">
            <a:extLst>
              <a:ext uri="{FF2B5EF4-FFF2-40B4-BE49-F238E27FC236}">
                <a16:creationId xmlns:a16="http://schemas.microsoft.com/office/drawing/2014/main" id="{61224F65-C496-466A-BAA7-F84EDEF5A440}"/>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Watch the video below, </a:t>
            </a:r>
          </a:p>
          <a:p>
            <a:pPr marL="0" indent="0">
              <a:buNone/>
            </a:pPr>
            <a:endParaRPr lang="en-GB" sz="2400" dirty="0">
              <a:latin typeface="Arial" panose="020B0604020202020204" pitchFamily="34" charset="0"/>
              <a:cs typeface="Arial" panose="020B0604020202020204" pitchFamily="34" charset="0"/>
              <a:hlinkClick r:id="rId3"/>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hlinkClick r:id="rId4"/>
              </a:rPr>
              <a:t>https://www.youtube.com/watch?v=roAQHn5rEoQ</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a:p>
            <a:pPr marL="457200" indent="-457200"/>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106810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23B9870-3BEB-455C-89DF-5C1FB7A1CE75}"/>
              </a:ext>
            </a:extLst>
          </p:cNvPr>
          <p:cNvSpPr>
            <a:spLocks noGrp="1" noChangeArrowheads="1"/>
          </p:cNvSpPr>
          <p:nvPr>
            <p:ph type="title"/>
          </p:nvPr>
        </p:nvSpPr>
        <p:spPr/>
        <p:txBody>
          <a:bodyPr/>
          <a:lstStyle/>
          <a:p>
            <a:r>
              <a:rPr lang="en-GB" altLang="en-US" b="1" dirty="0"/>
              <a:t>Social Inequality</a:t>
            </a:r>
          </a:p>
        </p:txBody>
      </p:sp>
      <p:sp>
        <p:nvSpPr>
          <p:cNvPr id="6147" name="Content Placeholder 2">
            <a:extLst>
              <a:ext uri="{FF2B5EF4-FFF2-40B4-BE49-F238E27FC236}">
                <a16:creationId xmlns:a16="http://schemas.microsoft.com/office/drawing/2014/main" id="{4DC4F6AF-9E6A-43CD-A929-8272ACE91641}"/>
              </a:ext>
            </a:extLst>
          </p:cNvPr>
          <p:cNvSpPr>
            <a:spLocks noGrp="1" noChangeArrowheads="1"/>
          </p:cNvSpPr>
          <p:nvPr>
            <p:ph idx="1"/>
          </p:nvPr>
        </p:nvSpPr>
        <p:spPr>
          <a:xfrm>
            <a:off x="466725" y="1417638"/>
            <a:ext cx="8229600" cy="2803525"/>
          </a:xfrm>
        </p:spPr>
        <p:txBody>
          <a:bodyPr/>
          <a:lstStyle/>
          <a:p>
            <a:pPr>
              <a:buFont typeface="Wingdings" panose="05000000000000000000" pitchFamily="2" charset="2"/>
              <a:buChar char="§"/>
            </a:pPr>
            <a:r>
              <a:rPr lang="en-GB" altLang="en-US" sz="2800" dirty="0"/>
              <a:t>Social inequality </a:t>
            </a:r>
            <a:r>
              <a:rPr lang="en-GB" altLang="en-US" sz="2800" b="1" dirty="0"/>
              <a:t>occurs because </a:t>
            </a:r>
            <a:r>
              <a:rPr lang="en-GB" altLang="en-US" sz="2800" b="1" u="sng" dirty="0"/>
              <a:t>resources are in demand </a:t>
            </a:r>
            <a:r>
              <a:rPr lang="en-GB" altLang="en-US" sz="2800" b="1" dirty="0"/>
              <a:t>and certain groups have a higher potential to miss out </a:t>
            </a:r>
            <a:r>
              <a:rPr lang="en-GB" altLang="en-US" sz="2800" dirty="0"/>
              <a:t>– disability - wheelchair</a:t>
            </a:r>
          </a:p>
        </p:txBody>
      </p:sp>
      <p:sp>
        <p:nvSpPr>
          <p:cNvPr id="6148" name="Title 1">
            <a:extLst>
              <a:ext uri="{FF2B5EF4-FFF2-40B4-BE49-F238E27FC236}">
                <a16:creationId xmlns:a16="http://schemas.microsoft.com/office/drawing/2014/main" id="{93A25492-9D23-4525-8DEE-5F94096B9AE3}"/>
              </a:ext>
            </a:extLst>
          </p:cNvPr>
          <p:cNvSpPr txBox="1">
            <a:spLocks/>
          </p:cNvSpPr>
          <p:nvPr/>
        </p:nvSpPr>
        <p:spPr bwMode="auto">
          <a:xfrm>
            <a:off x="442562" y="4360862"/>
            <a:ext cx="8651304" cy="107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tx2"/>
                </a:solidFill>
              </a:rPr>
              <a:t>Equality Act 2010</a:t>
            </a:r>
          </a:p>
          <a:p>
            <a:pPr algn="ctr">
              <a:spcBef>
                <a:spcPct val="0"/>
              </a:spcBef>
              <a:buFontTx/>
              <a:buNone/>
            </a:pPr>
            <a:r>
              <a:rPr lang="en-GB" altLang="en-US" sz="2800" dirty="0">
                <a:solidFill>
                  <a:schemeClr val="tx2"/>
                </a:solidFill>
              </a:rPr>
              <a:t>Protected characteristics!! – age, ethnicity, disabled, gender – they must not be treated unlawfully</a:t>
            </a:r>
          </a:p>
        </p:txBody>
      </p:sp>
    </p:spTree>
    <p:extLst>
      <p:ext uri="{BB962C8B-B14F-4D97-AF65-F5344CB8AC3E}">
        <p14:creationId xmlns:p14="http://schemas.microsoft.com/office/powerpoint/2010/main" val="3619601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176B-B99E-4269-8A3F-F09A71355DD0}"/>
              </a:ext>
            </a:extLst>
          </p:cNvPr>
          <p:cNvSpPr>
            <a:spLocks noGrp="1"/>
          </p:cNvSpPr>
          <p:nvPr>
            <p:ph type="title"/>
          </p:nvPr>
        </p:nvSpPr>
        <p:spPr/>
        <p:txBody>
          <a:bodyPr/>
          <a:lstStyle/>
          <a:p>
            <a:r>
              <a:rPr lang="en-GB" b="1" dirty="0"/>
              <a:t>Social Inequality</a:t>
            </a:r>
          </a:p>
        </p:txBody>
      </p:sp>
      <p:sp>
        <p:nvSpPr>
          <p:cNvPr id="7170" name="Content Placeholder 2">
            <a:extLst>
              <a:ext uri="{FF2B5EF4-FFF2-40B4-BE49-F238E27FC236}">
                <a16:creationId xmlns:a16="http://schemas.microsoft.com/office/drawing/2014/main" id="{A2ACF808-01C1-4BE0-A55B-613E88DE2C27}"/>
              </a:ext>
            </a:extLst>
          </p:cNvPr>
          <p:cNvSpPr>
            <a:spLocks noGrp="1" noChangeArrowheads="1"/>
          </p:cNvSpPr>
          <p:nvPr>
            <p:ph idx="1"/>
          </p:nvPr>
        </p:nvSpPr>
        <p:spPr>
          <a:xfrm>
            <a:off x="323528" y="1417638"/>
            <a:ext cx="8496944" cy="4824536"/>
          </a:xfrm>
        </p:spPr>
        <p:txBody>
          <a:bodyPr>
            <a:normAutofit/>
          </a:bodyPr>
          <a:lstStyle/>
          <a:p>
            <a:pPr>
              <a:buFont typeface="Wingdings" panose="05000000000000000000" pitchFamily="2" charset="2"/>
              <a:buChar char="§"/>
            </a:pPr>
            <a:r>
              <a:rPr lang="en-GB" altLang="en-US" sz="2400" dirty="0"/>
              <a:t>The legislation named The Equality Act (2010) states that groups of people including ethnicity, disability, gender and age are identified as protective characteristics. </a:t>
            </a:r>
          </a:p>
          <a:p>
            <a:pPr marL="0" indent="0">
              <a:buNone/>
            </a:pPr>
            <a:endParaRPr lang="en-GB" altLang="en-US" sz="2400" dirty="0"/>
          </a:p>
          <a:p>
            <a:pPr>
              <a:buFont typeface="Wingdings" panose="05000000000000000000" pitchFamily="2" charset="2"/>
              <a:buChar char="§"/>
            </a:pPr>
            <a:r>
              <a:rPr lang="en-GB" altLang="en-US" sz="2400" dirty="0"/>
              <a:t>This means they must not be treated unlawfully.</a:t>
            </a:r>
          </a:p>
          <a:p>
            <a:pPr>
              <a:buFont typeface="Wingdings" panose="05000000000000000000" pitchFamily="2" charset="2"/>
              <a:buChar char="§"/>
            </a:pPr>
            <a:endParaRPr lang="en-GB" altLang="en-US" sz="2400" dirty="0"/>
          </a:p>
          <a:p>
            <a:pPr>
              <a:buFont typeface="Wingdings" panose="05000000000000000000" pitchFamily="2" charset="2"/>
              <a:buChar char="§"/>
            </a:pPr>
            <a:r>
              <a:rPr lang="en-GB" altLang="en-US" sz="2400" dirty="0"/>
              <a:t>However they are more likely to experience social inequality because in the health and social care sector </a:t>
            </a:r>
            <a:r>
              <a:rPr lang="en-GB" altLang="en-US" sz="2400" b="1" i="1" dirty="0"/>
              <a:t>RESOURCES ARE IN DEMAND. </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176B-B99E-4269-8A3F-F09A71355DD0}"/>
              </a:ext>
            </a:extLst>
          </p:cNvPr>
          <p:cNvSpPr>
            <a:spLocks noGrp="1"/>
          </p:cNvSpPr>
          <p:nvPr>
            <p:ph type="title"/>
          </p:nvPr>
        </p:nvSpPr>
        <p:spPr/>
        <p:txBody>
          <a:bodyPr/>
          <a:lstStyle/>
          <a:p>
            <a:r>
              <a:rPr lang="en-GB" b="1" dirty="0"/>
              <a:t>Social Inequality</a:t>
            </a:r>
          </a:p>
        </p:txBody>
      </p:sp>
      <p:sp>
        <p:nvSpPr>
          <p:cNvPr id="7170" name="Content Placeholder 2">
            <a:extLst>
              <a:ext uri="{FF2B5EF4-FFF2-40B4-BE49-F238E27FC236}">
                <a16:creationId xmlns:a16="http://schemas.microsoft.com/office/drawing/2014/main" id="{A2ACF808-01C1-4BE0-A55B-613E88DE2C27}"/>
              </a:ext>
            </a:extLst>
          </p:cNvPr>
          <p:cNvSpPr>
            <a:spLocks noGrp="1" noChangeArrowheads="1"/>
          </p:cNvSpPr>
          <p:nvPr>
            <p:ph idx="1"/>
          </p:nvPr>
        </p:nvSpPr>
        <p:spPr/>
        <p:txBody>
          <a:bodyPr/>
          <a:lstStyle/>
          <a:p>
            <a:pPr>
              <a:buFont typeface="Wingdings" panose="05000000000000000000" pitchFamily="2" charset="2"/>
              <a:buChar char="§"/>
            </a:pPr>
            <a:r>
              <a:rPr lang="en-GB" altLang="en-US" dirty="0"/>
              <a:t>A solution to this issue involves monitoring the </a:t>
            </a:r>
            <a:r>
              <a:rPr lang="en-GB" altLang="en-US" b="1" dirty="0"/>
              <a:t>trends/statistics</a:t>
            </a:r>
            <a:r>
              <a:rPr lang="en-GB" altLang="en-US" dirty="0"/>
              <a:t> to see which groups are most at risk of certain health concerns.</a:t>
            </a:r>
          </a:p>
          <a:p>
            <a:pPr>
              <a:buFont typeface="Wingdings" panose="05000000000000000000" pitchFamily="2" charset="2"/>
              <a:buChar char="§"/>
            </a:pPr>
            <a:endParaRPr lang="en-GB" altLang="en-US" dirty="0"/>
          </a:p>
          <a:p>
            <a:pPr>
              <a:buFont typeface="Wingdings" panose="05000000000000000000" pitchFamily="2" charset="2"/>
              <a:buChar char="§"/>
            </a:pPr>
            <a:r>
              <a:rPr lang="en-GB" altLang="en-US" dirty="0"/>
              <a:t>For example the elderly are most at risk of coronary heart disease.</a:t>
            </a:r>
          </a:p>
        </p:txBody>
      </p:sp>
    </p:spTree>
    <p:extLst>
      <p:ext uri="{BB962C8B-B14F-4D97-AF65-F5344CB8AC3E}">
        <p14:creationId xmlns:p14="http://schemas.microsoft.com/office/powerpoint/2010/main" val="140754372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8063-4BE3-4EE8-AE67-1B08B840FE5D}"/>
              </a:ext>
            </a:extLst>
          </p:cNvPr>
          <p:cNvSpPr>
            <a:spLocks noGrp="1"/>
          </p:cNvSpPr>
          <p:nvPr>
            <p:ph type="ctrTitle"/>
          </p:nvPr>
        </p:nvSpPr>
        <p:spPr/>
        <p:txBody>
          <a:bodyPr>
            <a:normAutofit fontScale="90000"/>
          </a:bodyPr>
          <a:lstStyle/>
          <a:p>
            <a:r>
              <a:rPr lang="en-GB" b="1" i="1" dirty="0">
                <a:solidFill>
                  <a:schemeClr val="bg1"/>
                </a:solidFill>
              </a:rPr>
              <a:t>What are the causes of social and economic inequality?</a:t>
            </a:r>
            <a:endParaRPr lang="en-GB"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DBF63E2F-CE55-4309-9D64-CADE5C17083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4509120"/>
            <a:ext cx="1907704" cy="2348880"/>
          </a:xfrm>
          <a:prstGeom prst="rect">
            <a:avLst/>
          </a:prstGeom>
        </p:spPr>
      </p:pic>
    </p:spTree>
    <p:extLst>
      <p:ext uri="{BB962C8B-B14F-4D97-AF65-F5344CB8AC3E}">
        <p14:creationId xmlns:p14="http://schemas.microsoft.com/office/powerpoint/2010/main" val="25003531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B8010-87C5-49E6-B4EC-C11AF10C54CF}"/>
              </a:ext>
            </a:extLst>
          </p:cNvPr>
          <p:cNvSpPr>
            <a:spLocks noGrp="1"/>
          </p:cNvSpPr>
          <p:nvPr>
            <p:ph type="title"/>
          </p:nvPr>
        </p:nvSpPr>
        <p:spPr>
          <a:xfrm>
            <a:off x="442761" y="620688"/>
            <a:ext cx="8363272" cy="1143000"/>
          </a:xfrm>
        </p:spPr>
        <p:txBody>
          <a:bodyPr>
            <a:normAutofit fontScale="90000"/>
          </a:bodyPr>
          <a:lstStyle/>
          <a:p>
            <a:r>
              <a:rPr lang="en-GB" sz="4000" b="1" dirty="0"/>
              <a:t>Causes of social and economic inequality</a:t>
            </a:r>
          </a:p>
        </p:txBody>
      </p:sp>
      <p:sp>
        <p:nvSpPr>
          <p:cNvPr id="3" name="Content Placeholder 2">
            <a:extLst>
              <a:ext uri="{FF2B5EF4-FFF2-40B4-BE49-F238E27FC236}">
                <a16:creationId xmlns:a16="http://schemas.microsoft.com/office/drawing/2014/main" id="{368BA9DC-16CA-4520-9DD1-3E6D98E4D9A4}"/>
              </a:ext>
            </a:extLst>
          </p:cNvPr>
          <p:cNvSpPr>
            <a:spLocks noGrp="1"/>
          </p:cNvSpPr>
          <p:nvPr>
            <p:ph idx="1"/>
          </p:nvPr>
        </p:nvSpPr>
        <p:spPr>
          <a:xfrm>
            <a:off x="452387" y="2132856"/>
            <a:ext cx="8229600" cy="4525963"/>
          </a:xfrm>
        </p:spPr>
        <p:txBody>
          <a:bodyPr/>
          <a:lstStyle/>
          <a:p>
            <a:r>
              <a:rPr lang="en-GB" dirty="0"/>
              <a:t>Long-term unemployment</a:t>
            </a:r>
          </a:p>
          <a:p>
            <a:r>
              <a:rPr lang="en-GB" dirty="0"/>
              <a:t>Low pay</a:t>
            </a:r>
          </a:p>
          <a:p>
            <a:r>
              <a:rPr lang="en-GB" dirty="0"/>
              <a:t>Lack of education</a:t>
            </a:r>
          </a:p>
          <a:p>
            <a:r>
              <a:rPr lang="en-GB" dirty="0"/>
              <a:t>Homelessness</a:t>
            </a:r>
          </a:p>
          <a:p>
            <a:r>
              <a:rPr lang="en-GB" dirty="0"/>
              <a:t>Social class background</a:t>
            </a:r>
          </a:p>
        </p:txBody>
      </p:sp>
    </p:spTree>
    <p:extLst>
      <p:ext uri="{BB962C8B-B14F-4D97-AF65-F5344CB8AC3E}">
        <p14:creationId xmlns:p14="http://schemas.microsoft.com/office/powerpoint/2010/main" val="38424723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8AB10-F176-41D4-82A1-5BC247B944A0}"/>
              </a:ext>
            </a:extLst>
          </p:cNvPr>
          <p:cNvSpPr>
            <a:spLocks noGrp="1"/>
          </p:cNvSpPr>
          <p:nvPr>
            <p:ph type="title"/>
          </p:nvPr>
        </p:nvSpPr>
        <p:spPr>
          <a:xfrm>
            <a:off x="0" y="22924"/>
            <a:ext cx="9001000" cy="1143000"/>
          </a:xfrm>
        </p:spPr>
        <p:txBody>
          <a:bodyPr>
            <a:noAutofit/>
          </a:bodyPr>
          <a:lstStyle/>
          <a:p>
            <a:r>
              <a:rPr lang="en-GB" sz="3600" b="1" dirty="0"/>
              <a:t>Causes of social and economic inequality</a:t>
            </a:r>
            <a:endParaRPr lang="en-GB" sz="3600" dirty="0"/>
          </a:p>
        </p:txBody>
      </p:sp>
      <p:pic>
        <p:nvPicPr>
          <p:cNvPr id="5" name="Picture 4" descr="Diagram&#10;&#10;Description automatically generated">
            <a:extLst>
              <a:ext uri="{FF2B5EF4-FFF2-40B4-BE49-F238E27FC236}">
                <a16:creationId xmlns:a16="http://schemas.microsoft.com/office/drawing/2014/main" id="{FBB477EF-71D4-457B-B57F-5878D7A548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108" y="806178"/>
            <a:ext cx="7056784" cy="4680520"/>
          </a:xfrm>
          <a:prstGeom prst="rect">
            <a:avLst/>
          </a:prstGeom>
        </p:spPr>
      </p:pic>
      <p:sp>
        <p:nvSpPr>
          <p:cNvPr id="4" name="Footer Placeholder 3">
            <a:extLst>
              <a:ext uri="{FF2B5EF4-FFF2-40B4-BE49-F238E27FC236}">
                <a16:creationId xmlns:a16="http://schemas.microsoft.com/office/drawing/2014/main" id="{69E87AB8-463F-990A-4056-317677A4449D}"/>
              </a:ext>
            </a:extLst>
          </p:cNvPr>
          <p:cNvSpPr txBox="1">
            <a:spLocks/>
          </p:cNvSpPr>
          <p:nvPr/>
        </p:nvSpPr>
        <p:spPr>
          <a:xfrm>
            <a:off x="7527558" y="5304135"/>
            <a:ext cx="1944216"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en-US" dirty="0"/>
              <a:t>Copyright BBC</a:t>
            </a:r>
          </a:p>
        </p:txBody>
      </p:sp>
    </p:spTree>
    <p:extLst>
      <p:ext uri="{BB962C8B-B14F-4D97-AF65-F5344CB8AC3E}">
        <p14:creationId xmlns:p14="http://schemas.microsoft.com/office/powerpoint/2010/main" val="382553745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AD2A-8F88-487D-B5BB-653ED2374EBD}"/>
              </a:ext>
            </a:extLst>
          </p:cNvPr>
          <p:cNvSpPr>
            <a:spLocks noGrp="1"/>
          </p:cNvSpPr>
          <p:nvPr>
            <p:ph type="title"/>
          </p:nvPr>
        </p:nvSpPr>
        <p:spPr>
          <a:xfrm>
            <a:off x="457200" y="160337"/>
            <a:ext cx="8229600" cy="1143000"/>
          </a:xfrm>
        </p:spPr>
        <p:txBody>
          <a:bodyPr/>
          <a:lstStyle/>
          <a:p>
            <a:r>
              <a:rPr lang="en-GB" b="1" dirty="0"/>
              <a:t>Long-term unemployment</a:t>
            </a:r>
            <a:endParaRPr lang="en-GB" dirty="0"/>
          </a:p>
        </p:txBody>
      </p:sp>
      <p:sp>
        <p:nvSpPr>
          <p:cNvPr id="3" name="Content Placeholder 2">
            <a:extLst>
              <a:ext uri="{FF2B5EF4-FFF2-40B4-BE49-F238E27FC236}">
                <a16:creationId xmlns:a16="http://schemas.microsoft.com/office/drawing/2014/main" id="{3CEB74F6-80C0-4D90-BBE4-C7F1E2A3640C}"/>
              </a:ext>
            </a:extLst>
          </p:cNvPr>
          <p:cNvSpPr>
            <a:spLocks noGrp="1"/>
          </p:cNvSpPr>
          <p:nvPr>
            <p:ph idx="1"/>
          </p:nvPr>
        </p:nvSpPr>
        <p:spPr>
          <a:xfrm>
            <a:off x="457200" y="1484784"/>
            <a:ext cx="8352928" cy="4824536"/>
          </a:xfrm>
        </p:spPr>
        <p:txBody>
          <a:bodyPr>
            <a:normAutofit/>
          </a:bodyPr>
          <a:lstStyle/>
          <a:p>
            <a:r>
              <a:rPr lang="en-GB" sz="2400" dirty="0"/>
              <a:t>A person who is classified as unemployed is capable of work, actively seeking work and available to work.</a:t>
            </a:r>
          </a:p>
          <a:p>
            <a:pPr marL="0" indent="0">
              <a:buNone/>
            </a:pPr>
            <a:endParaRPr lang="en-GB" sz="2400" dirty="0"/>
          </a:p>
          <a:p>
            <a:r>
              <a:rPr lang="en-GB" sz="2400" dirty="0"/>
              <a:t>Long term unemployment can affect a person’s mental health, confidence and self-esteem. </a:t>
            </a:r>
          </a:p>
          <a:p>
            <a:endParaRPr lang="en-GB" sz="2400" dirty="0"/>
          </a:p>
          <a:p>
            <a:r>
              <a:rPr lang="en-GB" sz="2400" dirty="0"/>
              <a:t>Long term unemployment can also lead to debt, an unhealthy diet and poor physical and mental health.</a:t>
            </a:r>
          </a:p>
        </p:txBody>
      </p:sp>
    </p:spTree>
    <p:extLst>
      <p:ext uri="{BB962C8B-B14F-4D97-AF65-F5344CB8AC3E}">
        <p14:creationId xmlns:p14="http://schemas.microsoft.com/office/powerpoint/2010/main" val="237972968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6E7F-7C50-462C-946C-1804A00E577C}"/>
              </a:ext>
            </a:extLst>
          </p:cNvPr>
          <p:cNvSpPr>
            <a:spLocks noGrp="1"/>
          </p:cNvSpPr>
          <p:nvPr>
            <p:ph type="title"/>
          </p:nvPr>
        </p:nvSpPr>
        <p:spPr/>
        <p:txBody>
          <a:bodyPr/>
          <a:lstStyle/>
          <a:p>
            <a:r>
              <a:rPr lang="en-GB" sz="4000" b="1" dirty="0"/>
              <a:t>Low wage</a:t>
            </a:r>
          </a:p>
        </p:txBody>
      </p:sp>
      <p:sp>
        <p:nvSpPr>
          <p:cNvPr id="3" name="Content Placeholder 2">
            <a:extLst>
              <a:ext uri="{FF2B5EF4-FFF2-40B4-BE49-F238E27FC236}">
                <a16:creationId xmlns:a16="http://schemas.microsoft.com/office/drawing/2014/main" id="{B99D4BFA-D765-4F07-ADBC-CD2698C2EFD6}"/>
              </a:ext>
            </a:extLst>
          </p:cNvPr>
          <p:cNvSpPr>
            <a:spLocks noGrp="1"/>
          </p:cNvSpPr>
          <p:nvPr>
            <p:ph idx="1"/>
          </p:nvPr>
        </p:nvSpPr>
        <p:spPr>
          <a:xfrm>
            <a:off x="457200" y="1600200"/>
            <a:ext cx="8229600" cy="4709120"/>
          </a:xfrm>
        </p:spPr>
        <p:txBody>
          <a:bodyPr>
            <a:normAutofit/>
          </a:bodyPr>
          <a:lstStyle/>
          <a:p>
            <a:r>
              <a:rPr lang="en-GB" sz="2400" dirty="0"/>
              <a:t>Jobs in catering, cleaning and in the caring sector are often paid at </a:t>
            </a:r>
            <a:r>
              <a:rPr lang="en-GB" sz="2400" b="1" dirty="0"/>
              <a:t>minimum wage </a:t>
            </a:r>
            <a:r>
              <a:rPr lang="en-GB" sz="2400" dirty="0"/>
              <a:t>but do not lift a person out of poverty.</a:t>
            </a:r>
          </a:p>
          <a:p>
            <a:pPr marL="0" indent="0">
              <a:buNone/>
            </a:pPr>
            <a:r>
              <a:rPr lang="en-GB" sz="2400" dirty="0"/>
              <a:t> </a:t>
            </a:r>
          </a:p>
          <a:p>
            <a:r>
              <a:rPr lang="en-GB" sz="2400" dirty="0"/>
              <a:t>In some ways, it is harder to be low paid than unemployed, </a:t>
            </a:r>
          </a:p>
          <a:p>
            <a:pPr marL="0" indent="0">
              <a:buNone/>
            </a:pPr>
            <a:endParaRPr lang="en-GB" sz="2400" dirty="0"/>
          </a:p>
          <a:p>
            <a:r>
              <a:rPr lang="en-GB" sz="2400" dirty="0"/>
              <a:t>As the person may not be entitled to the same benefits the unemployed are. </a:t>
            </a:r>
          </a:p>
        </p:txBody>
      </p:sp>
    </p:spTree>
    <p:extLst>
      <p:ext uri="{BB962C8B-B14F-4D97-AF65-F5344CB8AC3E}">
        <p14:creationId xmlns:p14="http://schemas.microsoft.com/office/powerpoint/2010/main" val="17781825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D6C8F-4AAD-4772-BECA-7442A31948D7}"/>
              </a:ext>
            </a:extLst>
          </p:cNvPr>
          <p:cNvSpPr>
            <a:spLocks noGrp="1"/>
          </p:cNvSpPr>
          <p:nvPr>
            <p:ph type="title"/>
          </p:nvPr>
        </p:nvSpPr>
        <p:spPr/>
        <p:txBody>
          <a:bodyPr/>
          <a:lstStyle/>
          <a:p>
            <a:r>
              <a:rPr lang="en-GB" b="1" dirty="0"/>
              <a:t>Education </a:t>
            </a:r>
          </a:p>
        </p:txBody>
      </p:sp>
      <p:sp>
        <p:nvSpPr>
          <p:cNvPr id="3" name="Content Placeholder 2">
            <a:extLst>
              <a:ext uri="{FF2B5EF4-FFF2-40B4-BE49-F238E27FC236}">
                <a16:creationId xmlns:a16="http://schemas.microsoft.com/office/drawing/2014/main" id="{6781CA5B-12CF-4420-BC3A-DC05A622DBCF}"/>
              </a:ext>
            </a:extLst>
          </p:cNvPr>
          <p:cNvSpPr>
            <a:spLocks noGrp="1"/>
          </p:cNvSpPr>
          <p:nvPr>
            <p:ph idx="1"/>
          </p:nvPr>
        </p:nvSpPr>
        <p:spPr>
          <a:xfrm>
            <a:off x="452761" y="1340768"/>
            <a:ext cx="8229600" cy="4525963"/>
          </a:xfrm>
        </p:spPr>
        <p:txBody>
          <a:bodyPr>
            <a:normAutofit/>
          </a:bodyPr>
          <a:lstStyle/>
          <a:p>
            <a:r>
              <a:rPr lang="en-GB" sz="2400" dirty="0"/>
              <a:t>Education can have a positive impact on a person's prosperity.</a:t>
            </a:r>
          </a:p>
          <a:p>
            <a:pPr marL="0" indent="0">
              <a:buNone/>
            </a:pPr>
            <a:r>
              <a:rPr lang="en-GB" sz="2400" dirty="0"/>
              <a:t> </a:t>
            </a:r>
          </a:p>
          <a:p>
            <a:r>
              <a:rPr lang="en-GB" sz="2400" dirty="0"/>
              <a:t>As our economy becomes more technologically based, </a:t>
            </a:r>
          </a:p>
          <a:p>
            <a:pPr marL="0" indent="0">
              <a:buNone/>
            </a:pPr>
            <a:endParaRPr lang="en-GB" sz="2400" dirty="0"/>
          </a:p>
          <a:p>
            <a:r>
              <a:rPr lang="en-GB" sz="2400" dirty="0"/>
              <a:t>The well-paid jobs in the society are increasingly only open to those with relevant skills and good qualifications.</a:t>
            </a:r>
          </a:p>
          <a:p>
            <a:endParaRPr lang="en-GB" dirty="0"/>
          </a:p>
        </p:txBody>
      </p:sp>
    </p:spTree>
    <p:extLst>
      <p:ext uri="{BB962C8B-B14F-4D97-AF65-F5344CB8AC3E}">
        <p14:creationId xmlns:p14="http://schemas.microsoft.com/office/powerpoint/2010/main" val="21321322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AC88B-F248-4310-8653-4AC6E1570457}"/>
              </a:ext>
            </a:extLst>
          </p:cNvPr>
          <p:cNvSpPr>
            <a:spLocks noGrp="1"/>
          </p:cNvSpPr>
          <p:nvPr>
            <p:ph type="title"/>
          </p:nvPr>
        </p:nvSpPr>
        <p:spPr/>
        <p:txBody>
          <a:bodyPr/>
          <a:lstStyle/>
          <a:p>
            <a:r>
              <a:rPr lang="en-GB" sz="4000" b="1" dirty="0"/>
              <a:t>Homelessness</a:t>
            </a:r>
          </a:p>
        </p:txBody>
      </p:sp>
      <p:sp>
        <p:nvSpPr>
          <p:cNvPr id="3" name="Content Placeholder 2">
            <a:extLst>
              <a:ext uri="{FF2B5EF4-FFF2-40B4-BE49-F238E27FC236}">
                <a16:creationId xmlns:a16="http://schemas.microsoft.com/office/drawing/2014/main" id="{F999EB80-A5B9-4D00-A66F-8FA6C97D53B2}"/>
              </a:ext>
            </a:extLst>
          </p:cNvPr>
          <p:cNvSpPr>
            <a:spLocks noGrp="1"/>
          </p:cNvSpPr>
          <p:nvPr>
            <p:ph idx="1"/>
          </p:nvPr>
        </p:nvSpPr>
        <p:spPr>
          <a:xfrm>
            <a:off x="490888" y="1268760"/>
            <a:ext cx="8229600" cy="4525963"/>
          </a:xfrm>
        </p:spPr>
        <p:txBody>
          <a:bodyPr>
            <a:normAutofit/>
          </a:bodyPr>
          <a:lstStyle/>
          <a:p>
            <a:r>
              <a:rPr lang="en-GB" sz="2800" dirty="0"/>
              <a:t>Although those who are homeless are entitled to benefits, but</a:t>
            </a:r>
          </a:p>
          <a:p>
            <a:r>
              <a:rPr lang="en-GB" sz="2800" dirty="0"/>
              <a:t> It is hard to find a job when there is no address to return applications to.</a:t>
            </a:r>
          </a:p>
          <a:p>
            <a:r>
              <a:rPr lang="en-GB" sz="2800" dirty="0"/>
              <a:t> It is difficult to prepare for an interview without space, facilities to wash and privacy. </a:t>
            </a:r>
          </a:p>
          <a:p>
            <a:r>
              <a:rPr lang="en-GB" sz="2800" dirty="0"/>
              <a:t>It is also hard to even know if there are jobs available when day to day survival is the priority.</a:t>
            </a:r>
          </a:p>
        </p:txBody>
      </p:sp>
    </p:spTree>
    <p:extLst>
      <p:ext uri="{BB962C8B-B14F-4D97-AF65-F5344CB8AC3E}">
        <p14:creationId xmlns:p14="http://schemas.microsoft.com/office/powerpoint/2010/main" val="235267765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4FFE-7D07-4EFE-A16E-360B8ACDFF31}"/>
              </a:ext>
            </a:extLst>
          </p:cNvPr>
          <p:cNvSpPr>
            <a:spLocks noGrp="1"/>
          </p:cNvSpPr>
          <p:nvPr>
            <p:ph type="title"/>
          </p:nvPr>
        </p:nvSpPr>
        <p:spPr>
          <a:xfrm>
            <a:off x="452387" y="620688"/>
            <a:ext cx="8229600" cy="1143000"/>
          </a:xfrm>
        </p:spPr>
        <p:txBody>
          <a:bodyPr>
            <a:normAutofit fontScale="90000"/>
          </a:bodyPr>
          <a:lstStyle/>
          <a:p>
            <a:r>
              <a:rPr lang="en-GB" b="1" dirty="0"/>
              <a:t>Social class background</a:t>
            </a:r>
            <a:br>
              <a:rPr lang="en-GB" b="1" dirty="0"/>
            </a:br>
            <a:endParaRPr lang="en-GB" dirty="0"/>
          </a:p>
        </p:txBody>
      </p:sp>
      <p:sp>
        <p:nvSpPr>
          <p:cNvPr id="3" name="Content Placeholder 2">
            <a:extLst>
              <a:ext uri="{FF2B5EF4-FFF2-40B4-BE49-F238E27FC236}">
                <a16:creationId xmlns:a16="http://schemas.microsoft.com/office/drawing/2014/main" id="{EA8F0964-A0EE-457B-A853-FCF9B39363B2}"/>
              </a:ext>
            </a:extLst>
          </p:cNvPr>
          <p:cNvSpPr>
            <a:spLocks noGrp="1"/>
          </p:cNvSpPr>
          <p:nvPr>
            <p:ph idx="1"/>
          </p:nvPr>
        </p:nvSpPr>
        <p:spPr/>
        <p:txBody>
          <a:bodyPr>
            <a:normAutofit lnSpcReduction="10000"/>
          </a:bodyPr>
          <a:lstStyle/>
          <a:p>
            <a:r>
              <a:rPr lang="en-GB" dirty="0"/>
              <a:t>In affluent areas of UK the life expectancy is higher than that of poorest areas. </a:t>
            </a:r>
          </a:p>
          <a:p>
            <a:r>
              <a:rPr lang="en-GB" dirty="0"/>
              <a:t>In poorer places there is generally less employment, </a:t>
            </a:r>
          </a:p>
          <a:p>
            <a:r>
              <a:rPr lang="en-GB" dirty="0"/>
              <a:t>A poorer diet and a lack of facilities.</a:t>
            </a:r>
          </a:p>
          <a:p>
            <a:r>
              <a:rPr lang="en-GB" dirty="0"/>
              <a:t>Therefore, causing the deprived areas to experience shorter life expectancy than richer areas. </a:t>
            </a:r>
          </a:p>
        </p:txBody>
      </p:sp>
    </p:spTree>
    <p:extLst>
      <p:ext uri="{BB962C8B-B14F-4D97-AF65-F5344CB8AC3E}">
        <p14:creationId xmlns:p14="http://schemas.microsoft.com/office/powerpoint/2010/main" val="23335572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9713586-251C-415E-9B54-89463DCADF23}"/>
              </a:ext>
            </a:extLst>
          </p:cNvPr>
          <p:cNvSpPr>
            <a:spLocks noGrp="1" noChangeArrowheads="1"/>
          </p:cNvSpPr>
          <p:nvPr>
            <p:ph type="title"/>
          </p:nvPr>
        </p:nvSpPr>
        <p:spPr/>
        <p:txBody>
          <a:bodyPr/>
          <a:lstStyle/>
          <a:p>
            <a:endParaRPr lang="en-GB" altLang="en-US"/>
          </a:p>
        </p:txBody>
      </p:sp>
      <p:pic>
        <p:nvPicPr>
          <p:cNvPr id="8195" name="Content Placeholder 5" descr="Text&#10;&#10;Description automatically generated">
            <a:extLst>
              <a:ext uri="{FF2B5EF4-FFF2-40B4-BE49-F238E27FC236}">
                <a16:creationId xmlns:a16="http://schemas.microsoft.com/office/drawing/2014/main" id="{6C56DB8A-CC5F-49BA-84AB-E312FD933F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0924" t="14285" r="10924"/>
          <a:stretch>
            <a:fillRect/>
          </a:stretch>
        </p:blipFill>
        <p:spPr>
          <a:xfrm>
            <a:off x="-107950" y="-387350"/>
            <a:ext cx="9359900" cy="8137525"/>
          </a:xfr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5E8044B0-98AA-4E37-B5D0-425A1603EE1D}"/>
              </a:ext>
            </a:extLst>
          </p:cNvPr>
          <p:cNvGraphicFramePr/>
          <p:nvPr/>
        </p:nvGraphicFramePr>
        <p:xfrm>
          <a:off x="467544" y="692696"/>
          <a:ext cx="8208912"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123" name="TextBox 10">
            <a:extLst>
              <a:ext uri="{FF2B5EF4-FFF2-40B4-BE49-F238E27FC236}">
                <a16:creationId xmlns:a16="http://schemas.microsoft.com/office/drawing/2014/main" id="{53B14D3A-9A90-4A0E-8680-70552F55F8E2}"/>
              </a:ext>
            </a:extLst>
          </p:cNvPr>
          <p:cNvSpPr txBox="1">
            <a:spLocks noChangeArrowheads="1"/>
          </p:cNvSpPr>
          <p:nvPr/>
        </p:nvSpPr>
        <p:spPr bwMode="auto">
          <a:xfrm>
            <a:off x="684213" y="50800"/>
            <a:ext cx="74882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Population Trends</a:t>
            </a:r>
          </a:p>
        </p:txBody>
      </p:sp>
    </p:spTree>
    <p:extLst>
      <p:ext uri="{BB962C8B-B14F-4D97-AF65-F5344CB8AC3E}">
        <p14:creationId xmlns:p14="http://schemas.microsoft.com/office/powerpoint/2010/main" val="22241449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60649AC-FD6F-4C9D-A7CB-B9BF0B8FCDA5}"/>
              </a:ext>
            </a:extLst>
          </p:cNvPr>
          <p:cNvSpPr>
            <a:spLocks noGrp="1" noChangeArrowheads="1"/>
          </p:cNvSpPr>
          <p:nvPr>
            <p:ph type="title"/>
          </p:nvPr>
        </p:nvSpPr>
        <p:spPr/>
        <p:txBody>
          <a:bodyPr/>
          <a:lstStyle/>
          <a:p>
            <a:r>
              <a:rPr lang="en-US" altLang="en-US" b="1" dirty="0"/>
              <a:t>Class Activity</a:t>
            </a:r>
            <a:endParaRPr lang="en-GB" altLang="en-US" b="1" dirty="0"/>
          </a:p>
        </p:txBody>
      </p:sp>
      <p:sp>
        <p:nvSpPr>
          <p:cNvPr id="9219" name="Content Placeholder 2">
            <a:extLst>
              <a:ext uri="{FF2B5EF4-FFF2-40B4-BE49-F238E27FC236}">
                <a16:creationId xmlns:a16="http://schemas.microsoft.com/office/drawing/2014/main" id="{BFD45CF9-49E8-453E-AFC8-ED6642B4167B}"/>
              </a:ext>
            </a:extLst>
          </p:cNvPr>
          <p:cNvSpPr>
            <a:spLocks noGrp="1" noChangeArrowheads="1"/>
          </p:cNvSpPr>
          <p:nvPr>
            <p:ph idx="1"/>
          </p:nvPr>
        </p:nvSpPr>
        <p:spPr/>
        <p:txBody>
          <a:bodyPr/>
          <a:lstStyle/>
          <a:p>
            <a:r>
              <a:rPr lang="en-US" altLang="en-US"/>
              <a:t>What databases help us to find evidence of these suggested data trends</a:t>
            </a:r>
            <a:r>
              <a:rPr lang="en-GB" altLang="en-US"/>
              <a:t>? Try here first</a:t>
            </a:r>
          </a:p>
          <a:p>
            <a:r>
              <a:rPr lang="en-US" altLang="en-US">
                <a:hlinkClick r:id="rId2"/>
              </a:rPr>
              <a:t>Public health profiles - OHID (phe.org.uk)</a:t>
            </a:r>
            <a:endParaRPr lang="en-GB" altLang="en-US"/>
          </a:p>
          <a:p>
            <a:r>
              <a:rPr lang="en-US" altLang="en-US">
                <a:hlinkClick r:id="rId3"/>
              </a:rPr>
              <a:t>Home - Office for National Statistics (ons.gov.uk)</a:t>
            </a:r>
            <a:endParaRPr lang="en-GB" altLang="en-US"/>
          </a:p>
          <a:p>
            <a:r>
              <a:rPr lang="en-GB" altLang="en-US">
                <a:hlinkClick r:id="rId4"/>
              </a:rPr>
              <a:t>Home - NHS Digital</a:t>
            </a:r>
            <a:endParaRPr lang="en-GB" altLang="en-US"/>
          </a:p>
          <a:p>
            <a:r>
              <a:rPr lang="en-GB" altLang="en-US"/>
              <a:t>Any other websites we find useful?</a:t>
            </a:r>
            <a:endParaRPr lang="en-US" altLang="en-US"/>
          </a:p>
        </p:txBody>
      </p:sp>
    </p:spTree>
    <p:extLst>
      <p:ext uri="{BB962C8B-B14F-4D97-AF65-F5344CB8AC3E}">
        <p14:creationId xmlns:p14="http://schemas.microsoft.com/office/powerpoint/2010/main" val="21353430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8063-4BE3-4EE8-AE67-1B08B840FE5D}"/>
              </a:ext>
            </a:extLst>
          </p:cNvPr>
          <p:cNvSpPr>
            <a:spLocks noGrp="1"/>
          </p:cNvSpPr>
          <p:nvPr>
            <p:ph type="ctrTitle"/>
          </p:nvPr>
        </p:nvSpPr>
        <p:spPr/>
        <p:txBody>
          <a:bodyPr>
            <a:normAutofit/>
          </a:bodyPr>
          <a:lstStyle/>
          <a:p>
            <a:r>
              <a:rPr lang="en-GB" b="1" i="1" dirty="0">
                <a:solidFill>
                  <a:schemeClr val="bg1"/>
                </a:solidFill>
              </a:rPr>
              <a:t>What is social equality?</a:t>
            </a:r>
            <a:endParaRPr lang="en-GB"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DBF63E2F-CE55-4309-9D64-CADE5C17083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4509120"/>
            <a:ext cx="1907704" cy="2348880"/>
          </a:xfrm>
          <a:prstGeom prst="rect">
            <a:avLst/>
          </a:prstGeom>
        </p:spPr>
      </p:pic>
    </p:spTree>
    <p:extLst>
      <p:ext uri="{BB962C8B-B14F-4D97-AF65-F5344CB8AC3E}">
        <p14:creationId xmlns:p14="http://schemas.microsoft.com/office/powerpoint/2010/main" val="11036876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27584" y="1724868"/>
            <a:ext cx="7743827" cy="340826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“Social </a:t>
            </a:r>
            <a:r>
              <a:rPr lang="en-GB" b="1" dirty="0">
                <a:latin typeface="Arial" panose="020B0604020202020204" pitchFamily="34" charset="0"/>
                <a:cs typeface="Arial" panose="020B0604020202020204" pitchFamily="34" charset="0"/>
              </a:rPr>
              <a:t>equality</a:t>
            </a:r>
            <a:r>
              <a:rPr lang="en-GB" dirty="0">
                <a:latin typeface="Arial" panose="020B0604020202020204" pitchFamily="34" charset="0"/>
                <a:cs typeface="Arial" panose="020B0604020202020204" pitchFamily="34" charset="0"/>
              </a:rPr>
              <a:t> is a state of affairs in which all individuals within a specific society have equal rights, liberties, and status, possibly including civil rights, freedom of expression, autonomy, and equal access to certain public goods and social services”.</a:t>
            </a:r>
          </a:p>
        </p:txBody>
      </p:sp>
    </p:spTree>
    <p:extLst>
      <p:ext uri="{BB962C8B-B14F-4D97-AF65-F5344CB8AC3E}">
        <p14:creationId xmlns:p14="http://schemas.microsoft.com/office/powerpoint/2010/main" val="15812805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the video link below discuss the social determinants of health in Glasgow</a:t>
            </a:r>
          </a:p>
          <a:p>
            <a:pPr marL="0" indent="0">
              <a:buNone/>
            </a:pPr>
            <a:endParaRPr lang="en-GB" sz="6000" dirty="0"/>
          </a:p>
          <a:p>
            <a:pPr marL="0" indent="0">
              <a:buNone/>
            </a:pPr>
            <a:endParaRPr lang="en-GB" sz="6000" dirty="0"/>
          </a:p>
          <a:p>
            <a:pPr marL="0" indent="0" algn="ctr">
              <a:buNone/>
            </a:pPr>
            <a:r>
              <a:rPr lang="en-GB" sz="6000" dirty="0">
                <a:hlinkClick r:id="rId3"/>
              </a:rPr>
              <a:t>https://youtu.be/aS3-MZZyVNI</a:t>
            </a: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10mins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292220"/>
            <a:ext cx="7123113" cy="838199"/>
          </a:xfrm>
        </p:spPr>
        <p:txBody>
          <a:bodyPr/>
          <a:lstStyle/>
          <a:p>
            <a:r>
              <a:rPr lang="en-US" sz="2400" b="1" dirty="0"/>
              <a:t>Pathways linking determinants and health inequalities</a:t>
            </a:r>
            <a:endParaRPr lang="en-GB" sz="2400" b="1" dirty="0"/>
          </a:p>
        </p:txBody>
      </p:sp>
      <p:sp>
        <p:nvSpPr>
          <p:cNvPr id="7" name="TextBox 6"/>
          <p:cNvSpPr txBox="1"/>
          <p:nvPr/>
        </p:nvSpPr>
        <p:spPr>
          <a:xfrm>
            <a:off x="609600" y="3471813"/>
            <a:ext cx="1676400"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Determinants of health</a:t>
            </a:r>
            <a:endParaRPr lang="en-GB" dirty="0"/>
          </a:p>
        </p:txBody>
      </p:sp>
      <p:sp>
        <p:nvSpPr>
          <p:cNvPr id="9" name="TextBox 8"/>
          <p:cNvSpPr txBox="1"/>
          <p:nvPr/>
        </p:nvSpPr>
        <p:spPr>
          <a:xfrm>
            <a:off x="7010400" y="3431892"/>
            <a:ext cx="1676400"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Inequalities in health</a:t>
            </a:r>
          </a:p>
        </p:txBody>
      </p:sp>
      <p:sp>
        <p:nvSpPr>
          <p:cNvPr id="8" name="TextBox 7"/>
          <p:cNvSpPr txBox="1"/>
          <p:nvPr/>
        </p:nvSpPr>
        <p:spPr>
          <a:xfrm>
            <a:off x="3491880" y="1427076"/>
            <a:ext cx="1524000" cy="369332"/>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Pathways </a:t>
            </a:r>
            <a:endParaRPr lang="en-GB" dirty="0"/>
          </a:p>
        </p:txBody>
      </p:sp>
      <p:sp>
        <p:nvSpPr>
          <p:cNvPr id="10" name="TextBox 9"/>
          <p:cNvSpPr txBox="1"/>
          <p:nvPr/>
        </p:nvSpPr>
        <p:spPr>
          <a:xfrm>
            <a:off x="3080609" y="1976576"/>
            <a:ext cx="2819400" cy="3293209"/>
          </a:xfrm>
          <a:prstGeom prst="rect">
            <a:avLst/>
          </a:prstGeom>
          <a:noFill/>
        </p:spPr>
        <p:txBody>
          <a:bodyPr wrap="square" rtlCol="0">
            <a:spAutoFit/>
          </a:bodyPr>
          <a:lstStyle/>
          <a:p>
            <a:r>
              <a:rPr lang="en-US" sz="1600" dirty="0"/>
              <a:t>Different levels of power &amp; resources</a:t>
            </a:r>
          </a:p>
          <a:p>
            <a:endParaRPr lang="en-US" sz="1600" dirty="0"/>
          </a:p>
          <a:p>
            <a:r>
              <a:rPr lang="en-US" sz="1600" dirty="0"/>
              <a:t>Different levels of exposure to health hazards</a:t>
            </a:r>
          </a:p>
          <a:p>
            <a:endParaRPr lang="en-US" sz="1600" dirty="0"/>
          </a:p>
          <a:p>
            <a:r>
              <a:rPr lang="en-US" sz="1600" dirty="0"/>
              <a:t>Same levels of exposure leading to differential impacts</a:t>
            </a:r>
          </a:p>
          <a:p>
            <a:endParaRPr lang="en-US" sz="1600" dirty="0"/>
          </a:p>
          <a:p>
            <a:r>
              <a:rPr lang="en-US" sz="1600" dirty="0"/>
              <a:t>Different social and economic effects of being ill</a:t>
            </a:r>
          </a:p>
          <a:p>
            <a:endParaRPr lang="en-US" sz="1600" dirty="0"/>
          </a:p>
          <a:p>
            <a:r>
              <a:rPr lang="en-US" sz="1600" dirty="0"/>
              <a:t>Life course effects</a:t>
            </a:r>
            <a:endParaRPr lang="en-GB" sz="1600" dirty="0"/>
          </a:p>
        </p:txBody>
      </p:sp>
      <p:sp>
        <p:nvSpPr>
          <p:cNvPr id="11" name="Right Arrow 10"/>
          <p:cNvSpPr/>
          <p:nvPr/>
        </p:nvSpPr>
        <p:spPr>
          <a:xfrm rot="1322803">
            <a:off x="6019800" y="2743200"/>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rot="21185970">
            <a:off x="5953980" y="3868170"/>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20175439">
            <a:off x="5999670" y="4497861"/>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rot="1322803">
            <a:off x="5932970" y="3294811"/>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rot="19542723">
            <a:off x="6021326" y="5079795"/>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a:off x="2403175" y="3527391"/>
            <a:ext cx="720559"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240932" y="5439505"/>
            <a:ext cx="4876800" cy="338554"/>
          </a:xfrm>
          <a:prstGeom prst="rect">
            <a:avLst/>
          </a:prstGeom>
          <a:noFill/>
        </p:spPr>
        <p:txBody>
          <a:bodyPr wrap="square" rtlCol="0">
            <a:spAutoFit/>
          </a:bodyPr>
          <a:lstStyle/>
          <a:p>
            <a:pPr algn="r"/>
            <a:r>
              <a:rPr lang="en-US" sz="1600" dirty="0"/>
              <a:t>Adapted from Dahlgren &amp; Whitehead (2007)</a:t>
            </a:r>
            <a:endParaRPr lang="en-GB" sz="1600" dirty="0"/>
          </a:p>
        </p:txBody>
      </p:sp>
    </p:spTree>
    <p:extLst>
      <p:ext uri="{BB962C8B-B14F-4D97-AF65-F5344CB8AC3E}">
        <p14:creationId xmlns:p14="http://schemas.microsoft.com/office/powerpoint/2010/main" val="15352151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4C3CE-F5C9-CA85-ACE8-301B1AA3470D}"/>
              </a:ext>
            </a:extLst>
          </p:cNvPr>
          <p:cNvSpPr>
            <a:spLocks noGrp="1"/>
          </p:cNvSpPr>
          <p:nvPr>
            <p:ph type="title"/>
          </p:nvPr>
        </p:nvSpPr>
        <p:spPr/>
        <p:txBody>
          <a:bodyPr/>
          <a:lstStyle/>
          <a:p>
            <a:r>
              <a:rPr lang="en-GB" b="1" dirty="0"/>
              <a:t>In summary</a:t>
            </a:r>
          </a:p>
        </p:txBody>
      </p:sp>
      <p:sp>
        <p:nvSpPr>
          <p:cNvPr id="3" name="Content Placeholder 2">
            <a:extLst>
              <a:ext uri="{FF2B5EF4-FFF2-40B4-BE49-F238E27FC236}">
                <a16:creationId xmlns:a16="http://schemas.microsoft.com/office/drawing/2014/main" id="{7A4ED534-C5A0-EC04-78EB-88D36AA28D01}"/>
              </a:ext>
            </a:extLst>
          </p:cNvPr>
          <p:cNvSpPr>
            <a:spLocks noGrp="1"/>
          </p:cNvSpPr>
          <p:nvPr>
            <p:ph idx="1"/>
          </p:nvPr>
        </p:nvSpPr>
        <p:spPr/>
        <p:txBody>
          <a:bodyPr>
            <a:normAutofit fontScale="77500" lnSpcReduction="20000"/>
          </a:bodyPr>
          <a:lstStyle/>
          <a:p>
            <a:r>
              <a:rPr lang="en-GB" dirty="0"/>
              <a:t>The causes of social and economic inequalities include Long-term unemployment, Low pay, Lack of education, Homelessness, Social class background</a:t>
            </a:r>
          </a:p>
          <a:p>
            <a:pPr marL="0" indent="0">
              <a:buNone/>
            </a:pPr>
            <a:endParaRPr lang="en-GB" dirty="0"/>
          </a:p>
          <a:p>
            <a:r>
              <a:rPr lang="en-GB" dirty="0"/>
              <a:t>All the above must be put into consideration to improve the health of the society,</a:t>
            </a:r>
          </a:p>
          <a:p>
            <a:endParaRPr lang="en-GB" dirty="0"/>
          </a:p>
          <a:p>
            <a:r>
              <a:rPr lang="en-GB" dirty="0"/>
              <a:t>Therefore it is necessary to address the social and environmental causes of illness in groups within society.</a:t>
            </a:r>
          </a:p>
        </p:txBody>
      </p:sp>
    </p:spTree>
    <p:extLst>
      <p:ext uri="{BB962C8B-B14F-4D97-AF65-F5344CB8AC3E}">
        <p14:creationId xmlns:p14="http://schemas.microsoft.com/office/powerpoint/2010/main" val="13419613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8020-3B4B-A454-7444-1104FB1B985B}"/>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FF9939CB-2FC2-9232-01DC-A96D4CFFFB95}"/>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The determinants of health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https://www.who.int/hia/evidence/doh/en/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Derbyshire.gov.uk.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Other factors affecting health - Derbyshire County Council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https://www.derbyshire.gov.uk/social-health/health-and-wellbeing/your-communities-health/other-factors-affecting-health/other-factors-affecting-health.aspx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Longdom.org.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Health </a:t>
            </a:r>
            <a:r>
              <a:rPr kumimoji="0" lang="en-GB" sz="1800" b="0" i="1" u="none" strike="noStrike" kern="1200" cap="none" spc="0" normalizeH="0" baseline="0" noProof="0" dirty="0" err="1">
                <a:ln>
                  <a:noFill/>
                </a:ln>
                <a:solidFill>
                  <a:prstClr val="black"/>
                </a:solidFill>
                <a:effectLst/>
                <a:uLnTx/>
                <a:uFillTx/>
                <a:latin typeface="Calibri" panose="020F0502020204030204"/>
                <a:ea typeface="+mn-ea"/>
                <a:cs typeface="+mn-cs"/>
              </a:rPr>
              <a:t>Behavior</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 | List of High Impact Articles | </a:t>
            </a:r>
            <a:r>
              <a:rPr kumimoji="0" lang="en-GB" sz="1800" b="0" i="1" u="none" strike="noStrike" kern="1200" cap="none" spc="0" normalizeH="0" baseline="0" noProof="0" dirty="0" err="1">
                <a:ln>
                  <a:noFill/>
                </a:ln>
                <a:solidFill>
                  <a:prstClr val="black"/>
                </a:solidFill>
                <a:effectLst/>
                <a:uLnTx/>
                <a:uFillTx/>
                <a:latin typeface="Calibri" panose="020F0502020204030204"/>
                <a:ea typeface="+mn-ea"/>
                <a:cs typeface="+mn-cs"/>
              </a:rPr>
              <a:t>PPts</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 | Journals | Videos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https://www.longdom.org/scholarly/health-behavior-journals-articles-ppts-list-1431.html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Health and development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https://www.who.int/hdp/en/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Barkley, G. (2008). Factors Influencing Health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Behaviors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in the National Health and Nutritional Examination Survey, III (NHANES III).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Social Work in Health Care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46(4), pp.57-79.</a:t>
            </a:r>
          </a:p>
          <a:p>
            <a:endParaRPr lang="en-GB" dirty="0"/>
          </a:p>
        </p:txBody>
      </p:sp>
    </p:spTree>
    <p:extLst>
      <p:ext uri="{BB962C8B-B14F-4D97-AF65-F5344CB8AC3E}">
        <p14:creationId xmlns:p14="http://schemas.microsoft.com/office/powerpoint/2010/main" val="325493021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6D103-D33C-D3B6-F35A-1D80FA74AB0D}"/>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50C4ABCF-04BE-4245-0275-557BB61B674D}"/>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Godlee, F. (2011). What is health?. </a:t>
            </a:r>
            <a:r>
              <a:rPr kumimoji="0" lang="en-GB" sz="1800" b="0" i="1" u="none" strike="noStrike" kern="1200" cap="none" spc="0" normalizeH="0" baseline="0" noProof="0" dirty="0">
                <a:ln>
                  <a:noFill/>
                </a:ln>
                <a:solidFill>
                  <a:srgbClr val="000000"/>
                </a:solidFill>
                <a:effectLst/>
                <a:uLnTx/>
                <a:uFillTx/>
                <a:ea typeface="+mn-ea"/>
                <a:cs typeface="+mn-cs"/>
              </a:rPr>
              <a:t>BMJ</a:t>
            </a:r>
            <a:r>
              <a:rPr kumimoji="0" lang="en-GB" sz="1800" b="0" i="0" u="none" strike="noStrike" kern="1200" cap="none" spc="0" normalizeH="0" baseline="0" noProof="0" dirty="0">
                <a:ln>
                  <a:noFill/>
                </a:ln>
                <a:solidFill>
                  <a:srgbClr val="000000"/>
                </a:solidFill>
                <a:effectLst/>
                <a:uLnTx/>
                <a:uFillTx/>
                <a:ea typeface="+mn-ea"/>
                <a:cs typeface="+mn-cs"/>
              </a:rPr>
              <a:t>, 343(jul27 2), pp.d4817-d4817.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Marmot Report (2010) 'Fair Society, Healthy Lives Available at: </a:t>
            </a:r>
            <a:r>
              <a:rPr kumimoji="0" lang="en-GB" sz="1800" b="0" i="0" u="none" strike="noStrike" kern="1200" cap="none" spc="0" normalizeH="0" baseline="0" noProof="0" dirty="0">
                <a:ln>
                  <a:noFill/>
                </a:ln>
                <a:solidFill>
                  <a:srgbClr val="000000"/>
                </a:solidFill>
                <a:effectLst/>
                <a:uLnTx/>
                <a:uFillTx/>
                <a:ea typeface="+mn-ea"/>
                <a:cs typeface="+mn-cs"/>
                <a:hlinkClick r:id="rId2"/>
              </a:rPr>
              <a:t>https://www.local.gov.uk/marmot-review-report-fair-society-healthy-lives</a:t>
            </a: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 (Accessed Date: 21st October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ea typeface="+mn-ea"/>
                <a:cs typeface="+mn-cs"/>
              </a:rPr>
              <a:t>Saracci</a:t>
            </a:r>
            <a:r>
              <a:rPr kumimoji="0" lang="en-GB" sz="1800" b="0" i="0" u="none" strike="noStrike" kern="1200" cap="none" spc="0" normalizeH="0" baseline="0" noProof="0" dirty="0">
                <a:ln>
                  <a:noFill/>
                </a:ln>
                <a:solidFill>
                  <a:prstClr val="black"/>
                </a:solidFill>
                <a:effectLst/>
                <a:uLnTx/>
                <a:uFillTx/>
                <a:ea typeface="+mn-ea"/>
                <a:cs typeface="+mn-cs"/>
              </a:rPr>
              <a:t>, R. (1997). The world health organisation needs to reconsider its definition of health. </a:t>
            </a:r>
            <a:r>
              <a:rPr kumimoji="0" lang="en-GB" sz="1800" b="0" i="1" u="none" strike="noStrike" kern="1200" cap="none" spc="0" normalizeH="0" baseline="0" noProof="0" dirty="0">
                <a:ln>
                  <a:noFill/>
                </a:ln>
                <a:solidFill>
                  <a:prstClr val="black"/>
                </a:solidFill>
                <a:effectLst/>
                <a:uLnTx/>
                <a:uFillTx/>
                <a:ea typeface="+mn-ea"/>
                <a:cs typeface="+mn-cs"/>
              </a:rPr>
              <a:t>BMJ</a:t>
            </a:r>
            <a:r>
              <a:rPr kumimoji="0" lang="en-GB" sz="1800" b="0" i="0" u="none" strike="noStrike" kern="1200" cap="none" spc="0" normalizeH="0" baseline="0" noProof="0" dirty="0">
                <a:ln>
                  <a:noFill/>
                </a:ln>
                <a:solidFill>
                  <a:prstClr val="black"/>
                </a:solidFill>
                <a:effectLst/>
                <a:uLnTx/>
                <a:uFillTx/>
                <a:ea typeface="+mn-ea"/>
                <a:cs typeface="+mn-cs"/>
              </a:rPr>
              <a:t>, 314(7091), pp.1409-1409.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Healthy Places, Healthy People. (2012). </a:t>
            </a:r>
            <a:r>
              <a:rPr kumimoji="0" lang="en-GB" sz="1800" b="0" i="1" u="none" strike="noStrike" kern="1200" cap="none" spc="0" normalizeH="0" baseline="0" noProof="0" dirty="0">
                <a:ln>
                  <a:noFill/>
                </a:ln>
                <a:solidFill>
                  <a:prstClr val="black"/>
                </a:solidFill>
                <a:effectLst/>
                <a:uLnTx/>
                <a:uFillTx/>
                <a:ea typeface="+mn-ea"/>
                <a:cs typeface="+mn-cs"/>
              </a:rPr>
              <a:t>Medicine &amp; Science in Sports &amp; Exercise</a:t>
            </a:r>
            <a:r>
              <a:rPr kumimoji="0" lang="en-GB" sz="1800" b="0" i="0" u="none" strike="noStrike" kern="1200" cap="none" spc="0" normalizeH="0" baseline="0" noProof="0" dirty="0">
                <a:ln>
                  <a:noFill/>
                </a:ln>
                <a:solidFill>
                  <a:prstClr val="black"/>
                </a:solidFill>
                <a:effectLst/>
                <a:uLnTx/>
                <a:uFillTx/>
                <a:ea typeface="+mn-ea"/>
                <a:cs typeface="+mn-cs"/>
              </a:rPr>
              <a:t>, 44(6), p.1196.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Reddit.com. (2019). </a:t>
            </a:r>
            <a:r>
              <a:rPr kumimoji="0" lang="en-GB" sz="1800" b="0" i="1" u="none" strike="noStrike" kern="1200" cap="none" spc="0" normalizeH="0" baseline="0" noProof="0" dirty="0">
                <a:ln>
                  <a:noFill/>
                </a:ln>
                <a:solidFill>
                  <a:prstClr val="black"/>
                </a:solidFill>
                <a:effectLst/>
                <a:uLnTx/>
                <a:uFillTx/>
                <a:ea typeface="+mn-ea"/>
                <a:cs typeface="+mn-cs"/>
              </a:rPr>
              <a:t>What is your definition of a "healthy" society? : </a:t>
            </a:r>
            <a:r>
              <a:rPr kumimoji="0" lang="en-GB" sz="1800" b="0" i="1" u="none" strike="noStrike" kern="1200" cap="none" spc="0" normalizeH="0" baseline="0" noProof="0" dirty="0" err="1">
                <a:ln>
                  <a:noFill/>
                </a:ln>
                <a:solidFill>
                  <a:prstClr val="black"/>
                </a:solidFill>
                <a:effectLst/>
                <a:uLnTx/>
                <a:uFillTx/>
                <a:ea typeface="+mn-ea"/>
                <a:cs typeface="+mn-cs"/>
              </a:rPr>
              <a:t>AskReddit</a:t>
            </a:r>
            <a:r>
              <a:rPr kumimoji="0" lang="en-GB" sz="1800" b="0" i="0" u="none" strike="noStrike" kern="1200" cap="none" spc="0" normalizeH="0" baseline="0" noProof="0" dirty="0">
                <a:ln>
                  <a:noFill/>
                </a:ln>
                <a:solidFill>
                  <a:prstClr val="black"/>
                </a:solidFill>
                <a:effectLst/>
                <a:uLnTx/>
                <a:uFillTx/>
                <a:ea typeface="+mn-ea"/>
                <a:cs typeface="+mn-cs"/>
              </a:rPr>
              <a:t>. [online] Available at: https://www.reddit.com/r/AskReddit/comments/3m14ro/what_is_your_definition_of_a_healthy_society/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indent="0">
              <a:spcBef>
                <a:spcPts val="0"/>
              </a:spcBef>
              <a:buNone/>
              <a:defRPr/>
            </a:pPr>
            <a:r>
              <a:rPr lang="en-US" sz="1800" dirty="0"/>
              <a:t>Scotland, N. (2020). What are health inequalities?. [online] </a:t>
            </a:r>
            <a:r>
              <a:rPr lang="en-US" sz="1800" dirty="0" err="1"/>
              <a:t>Healthscotland.scot</a:t>
            </a:r>
            <a:r>
              <a:rPr lang="en-US" sz="1800" dirty="0"/>
              <a:t>. Available at: </a:t>
            </a:r>
            <a:r>
              <a:rPr lang="en-US" sz="1800" dirty="0">
                <a:hlinkClick r:id="rId3"/>
              </a:rPr>
              <a:t>http://www.healthscotland.scot/health-inequalities/what-are-health-inequalities</a:t>
            </a:r>
            <a:r>
              <a:rPr lang="en-US" sz="1800" dirty="0"/>
              <a:t> [Accessed 7 Jan.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Cdc.gov. (2019). </a:t>
            </a:r>
            <a:r>
              <a:rPr kumimoji="0" lang="en-GB" sz="1800" b="0" i="1" u="none" strike="noStrike" kern="1200" cap="none" spc="0" normalizeH="0" baseline="0" noProof="0" dirty="0">
                <a:ln>
                  <a:noFill/>
                </a:ln>
                <a:solidFill>
                  <a:prstClr val="black"/>
                </a:solidFill>
                <a:effectLst/>
                <a:uLnTx/>
                <a:uFillTx/>
                <a:ea typeface="+mn-ea"/>
                <a:cs typeface="+mn-cs"/>
              </a:rPr>
              <a:t>Definitions | Social Determinants of Health | NCHHSTP | CDC</a:t>
            </a:r>
            <a:r>
              <a:rPr kumimoji="0" lang="en-GB" sz="1800" b="0" i="0" u="none" strike="noStrike" kern="1200" cap="none" spc="0" normalizeH="0" baseline="0" noProof="0" dirty="0">
                <a:ln>
                  <a:noFill/>
                </a:ln>
                <a:solidFill>
                  <a:prstClr val="black"/>
                </a:solidFill>
                <a:effectLst/>
                <a:uLnTx/>
                <a:uFillTx/>
                <a:ea typeface="+mn-ea"/>
                <a:cs typeface="+mn-cs"/>
              </a:rPr>
              <a:t>. [online] Available at: https://www.cdc.gov/nchhstp/socialdeterminants/definitions.html [Accessed 4 Nov. 2019].</a:t>
            </a:r>
          </a:p>
          <a:p>
            <a:endParaRPr lang="en-GB" dirty="0"/>
          </a:p>
        </p:txBody>
      </p:sp>
    </p:spTree>
    <p:extLst>
      <p:ext uri="{BB962C8B-B14F-4D97-AF65-F5344CB8AC3E}">
        <p14:creationId xmlns:p14="http://schemas.microsoft.com/office/powerpoint/2010/main" val="128211053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705F0-E305-0CB7-A12D-09B23041F6B7}"/>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9468680B-F0DE-EF4A-381F-F3188D73B350}"/>
              </a:ext>
            </a:extLst>
          </p:cNvPr>
          <p:cNvSpPr>
            <a:spLocks noGrp="1"/>
          </p:cNvSpPr>
          <p:nvPr>
            <p:ph idx="1"/>
          </p:nvPr>
        </p:nvSpPr>
        <p:spPr/>
        <p:txBody>
          <a:bodyPr>
            <a:normAutofit lnSpcReduction="10000"/>
          </a:bodyPr>
          <a:lstStyle/>
          <a:p>
            <a:pPr>
              <a:buFont typeface="Wingdings" panose="05000000000000000000" pitchFamily="2" charset="2"/>
              <a:buChar char="§"/>
            </a:pPr>
            <a:endParaRPr lang="nn-NO" sz="1600" dirty="0"/>
          </a:p>
          <a:p>
            <a:pPr>
              <a:buFont typeface="Wingdings" panose="05000000000000000000" pitchFamily="2" charset="2"/>
              <a:buChar char="§"/>
            </a:pPr>
            <a:r>
              <a:rPr lang="en-US" sz="1600" dirty="0"/>
              <a:t>Gov.uk. (2020). Welcome to GOV.UK. [online] Available at: https://www.gov.uk/ [Accessed 7 Jan. 2020].</a:t>
            </a:r>
          </a:p>
          <a:p>
            <a:pPr>
              <a:buFont typeface="Wingdings" panose="05000000000000000000" pitchFamily="2" charset="2"/>
              <a:buChar char="§"/>
            </a:pPr>
            <a:r>
              <a:rPr lang="en-US" sz="1600" dirty="0">
                <a:hlinkClick r:id="rId2"/>
              </a:rPr>
              <a:t>https://publichealth.jhu.edu/departments/environmental-health-and-engineering/about/diversity-and-equity-initiatives/definitions</a:t>
            </a:r>
            <a:endParaRPr lang="en-US" sz="1600" dirty="0"/>
          </a:p>
          <a:p>
            <a:pPr>
              <a:buFont typeface="Wingdings" panose="05000000000000000000" pitchFamily="2" charset="2"/>
              <a:buChar char="§"/>
            </a:pPr>
            <a:endParaRPr lang="en-US" sz="1600" dirty="0"/>
          </a:p>
          <a:p>
            <a:pPr>
              <a:buFont typeface="Wingdings" panose="05000000000000000000" pitchFamily="2" charset="2"/>
              <a:buChar char="§"/>
            </a:pPr>
            <a:r>
              <a:rPr lang="nn-NO" sz="1600" dirty="0">
                <a:hlinkClick r:id="rId3"/>
              </a:rPr>
              <a:t>https://www.kingsfund.org.uk/publications/health-people-ethnic-minority-groups-england?gclid=Cj0KCQjwuaiXBhCCARIsAKZLt3mYBoCOZzkW7MnTOGu4lZ6FqzMGxQWu-ERceIWAYsht4ih87nxyvOEaAgV5EALw_wcB</a:t>
            </a:r>
            <a:endParaRPr lang="nn-NO" sz="1600" dirty="0"/>
          </a:p>
          <a:p>
            <a:pPr>
              <a:buFont typeface="Wingdings" panose="05000000000000000000" pitchFamily="2" charset="2"/>
              <a:buChar char="§"/>
            </a:pPr>
            <a:endParaRPr lang="nn-NO" sz="1600" dirty="0"/>
          </a:p>
          <a:p>
            <a:pPr>
              <a:buFont typeface="Wingdings" panose="05000000000000000000" pitchFamily="2" charset="2"/>
              <a:buChar char="§"/>
            </a:pPr>
            <a:r>
              <a:rPr lang="en-GB" sz="1050" dirty="0">
                <a:hlinkClick r:id="rId4"/>
              </a:rPr>
              <a:t>What are health inequalities? (The King's Fund) - Health inequalities - Patient Safety Learning - the hub (pslhub.org)</a:t>
            </a:r>
            <a:endParaRPr lang="en-GB" sz="1050" dirty="0"/>
          </a:p>
          <a:p>
            <a:pPr>
              <a:buFont typeface="Wingdings" panose="05000000000000000000" pitchFamily="2" charset="2"/>
              <a:buChar char="§"/>
            </a:pPr>
            <a:r>
              <a:rPr lang="en-GB" sz="1050" dirty="0">
                <a:hlinkClick r:id="rId5"/>
              </a:rPr>
              <a:t>What are health inequalities? | The King's Fund (kingsfund.org.uk)</a:t>
            </a:r>
            <a:endParaRPr lang="en-GB" sz="1050" dirty="0"/>
          </a:p>
          <a:p>
            <a:pPr>
              <a:buFont typeface="Wingdings" panose="05000000000000000000" pitchFamily="2" charset="2"/>
              <a:buChar char="§"/>
            </a:pPr>
            <a:r>
              <a:rPr lang="nn-NO" sz="1600" dirty="0">
                <a:hlinkClick r:id="rId5"/>
              </a:rPr>
              <a:t>https://www.kingsfund.org.uk/publications/what-are-health-inequalities</a:t>
            </a:r>
            <a:endParaRPr lang="nn-NO" sz="1600" dirty="0"/>
          </a:p>
          <a:p>
            <a:pPr>
              <a:buFont typeface="Wingdings" panose="05000000000000000000" pitchFamily="2" charset="2"/>
              <a:buChar char="§"/>
            </a:pPr>
            <a:r>
              <a:rPr lang="nn-NO" sz="1600" dirty="0">
                <a:hlinkClick r:id="rId5"/>
              </a:rPr>
              <a:t>https://www.kingsfund.org.uk/publications/what-are-health-inequalities</a:t>
            </a:r>
            <a:endParaRPr lang="nn-NO" sz="1600" dirty="0"/>
          </a:p>
          <a:p>
            <a:pPr>
              <a:buFont typeface="Wingdings" panose="05000000000000000000" pitchFamily="2" charset="2"/>
              <a:buChar char="§"/>
            </a:pPr>
            <a:r>
              <a:rPr lang="nn-NO" sz="1600" dirty="0">
                <a:hlinkClick r:id="rId6"/>
              </a:rPr>
              <a:t>https://www.kingsfund.org.uk/publications/what-are-health-inequalities#long</a:t>
            </a:r>
            <a:endParaRPr lang="nn-NO" sz="1600" dirty="0"/>
          </a:p>
          <a:p>
            <a:pPr>
              <a:buFont typeface="Wingdings" panose="05000000000000000000" pitchFamily="2" charset="2"/>
              <a:buChar char="§"/>
            </a:pPr>
            <a:endParaRPr lang="nn-NO" sz="1600" dirty="0"/>
          </a:p>
          <a:p>
            <a:pPr>
              <a:buFont typeface="Wingdings" panose="05000000000000000000" pitchFamily="2" charset="2"/>
              <a:buChar char="§"/>
            </a:pPr>
            <a:endParaRPr lang="nn-NO" sz="1600" dirty="0"/>
          </a:p>
          <a:p>
            <a:pPr>
              <a:buFont typeface="Wingdings" panose="05000000000000000000" pitchFamily="2" charset="2"/>
              <a:buChar char="§"/>
            </a:pPr>
            <a:endParaRPr lang="nn-NO" sz="1600" dirty="0"/>
          </a:p>
          <a:p>
            <a:pPr>
              <a:buFont typeface="Wingdings" panose="05000000000000000000" pitchFamily="2" charset="2"/>
              <a:buChar char="§"/>
            </a:pPr>
            <a:endParaRPr lang="nn-NO" sz="1600" dirty="0"/>
          </a:p>
          <a:p>
            <a:endParaRPr lang="en-GB" dirty="0"/>
          </a:p>
        </p:txBody>
      </p:sp>
      <p:sp>
        <p:nvSpPr>
          <p:cNvPr id="4" name="Footer Placeholder 2">
            <a:extLst>
              <a:ext uri="{FF2B5EF4-FFF2-40B4-BE49-F238E27FC236}">
                <a16:creationId xmlns:a16="http://schemas.microsoft.com/office/drawing/2014/main" id="{23673F18-C93B-1E54-DE3A-2E91E6DFCA32}"/>
              </a:ext>
            </a:extLst>
          </p:cNvPr>
          <p:cNvSpPr>
            <a:spLocks noGrp="1"/>
          </p:cNvSpPr>
          <p:nvPr>
            <p:ph type="ftr" sz="quarter" idx="11"/>
          </p:nvPr>
        </p:nvSpPr>
        <p:spPr bwMode="auto">
          <a:xfrm>
            <a:off x="457200" y="5221649"/>
            <a:ext cx="7499176" cy="476250"/>
          </a:xfrm>
          <a:prstGeom prst="rect">
            <a:avLst/>
          </a:prstGeom>
          <a:noFill/>
          <a:ln>
            <a:noFill/>
          </a:ln>
          <a:effectLst/>
        </p:spPr>
        <p:txBody>
          <a:bodyPr vert="horz" wrap="square" lIns="91440" tIns="45720" rIns="91440" bIns="45720" numCol="1" anchor="t" anchorCtr="0" compatLnSpc="1">
            <a:prstTxWarp prst="textNoShape">
              <a:avLst/>
            </a:prstTxWarp>
          </a:bodyPr>
          <a:lstStyle>
            <a:defPPr>
              <a:defRPr lang="en-US"/>
            </a:defPPr>
            <a:lvl1pPr algn="ctr" rtl="0" eaLnBrk="1" fontAlgn="base" hangingPunct="1">
              <a:spcBef>
                <a:spcPct val="0"/>
              </a:spcBef>
              <a:spcAft>
                <a:spcPct val="0"/>
              </a:spcAft>
              <a:defRPr sz="1400"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defRPr/>
            </a:pPr>
            <a:r>
              <a:rPr lang="en-US" altLang="en-US" dirty="0">
                <a:hlinkClick r:id="rId7"/>
              </a:rPr>
              <a:t>https://www.medicalnewstoday.com/articles/health-equity?c=609513995031</a:t>
            </a:r>
            <a:endParaRPr lang="en-US" altLang="en-US" dirty="0"/>
          </a:p>
          <a:p>
            <a:pPr>
              <a:defRPr/>
            </a:pPr>
            <a:endParaRPr lang="en-US" altLang="en-US" dirty="0"/>
          </a:p>
          <a:p>
            <a:pPr algn="l">
              <a:defRPr/>
            </a:pPr>
            <a:endParaRPr lang="en-US" altLang="en-US" dirty="0"/>
          </a:p>
        </p:txBody>
      </p:sp>
    </p:spTree>
    <p:extLst>
      <p:ext uri="{BB962C8B-B14F-4D97-AF65-F5344CB8AC3E}">
        <p14:creationId xmlns:p14="http://schemas.microsoft.com/office/powerpoint/2010/main" val="31096870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211f9404-bca0-4bcf-9c1d-965ccb6f8d2d"/>
    <ds:schemaRef ds:uri="http://purl.org/dc/elements/1.1/"/>
    <ds:schemaRef ds:uri="http://schemas.microsoft.com/office/infopath/2007/PartnerControls"/>
    <ds:schemaRef ds:uri="303dbf9b-b85b-46a0-94f1-894078c07ecd"/>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5290</Words>
  <Application>Microsoft Office PowerPoint</Application>
  <PresentationFormat>On-screen Show (4:3)</PresentationFormat>
  <Paragraphs>551</Paragraphs>
  <Slides>90</Slides>
  <Notes>33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90</vt:i4>
      </vt:variant>
    </vt:vector>
  </HeadingPairs>
  <TitlesOfParts>
    <vt:vector size="100" baseType="lpstr">
      <vt:lpstr>Myriad Pro</vt:lpstr>
      <vt:lpstr>Arial</vt:lpstr>
      <vt:lpstr>Arial</vt:lpstr>
      <vt:lpstr>Calibri</vt:lpstr>
      <vt:lpstr>Lato</vt:lpstr>
      <vt:lpstr>Tw Cen MT</vt:lpstr>
      <vt:lpstr>Verdana</vt:lpstr>
      <vt:lpstr>Wingdings</vt:lpstr>
      <vt:lpstr>20140311PresentationUWTSDTemplate</vt:lpstr>
      <vt:lpstr>Default Design</vt:lpstr>
      <vt:lpstr>  Social Epidemiology and Public Health Development  Foundations of Social Epidemiology    </vt:lpstr>
      <vt:lpstr>Learning outcomes</vt:lpstr>
      <vt:lpstr>Module Summary</vt:lpstr>
      <vt:lpstr>Aims of the Session</vt:lpstr>
      <vt:lpstr>What is health inequality?</vt:lpstr>
      <vt:lpstr>Health inequality</vt:lpstr>
      <vt:lpstr>Health Inequality</vt:lpstr>
      <vt:lpstr>Activity 2</vt:lpstr>
      <vt:lpstr>Social Gradient</vt:lpstr>
      <vt:lpstr>Health inequality</vt:lpstr>
      <vt:lpstr>Health Inequality</vt:lpstr>
      <vt:lpstr>Health Inequality</vt:lpstr>
      <vt:lpstr>Health Inequality</vt:lpstr>
      <vt:lpstr>Health Inequality</vt:lpstr>
      <vt:lpstr>Trends in UK Health Inequality</vt:lpstr>
      <vt:lpstr>PowerPoint Presentation</vt:lpstr>
      <vt:lpstr>Nature of Health Inequality</vt:lpstr>
      <vt:lpstr>Nature of Health Inequality</vt:lpstr>
      <vt:lpstr>Nature of Health Inequality</vt:lpstr>
      <vt:lpstr>Activity</vt:lpstr>
      <vt:lpstr>Activity</vt:lpstr>
      <vt:lpstr>What is health equities?</vt:lpstr>
      <vt:lpstr>Health equity </vt:lpstr>
      <vt:lpstr>Health equity </vt:lpstr>
      <vt:lpstr>What are the factors that affect health equities?</vt:lpstr>
      <vt:lpstr>Factors that affect health equity</vt:lpstr>
      <vt:lpstr>What is the difference between health inequalities and health inequities?</vt:lpstr>
      <vt:lpstr>Difference between health inequalities and health inequities</vt:lpstr>
      <vt:lpstr>Difference between health inequalities and health inequities</vt:lpstr>
      <vt:lpstr>What are the approach to enhance health equities?</vt:lpstr>
      <vt:lpstr>Approaches to enhance health equity</vt:lpstr>
      <vt:lpstr>Health equity </vt:lpstr>
      <vt:lpstr>Marmot Review</vt:lpstr>
      <vt:lpstr>Marmot Review</vt:lpstr>
      <vt:lpstr>Activity</vt:lpstr>
      <vt:lpstr>Marmot Review</vt:lpstr>
      <vt:lpstr>Fair Society Healthy Lives (The Marmot Review)</vt:lpstr>
      <vt:lpstr>What are the Guiding Principles for Health equity?</vt:lpstr>
      <vt:lpstr>Guiding Principles for Health Equity</vt:lpstr>
      <vt:lpstr>Guiding Principles for Health Equity</vt:lpstr>
      <vt:lpstr>Activity </vt:lpstr>
      <vt:lpstr>Activity </vt:lpstr>
      <vt:lpstr>PowerPoint Presentation</vt:lpstr>
      <vt:lpstr>Activity </vt:lpstr>
      <vt:lpstr>What is social inequality?</vt:lpstr>
      <vt:lpstr>Social inequality</vt:lpstr>
      <vt:lpstr>Social inequality</vt:lpstr>
      <vt:lpstr>Social Inequality</vt:lpstr>
      <vt:lpstr>Social Inequality</vt:lpstr>
      <vt:lpstr>Social Inequality</vt:lpstr>
      <vt:lpstr>Social Inequality</vt:lpstr>
      <vt:lpstr>What are the types of social inequality?</vt:lpstr>
      <vt:lpstr>Types of social inequality</vt:lpstr>
      <vt:lpstr>Types of social inequality</vt:lpstr>
      <vt:lpstr>Types of social inequality</vt:lpstr>
      <vt:lpstr>Example Indirect Social Inequality </vt:lpstr>
      <vt:lpstr>Some key measures of inequality</vt:lpstr>
      <vt:lpstr>Income and wealth inequality</vt:lpstr>
      <vt:lpstr>Income and wealth inequality</vt:lpstr>
      <vt:lpstr>Activity</vt:lpstr>
      <vt:lpstr>Poverty</vt:lpstr>
      <vt:lpstr>Poverty</vt:lpstr>
      <vt:lpstr>Health</vt:lpstr>
      <vt:lpstr>Health</vt:lpstr>
      <vt:lpstr>What are the examples of social inequality?</vt:lpstr>
      <vt:lpstr>Examples of social inequality</vt:lpstr>
      <vt:lpstr>Social Inequality</vt:lpstr>
      <vt:lpstr>Activity </vt:lpstr>
      <vt:lpstr>Social Inequality</vt:lpstr>
      <vt:lpstr>Social Inequality</vt:lpstr>
      <vt:lpstr>Social Inequality</vt:lpstr>
      <vt:lpstr>What are the causes of social and economic inequality?</vt:lpstr>
      <vt:lpstr>Causes of social and economic inequality</vt:lpstr>
      <vt:lpstr>Causes of social and economic inequality</vt:lpstr>
      <vt:lpstr>Long-term unemployment</vt:lpstr>
      <vt:lpstr>Low wage</vt:lpstr>
      <vt:lpstr>Education </vt:lpstr>
      <vt:lpstr>Homelessness</vt:lpstr>
      <vt:lpstr>Social class background </vt:lpstr>
      <vt:lpstr>PowerPoint Presentation</vt:lpstr>
      <vt:lpstr>PowerPoint Presentation</vt:lpstr>
      <vt:lpstr>Class Activity</vt:lpstr>
      <vt:lpstr>What is social equality?</vt:lpstr>
      <vt:lpstr>Social equality</vt:lpstr>
      <vt:lpstr>Activity </vt:lpstr>
      <vt:lpstr>Pathways linking determinants and health inequalities</vt:lpstr>
      <vt:lpstr>In summary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94</cp:revision>
  <dcterms:created xsi:type="dcterms:W3CDTF">2015-04-14T15:21:28Z</dcterms:created>
  <dcterms:modified xsi:type="dcterms:W3CDTF">2022-11-08T09:20:08Z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