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1" r:id="rId5"/>
    <p:sldId id="260" r:id="rId6"/>
    <p:sldId id="259"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1FB463-0385-1AE7-2E09-59164600CCF6}" v="2686" dt="2023-03-08T23:55:04.651"/>
    <p1510:client id="{B62245E9-D6FD-6F1C-FED1-E0FEA200A87A}" v="1084" dt="2023-03-08T21:34:57.685"/>
    <p1510:client id="{C68BFA6B-5B93-A28D-DBF8-3478439DF5C4}" v="2" dt="2023-03-08T16:01:24.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055AD4-84F2-2102-E134-F90DD7A953A4}"/>
              </a:ext>
            </a:extLst>
          </p:cNvPr>
          <p:cNvSpPr txBox="1"/>
          <p:nvPr/>
        </p:nvSpPr>
        <p:spPr>
          <a:xfrm>
            <a:off x="384253" y="201379"/>
            <a:ext cx="1094014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0" dirty="0">
                <a:latin typeface="Cambria"/>
                <a:ea typeface="+mn-lt"/>
                <a:cs typeface="+mn-lt"/>
              </a:rPr>
              <a:t>Courage and Cowardice in the</a:t>
            </a:r>
            <a:endParaRPr lang="en-US" sz="6000">
              <a:latin typeface="Cambria"/>
              <a:ea typeface="Cambria"/>
            </a:endParaRPr>
          </a:p>
          <a:p>
            <a:r>
              <a:rPr lang="en-US" sz="6000" dirty="0">
                <a:latin typeface="Cambria"/>
                <a:ea typeface="+mn-lt"/>
                <a:cs typeface="+mn-lt"/>
              </a:rPr>
              <a:t>Roman Imperial Army.</a:t>
            </a:r>
            <a:endParaRPr lang="en-US" sz="6000" dirty="0">
              <a:latin typeface="Cambria"/>
              <a:ea typeface="Cambria"/>
            </a:endParaRPr>
          </a:p>
        </p:txBody>
      </p:sp>
      <p:sp>
        <p:nvSpPr>
          <p:cNvPr id="3" name="TextBox 2">
            <a:extLst>
              <a:ext uri="{FF2B5EF4-FFF2-40B4-BE49-F238E27FC236}">
                <a16:creationId xmlns:a16="http://schemas.microsoft.com/office/drawing/2014/main" id="{0E27D6CA-082B-D454-7608-53BA48802B4C}"/>
              </a:ext>
            </a:extLst>
          </p:cNvPr>
          <p:cNvSpPr txBox="1"/>
          <p:nvPr/>
        </p:nvSpPr>
        <p:spPr>
          <a:xfrm>
            <a:off x="443630" y="2263800"/>
            <a:ext cx="41068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John Coulston, 2013.</a:t>
            </a:r>
            <a:endParaRPr lang="en-US" dirty="0"/>
          </a:p>
        </p:txBody>
      </p:sp>
      <p:sp>
        <p:nvSpPr>
          <p:cNvPr id="4" name="TextBox 3">
            <a:extLst>
              <a:ext uri="{FF2B5EF4-FFF2-40B4-BE49-F238E27FC236}">
                <a16:creationId xmlns:a16="http://schemas.microsoft.com/office/drawing/2014/main" id="{4D4F7B1A-3650-9F18-9DFD-2DD995313427}"/>
              </a:ext>
            </a:extLst>
          </p:cNvPr>
          <p:cNvSpPr txBox="1"/>
          <p:nvPr/>
        </p:nvSpPr>
        <p:spPr>
          <a:xfrm>
            <a:off x="458473" y="2926841"/>
            <a:ext cx="58758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A study of soldier identity, discipline and stability in the Roman armies 1st c. BCE to 5th c. CE.</a:t>
            </a:r>
            <a:endParaRPr lang="en-US" dirty="0"/>
          </a:p>
        </p:txBody>
      </p:sp>
      <p:sp>
        <p:nvSpPr>
          <p:cNvPr id="5" name="TextBox 4">
            <a:extLst>
              <a:ext uri="{FF2B5EF4-FFF2-40B4-BE49-F238E27FC236}">
                <a16:creationId xmlns:a16="http://schemas.microsoft.com/office/drawing/2014/main" id="{EB6E502A-DED6-9DFE-3D6C-676478BBC518}"/>
              </a:ext>
            </a:extLst>
          </p:cNvPr>
          <p:cNvSpPr txBox="1"/>
          <p:nvPr/>
        </p:nvSpPr>
        <p:spPr>
          <a:xfrm>
            <a:off x="8969828" y="555255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https://commons.wikimedia.org/wiki/File:Statue-Augustus.jpg</a:t>
            </a:r>
          </a:p>
        </p:txBody>
      </p:sp>
      <p:pic>
        <p:nvPicPr>
          <p:cNvPr id="6" name="Picture 6">
            <a:extLst>
              <a:ext uri="{FF2B5EF4-FFF2-40B4-BE49-F238E27FC236}">
                <a16:creationId xmlns:a16="http://schemas.microsoft.com/office/drawing/2014/main" id="{22DE6D4E-A615-866C-856A-4524CB057F1B}"/>
              </a:ext>
            </a:extLst>
          </p:cNvPr>
          <p:cNvPicPr>
            <a:picLocks noChangeAspect="1"/>
          </p:cNvPicPr>
          <p:nvPr/>
        </p:nvPicPr>
        <p:blipFill>
          <a:blip r:embed="rId2"/>
          <a:stretch>
            <a:fillRect/>
          </a:stretch>
        </p:blipFill>
        <p:spPr>
          <a:xfrm>
            <a:off x="8969828" y="1370515"/>
            <a:ext cx="2743200" cy="41148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369B60-7DAF-8829-8F2D-0B12F1D6148F}"/>
              </a:ext>
            </a:extLst>
          </p:cNvPr>
          <p:cNvSpPr txBox="1"/>
          <p:nvPr/>
        </p:nvSpPr>
        <p:spPr>
          <a:xfrm>
            <a:off x="103908" y="227609"/>
            <a:ext cx="749629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mbria"/>
                <a:ea typeface="Cambria"/>
                <a:cs typeface="Calibri"/>
              </a:rPr>
              <a:t>The ethos of Roman soldiery.</a:t>
            </a:r>
          </a:p>
        </p:txBody>
      </p:sp>
      <p:sp>
        <p:nvSpPr>
          <p:cNvPr id="3" name="TextBox 2">
            <a:extLst>
              <a:ext uri="{FF2B5EF4-FFF2-40B4-BE49-F238E27FC236}">
                <a16:creationId xmlns:a16="http://schemas.microsoft.com/office/drawing/2014/main" id="{BD2A52B9-85E5-F761-6FFB-704100757D41}"/>
              </a:ext>
            </a:extLst>
          </p:cNvPr>
          <p:cNvSpPr txBox="1"/>
          <p:nvPr/>
        </p:nvSpPr>
        <p:spPr>
          <a:xfrm>
            <a:off x="106383" y="1190005"/>
            <a:ext cx="64102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Becoming a soldier in the Roman world "</a:t>
            </a:r>
            <a:r>
              <a:rPr lang="en-US" dirty="0">
                <a:ea typeface="+mn-lt"/>
                <a:cs typeface="+mn-lt"/>
              </a:rPr>
              <a:t>was not just a career but a life-defining service" (Coulston, 2013). </a:t>
            </a:r>
          </a:p>
          <a:p>
            <a:endParaRPr lang="en-US" dirty="0">
              <a:ea typeface="+mn-lt"/>
              <a:cs typeface="+mn-lt"/>
            </a:endParaRPr>
          </a:p>
          <a:p>
            <a:r>
              <a:rPr lang="en-US" dirty="0">
                <a:ea typeface="+mn-lt"/>
                <a:cs typeface="+mn-lt"/>
              </a:rPr>
              <a:t>Most remaining anecdotal sources are from the elite classes, some of which paint the soldiers as dangerous, boorish and "requiring tight control and </a:t>
            </a:r>
            <a:r>
              <a:rPr lang="en-US" i="1" dirty="0" err="1">
                <a:ea typeface="+mn-lt"/>
                <a:cs typeface="+mn-lt"/>
              </a:rPr>
              <a:t>disciplina</a:t>
            </a:r>
            <a:r>
              <a:rPr lang="en-US" dirty="0">
                <a:ea typeface="+mn-lt"/>
                <a:cs typeface="+mn-lt"/>
              </a:rPr>
              <a:t> fostered by responsible commanders" (Coulston, 2013).</a:t>
            </a:r>
          </a:p>
          <a:p>
            <a:endParaRPr lang="en-US" dirty="0">
              <a:ea typeface="+mn-lt"/>
              <a:cs typeface="+mn-lt"/>
            </a:endParaRPr>
          </a:p>
          <a:p>
            <a:endParaRPr lang="en-US" dirty="0">
              <a:ea typeface="+mn-lt"/>
              <a:cs typeface="+mn-lt"/>
            </a:endParaRPr>
          </a:p>
          <a:p>
            <a:r>
              <a:rPr lang="en-US" dirty="0">
                <a:ea typeface="+mn-lt"/>
                <a:cs typeface="+mn-lt"/>
              </a:rPr>
              <a:t>The cultural differences between the soldiery and the rest of the Roman world highlight the isolation that soldiers may experience while on campaign while their commanders and generals are venerated.</a:t>
            </a:r>
          </a:p>
        </p:txBody>
      </p:sp>
      <p:sp>
        <p:nvSpPr>
          <p:cNvPr id="4" name="TextBox 3">
            <a:extLst>
              <a:ext uri="{FF2B5EF4-FFF2-40B4-BE49-F238E27FC236}">
                <a16:creationId xmlns:a16="http://schemas.microsoft.com/office/drawing/2014/main" id="{8018F5A7-59A8-3714-676B-A126BE7C9639}"/>
              </a:ext>
            </a:extLst>
          </p:cNvPr>
          <p:cNvSpPr txBox="1"/>
          <p:nvPr/>
        </p:nvSpPr>
        <p:spPr>
          <a:xfrm>
            <a:off x="6515595" y="1191491"/>
            <a:ext cx="527660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"Caesar’s soldiers sang provocative and obscene songs mocking their commander, as was the ancient custom" (Midford and Evans, 2017).</a:t>
            </a:r>
            <a:br>
              <a:rPr lang="en-US" dirty="0">
                <a:cs typeface="Calibri"/>
              </a:rPr>
            </a:br>
            <a:br>
              <a:rPr lang="en-US" dirty="0">
                <a:cs typeface="Calibri"/>
              </a:rPr>
            </a:br>
            <a:r>
              <a:rPr lang="en-US" dirty="0">
                <a:ea typeface="+mn-lt"/>
                <a:cs typeface="+mn-lt"/>
              </a:rPr>
              <a:t>"Caesar screwed the lands of Gaul, Nicomedes screwed our Caesar, </a:t>
            </a:r>
          </a:p>
          <a:p>
            <a:endParaRPr lang="en-US" dirty="0">
              <a:ea typeface="+mn-lt"/>
              <a:cs typeface="+mn-lt"/>
            </a:endParaRPr>
          </a:p>
          <a:p>
            <a:r>
              <a:rPr lang="en-US" dirty="0">
                <a:ea typeface="+mn-lt"/>
                <a:cs typeface="+mn-lt"/>
              </a:rPr>
              <a:t>Look Caesar now is triumphing, the one who screwed the Gauls </a:t>
            </a:r>
          </a:p>
          <a:p>
            <a:endParaRPr lang="en-US" dirty="0">
              <a:ea typeface="+mn-lt"/>
              <a:cs typeface="+mn-lt"/>
            </a:endParaRPr>
          </a:p>
          <a:p>
            <a:r>
              <a:rPr lang="en-US" dirty="0">
                <a:ea typeface="+mn-lt"/>
                <a:cs typeface="+mn-lt"/>
              </a:rPr>
              <a:t>Now Nicomedes triumphs though, the one who screwed our Caesar"</a:t>
            </a:r>
          </a:p>
          <a:p>
            <a:endParaRPr lang="en-US" dirty="0">
              <a:cs typeface="Calibri"/>
            </a:endParaRPr>
          </a:p>
          <a:p>
            <a:r>
              <a:rPr lang="en-US" dirty="0">
                <a:cs typeface="Calibri"/>
              </a:rPr>
              <a:t>(</a:t>
            </a:r>
            <a:r>
              <a:rPr lang="en-US" dirty="0">
                <a:ea typeface="+mn-lt"/>
                <a:cs typeface="+mn-lt"/>
              </a:rPr>
              <a:t>Suetonius, </a:t>
            </a:r>
            <a:r>
              <a:rPr lang="en-US" i="1" dirty="0" err="1">
                <a:ea typeface="+mn-lt"/>
                <a:cs typeface="+mn-lt"/>
              </a:rPr>
              <a:t>Divus</a:t>
            </a:r>
            <a:r>
              <a:rPr lang="en-US" i="1" dirty="0">
                <a:ea typeface="+mn-lt"/>
                <a:cs typeface="+mn-lt"/>
              </a:rPr>
              <a:t> Julius</a:t>
            </a:r>
            <a:r>
              <a:rPr lang="en-US" dirty="0">
                <a:ea typeface="+mn-lt"/>
                <a:cs typeface="+mn-lt"/>
              </a:rPr>
              <a:t>, 49)</a:t>
            </a:r>
          </a:p>
        </p:txBody>
      </p:sp>
    </p:spTree>
    <p:extLst>
      <p:ext uri="{BB962C8B-B14F-4D97-AF65-F5344CB8AC3E}">
        <p14:creationId xmlns:p14="http://schemas.microsoft.com/office/powerpoint/2010/main" val="375074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pic>
        <p:nvPicPr>
          <p:cNvPr id="2" name="Picture 2" descr="A picture containing object, coin&#10;&#10;Description automatically generated">
            <a:extLst>
              <a:ext uri="{FF2B5EF4-FFF2-40B4-BE49-F238E27FC236}">
                <a16:creationId xmlns:a16="http://schemas.microsoft.com/office/drawing/2014/main" id="{6D64954B-8D3B-F035-34B5-D69190C0DE1C}"/>
              </a:ext>
            </a:extLst>
          </p:cNvPr>
          <p:cNvPicPr>
            <a:picLocks noChangeAspect="1"/>
          </p:cNvPicPr>
          <p:nvPr/>
        </p:nvPicPr>
        <p:blipFill>
          <a:blip r:embed="rId2"/>
          <a:stretch>
            <a:fillRect/>
          </a:stretch>
        </p:blipFill>
        <p:spPr>
          <a:xfrm>
            <a:off x="8930244" y="327146"/>
            <a:ext cx="2743200" cy="2660904"/>
          </a:xfrm>
          <a:prstGeom prst="rect">
            <a:avLst/>
          </a:prstGeom>
        </p:spPr>
      </p:pic>
      <p:sp>
        <p:nvSpPr>
          <p:cNvPr id="3" name="TextBox 2">
            <a:extLst>
              <a:ext uri="{FF2B5EF4-FFF2-40B4-BE49-F238E27FC236}">
                <a16:creationId xmlns:a16="http://schemas.microsoft.com/office/drawing/2014/main" id="{667C08E4-1A24-842C-20DA-632CD7FDC9DD}"/>
              </a:ext>
            </a:extLst>
          </p:cNvPr>
          <p:cNvSpPr txBox="1"/>
          <p:nvPr/>
        </p:nvSpPr>
        <p:spPr>
          <a:xfrm>
            <a:off x="183077" y="232557"/>
            <a:ext cx="52449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mbria"/>
                <a:ea typeface="Cambria"/>
                <a:cs typeface="Calibri"/>
              </a:rPr>
              <a:t>Courage and </a:t>
            </a:r>
            <a:r>
              <a:rPr lang="en-US" sz="4000" i="1" dirty="0">
                <a:latin typeface="Cambria"/>
                <a:ea typeface="Cambria"/>
                <a:cs typeface="Calibri"/>
              </a:rPr>
              <a:t>Virtus</a:t>
            </a:r>
          </a:p>
        </p:txBody>
      </p:sp>
      <p:sp>
        <p:nvSpPr>
          <p:cNvPr id="4" name="TextBox 3">
            <a:extLst>
              <a:ext uri="{FF2B5EF4-FFF2-40B4-BE49-F238E27FC236}">
                <a16:creationId xmlns:a16="http://schemas.microsoft.com/office/drawing/2014/main" id="{7EF63CDA-7670-16C6-959C-DDB4FB1CB224}"/>
              </a:ext>
            </a:extLst>
          </p:cNvPr>
          <p:cNvSpPr txBox="1"/>
          <p:nvPr/>
        </p:nvSpPr>
        <p:spPr>
          <a:xfrm>
            <a:off x="235032" y="1058882"/>
            <a:ext cx="668729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A soldier was expected to share, and perhaps exceed, the "qualities … of proper Roman citizen </a:t>
            </a:r>
            <a:r>
              <a:rPr lang="en-US" dirty="0" err="1">
                <a:cs typeface="Calibri"/>
              </a:rPr>
              <a:t>behaviour</a:t>
            </a:r>
            <a:r>
              <a:rPr lang="en-US" dirty="0">
                <a:cs typeface="Calibri"/>
              </a:rPr>
              <a:t>" (Coulston, 2013).</a:t>
            </a:r>
          </a:p>
          <a:p>
            <a:endParaRPr lang="en-US" dirty="0">
              <a:cs typeface="Calibri"/>
            </a:endParaRPr>
          </a:p>
          <a:p>
            <a:r>
              <a:rPr lang="en-US" dirty="0">
                <a:cs typeface="Calibri"/>
              </a:rPr>
              <a:t>The identity of a Roman soldier would be deeply embedded in the ideas of manhood and the surrounding qualities of strength, vitality. Perhaps this creates a social expectation, the idea of cowardice </a:t>
            </a:r>
            <a:r>
              <a:rPr lang="en-US" i="1" dirty="0">
                <a:cs typeface="Calibri"/>
              </a:rPr>
              <a:t>should </a:t>
            </a:r>
            <a:r>
              <a:rPr lang="en-US" dirty="0">
                <a:cs typeface="Calibri"/>
              </a:rPr>
              <a:t>be foreign to the Roman soldier, as it contradicts the values that are instilled from them by their peers, commanders and even Emperor.</a:t>
            </a:r>
          </a:p>
          <a:p>
            <a:endParaRPr lang="en-US" dirty="0">
              <a:cs typeface="Calibri"/>
            </a:endParaRPr>
          </a:p>
          <a:p>
            <a:r>
              <a:rPr lang="en-US" dirty="0" err="1">
                <a:cs typeface="Calibri"/>
              </a:rPr>
              <a:t>Peership</a:t>
            </a:r>
            <a:r>
              <a:rPr lang="en-US" dirty="0">
                <a:cs typeface="Calibri"/>
              </a:rPr>
              <a:t>, when not found with the regular citizens of the empire, could be found within their </a:t>
            </a:r>
            <a:r>
              <a:rPr lang="en-US" i="1" dirty="0" err="1">
                <a:cs typeface="Calibri"/>
              </a:rPr>
              <a:t>contubernium</a:t>
            </a:r>
            <a:r>
              <a:rPr lang="en-US" dirty="0">
                <a:cs typeface="Calibri"/>
              </a:rPr>
              <a:t> (8 soldiers who would eat and tent together). Such intimate groups of soldiers would allow to create strong bonds and relationships and </a:t>
            </a:r>
            <a:r>
              <a:rPr lang="en-US" dirty="0">
                <a:ea typeface="+mn-lt"/>
                <a:cs typeface="+mn-lt"/>
              </a:rPr>
              <a:t>"‘mix and match’ military</a:t>
            </a:r>
          </a:p>
          <a:p>
            <a:r>
              <a:rPr lang="en-US" dirty="0">
                <a:ea typeface="+mn-lt"/>
                <a:cs typeface="+mn-lt"/>
              </a:rPr>
              <a:t>cultures, skills, and weaponry drawn from groups both within and without the empire" (Coulston, 2013)</a:t>
            </a:r>
          </a:p>
        </p:txBody>
      </p:sp>
      <p:sp>
        <p:nvSpPr>
          <p:cNvPr id="5" name="TextBox 4">
            <a:extLst>
              <a:ext uri="{FF2B5EF4-FFF2-40B4-BE49-F238E27FC236}">
                <a16:creationId xmlns:a16="http://schemas.microsoft.com/office/drawing/2014/main" id="{C4CF85A1-3909-412D-7EBD-9EB8869DE340}"/>
              </a:ext>
            </a:extLst>
          </p:cNvPr>
          <p:cNvSpPr txBox="1"/>
          <p:nvPr/>
        </p:nvSpPr>
        <p:spPr>
          <a:xfrm>
            <a:off x="8930244" y="303216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https://www.ikmk.at/object.php?id=ID56785</a:t>
            </a:r>
          </a:p>
        </p:txBody>
      </p:sp>
    </p:spTree>
    <p:extLst>
      <p:ext uri="{BB962C8B-B14F-4D97-AF65-F5344CB8AC3E}">
        <p14:creationId xmlns:p14="http://schemas.microsoft.com/office/powerpoint/2010/main" val="2948856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9235DC-DA80-5D83-EAEC-3646C87B1744}"/>
              </a:ext>
            </a:extLst>
          </p:cNvPr>
          <p:cNvSpPr txBox="1"/>
          <p:nvPr/>
        </p:nvSpPr>
        <p:spPr>
          <a:xfrm>
            <a:off x="133088" y="240081"/>
            <a:ext cx="532356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mbria"/>
                <a:ea typeface="Cambria"/>
                <a:cs typeface="Calibri"/>
              </a:rPr>
              <a:t>The role of religion.</a:t>
            </a:r>
            <a:endParaRPr lang="en-US" sz="4000" dirty="0">
              <a:latin typeface="Cambria"/>
              <a:ea typeface="Cambria"/>
            </a:endParaRPr>
          </a:p>
        </p:txBody>
      </p:sp>
      <p:sp>
        <p:nvSpPr>
          <p:cNvPr id="3" name="TextBox 2">
            <a:extLst>
              <a:ext uri="{FF2B5EF4-FFF2-40B4-BE49-F238E27FC236}">
                <a16:creationId xmlns:a16="http://schemas.microsoft.com/office/drawing/2014/main" id="{36770B98-25CA-5C80-4AEB-5D07A9149835}"/>
              </a:ext>
            </a:extLst>
          </p:cNvPr>
          <p:cNvSpPr txBox="1"/>
          <p:nvPr/>
        </p:nvSpPr>
        <p:spPr>
          <a:xfrm>
            <a:off x="135698" y="955876"/>
            <a:ext cx="683850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"Cult practice pervaded army culture." (Coulston, 2013)</a:t>
            </a:r>
          </a:p>
          <a:p>
            <a:endParaRPr lang="en-US" dirty="0">
              <a:cs typeface="Calibri" panose="020F0502020204030204"/>
            </a:endParaRPr>
          </a:p>
          <a:p>
            <a:r>
              <a:rPr lang="en-US" dirty="0">
                <a:cs typeface="Calibri" panose="020F0502020204030204"/>
              </a:rPr>
              <a:t>An ordinary citizen of the Empire would look upon the gods for safety and success and this would be the same for a soldier. "</a:t>
            </a:r>
            <a:r>
              <a:rPr lang="en-US" dirty="0">
                <a:ea typeface="+mn-lt"/>
                <a:cs typeface="+mn-lt"/>
              </a:rPr>
              <a:t>Campaigns were opened and closed with major sacrifices led by emperors and other commanders to enlist the support of the gods and to thank them for victory" (Coulston, 2013). </a:t>
            </a:r>
          </a:p>
          <a:p>
            <a:endParaRPr lang="en-US" dirty="0">
              <a:ea typeface="+mn-lt"/>
              <a:cs typeface="+mn-lt"/>
            </a:endParaRPr>
          </a:p>
          <a:p>
            <a:r>
              <a:rPr lang="en-US" dirty="0">
                <a:ea typeface="+mn-lt"/>
                <a:cs typeface="+mn-lt"/>
              </a:rPr>
              <a:t>The gods would be used as a personal and strategic aid in the armies, a heavy focus on the superstitious aspects of war in the Roman world perhaps allowed for soldiers to stay encouraged and motivated, with the </a:t>
            </a:r>
            <a:r>
              <a:rPr lang="en-US" dirty="0" err="1">
                <a:ea typeface="+mn-lt"/>
                <a:cs typeface="+mn-lt"/>
              </a:rPr>
              <a:t>favour</a:t>
            </a:r>
            <a:r>
              <a:rPr lang="en-US" dirty="0">
                <a:ea typeface="+mn-lt"/>
                <a:cs typeface="+mn-lt"/>
              </a:rPr>
              <a:t> of the gods.</a:t>
            </a:r>
            <a:br>
              <a:rPr lang="en-US" dirty="0">
                <a:ea typeface="+mn-lt"/>
                <a:cs typeface="+mn-lt"/>
              </a:rPr>
            </a:br>
            <a:br>
              <a:rPr lang="en-US" dirty="0">
                <a:ea typeface="+mn-lt"/>
                <a:cs typeface="+mn-lt"/>
              </a:rPr>
            </a:br>
            <a:r>
              <a:rPr lang="en-US" dirty="0">
                <a:ea typeface="+mn-lt"/>
                <a:cs typeface="+mn-lt"/>
              </a:rPr>
              <a:t>"It is also worthy of special notice that in Aeneas there is not a trace of insult to the gods or defiance to them" (</a:t>
            </a:r>
            <a:r>
              <a:rPr lang="en-US" dirty="0" err="1">
                <a:ea typeface="+mn-lt"/>
                <a:cs typeface="+mn-lt"/>
              </a:rPr>
              <a:t>Hritzu</a:t>
            </a:r>
            <a:r>
              <a:rPr lang="en-US" dirty="0">
                <a:ea typeface="+mn-lt"/>
                <a:cs typeface="+mn-lt"/>
              </a:rPr>
              <a:t>, 1944) </a:t>
            </a:r>
          </a:p>
        </p:txBody>
      </p:sp>
      <p:pic>
        <p:nvPicPr>
          <p:cNvPr id="5" name="Picture 5" descr="A picture containing building, outdoor, old, stone&#10;&#10;Description automatically generated">
            <a:extLst>
              <a:ext uri="{FF2B5EF4-FFF2-40B4-BE49-F238E27FC236}">
                <a16:creationId xmlns:a16="http://schemas.microsoft.com/office/drawing/2014/main" id="{1EF65E17-CF4B-8E53-22B8-5388E45ADE95}"/>
              </a:ext>
            </a:extLst>
          </p:cNvPr>
          <p:cNvPicPr>
            <a:picLocks noChangeAspect="1"/>
          </p:cNvPicPr>
          <p:nvPr/>
        </p:nvPicPr>
        <p:blipFill>
          <a:blip r:embed="rId2"/>
          <a:stretch>
            <a:fillRect/>
          </a:stretch>
        </p:blipFill>
        <p:spPr>
          <a:xfrm>
            <a:off x="7028820" y="236660"/>
            <a:ext cx="4961964" cy="3316569"/>
          </a:xfrm>
          <a:prstGeom prst="rect">
            <a:avLst/>
          </a:prstGeom>
        </p:spPr>
      </p:pic>
      <p:sp>
        <p:nvSpPr>
          <p:cNvPr id="6" name="TextBox 5">
            <a:extLst>
              <a:ext uri="{FF2B5EF4-FFF2-40B4-BE49-F238E27FC236}">
                <a16:creationId xmlns:a16="http://schemas.microsoft.com/office/drawing/2014/main" id="{B462058D-C4FA-72DB-31EF-0D7DC372D2BC}"/>
              </a:ext>
            </a:extLst>
          </p:cNvPr>
          <p:cNvSpPr txBox="1"/>
          <p:nvPr/>
        </p:nvSpPr>
        <p:spPr>
          <a:xfrm>
            <a:off x="9262782" y="3558988"/>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http://www.trajans-column.org/?attachment_id=640</a:t>
            </a:r>
          </a:p>
        </p:txBody>
      </p:sp>
    </p:spTree>
    <p:extLst>
      <p:ext uri="{BB962C8B-B14F-4D97-AF65-F5344CB8AC3E}">
        <p14:creationId xmlns:p14="http://schemas.microsoft.com/office/powerpoint/2010/main" val="3124611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8D2874-CB29-F594-D170-347DAF736993}"/>
              </a:ext>
            </a:extLst>
          </p:cNvPr>
          <p:cNvSpPr txBox="1"/>
          <p:nvPr/>
        </p:nvSpPr>
        <p:spPr>
          <a:xfrm>
            <a:off x="126066" y="224117"/>
            <a:ext cx="633132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mbria"/>
                <a:ea typeface="Cambria"/>
                <a:cs typeface="Calibri"/>
              </a:rPr>
              <a:t>Cowardice and mutiny.</a:t>
            </a:r>
          </a:p>
        </p:txBody>
      </p:sp>
      <p:sp>
        <p:nvSpPr>
          <p:cNvPr id="3" name="TextBox 2">
            <a:extLst>
              <a:ext uri="{FF2B5EF4-FFF2-40B4-BE49-F238E27FC236}">
                <a16:creationId xmlns:a16="http://schemas.microsoft.com/office/drawing/2014/main" id="{93E890B3-A8DC-1315-D5B8-B666EA2CF85E}"/>
              </a:ext>
            </a:extLst>
          </p:cNvPr>
          <p:cNvSpPr txBox="1"/>
          <p:nvPr/>
        </p:nvSpPr>
        <p:spPr>
          <a:xfrm>
            <a:off x="123264" y="1095375"/>
            <a:ext cx="773205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Social and legal implications sought to defer soldiers to defect from their legion, yet special circumstances allowed groups of soldiers to mutiny. "</a:t>
            </a:r>
            <a:r>
              <a:rPr lang="en-US" dirty="0">
                <a:ea typeface="+mn-lt"/>
                <a:cs typeface="+mn-lt"/>
              </a:rPr>
              <a:t>The large-scale mutinies of the imperial period were largely about poor pay and conditions" (Coulston, 2013). This trend of mutinies based on pay and conditions perhaps highlights that these mutineers did not act in cowardice. "They were ended by protracted negotiation, concessions." (Coulston, 2013).</a:t>
            </a:r>
          </a:p>
          <a:p>
            <a:endParaRPr lang="en-US" dirty="0">
              <a:cs typeface="Calibri" panose="020F0502020204030204"/>
            </a:endParaRPr>
          </a:p>
          <a:p>
            <a:r>
              <a:rPr lang="en-US" dirty="0">
                <a:ea typeface="+mn-lt"/>
                <a:cs typeface="+mn-lt"/>
              </a:rPr>
              <a:t>“Forcible or passive resistance either to a commanding general or to the government of Rome,” (</a:t>
            </a:r>
            <a:r>
              <a:rPr lang="en-US" dirty="0" err="1">
                <a:ea typeface="+mn-lt"/>
                <a:cs typeface="+mn-lt"/>
              </a:rPr>
              <a:t>Chrissanthos</a:t>
            </a:r>
            <a:r>
              <a:rPr lang="en-US" dirty="0">
                <a:ea typeface="+mn-lt"/>
                <a:cs typeface="+mn-lt"/>
              </a:rPr>
              <a:t>, 1997) </a:t>
            </a:r>
            <a:r>
              <a:rPr lang="en-US" dirty="0" err="1">
                <a:ea typeface="+mn-lt"/>
                <a:cs typeface="+mn-lt"/>
              </a:rPr>
              <a:t>Chrissanthos</a:t>
            </a:r>
            <a:r>
              <a:rPr lang="en-US" dirty="0">
                <a:ea typeface="+mn-lt"/>
                <a:cs typeface="+mn-lt"/>
              </a:rPr>
              <a:t>' definition allows us to look at mutinies as not inherently violent, an ancient variant of a union strike perhaps.</a:t>
            </a:r>
          </a:p>
          <a:p>
            <a:endParaRPr lang="en-US" dirty="0">
              <a:cs typeface="Calibri" panose="020F0502020204030204"/>
            </a:endParaRPr>
          </a:p>
          <a:p>
            <a:r>
              <a:rPr lang="en-US" dirty="0">
                <a:cs typeface="Calibri" panose="020F0502020204030204"/>
              </a:rPr>
              <a:t>"</a:t>
            </a:r>
            <a:r>
              <a:rPr lang="en-US" dirty="0">
                <a:ea typeface="+mn-lt"/>
                <a:cs typeface="+mn-lt"/>
              </a:rPr>
              <a:t>Seldom did Roman troops mutiny in the face of an external enemy (as opposed to civil war situations)." (Coulston, 2013). This may show that the qualities of </a:t>
            </a:r>
            <a:r>
              <a:rPr lang="en-US" dirty="0" err="1">
                <a:ea typeface="+mn-lt"/>
                <a:cs typeface="+mn-lt"/>
              </a:rPr>
              <a:t>soldierhood</a:t>
            </a:r>
            <a:r>
              <a:rPr lang="en-US" dirty="0">
                <a:ea typeface="+mn-lt"/>
                <a:cs typeface="+mn-lt"/>
              </a:rPr>
              <a:t>, as perpetuated by Roman societal and religious virtues, were effective in conditioning the average soldier as reluctant to not fight in face of an enemy army.</a:t>
            </a:r>
          </a:p>
        </p:txBody>
      </p:sp>
    </p:spTree>
    <p:extLst>
      <p:ext uri="{BB962C8B-B14F-4D97-AF65-F5344CB8AC3E}">
        <p14:creationId xmlns:p14="http://schemas.microsoft.com/office/powerpoint/2010/main" val="4016831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A79A25-3DA1-65BD-9F53-809F6D9A8186}"/>
              </a:ext>
            </a:extLst>
          </p:cNvPr>
          <p:cNvSpPr txBox="1"/>
          <p:nvPr/>
        </p:nvSpPr>
        <p:spPr>
          <a:xfrm>
            <a:off x="226919" y="156883"/>
            <a:ext cx="63285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Cambria"/>
                <a:ea typeface="Cambria"/>
                <a:cs typeface="Calibri"/>
              </a:rPr>
              <a:t>'Cowardice' and its consequences</a:t>
            </a:r>
            <a:endParaRPr lang="en-US" sz="4000" dirty="0">
              <a:latin typeface="Cambria"/>
              <a:ea typeface="Cambria"/>
            </a:endParaRPr>
          </a:p>
        </p:txBody>
      </p:sp>
      <p:sp>
        <p:nvSpPr>
          <p:cNvPr id="3" name="TextBox 2">
            <a:extLst>
              <a:ext uri="{FF2B5EF4-FFF2-40B4-BE49-F238E27FC236}">
                <a16:creationId xmlns:a16="http://schemas.microsoft.com/office/drawing/2014/main" id="{76A3878A-F2EA-C654-61CE-2D51C540A2F2}"/>
              </a:ext>
            </a:extLst>
          </p:cNvPr>
          <p:cNvSpPr txBox="1"/>
          <p:nvPr/>
        </p:nvSpPr>
        <p:spPr>
          <a:xfrm>
            <a:off x="182095" y="1484778"/>
            <a:ext cx="60651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
        <p:nvSpPr>
          <p:cNvPr id="4" name="TextBox 3">
            <a:extLst>
              <a:ext uri="{FF2B5EF4-FFF2-40B4-BE49-F238E27FC236}">
                <a16:creationId xmlns:a16="http://schemas.microsoft.com/office/drawing/2014/main" id="{B05221D5-CF7A-AA2D-5276-9F1D4CB04B90}"/>
              </a:ext>
            </a:extLst>
          </p:cNvPr>
          <p:cNvSpPr txBox="1"/>
          <p:nvPr/>
        </p:nvSpPr>
        <p:spPr>
          <a:xfrm>
            <a:off x="282948" y="1479176"/>
            <a:ext cx="757517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Deserting, surrendering or fleeing the battle would put the common soldier at the mercy of both the ally and enemy. "</a:t>
            </a:r>
            <a:r>
              <a:rPr lang="en-US" dirty="0">
                <a:ea typeface="+mn-lt"/>
                <a:cs typeface="+mn-lt"/>
              </a:rPr>
              <a:t>Surviving the immediate surrender context is difficult enough in any conflict situation where enemies are in the frenzy of combat." (Coulston, 2013). Perhaps if not killed by the enemy, and looted, you would be sold as a slave, forfeiting your rights as a Roman citizen, completely losing your status in society (provided you are bought back).</a:t>
            </a:r>
          </a:p>
          <a:p>
            <a:endParaRPr lang="en-US" dirty="0">
              <a:cs typeface="Calibri" panose="020F0502020204030204"/>
            </a:endParaRPr>
          </a:p>
          <a:p>
            <a:r>
              <a:rPr lang="en-US" dirty="0">
                <a:cs typeface="Calibri" panose="020F0502020204030204"/>
              </a:rPr>
              <a:t>"</a:t>
            </a:r>
            <a:r>
              <a:rPr lang="en-US" dirty="0">
                <a:ea typeface="+mn-lt"/>
                <a:cs typeface="+mn-lt"/>
              </a:rPr>
              <a:t>Most famously, Roman soldiers who were captured in ad 9 in the Varian disaster reportedly suffered hideous torture and death, and this whole episode may now be profitably examined from the perspective of Roman ‘failure’." (Coulston, 2013). Modern sympathies, as alluded by Coulston, would perhaps not be present when looking upon prisoners of war or their fates. </a:t>
            </a:r>
          </a:p>
          <a:p>
            <a:endParaRPr lang="en-US" dirty="0">
              <a:ea typeface="+mn-lt"/>
              <a:cs typeface="+mn-lt"/>
            </a:endParaRPr>
          </a:p>
          <a:p>
            <a:r>
              <a:rPr lang="en-US" dirty="0">
                <a:ea typeface="+mn-lt"/>
                <a:cs typeface="+mn-lt"/>
              </a:rPr>
              <a:t>The maxim 'Death before </a:t>
            </a:r>
            <a:r>
              <a:rPr lang="en-US" dirty="0" err="1">
                <a:ea typeface="+mn-lt"/>
                <a:cs typeface="+mn-lt"/>
              </a:rPr>
              <a:t>dishonour</a:t>
            </a:r>
            <a:r>
              <a:rPr lang="en-US" dirty="0">
                <a:ea typeface="+mn-lt"/>
                <a:cs typeface="+mn-lt"/>
              </a:rPr>
              <a:t>' "serves as a vivid example of Roman </a:t>
            </a:r>
            <a:r>
              <a:rPr lang="en-US" dirty="0" err="1">
                <a:ea typeface="+mn-lt"/>
                <a:cs typeface="+mn-lt"/>
              </a:rPr>
              <a:t>honour</a:t>
            </a:r>
            <a:r>
              <a:rPr lang="en-US" dirty="0">
                <a:ea typeface="+mn-lt"/>
                <a:cs typeface="+mn-lt"/>
              </a:rPr>
              <a:t>." (Rauh, 2015). </a:t>
            </a: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867505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22C21D-05B5-C1E0-A5F8-7E0775096043}"/>
              </a:ext>
            </a:extLst>
          </p:cNvPr>
          <p:cNvSpPr txBox="1"/>
          <p:nvPr/>
        </p:nvSpPr>
        <p:spPr>
          <a:xfrm>
            <a:off x="197224" y="118781"/>
            <a:ext cx="11562228"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mbria"/>
                <a:ea typeface="Cambria"/>
                <a:cs typeface="Times New Roman"/>
              </a:rPr>
              <a:t>Reference list</a:t>
            </a:r>
          </a:p>
          <a:p>
            <a:endParaRPr lang="en-US" dirty="0">
              <a:latin typeface="Cambria"/>
              <a:ea typeface="Cambria"/>
              <a:cs typeface="Times New Roman"/>
            </a:endParaRPr>
          </a:p>
          <a:p>
            <a:r>
              <a:rPr lang="en-US" i="1" dirty="0">
                <a:latin typeface="Cambria"/>
                <a:ea typeface="Cambria"/>
                <a:cs typeface="Times New Roman"/>
              </a:rPr>
              <a:t>Ancient sources</a:t>
            </a:r>
          </a:p>
          <a:p>
            <a:endParaRPr lang="en-US" dirty="0">
              <a:latin typeface="Cambria"/>
              <a:ea typeface="Cambria"/>
              <a:cs typeface="Times New Roman"/>
            </a:endParaRPr>
          </a:p>
          <a:p>
            <a:r>
              <a:rPr lang="en-US" dirty="0">
                <a:latin typeface="Cambria"/>
                <a:ea typeface="Cambria"/>
                <a:cs typeface="Times New Roman"/>
              </a:rPr>
              <a:t>Suetonius. </a:t>
            </a:r>
            <a:r>
              <a:rPr lang="en-US" i="1" dirty="0" err="1">
                <a:latin typeface="Cambria"/>
                <a:ea typeface="Cambria"/>
                <a:cs typeface="Times New Roman"/>
              </a:rPr>
              <a:t>Divus</a:t>
            </a:r>
            <a:r>
              <a:rPr lang="en-US" i="1" dirty="0">
                <a:latin typeface="Cambria"/>
                <a:ea typeface="Cambria"/>
                <a:cs typeface="Times New Roman"/>
              </a:rPr>
              <a:t> Julius.</a:t>
            </a:r>
            <a:br>
              <a:rPr lang="en-US" i="1" dirty="0">
                <a:latin typeface="Cambria"/>
                <a:ea typeface="Cambria"/>
                <a:cs typeface="Times New Roman"/>
              </a:rPr>
            </a:br>
            <a:br>
              <a:rPr lang="en-US" i="1" dirty="0">
                <a:latin typeface="Cambria"/>
                <a:ea typeface="Cambria"/>
                <a:cs typeface="Times New Roman"/>
              </a:rPr>
            </a:br>
            <a:r>
              <a:rPr lang="en-US" i="1" dirty="0">
                <a:latin typeface="Cambria"/>
                <a:ea typeface="Cambria"/>
                <a:cs typeface="Times New Roman"/>
              </a:rPr>
              <a:t>Modern sources</a:t>
            </a:r>
          </a:p>
          <a:p>
            <a:endParaRPr lang="en-US" dirty="0">
              <a:latin typeface="Cambria"/>
              <a:ea typeface="Cambria"/>
              <a:cs typeface="Times New Roman"/>
            </a:endParaRPr>
          </a:p>
          <a:p>
            <a:r>
              <a:rPr lang="en-US" dirty="0" err="1">
                <a:latin typeface="Cambria"/>
                <a:ea typeface="Cambria"/>
                <a:cs typeface="Times New Roman"/>
              </a:rPr>
              <a:t>Chrissanthos</a:t>
            </a:r>
            <a:r>
              <a:rPr lang="en-US" dirty="0">
                <a:latin typeface="Cambria"/>
                <a:ea typeface="Cambria"/>
                <a:cs typeface="Times New Roman"/>
              </a:rPr>
              <a:t>, S.G. (1997). </a:t>
            </a:r>
            <a:r>
              <a:rPr lang="en-US" i="1" dirty="0">
                <a:latin typeface="Cambria"/>
                <a:ea typeface="Cambria"/>
                <a:cs typeface="Times New Roman"/>
              </a:rPr>
              <a:t>Scipio and the Mutiny at </a:t>
            </a:r>
            <a:r>
              <a:rPr lang="en-US" i="1" dirty="0" err="1">
                <a:latin typeface="Cambria"/>
                <a:ea typeface="Cambria"/>
                <a:cs typeface="Times New Roman"/>
              </a:rPr>
              <a:t>Sucro</a:t>
            </a:r>
            <a:r>
              <a:rPr lang="en-US" i="1" dirty="0">
                <a:latin typeface="Cambria"/>
                <a:ea typeface="Cambria"/>
                <a:cs typeface="Times New Roman"/>
              </a:rPr>
              <a:t>, 206 BC</a:t>
            </a:r>
            <a:r>
              <a:rPr lang="en-US" dirty="0">
                <a:latin typeface="Cambria"/>
                <a:ea typeface="Cambria"/>
                <a:cs typeface="Times New Roman"/>
              </a:rPr>
              <a:t>. Historia.</a:t>
            </a:r>
          </a:p>
          <a:p>
            <a:endParaRPr lang="en-US" dirty="0">
              <a:latin typeface="Cambria"/>
              <a:ea typeface="Cambria"/>
              <a:cs typeface="Times New Roman"/>
            </a:endParaRPr>
          </a:p>
          <a:p>
            <a:r>
              <a:rPr lang="en-US" dirty="0">
                <a:latin typeface="Cambria"/>
                <a:ea typeface="Cambria"/>
                <a:cs typeface="Times New Roman"/>
              </a:rPr>
              <a:t>Coulston, J. (2013). Courage and Cowardice in the Roman Imperial Army. </a:t>
            </a:r>
            <a:r>
              <a:rPr lang="en-US" i="1" dirty="0">
                <a:latin typeface="Cambria"/>
                <a:ea typeface="Cambria"/>
                <a:cs typeface="Times New Roman"/>
              </a:rPr>
              <a:t>War in History</a:t>
            </a:r>
            <a:r>
              <a:rPr lang="en-US" dirty="0">
                <a:latin typeface="Cambria"/>
                <a:ea typeface="Cambria"/>
                <a:cs typeface="Times New Roman"/>
              </a:rPr>
              <a:t>, [online] 20(1), pp.7–31.</a:t>
            </a:r>
          </a:p>
          <a:p>
            <a:r>
              <a:rPr lang="en-US" dirty="0">
                <a:latin typeface="Cambria"/>
                <a:ea typeface="Cambria"/>
                <a:cs typeface="Times New Roman"/>
              </a:rPr>
              <a:t> </a:t>
            </a:r>
            <a:r>
              <a:rPr lang="en-US" dirty="0" err="1">
                <a:latin typeface="Cambria"/>
                <a:ea typeface="Cambria"/>
                <a:cs typeface="Times New Roman"/>
              </a:rPr>
              <a:t>doi:https</a:t>
            </a:r>
            <a:r>
              <a:rPr lang="en-US" dirty="0">
                <a:latin typeface="Cambria"/>
                <a:ea typeface="Cambria"/>
                <a:cs typeface="Times New Roman"/>
              </a:rPr>
              <a:t>://doi.org/10.1177/0968344512454518.</a:t>
            </a:r>
            <a:endParaRPr lang="en-US" dirty="0">
              <a:cs typeface="Calibri"/>
            </a:endParaRPr>
          </a:p>
          <a:p>
            <a:endParaRPr lang="en-US" dirty="0">
              <a:latin typeface="Cambria"/>
              <a:ea typeface="Cambria"/>
              <a:cs typeface="Times New Roman"/>
            </a:endParaRPr>
          </a:p>
          <a:p>
            <a:r>
              <a:rPr lang="en-US" dirty="0" err="1">
                <a:latin typeface="Cambria"/>
                <a:ea typeface="Cambria"/>
                <a:cs typeface="Times New Roman"/>
              </a:rPr>
              <a:t>Hritzu</a:t>
            </a:r>
            <a:r>
              <a:rPr lang="en-US" dirty="0">
                <a:latin typeface="Cambria"/>
                <a:ea typeface="Cambria"/>
                <a:cs typeface="Times New Roman"/>
              </a:rPr>
              <a:t>, J.N. (1944). The Ideality of Aeneas. </a:t>
            </a:r>
            <a:r>
              <a:rPr lang="en-US" i="1" dirty="0">
                <a:latin typeface="Cambria"/>
                <a:ea typeface="Cambria"/>
                <a:cs typeface="Times New Roman"/>
              </a:rPr>
              <a:t>The Classical Weekly</a:t>
            </a:r>
            <a:r>
              <a:rPr lang="en-US" dirty="0">
                <a:latin typeface="Cambria"/>
                <a:ea typeface="Cambria"/>
                <a:cs typeface="Times New Roman"/>
              </a:rPr>
              <a:t>, 38(4), pp.27–29. </a:t>
            </a:r>
            <a:r>
              <a:rPr lang="en-US" dirty="0" err="1">
                <a:latin typeface="Cambria"/>
                <a:ea typeface="Cambria"/>
                <a:cs typeface="Times New Roman"/>
              </a:rPr>
              <a:t>doi:https</a:t>
            </a:r>
            <a:r>
              <a:rPr lang="en-US" dirty="0">
                <a:latin typeface="Cambria"/>
                <a:ea typeface="Cambria"/>
                <a:cs typeface="Times New Roman"/>
              </a:rPr>
              <a:t>://doi.org/10.2307/4341997.</a:t>
            </a:r>
          </a:p>
          <a:p>
            <a:endParaRPr lang="en-US" dirty="0">
              <a:latin typeface="Cambria"/>
              <a:ea typeface="Cambria"/>
              <a:cs typeface="Times New Roman"/>
            </a:endParaRPr>
          </a:p>
          <a:p>
            <a:r>
              <a:rPr lang="en-US" dirty="0">
                <a:latin typeface="Cambria"/>
                <a:ea typeface="Cambria"/>
                <a:cs typeface="Times New Roman"/>
              </a:rPr>
              <a:t>Midford, S. and Evans, R. (2017). Caesar’s Triumphs over Gaul and Rome. </a:t>
            </a:r>
            <a:r>
              <a:rPr lang="en-US" i="1" dirty="0">
                <a:latin typeface="Cambria"/>
                <a:ea typeface="Cambria"/>
                <a:cs typeface="Times New Roman"/>
              </a:rPr>
              <a:t>La Trobe University</a:t>
            </a:r>
            <a:r>
              <a:rPr lang="en-US" dirty="0">
                <a:latin typeface="Cambria"/>
                <a:ea typeface="Cambria"/>
                <a:cs typeface="Times New Roman"/>
              </a:rPr>
              <a:t>, [online] (978-0-9953727-4-0). </a:t>
            </a:r>
            <a:r>
              <a:rPr lang="en-US" dirty="0" err="1">
                <a:latin typeface="Cambria"/>
                <a:ea typeface="Cambria"/>
                <a:cs typeface="Times New Roman"/>
              </a:rPr>
              <a:t>doi:https</a:t>
            </a:r>
            <a:r>
              <a:rPr lang="en-US" dirty="0">
                <a:latin typeface="Cambria"/>
                <a:ea typeface="Cambria"/>
                <a:cs typeface="Times New Roman"/>
              </a:rPr>
              <a:t>://doi.org/10.26826/1003.</a:t>
            </a:r>
          </a:p>
          <a:p>
            <a:endParaRPr lang="en-US" dirty="0">
              <a:latin typeface="Cambria"/>
              <a:ea typeface="Cambria"/>
              <a:cs typeface="Times New Roman"/>
            </a:endParaRPr>
          </a:p>
          <a:p>
            <a:r>
              <a:rPr lang="en-US" dirty="0">
                <a:latin typeface="Cambria"/>
                <a:ea typeface="Cambria"/>
                <a:cs typeface="Times New Roman"/>
              </a:rPr>
              <a:t>Rauh, S.H. (2015). The Tradition of Suicide in Rome’s Foreign Wars. </a:t>
            </a:r>
            <a:r>
              <a:rPr lang="en-US" i="1" dirty="0">
                <a:latin typeface="Cambria"/>
                <a:ea typeface="Cambria"/>
                <a:cs typeface="Times New Roman"/>
              </a:rPr>
              <a:t>TAPA</a:t>
            </a:r>
            <a:r>
              <a:rPr lang="en-US" dirty="0">
                <a:latin typeface="Cambria"/>
                <a:ea typeface="Cambria"/>
                <a:cs typeface="Times New Roman"/>
              </a:rPr>
              <a:t>, [online] 145(2), pp.383–410. Available at: https://www.jstor.org/stable/43830420 [Accessed 8 Mar. 2023].</a:t>
            </a:r>
          </a:p>
          <a:p>
            <a:endParaRPr lang="en-US" dirty="0">
              <a:latin typeface="Cambria"/>
              <a:ea typeface="Cambria"/>
              <a:cs typeface="Times New Roman"/>
            </a:endParaRPr>
          </a:p>
          <a:p>
            <a:endParaRPr lang="en-US" i="1" dirty="0">
              <a:latin typeface="Cambria"/>
              <a:ea typeface="Cambria"/>
              <a:cs typeface="Times New Roman"/>
            </a:endParaRPr>
          </a:p>
          <a:p>
            <a:endParaRPr lang="en-US" dirty="0">
              <a:latin typeface="Times New Roman"/>
              <a:cs typeface="Times New Roman"/>
            </a:endParaRPr>
          </a:p>
        </p:txBody>
      </p:sp>
    </p:spTree>
    <p:extLst>
      <p:ext uri="{BB962C8B-B14F-4D97-AF65-F5344CB8AC3E}">
        <p14:creationId xmlns:p14="http://schemas.microsoft.com/office/powerpoint/2010/main" val="37700075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492</cp:revision>
  <dcterms:created xsi:type="dcterms:W3CDTF">2023-03-07T20:35:40Z</dcterms:created>
  <dcterms:modified xsi:type="dcterms:W3CDTF">2023-03-08T23:55:29Z</dcterms:modified>
</cp:coreProperties>
</file>