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26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B0D657D-3682-4049-AB03-8F56248A6DA4}"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2DCC6-B0FC-4B49-A404-DFAABB44D63F}"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6192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0D657D-3682-4049-AB03-8F56248A6DA4}"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2382168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B0D657D-3682-4049-AB03-8F56248A6DA4}"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196434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B0D657D-3682-4049-AB03-8F56248A6DA4}"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2083797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B0D657D-3682-4049-AB03-8F56248A6DA4}" type="datetimeFigureOut">
              <a:rPr lang="en-GB" smtClean="0"/>
              <a:t>21/02/2018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237793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B0D657D-3682-4049-AB03-8F56248A6DA4}" type="datetimeFigureOut">
              <a:rPr lang="en-GB" smtClean="0"/>
              <a:t>21/02/2018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1873508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0D657D-3682-4049-AB03-8F56248A6DA4}" type="datetimeFigureOut">
              <a:rPr lang="en-GB" smtClean="0"/>
              <a:t>21/02/2018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2820763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B0D657D-3682-4049-AB03-8F56248A6DA4}"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2437254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B0D657D-3682-4049-AB03-8F56248A6DA4}"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2594969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6B0D657D-3682-4049-AB03-8F56248A6DA4}" type="datetimeFigureOut">
              <a:rPr lang="en-GB" smtClean="0"/>
              <a:t>21/02/2018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2864583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B0D657D-3682-4049-AB03-8F56248A6DA4}"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38810283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B0D657D-3682-4049-AB03-8F56248A6DA4}"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2DCC6-B0FC-4B49-A404-DFAABB44D63F}"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887128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B0D657D-3682-4049-AB03-8F56248A6DA4}"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32341736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B0D657D-3682-4049-AB03-8F56248A6DA4}"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2DCC6-B0FC-4B49-A404-DFAABB44D63F}"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6808394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B0D657D-3682-4049-AB03-8F56248A6DA4}"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2331633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0D657D-3682-4049-AB03-8F56248A6DA4}"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28588093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0D657D-3682-4049-AB03-8F56248A6DA4}"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2DCC6-B0FC-4B49-A404-DFAABB44D63F}" type="slidenum">
              <a:rPr lang="en-GB" smtClean="0"/>
              <a:t>‹#›</a:t>
            </a:fld>
            <a:endParaRPr lang="en-GB"/>
          </a:p>
        </p:txBody>
      </p:sp>
    </p:spTree>
    <p:extLst>
      <p:ext uri="{BB962C8B-B14F-4D97-AF65-F5344CB8AC3E}">
        <p14:creationId xmlns:p14="http://schemas.microsoft.com/office/powerpoint/2010/main" val="3240255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6B0D657D-3682-4049-AB03-8F56248A6DA4}" type="datetimeFigureOut">
              <a:rPr lang="en-GB" smtClean="0"/>
              <a:t>21/02/2018</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C402DCC6-B0FC-4B49-A404-DFAABB44D63F}" type="slidenum">
              <a:rPr lang="en-GB" smtClean="0"/>
              <a:t>‹#›</a:t>
            </a:fld>
            <a:endParaRPr lang="en-GB"/>
          </a:p>
        </p:txBody>
      </p:sp>
    </p:spTree>
    <p:extLst>
      <p:ext uri="{BB962C8B-B14F-4D97-AF65-F5344CB8AC3E}">
        <p14:creationId xmlns:p14="http://schemas.microsoft.com/office/powerpoint/2010/main" val="12865945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657217" y="81260"/>
            <a:ext cx="6915676" cy="923330"/>
          </a:xfrm>
          <a:prstGeom prst="rect">
            <a:avLst/>
          </a:prstGeom>
          <a:noFill/>
        </p:spPr>
        <p:txBody>
          <a:bodyPr wrap="none" lIns="91440" tIns="45720" rIns="91440" bIns="45720">
            <a:spAutoFit/>
          </a:bodyPr>
          <a:lstStyle/>
          <a:p>
            <a:pPr algn="ctr"/>
            <a:r>
              <a:rPr lang="en-US" sz="54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Fishguard Bay Hotel</a:t>
            </a: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7" name="TextBox 6"/>
          <p:cNvSpPr txBox="1"/>
          <p:nvPr/>
        </p:nvSpPr>
        <p:spPr>
          <a:xfrm>
            <a:off x="726627" y="1420490"/>
            <a:ext cx="5334000" cy="2062103"/>
          </a:xfrm>
          <a:prstGeom prst="rect">
            <a:avLst/>
          </a:prstGeom>
          <a:noFill/>
        </p:spPr>
        <p:txBody>
          <a:bodyPr wrap="square" rtlCol="0">
            <a:spAutoFit/>
          </a:bodyPr>
          <a:lstStyle/>
          <a:p>
            <a:r>
              <a:rPr lang="en-GB" sz="1600" b="1" u="sng" dirty="0" smtClean="0"/>
              <a:t>Background</a:t>
            </a:r>
          </a:p>
          <a:p>
            <a:pPr marL="285750" indent="-285750">
              <a:buFont typeface="Arial" panose="020B0604020202020204" pitchFamily="34" charset="0"/>
              <a:buChar char="•"/>
            </a:pPr>
            <a:r>
              <a:rPr lang="en-GB" sz="1400" dirty="0" smtClean="0"/>
              <a:t>Located by the harbour in Goodwick, the Fishguard Bay Hotel was previously owned by a family owned by a family called the Schells for years.</a:t>
            </a:r>
          </a:p>
          <a:p>
            <a:pPr marL="285750" indent="-285750">
              <a:buFont typeface="Arial" panose="020B0604020202020204" pitchFamily="34" charset="0"/>
              <a:buChar char="•"/>
            </a:pPr>
            <a:r>
              <a:rPr lang="en-GB" sz="1400" dirty="0" smtClean="0"/>
              <a:t>In July 2017, Giant Hospitality bought the hotel off the Schells.</a:t>
            </a:r>
          </a:p>
          <a:p>
            <a:pPr marL="285750" indent="-285750">
              <a:buFont typeface="Arial" panose="020B0604020202020204" pitchFamily="34" charset="0"/>
              <a:buChar char="•"/>
            </a:pPr>
            <a:r>
              <a:rPr lang="en-GB" sz="1400" dirty="0" smtClean="0"/>
              <a:t>Giant Hospitality have a growing selection of hotels across the United Kingdom, including in Llandudno and in Tenby. </a:t>
            </a:r>
            <a:endParaRPr lang="en-GB" sz="1400" dirty="0"/>
          </a:p>
        </p:txBody>
      </p:sp>
      <p:sp>
        <p:nvSpPr>
          <p:cNvPr id="8" name="TextBox 7"/>
          <p:cNvSpPr txBox="1"/>
          <p:nvPr/>
        </p:nvSpPr>
        <p:spPr>
          <a:xfrm>
            <a:off x="6772275" y="4933951"/>
            <a:ext cx="5305693" cy="1661993"/>
          </a:xfrm>
          <a:prstGeom prst="rect">
            <a:avLst/>
          </a:prstGeom>
          <a:noFill/>
        </p:spPr>
        <p:txBody>
          <a:bodyPr wrap="square" rtlCol="0">
            <a:spAutoFit/>
          </a:bodyPr>
          <a:lstStyle/>
          <a:p>
            <a:r>
              <a:rPr lang="en-GB" sz="1600" b="1" u="sng" dirty="0" smtClean="0"/>
              <a:t>Why Fishguard Bay Hotel?</a:t>
            </a:r>
          </a:p>
          <a:p>
            <a:pPr marL="285750" indent="-285750">
              <a:buFont typeface="Arial" panose="020B0604020202020204" pitchFamily="34" charset="0"/>
              <a:buChar char="•"/>
            </a:pPr>
            <a:r>
              <a:rPr lang="en-GB" sz="1400" dirty="0" smtClean="0"/>
              <a:t>Local boy.</a:t>
            </a:r>
          </a:p>
          <a:p>
            <a:pPr marL="285750" indent="-285750">
              <a:buFont typeface="Arial" panose="020B0604020202020204" pitchFamily="34" charset="0"/>
              <a:buChar char="•"/>
            </a:pPr>
            <a:r>
              <a:rPr lang="en-GB" sz="1400" dirty="0" smtClean="0"/>
              <a:t>Family connections.</a:t>
            </a:r>
          </a:p>
          <a:p>
            <a:pPr marL="285750" indent="-285750">
              <a:buFont typeface="Arial" panose="020B0604020202020204" pitchFamily="34" charset="0"/>
              <a:buChar char="•"/>
            </a:pPr>
            <a:r>
              <a:rPr lang="en-GB" sz="1400" dirty="0" smtClean="0"/>
              <a:t>Potential – Lovely </a:t>
            </a:r>
            <a:r>
              <a:rPr lang="en-GB" sz="1400" dirty="0" smtClean="0"/>
              <a:t>settings, access </a:t>
            </a:r>
            <a:r>
              <a:rPr lang="en-GB" sz="1400" dirty="0" smtClean="0"/>
              <a:t>from Ireland and success from other local hotels. </a:t>
            </a:r>
          </a:p>
          <a:p>
            <a:pPr marL="285750" indent="-285750">
              <a:buFont typeface="Arial" panose="020B0604020202020204" pitchFamily="34" charset="0"/>
              <a:buChar char="•"/>
            </a:pPr>
            <a:r>
              <a:rPr lang="en-GB" sz="1400" dirty="0" smtClean="0"/>
              <a:t>Why </a:t>
            </a:r>
            <a:r>
              <a:rPr lang="en-GB" sz="1400" dirty="0" smtClean="0"/>
              <a:t>me as a consultant and not someone else? </a:t>
            </a:r>
          </a:p>
          <a:p>
            <a:endParaRPr lang="en-GB" sz="1600" b="1" u="sng" dirty="0"/>
          </a:p>
        </p:txBody>
      </p:sp>
      <p:pic>
        <p:nvPicPr>
          <p:cNvPr id="9" name="Picture 8"/>
          <p:cNvPicPr>
            <a:picLocks noChangeAspect="1"/>
          </p:cNvPicPr>
          <p:nvPr/>
        </p:nvPicPr>
        <p:blipFill rotWithShape="1">
          <a:blip r:embed="rId2">
            <a:extLst>
              <a:ext uri="{28A0092B-C50C-407E-A947-70E740481C1C}">
                <a14:useLocalDpi xmlns:a14="http://schemas.microsoft.com/office/drawing/2010/main" val="0"/>
              </a:ext>
            </a:extLst>
          </a:blip>
          <a:srcRect l="6146" t="3052" r="3140" b="12773"/>
          <a:stretch/>
        </p:blipFill>
        <p:spPr>
          <a:xfrm rot="21170587">
            <a:off x="1272289" y="3684493"/>
            <a:ext cx="3781242" cy="2630325"/>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369827">
            <a:off x="6772275" y="1724895"/>
            <a:ext cx="4267027" cy="2505449"/>
          </a:xfrm>
          <a:prstGeom prst="rect">
            <a:avLst/>
          </a:prstGeom>
        </p:spPr>
      </p:pic>
    </p:spTree>
    <p:extLst>
      <p:ext uri="{BB962C8B-B14F-4D97-AF65-F5344CB8AC3E}">
        <p14:creationId xmlns:p14="http://schemas.microsoft.com/office/powerpoint/2010/main" val="3771510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57167" y="0"/>
            <a:ext cx="6915676" cy="923330"/>
          </a:xfrm>
          <a:prstGeom prst="rect">
            <a:avLst/>
          </a:prstGeom>
          <a:noFill/>
        </p:spPr>
        <p:txBody>
          <a:bodyPr wrap="none" lIns="91440" tIns="45720" rIns="91440" bIns="45720">
            <a:spAutoFit/>
          </a:bodyPr>
          <a:lstStyle/>
          <a:p>
            <a:pPr algn="ctr"/>
            <a:r>
              <a:rPr lang="en-US" sz="54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Fishguard Bay Hotel</a:t>
            </a: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5" name="TextBox 4"/>
          <p:cNvSpPr txBox="1"/>
          <p:nvPr/>
        </p:nvSpPr>
        <p:spPr>
          <a:xfrm>
            <a:off x="1492143" y="955533"/>
            <a:ext cx="5324476" cy="3293209"/>
          </a:xfrm>
          <a:prstGeom prst="rect">
            <a:avLst/>
          </a:prstGeom>
          <a:noFill/>
        </p:spPr>
        <p:txBody>
          <a:bodyPr wrap="square" rtlCol="0">
            <a:spAutoFit/>
          </a:bodyPr>
          <a:lstStyle/>
          <a:p>
            <a:pPr algn="ctr"/>
            <a:r>
              <a:rPr lang="en-GB" sz="1600" b="1" u="sng" dirty="0" smtClean="0"/>
              <a:t>Aims and </a:t>
            </a:r>
            <a:r>
              <a:rPr lang="en-GB" sz="1600" b="1" u="sng" dirty="0" smtClean="0"/>
              <a:t>Objectives</a:t>
            </a:r>
            <a:endParaRPr lang="en-GB" sz="1600" b="1" u="sng" dirty="0" smtClean="0"/>
          </a:p>
          <a:p>
            <a:r>
              <a:rPr lang="en-GB" sz="1600" b="1" u="sng" dirty="0" smtClean="0"/>
              <a:t>Aims </a:t>
            </a:r>
          </a:p>
          <a:p>
            <a:r>
              <a:rPr lang="en-GB" sz="1600" dirty="0" smtClean="0"/>
              <a:t>1) </a:t>
            </a:r>
            <a:r>
              <a:rPr lang="en-GB" sz="1600" dirty="0" smtClean="0"/>
              <a:t>My </a:t>
            </a:r>
            <a:r>
              <a:rPr lang="en-GB" sz="1400" dirty="0" smtClean="0"/>
              <a:t>aim </a:t>
            </a:r>
            <a:r>
              <a:rPr lang="en-GB" sz="1400" dirty="0" smtClean="0"/>
              <a:t>is to really look at the marketing side of the hotel, and looking at how they can develop and improve moving </a:t>
            </a:r>
            <a:r>
              <a:rPr lang="en-GB" sz="1400" dirty="0" smtClean="0"/>
              <a:t>forward. </a:t>
            </a:r>
            <a:endParaRPr lang="en-GB" sz="1400" dirty="0" smtClean="0"/>
          </a:p>
          <a:p>
            <a:r>
              <a:rPr lang="en-GB" sz="1600" b="1" u="sng" dirty="0" smtClean="0"/>
              <a:t>Objectives </a:t>
            </a:r>
          </a:p>
          <a:p>
            <a:pPr marL="342900" indent="-342900">
              <a:buAutoNum type="arabicParenR"/>
            </a:pPr>
            <a:r>
              <a:rPr lang="en-GB" sz="1400" dirty="0" smtClean="0"/>
              <a:t>Looking at the Marketing aspect of Fishguard Bay Hotel and looking at how they currently target market groups.</a:t>
            </a:r>
          </a:p>
          <a:p>
            <a:pPr marL="342900" indent="-342900">
              <a:buAutoNum type="arabicParenR"/>
            </a:pPr>
            <a:r>
              <a:rPr lang="en-GB" sz="1400" dirty="0"/>
              <a:t> </a:t>
            </a:r>
            <a:r>
              <a:rPr lang="en-GB" sz="1400" dirty="0" smtClean="0"/>
              <a:t>Compare with local hotels such as St Brides and Cliff Spa to truly get a representation. </a:t>
            </a:r>
          </a:p>
          <a:p>
            <a:pPr marL="342900" indent="-342900">
              <a:buAutoNum type="arabicParenR"/>
            </a:pPr>
            <a:r>
              <a:rPr lang="en-GB" sz="1400" dirty="0" smtClean="0"/>
              <a:t>Bringing forward a clear set of ideas and plans to help Fishguard Bay Hotel market themselves in a more prosperous way. </a:t>
            </a:r>
            <a:endParaRPr lang="en-GB" sz="1400" dirty="0"/>
          </a:p>
        </p:txBody>
      </p:sp>
      <p:sp>
        <p:nvSpPr>
          <p:cNvPr id="7" name="TextBox 6"/>
          <p:cNvSpPr txBox="1"/>
          <p:nvPr/>
        </p:nvSpPr>
        <p:spPr>
          <a:xfrm>
            <a:off x="6816619" y="4453587"/>
            <a:ext cx="5158220" cy="2092881"/>
          </a:xfrm>
          <a:prstGeom prst="rect">
            <a:avLst/>
          </a:prstGeom>
          <a:noFill/>
        </p:spPr>
        <p:txBody>
          <a:bodyPr wrap="square" rtlCol="0">
            <a:spAutoFit/>
          </a:bodyPr>
          <a:lstStyle/>
          <a:p>
            <a:r>
              <a:rPr lang="en-GB" sz="1600" b="1" u="sng" dirty="0" smtClean="0"/>
              <a:t>What are my initial ideas for bringing the project forward?</a:t>
            </a:r>
          </a:p>
          <a:p>
            <a:pPr marL="285750" indent="-285750">
              <a:buFont typeface="Arial" panose="020B0604020202020204" pitchFamily="34" charset="0"/>
              <a:buChar char="•"/>
            </a:pPr>
            <a:r>
              <a:rPr lang="en-GB" sz="1400" dirty="0" smtClean="0"/>
              <a:t>Looking at visitor numbers over the last few years, and comparing Fishguard Bay hotel with other hotels across West </a:t>
            </a:r>
            <a:r>
              <a:rPr lang="en-GB" sz="1400" dirty="0" smtClean="0"/>
              <a:t>Wales, so that I get a true reflection at where they’re at in comparison with their competitors. </a:t>
            </a:r>
            <a:endParaRPr lang="en-GB" sz="1400" dirty="0" smtClean="0"/>
          </a:p>
          <a:p>
            <a:pPr marL="285750" indent="-285750">
              <a:buFont typeface="Arial" panose="020B0604020202020204" pitchFamily="34" charset="0"/>
              <a:buChar char="•"/>
            </a:pPr>
            <a:r>
              <a:rPr lang="en-GB" sz="1400" dirty="0" smtClean="0"/>
              <a:t>Working with the marketing team. Show them what I can offer and how I can help the Hotel move forward and be competitive.  </a:t>
            </a:r>
            <a:endParaRPr lang="en-GB" sz="14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28475">
            <a:off x="9250254" y="241376"/>
            <a:ext cx="2354489" cy="3769721"/>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9976" y="4377386"/>
            <a:ext cx="2765752" cy="1844735"/>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3226" y="4377386"/>
            <a:ext cx="2772142" cy="1844735"/>
          </a:xfrm>
          <a:prstGeom prst="rect">
            <a:avLst/>
          </a:prstGeom>
        </p:spPr>
      </p:pic>
    </p:spTree>
    <p:extLst>
      <p:ext uri="{BB962C8B-B14F-4D97-AF65-F5344CB8AC3E}">
        <p14:creationId xmlns:p14="http://schemas.microsoft.com/office/powerpoint/2010/main" val="25613618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57217" y="81260"/>
            <a:ext cx="6915676" cy="923330"/>
          </a:xfrm>
          <a:prstGeom prst="rect">
            <a:avLst/>
          </a:prstGeom>
          <a:noFill/>
        </p:spPr>
        <p:txBody>
          <a:bodyPr wrap="none" lIns="91440" tIns="45720" rIns="91440" bIns="45720">
            <a:spAutoFit/>
          </a:bodyPr>
          <a:lstStyle/>
          <a:p>
            <a:pPr algn="ctr"/>
            <a:r>
              <a:rPr lang="en-US" sz="54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Fishguard Bay Hotel</a:t>
            </a: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5" name="TextBox 4"/>
          <p:cNvSpPr txBox="1"/>
          <p:nvPr/>
        </p:nvSpPr>
        <p:spPr>
          <a:xfrm>
            <a:off x="6894627" y="1201217"/>
            <a:ext cx="4886325" cy="984885"/>
          </a:xfrm>
          <a:prstGeom prst="rect">
            <a:avLst/>
          </a:prstGeom>
          <a:noFill/>
        </p:spPr>
        <p:txBody>
          <a:bodyPr wrap="square" rtlCol="0">
            <a:spAutoFit/>
          </a:bodyPr>
          <a:lstStyle/>
          <a:p>
            <a:r>
              <a:rPr lang="en-GB" sz="1600" b="1" u="sng" dirty="0" smtClean="0"/>
              <a:t>Proposed Research </a:t>
            </a:r>
            <a:r>
              <a:rPr lang="en-GB" sz="1600" b="1" u="sng" dirty="0" smtClean="0"/>
              <a:t>Outline</a:t>
            </a:r>
            <a:endParaRPr lang="en-GB" sz="1600" b="1" u="sng" dirty="0" smtClean="0"/>
          </a:p>
          <a:p>
            <a:pPr marL="285750" indent="-285750">
              <a:buFont typeface="Arial" panose="020B0604020202020204" pitchFamily="34" charset="0"/>
              <a:buChar char="•"/>
            </a:pPr>
            <a:r>
              <a:rPr lang="en-GB" sz="1400" dirty="0" smtClean="0"/>
              <a:t>Primary Research </a:t>
            </a:r>
            <a:r>
              <a:rPr lang="en-GB" sz="1400" dirty="0" smtClean="0"/>
              <a:t>- Interviews, focus groups, </a:t>
            </a:r>
            <a:r>
              <a:rPr lang="en-GB" sz="1400" dirty="0" smtClean="0"/>
              <a:t>surveys, </a:t>
            </a:r>
            <a:r>
              <a:rPr lang="en-GB" sz="1400" dirty="0" smtClean="0"/>
              <a:t>questionnaires</a:t>
            </a:r>
            <a:r>
              <a:rPr lang="en-GB" sz="1400" dirty="0"/>
              <a:t>.</a:t>
            </a:r>
            <a:endParaRPr lang="en-GB" sz="1400" dirty="0" smtClean="0"/>
          </a:p>
          <a:p>
            <a:pPr marL="285750" indent="-285750">
              <a:buFont typeface="Arial" panose="020B0604020202020204" pitchFamily="34" charset="0"/>
              <a:buChar char="•"/>
            </a:pPr>
            <a:r>
              <a:rPr lang="en-GB" sz="1400" dirty="0" smtClean="0"/>
              <a:t>Secondary Research </a:t>
            </a:r>
            <a:r>
              <a:rPr lang="en-GB" sz="1400" dirty="0" smtClean="0"/>
              <a:t>– Internet Research </a:t>
            </a:r>
            <a:endParaRPr lang="en-GB" sz="1400" dirty="0"/>
          </a:p>
        </p:txBody>
      </p:sp>
      <p:sp>
        <p:nvSpPr>
          <p:cNvPr id="8" name="Rectangle 7"/>
          <p:cNvSpPr/>
          <p:nvPr/>
        </p:nvSpPr>
        <p:spPr>
          <a:xfrm>
            <a:off x="1019175" y="1108885"/>
            <a:ext cx="3684022" cy="584775"/>
          </a:xfrm>
          <a:prstGeom prst="rect">
            <a:avLst/>
          </a:prstGeom>
          <a:noFill/>
        </p:spPr>
        <p:txBody>
          <a:bodyPr wrap="none" lIns="91440" tIns="45720" rIns="91440" bIns="45720">
            <a:spAutoFit/>
          </a:bodyPr>
          <a:lstStyle/>
          <a:p>
            <a:pPr algn="ctr"/>
            <a:r>
              <a:rPr lang="en-US" sz="32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Draft Project </a:t>
            </a:r>
            <a:r>
              <a:rPr lang="en-US" sz="32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Plan</a:t>
            </a:r>
            <a:endParaRPr lang="en-US" sz="32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graphicFrame>
        <p:nvGraphicFramePr>
          <p:cNvPr id="2" name="Table 1"/>
          <p:cNvGraphicFramePr>
            <a:graphicFrameLocks noGrp="1"/>
          </p:cNvGraphicFramePr>
          <p:nvPr>
            <p:extLst>
              <p:ext uri="{D42A27DB-BD31-4B8C-83A1-F6EECF244321}">
                <p14:modId xmlns:p14="http://schemas.microsoft.com/office/powerpoint/2010/main" val="860686685"/>
              </p:ext>
            </p:extLst>
          </p:nvPr>
        </p:nvGraphicFramePr>
        <p:xfrm>
          <a:off x="239603" y="1693660"/>
          <a:ext cx="5875452" cy="4347532"/>
        </p:xfrm>
        <a:graphic>
          <a:graphicData uri="http://schemas.openxmlformats.org/drawingml/2006/table">
            <a:tbl>
              <a:tblPr firstRow="1" bandRow="1">
                <a:tableStyleId>{5C22544A-7EE6-4342-B048-85BDC9FD1C3A}</a:tableStyleId>
              </a:tblPr>
              <a:tblGrid>
                <a:gridCol w="1958484">
                  <a:extLst>
                    <a:ext uri="{9D8B030D-6E8A-4147-A177-3AD203B41FA5}">
                      <a16:colId xmlns:a16="http://schemas.microsoft.com/office/drawing/2014/main" val="3814531370"/>
                    </a:ext>
                  </a:extLst>
                </a:gridCol>
                <a:gridCol w="1958484">
                  <a:extLst>
                    <a:ext uri="{9D8B030D-6E8A-4147-A177-3AD203B41FA5}">
                      <a16:colId xmlns:a16="http://schemas.microsoft.com/office/drawing/2014/main" val="428369038"/>
                    </a:ext>
                  </a:extLst>
                </a:gridCol>
                <a:gridCol w="1958484">
                  <a:extLst>
                    <a:ext uri="{9D8B030D-6E8A-4147-A177-3AD203B41FA5}">
                      <a16:colId xmlns:a16="http://schemas.microsoft.com/office/drawing/2014/main" val="3408054566"/>
                    </a:ext>
                  </a:extLst>
                </a:gridCol>
              </a:tblGrid>
              <a:tr h="693647">
                <a:tc>
                  <a:txBody>
                    <a:bodyPr/>
                    <a:lstStyle/>
                    <a:p>
                      <a:r>
                        <a:rPr lang="en-GB" dirty="0" smtClean="0"/>
                        <a:t>Task</a:t>
                      </a:r>
                      <a:endParaRPr lang="en-GB" dirty="0"/>
                    </a:p>
                  </a:txBody>
                  <a:tcPr/>
                </a:tc>
                <a:tc>
                  <a:txBody>
                    <a:bodyPr/>
                    <a:lstStyle/>
                    <a:p>
                      <a:r>
                        <a:rPr lang="en-GB" dirty="0" smtClean="0"/>
                        <a:t>Start Date</a:t>
                      </a:r>
                      <a:endParaRPr lang="en-GB" dirty="0"/>
                    </a:p>
                  </a:txBody>
                  <a:tcPr/>
                </a:tc>
                <a:tc>
                  <a:txBody>
                    <a:bodyPr/>
                    <a:lstStyle/>
                    <a:p>
                      <a:r>
                        <a:rPr lang="en-GB" dirty="0" smtClean="0"/>
                        <a:t>Due Date</a:t>
                      </a:r>
                      <a:r>
                        <a:rPr lang="en-GB" baseline="0" dirty="0" smtClean="0"/>
                        <a:t> </a:t>
                      </a:r>
                      <a:endParaRPr lang="en-GB" dirty="0"/>
                    </a:p>
                  </a:txBody>
                  <a:tcPr/>
                </a:tc>
                <a:extLst>
                  <a:ext uri="{0D108BD9-81ED-4DB2-BD59-A6C34878D82A}">
                    <a16:rowId xmlns:a16="http://schemas.microsoft.com/office/drawing/2014/main" val="3316459810"/>
                  </a:ext>
                </a:extLst>
              </a:tr>
              <a:tr h="588226">
                <a:tc>
                  <a:txBody>
                    <a:bodyPr/>
                    <a:lstStyle/>
                    <a:p>
                      <a:r>
                        <a:rPr lang="en-GB" sz="1200" dirty="0" smtClean="0"/>
                        <a:t>1) Secondary Data Research</a:t>
                      </a:r>
                      <a:r>
                        <a:rPr lang="en-GB" sz="1200" baseline="0" dirty="0" smtClean="0"/>
                        <a:t> – Internet Research </a:t>
                      </a:r>
                      <a:endParaRPr lang="en-GB" sz="1200" dirty="0"/>
                    </a:p>
                  </a:txBody>
                  <a:tcPr/>
                </a:tc>
                <a:tc>
                  <a:txBody>
                    <a:bodyPr/>
                    <a:lstStyle/>
                    <a:p>
                      <a:r>
                        <a:rPr lang="en-GB" sz="1200" dirty="0" smtClean="0"/>
                        <a:t>14/02/2018</a:t>
                      </a:r>
                      <a:endParaRPr lang="en-GB" sz="1200" dirty="0"/>
                    </a:p>
                  </a:txBody>
                  <a:tcPr/>
                </a:tc>
                <a:tc>
                  <a:txBody>
                    <a:bodyPr/>
                    <a:lstStyle/>
                    <a:p>
                      <a:r>
                        <a:rPr lang="en-GB" sz="1200" dirty="0" smtClean="0"/>
                        <a:t>15/03/2018</a:t>
                      </a:r>
                      <a:endParaRPr lang="en-GB" sz="1200" dirty="0"/>
                    </a:p>
                  </a:txBody>
                  <a:tcPr/>
                </a:tc>
                <a:extLst>
                  <a:ext uri="{0D108BD9-81ED-4DB2-BD59-A6C34878D82A}">
                    <a16:rowId xmlns:a16="http://schemas.microsoft.com/office/drawing/2014/main" val="3018986082"/>
                  </a:ext>
                </a:extLst>
              </a:tr>
              <a:tr h="1276445">
                <a:tc>
                  <a:txBody>
                    <a:bodyPr/>
                    <a:lstStyle/>
                    <a:p>
                      <a:r>
                        <a:rPr lang="en-GB" sz="1200" dirty="0" smtClean="0"/>
                        <a:t>2) Primary Data</a:t>
                      </a:r>
                      <a:r>
                        <a:rPr lang="en-GB" sz="1200" baseline="0" dirty="0" smtClean="0"/>
                        <a:t> Research – Interviews, focus groups, visits to competitors locations, questionnaires and surveys.</a:t>
                      </a:r>
                      <a:endParaRPr lang="en-GB" sz="1200" dirty="0"/>
                    </a:p>
                  </a:txBody>
                  <a:tcPr/>
                </a:tc>
                <a:tc>
                  <a:txBody>
                    <a:bodyPr/>
                    <a:lstStyle/>
                    <a:p>
                      <a:r>
                        <a:rPr lang="en-GB" sz="1200" dirty="0" smtClean="0"/>
                        <a:t>16/03/2018</a:t>
                      </a:r>
                      <a:endParaRPr lang="en-GB" sz="1200" dirty="0"/>
                    </a:p>
                  </a:txBody>
                  <a:tcPr/>
                </a:tc>
                <a:tc>
                  <a:txBody>
                    <a:bodyPr/>
                    <a:lstStyle/>
                    <a:p>
                      <a:r>
                        <a:rPr lang="en-GB" sz="1200" dirty="0" smtClean="0"/>
                        <a:t>23/04/2018</a:t>
                      </a:r>
                      <a:endParaRPr lang="en-GB" sz="1200" dirty="0"/>
                    </a:p>
                  </a:txBody>
                  <a:tcPr/>
                </a:tc>
                <a:extLst>
                  <a:ext uri="{0D108BD9-81ED-4DB2-BD59-A6C34878D82A}">
                    <a16:rowId xmlns:a16="http://schemas.microsoft.com/office/drawing/2014/main" val="3210158348"/>
                  </a:ext>
                </a:extLst>
              </a:tr>
              <a:tr h="1276445">
                <a:tc>
                  <a:txBody>
                    <a:bodyPr/>
                    <a:lstStyle/>
                    <a:p>
                      <a:r>
                        <a:rPr lang="en-GB" sz="1200" dirty="0" smtClean="0"/>
                        <a:t>3) Report Write</a:t>
                      </a:r>
                      <a:r>
                        <a:rPr lang="en-GB" sz="1200" baseline="0" dirty="0" smtClean="0"/>
                        <a:t> Up – Writing up on my findings and putting forward what I’ve found which will hopefully benefit </a:t>
                      </a:r>
                      <a:r>
                        <a:rPr lang="en-GB" sz="1200" baseline="0" dirty="0" err="1" smtClean="0"/>
                        <a:t>Fishguard</a:t>
                      </a:r>
                      <a:r>
                        <a:rPr lang="en-GB" sz="1200" baseline="0" dirty="0" smtClean="0"/>
                        <a:t> Bay Hotel </a:t>
                      </a:r>
                      <a:endParaRPr lang="en-GB" sz="1200" dirty="0"/>
                    </a:p>
                  </a:txBody>
                  <a:tcPr/>
                </a:tc>
                <a:tc>
                  <a:txBody>
                    <a:bodyPr/>
                    <a:lstStyle/>
                    <a:p>
                      <a:r>
                        <a:rPr lang="en-GB" sz="1200" dirty="0" smtClean="0"/>
                        <a:t>24/04/2018</a:t>
                      </a:r>
                      <a:endParaRPr lang="en-GB" sz="1200" dirty="0"/>
                    </a:p>
                  </a:txBody>
                  <a:tcPr/>
                </a:tc>
                <a:tc>
                  <a:txBody>
                    <a:bodyPr/>
                    <a:lstStyle/>
                    <a:p>
                      <a:r>
                        <a:rPr lang="en-GB" sz="1200" dirty="0" smtClean="0"/>
                        <a:t>1/05/2018</a:t>
                      </a:r>
                      <a:endParaRPr lang="en-GB" sz="1200" dirty="0"/>
                    </a:p>
                  </a:txBody>
                  <a:tcPr/>
                </a:tc>
                <a:extLst>
                  <a:ext uri="{0D108BD9-81ED-4DB2-BD59-A6C34878D82A}">
                    <a16:rowId xmlns:a16="http://schemas.microsoft.com/office/drawing/2014/main" val="3859407670"/>
                  </a:ext>
                </a:extLst>
              </a:tr>
              <a:tr h="336129">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898564061"/>
                  </a:ext>
                </a:extLst>
              </a:tr>
            </a:tbl>
          </a:graphicData>
        </a:graphic>
      </p:graphicFrame>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355516">
            <a:off x="7081924" y="2866607"/>
            <a:ext cx="4417204" cy="2948079"/>
          </a:xfrm>
          <a:prstGeom prst="rect">
            <a:avLst/>
          </a:prstGeom>
        </p:spPr>
      </p:pic>
    </p:spTree>
    <p:extLst>
      <p:ext uri="{BB962C8B-B14F-4D97-AF65-F5344CB8AC3E}">
        <p14:creationId xmlns:p14="http://schemas.microsoft.com/office/powerpoint/2010/main" val="22520090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57217" y="81260"/>
            <a:ext cx="6915676" cy="923330"/>
          </a:xfrm>
          <a:prstGeom prst="rect">
            <a:avLst/>
          </a:prstGeom>
          <a:noFill/>
        </p:spPr>
        <p:txBody>
          <a:bodyPr wrap="none" lIns="91440" tIns="45720" rIns="91440" bIns="45720">
            <a:spAutoFit/>
          </a:bodyPr>
          <a:lstStyle/>
          <a:p>
            <a:pPr algn="ctr"/>
            <a:r>
              <a:rPr lang="en-US" sz="54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Fishguard Bay Hotel</a:t>
            </a: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5" name="TextBox 4"/>
          <p:cNvSpPr txBox="1"/>
          <p:nvPr/>
        </p:nvSpPr>
        <p:spPr>
          <a:xfrm>
            <a:off x="895092" y="1004590"/>
            <a:ext cx="4438650" cy="2308324"/>
          </a:xfrm>
          <a:prstGeom prst="rect">
            <a:avLst/>
          </a:prstGeom>
          <a:noFill/>
        </p:spPr>
        <p:txBody>
          <a:bodyPr wrap="square" rtlCol="0">
            <a:spAutoFit/>
          </a:bodyPr>
          <a:lstStyle/>
          <a:p>
            <a:r>
              <a:rPr lang="en-GB" b="1" u="sng" dirty="0" smtClean="0"/>
              <a:t>Possible actions/ </a:t>
            </a:r>
            <a:r>
              <a:rPr lang="en-GB" b="1" u="sng" dirty="0" smtClean="0"/>
              <a:t>outcomes</a:t>
            </a:r>
            <a:endParaRPr lang="en-GB" b="1" u="sng" dirty="0" smtClean="0"/>
          </a:p>
          <a:p>
            <a:pPr marL="285750" indent="-285750">
              <a:buFont typeface="Arial" panose="020B0604020202020204" pitchFamily="34" charset="0"/>
              <a:buChar char="•"/>
            </a:pPr>
            <a:r>
              <a:rPr lang="en-GB" sz="1400" dirty="0" smtClean="0"/>
              <a:t>With new owners, it’s a great opportunity for myself with my knowledge of the local area to provide great ideas moving forward.</a:t>
            </a:r>
          </a:p>
          <a:p>
            <a:pPr marL="285750" indent="-285750">
              <a:buFont typeface="Arial" panose="020B0604020202020204" pitchFamily="34" charset="0"/>
              <a:buChar char="•"/>
            </a:pPr>
            <a:r>
              <a:rPr lang="en-GB" sz="1400" dirty="0" smtClean="0"/>
              <a:t>The desired outcome is to really make a difference to the Fishguard Bay hotel by going into depth their marketing strategy and seeing how they can develop by brining my own ideas forward and see how other organizations operate. </a:t>
            </a:r>
            <a:endParaRPr lang="en-GB" dirty="0" smtClean="0"/>
          </a:p>
        </p:txBody>
      </p:sp>
      <p:sp>
        <p:nvSpPr>
          <p:cNvPr id="6" name="TextBox 5"/>
          <p:cNvSpPr txBox="1"/>
          <p:nvPr/>
        </p:nvSpPr>
        <p:spPr>
          <a:xfrm>
            <a:off x="7108594" y="4235854"/>
            <a:ext cx="5638800" cy="2000548"/>
          </a:xfrm>
          <a:prstGeom prst="rect">
            <a:avLst/>
          </a:prstGeom>
          <a:noFill/>
        </p:spPr>
        <p:txBody>
          <a:bodyPr wrap="square" rtlCol="0">
            <a:spAutoFit/>
          </a:bodyPr>
          <a:lstStyle/>
          <a:p>
            <a:r>
              <a:rPr lang="en-GB" b="1" u="sng" dirty="0" smtClean="0"/>
              <a:t>Possible issues and </a:t>
            </a:r>
            <a:r>
              <a:rPr lang="en-GB" sz="1600" b="1" u="sng" dirty="0" smtClean="0"/>
              <a:t>Constrains</a:t>
            </a:r>
            <a:r>
              <a:rPr lang="en-GB" b="1" u="sng" dirty="0" smtClean="0"/>
              <a:t>?</a:t>
            </a:r>
          </a:p>
          <a:p>
            <a:pPr marL="285750" indent="-285750">
              <a:buFont typeface="Arial" panose="020B0604020202020204" pitchFamily="34" charset="0"/>
              <a:buChar char="•"/>
            </a:pPr>
            <a:r>
              <a:rPr lang="en-GB" sz="1400" dirty="0" smtClean="0"/>
              <a:t>Time.</a:t>
            </a:r>
          </a:p>
          <a:p>
            <a:pPr marL="285750" indent="-285750">
              <a:buFont typeface="Arial" panose="020B0604020202020204" pitchFamily="34" charset="0"/>
              <a:buChar char="•"/>
            </a:pPr>
            <a:r>
              <a:rPr lang="en-GB" sz="1400" dirty="0" smtClean="0"/>
              <a:t>Getting information.</a:t>
            </a:r>
          </a:p>
          <a:p>
            <a:pPr marL="285750" indent="-285750">
              <a:buFont typeface="Arial" panose="020B0604020202020204" pitchFamily="34" charset="0"/>
              <a:buChar char="•"/>
            </a:pPr>
            <a:r>
              <a:rPr lang="en-GB" sz="1400" dirty="0" smtClean="0"/>
              <a:t>Travel.</a:t>
            </a:r>
          </a:p>
          <a:p>
            <a:r>
              <a:rPr lang="en-GB" sz="1600" b="1" u="sng" dirty="0" smtClean="0"/>
              <a:t>How can I overcome them?</a:t>
            </a:r>
          </a:p>
          <a:p>
            <a:pPr marL="285750" indent="-285750">
              <a:buFont typeface="Arial" panose="020B0604020202020204" pitchFamily="34" charset="0"/>
              <a:buChar char="•"/>
            </a:pPr>
            <a:r>
              <a:rPr lang="en-GB" sz="1400" dirty="0" smtClean="0"/>
              <a:t>Keeping to a plan of action.</a:t>
            </a:r>
          </a:p>
          <a:p>
            <a:pPr marL="285750" indent="-285750">
              <a:buFont typeface="Arial" panose="020B0604020202020204" pitchFamily="34" charset="0"/>
              <a:buChar char="•"/>
            </a:pPr>
            <a:r>
              <a:rPr lang="en-GB" sz="1400" dirty="0" smtClean="0"/>
              <a:t>Determination and commitment. </a:t>
            </a:r>
          </a:p>
          <a:p>
            <a:pPr marL="285750" indent="-285750">
              <a:buFont typeface="Arial" panose="020B0604020202020204" pitchFamily="34" charset="0"/>
              <a:buChar char="•"/>
            </a:pPr>
            <a:endParaRPr lang="en-GB" sz="16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01063">
            <a:off x="8242070" y="1271810"/>
            <a:ext cx="3178406" cy="2669861"/>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281274">
            <a:off x="1624557" y="3482924"/>
            <a:ext cx="3803286" cy="2815540"/>
          </a:xfrm>
          <a:prstGeom prst="rect">
            <a:avLst/>
          </a:prstGeom>
        </p:spPr>
      </p:pic>
    </p:spTree>
    <p:extLst>
      <p:ext uri="{BB962C8B-B14F-4D97-AF65-F5344CB8AC3E}">
        <p14:creationId xmlns:p14="http://schemas.microsoft.com/office/powerpoint/2010/main" val="669990594"/>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119</TotalTime>
  <Words>459</Words>
  <Application>Microsoft Office PowerPoint</Application>
  <PresentationFormat>Widescreen</PresentationFormat>
  <Paragraphs>49</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Century Gothic</vt:lpstr>
      <vt:lpstr>Wingdings 3</vt:lpstr>
      <vt:lpstr>Slice</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Scott James (P146328)</dc:creator>
  <cp:lastModifiedBy>Scott James (P146328)</cp:lastModifiedBy>
  <cp:revision>15</cp:revision>
  <dcterms:created xsi:type="dcterms:W3CDTF">2018-02-20T14:57:57Z</dcterms:created>
  <dcterms:modified xsi:type="dcterms:W3CDTF">2018-02-21T08:47:25Z</dcterms:modified>
</cp:coreProperties>
</file>