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317" r:id="rId5"/>
    <p:sldId id="318" r:id="rId6"/>
    <p:sldId id="319" r:id="rId7"/>
    <p:sldId id="320" r:id="rId8"/>
    <p:sldId id="321" r:id="rId9"/>
    <p:sldId id="322" r:id="rId10"/>
    <p:sldId id="323" r:id="rId11"/>
    <p:sldId id="324" r:id="rId12"/>
    <p:sldId id="325" r:id="rId13"/>
    <p:sldId id="32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4ED"/>
    <a:srgbClr val="636A58"/>
    <a:srgbClr val="505A47"/>
    <a:srgbClr val="D1D8B7"/>
    <a:srgbClr val="A09D79"/>
    <a:srgbClr val="AD5C4D"/>
    <a:srgbClr val="543E35"/>
    <a:srgbClr val="637700"/>
    <a:srgbClr val="5E6A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43347A-B6FD-6FE5-22B2-9E97F673F73C}" v="50" dt="2026-07-02T11:38:57.163"/>
  </p1510:revLst>
</p1510:revInfo>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94" autoAdjust="0"/>
    <p:restoredTop sz="95405" autoAdjust="0"/>
  </p:normalViewPr>
  <p:slideViewPr>
    <p:cSldViewPr snapToGrid="0">
      <p:cViewPr>
        <p:scale>
          <a:sx n="100" d="100"/>
          <a:sy n="100" d="100"/>
        </p:scale>
        <p:origin x="-240" y="-533"/>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ara Zeb (2322413)" userId="S::2322413@student.uwtsd.ac.uk::e7bbce66-537f-4bb7-998b-c745a3389be9" providerId="AD" clId="Web-{4043347A-B6FD-6FE5-22B2-9E97F673F73C}"/>
    <pc:docChg chg="modSld">
      <pc:chgData name="Safara Zeb (2322413)" userId="S::2322413@student.uwtsd.ac.uk::e7bbce66-537f-4bb7-998b-c745a3389be9" providerId="AD" clId="Web-{4043347A-B6FD-6FE5-22B2-9E97F673F73C}" dt="2026-07-02T11:38:57.163" v="70" actId="20577"/>
      <pc:docMkLst>
        <pc:docMk/>
      </pc:docMkLst>
      <pc:sldChg chg="addSp delSp modSp mod modClrScheme chgLayout">
        <pc:chgData name="Safara Zeb (2322413)" userId="S::2322413@student.uwtsd.ac.uk::e7bbce66-537f-4bb7-998b-c745a3389be9" providerId="AD" clId="Web-{4043347A-B6FD-6FE5-22B2-9E97F673F73C}" dt="2026-07-02T11:38:57.163" v="70" actId="20577"/>
        <pc:sldMkLst>
          <pc:docMk/>
          <pc:sldMk cId="1338167130" sldId="317"/>
        </pc:sldMkLst>
        <pc:spChg chg="mod">
          <ac:chgData name="Safara Zeb (2322413)" userId="S::2322413@student.uwtsd.ac.uk::e7bbce66-537f-4bb7-998b-c745a3389be9" providerId="AD" clId="Web-{4043347A-B6FD-6FE5-22B2-9E97F673F73C}" dt="2026-07-02T11:38:57.163" v="70" actId="20577"/>
          <ac:spMkLst>
            <pc:docMk/>
            <pc:sldMk cId="1338167130" sldId="317"/>
            <ac:spMk id="3" creationId="{B45A4A65-E8B8-40CF-7ABD-97EA8FA97521}"/>
          </ac:spMkLst>
        </pc:spChg>
        <pc:spChg chg="add del mod">
          <ac:chgData name="Safara Zeb (2322413)" userId="S::2322413@student.uwtsd.ac.uk::e7bbce66-537f-4bb7-998b-c745a3389be9" providerId="AD" clId="Web-{4043347A-B6FD-6FE5-22B2-9E97F673F73C}" dt="2026-07-02T11:27:36.083" v="2"/>
          <ac:spMkLst>
            <pc:docMk/>
            <pc:sldMk cId="1338167130" sldId="317"/>
            <ac:spMk id="8" creationId="{8BAE61F2-6A56-12FD-6550-513C0C8129A5}"/>
          </ac:spMkLst>
        </pc:spChg>
        <pc:spChg chg="add del mod">
          <ac:chgData name="Safara Zeb (2322413)" userId="S::2322413@student.uwtsd.ac.uk::e7bbce66-537f-4bb7-998b-c745a3389be9" providerId="AD" clId="Web-{4043347A-B6FD-6FE5-22B2-9E97F673F73C}" dt="2026-07-02T11:27:55.911" v="4"/>
          <ac:spMkLst>
            <pc:docMk/>
            <pc:sldMk cId="1338167130" sldId="317"/>
            <ac:spMk id="10" creationId="{1C789842-7C62-F38E-530F-950B11DE366E}"/>
          </ac:spMkLst>
        </pc:spChg>
        <pc:spChg chg="add mod">
          <ac:chgData name="Safara Zeb (2322413)" userId="S::2322413@student.uwtsd.ac.uk::e7bbce66-537f-4bb7-998b-c745a3389be9" providerId="AD" clId="Web-{4043347A-B6FD-6FE5-22B2-9E97F673F73C}" dt="2026-07-02T11:37:26.458" v="61" actId="20577"/>
          <ac:spMkLst>
            <pc:docMk/>
            <pc:sldMk cId="1338167130" sldId="317"/>
            <ac:spMk id="12" creationId="{C52AF597-0C28-5466-1234-A5CCB51A17E2}"/>
          </ac:spMkLst>
        </pc:spChg>
        <pc:spChg chg="add del mod">
          <ac:chgData name="Safara Zeb (2322413)" userId="S::2322413@student.uwtsd.ac.uk::e7bbce66-537f-4bb7-998b-c745a3389be9" providerId="AD" clId="Web-{4043347A-B6FD-6FE5-22B2-9E97F673F73C}" dt="2026-07-02T11:32:53.185" v="51"/>
          <ac:spMkLst>
            <pc:docMk/>
            <pc:sldMk cId="1338167130" sldId="317"/>
            <ac:spMk id="14" creationId="{4C153103-96C1-4362-690E-CEBC632C9D1B}"/>
          </ac:spMkLst>
        </pc:spChg>
        <pc:spChg chg="add del mod">
          <ac:chgData name="Safara Zeb (2322413)" userId="S::2322413@student.uwtsd.ac.uk::e7bbce66-537f-4bb7-998b-c745a3389be9" providerId="AD" clId="Web-{4043347A-B6FD-6FE5-22B2-9E97F673F73C}" dt="2026-07-02T11:32:55.466" v="53"/>
          <ac:spMkLst>
            <pc:docMk/>
            <pc:sldMk cId="1338167130" sldId="317"/>
            <ac:spMk id="16" creationId="{F298EE99-A6AC-5F85-EE55-4C95E8806C34}"/>
          </ac:spMkLst>
        </pc:spChg>
        <pc:spChg chg="add del mod">
          <ac:chgData name="Safara Zeb (2322413)" userId="S::2322413@student.uwtsd.ac.uk::e7bbce66-537f-4bb7-998b-c745a3389be9" providerId="AD" clId="Web-{4043347A-B6FD-6FE5-22B2-9E97F673F73C}" dt="2026-07-02T11:32:43.857" v="47"/>
          <ac:spMkLst>
            <pc:docMk/>
            <pc:sldMk cId="1338167130" sldId="317"/>
            <ac:spMk id="17" creationId="{6965C51B-3C65-A798-E830-2054DC113401}"/>
          </ac:spMkLst>
        </pc:spChg>
        <pc:spChg chg="add del mod">
          <ac:chgData name="Safara Zeb (2322413)" userId="S::2322413@student.uwtsd.ac.uk::e7bbce66-537f-4bb7-998b-c745a3389be9" providerId="AD" clId="Web-{4043347A-B6FD-6FE5-22B2-9E97F673F73C}" dt="2026-07-02T11:32:55.466" v="53"/>
          <ac:spMkLst>
            <pc:docMk/>
            <pc:sldMk cId="1338167130" sldId="317"/>
            <ac:spMk id="19" creationId="{8B930572-52E5-755A-ABCB-15AA2EC325F3}"/>
          </ac:spMkLst>
        </pc:spChg>
        <pc:spChg chg="add del mod">
          <ac:chgData name="Safara Zeb (2322413)" userId="S::2322413@student.uwtsd.ac.uk::e7bbce66-537f-4bb7-998b-c745a3389be9" providerId="AD" clId="Web-{4043347A-B6FD-6FE5-22B2-9E97F673F73C}" dt="2026-07-02T11:32:59.310" v="55"/>
          <ac:spMkLst>
            <pc:docMk/>
            <pc:sldMk cId="1338167130" sldId="317"/>
            <ac:spMk id="21" creationId="{8111CE15-4CA6-B44D-DB25-1F5A4E2D4FAB}"/>
          </ac:spMkLst>
        </pc:spChg>
        <pc:spChg chg="add del mod">
          <ac:chgData name="Safara Zeb (2322413)" userId="S::2322413@student.uwtsd.ac.uk::e7bbce66-537f-4bb7-998b-c745a3389be9" providerId="AD" clId="Web-{4043347A-B6FD-6FE5-22B2-9E97F673F73C}" dt="2026-07-02T11:32:59.310" v="55"/>
          <ac:spMkLst>
            <pc:docMk/>
            <pc:sldMk cId="1338167130" sldId="317"/>
            <ac:spMk id="22" creationId="{7EE5FEC4-4DEC-A821-48CD-28ED7CCCAD49}"/>
          </ac:spMkLst>
        </pc:spChg>
        <pc:spChg chg="add del mod">
          <ac:chgData name="Safara Zeb (2322413)" userId="S::2322413@student.uwtsd.ac.uk::e7bbce66-537f-4bb7-998b-c745a3389be9" providerId="AD" clId="Web-{4043347A-B6FD-6FE5-22B2-9E97F673F73C}" dt="2026-07-02T11:33:07.388" v="57"/>
          <ac:spMkLst>
            <pc:docMk/>
            <pc:sldMk cId="1338167130" sldId="317"/>
            <ac:spMk id="24" creationId="{78ED6F0E-0D90-8BA3-4EE6-ABFA28083356}"/>
          </ac:spMkLst>
        </pc:spChg>
        <pc:spChg chg="add del mod">
          <ac:chgData name="Safara Zeb (2322413)" userId="S::2322413@student.uwtsd.ac.uk::e7bbce66-537f-4bb7-998b-c745a3389be9" providerId="AD" clId="Web-{4043347A-B6FD-6FE5-22B2-9E97F673F73C}" dt="2026-07-02T11:33:07.388" v="57"/>
          <ac:spMkLst>
            <pc:docMk/>
            <pc:sldMk cId="1338167130" sldId="317"/>
            <ac:spMk id="25" creationId="{23AC53C8-C332-94B0-752F-B59AE09A7DC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7/2/2026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7/2/2026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GB"/>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a:alphaModFix/>
            <a:extLst>
              <a:ext uri="{96DAC541-7B7A-43D3-8B79-37D633B846F1}">
                <asvg:svgBlip xmlns:asvg="http://schemas.microsoft.com/office/drawing/2016/SVG/main" r:embed="rId2"/>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GB"/>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GB"/>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GB"/>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GB"/>
              <a:t>Click icon to add table</a:t>
            </a:r>
            <a:endParaRPr lang="en-US"/>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nhs.uk/nhs-app/" TargetMode="External"/><Relationship Id="rId3" Type="http://schemas.openxmlformats.org/officeDocument/2006/relationships/hyperlink" Target="https://www.gov.uk/government/publications/a-plan-for-digital-health-and-social-care" TargetMode="External"/><Relationship Id="rId7" Type="http://schemas.openxmlformats.org/officeDocument/2006/relationships/hyperlink" Target="https://www.longtermplan.nhs.uk/" TargetMode="External"/><Relationship Id="rId2" Type="http://schemas.openxmlformats.org/officeDocument/2006/relationships/hyperlink" Target="https://www.jstor.org/stable/249008" TargetMode="External"/><Relationship Id="rId1" Type="http://schemas.openxmlformats.org/officeDocument/2006/relationships/slideLayout" Target="../slideLayouts/slideLayout2.xml"/><Relationship Id="rId6" Type="http://schemas.openxmlformats.org/officeDocument/2006/relationships/hyperlink" Target="https://www.nice.org.uk/corporate/ecd7" TargetMode="External"/><Relationship Id="rId5" Type="http://schemas.openxmlformats.org/officeDocument/2006/relationships/hyperlink" Target="https://www.health.org.uk/topics/digital-health-and-care" TargetMode="External"/><Relationship Id="rId10" Type="http://schemas.openxmlformats.org/officeDocument/2006/relationships/hyperlink" Target="https://www.who.int/publications/i/item/9789240020924" TargetMode="External"/><Relationship Id="rId4" Type="http://schemas.openxmlformats.org/officeDocument/2006/relationships/hyperlink" Target="https://jamanetwork.com/journals/jama/article-abstract/374139" TargetMode="External"/><Relationship Id="rId9" Type="http://schemas.openxmlformats.org/officeDocument/2006/relationships/hyperlink" Target="https://www.kingsfund.org.uk/topics/digital-health-and-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title"/>
          </p:nvPr>
        </p:nvSpPr>
        <p:spPr>
          <a:xfrm>
            <a:off x="914400" y="914400"/>
            <a:ext cx="10360152" cy="2843784"/>
          </a:xfrm>
        </p:spPr>
        <p:txBody>
          <a:bodyPr anchor="b">
            <a:normAutofit/>
          </a:bodyPr>
          <a:lstStyle/>
          <a:p>
            <a:r>
              <a:rPr lang="en-PK" sz="2600" b="1"/>
              <a:t>Digital Transformation in the Health and Care Professions </a:t>
            </a:r>
            <a:r>
              <a:rPr lang="en-PK" sz="2600" b="1" dirty="0"/>
              <a:t>(BMHP6026)</a:t>
            </a:r>
            <a:br>
              <a:rPr lang="en-PK" sz="2600" b="1" dirty="0"/>
            </a:br>
            <a:r>
              <a:rPr lang="en-PK" sz="2600" b="1" dirty="0"/>
              <a:t>Investigating the Impact of the NHS App on Health and Social Care Delivery in the United Kingdom</a:t>
            </a:r>
            <a:br>
              <a:rPr lang="en-PK" sz="2600" b="1" dirty="0"/>
            </a:br>
            <a:r>
              <a:rPr lang="en-PK" sz="2600" b="1" dirty="0"/>
              <a:t>Presented by:</a:t>
            </a:r>
            <a:br>
              <a:rPr lang="en-PK" sz="2600" dirty="0"/>
            </a:br>
            <a:r>
              <a:rPr lang="en-PK" sz="2600" dirty="0"/>
              <a:t> </a:t>
            </a:r>
            <a:br>
              <a:rPr lang="en-PK" sz="2600" dirty="0"/>
            </a:br>
            <a:endParaRPr lang="en-US" sz="2600"/>
          </a:p>
        </p:txBody>
      </p:sp>
      <p:sp>
        <p:nvSpPr>
          <p:cNvPr id="12" name="Text Placeholder 2">
            <a:extLst>
              <a:ext uri="{FF2B5EF4-FFF2-40B4-BE49-F238E27FC236}">
                <a16:creationId xmlns:a16="http://schemas.microsoft.com/office/drawing/2014/main" id="{C52AF597-0C28-5466-1234-A5CCB51A17E2}"/>
              </a:ext>
            </a:extLst>
          </p:cNvPr>
          <p:cNvSpPr>
            <a:spLocks noGrp="1"/>
          </p:cNvSpPr>
          <p:nvPr>
            <p:ph type="body" sz="quarter" idx="13"/>
          </p:nvPr>
        </p:nvSpPr>
        <p:spPr>
          <a:xfrm>
            <a:off x="2041114" y="3825875"/>
            <a:ext cx="8109772" cy="2644775"/>
          </a:xfrm>
        </p:spPr>
        <p:txBody>
          <a:bodyPr vert="horz" lIns="91440" tIns="45720" rIns="91440" bIns="45720" rtlCol="0" anchor="t">
            <a:normAutofit/>
          </a:bodyPr>
          <a:lstStyle/>
          <a:p>
            <a:pPr>
              <a:spcAft>
                <a:spcPts val="600"/>
              </a:spcAft>
            </a:pPr>
            <a:r>
              <a:rPr lang="en-US" b="1" dirty="0"/>
              <a:t>Safara </a:t>
            </a:r>
            <a:r>
              <a:rPr lang="en-US" b="1" dirty="0" err="1"/>
              <a:t>zeb</a:t>
            </a:r>
            <a:endParaRPr lang="en-US" b="1" dirty="0"/>
          </a:p>
          <a:p>
            <a:pPr>
              <a:spcAft>
                <a:spcPts val="600"/>
              </a:spcAft>
            </a:pPr>
            <a:r>
              <a:rPr lang="en-US" b="1"/>
              <a:t>Student id 2322413</a:t>
            </a:r>
            <a:endParaRPr lang="en-US" b="1" dirty="0"/>
          </a:p>
          <a:p>
            <a:pPr>
              <a:spcAft>
                <a:spcPts val="600"/>
              </a:spcAft>
            </a:pPr>
            <a:r>
              <a:rPr lang="en-US" b="1" dirty="0"/>
              <a:t>Teacher name martin </a:t>
            </a:r>
            <a:r>
              <a:rPr lang="en-US" b="1" dirty="0" err="1"/>
              <a:t>svejda</a:t>
            </a:r>
            <a:endParaRPr lang="en-US" b="1"/>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D3C8D1-557E-AAE8-48A4-C50A34CAB78F}"/>
              </a:ext>
            </a:extLst>
          </p:cNvPr>
          <p:cNvSpPr txBox="1"/>
          <p:nvPr/>
        </p:nvSpPr>
        <p:spPr>
          <a:xfrm>
            <a:off x="455897" y="293077"/>
            <a:ext cx="11136923" cy="954107"/>
          </a:xfrm>
          <a:prstGeom prst="rect">
            <a:avLst/>
          </a:prstGeom>
          <a:noFill/>
        </p:spPr>
        <p:txBody>
          <a:bodyPr wrap="square" rtlCol="0">
            <a:spAutoFit/>
          </a:bodyPr>
          <a:lstStyle/>
          <a:p>
            <a:r>
              <a:rPr lang="en-PK" sz="2800" b="1" dirty="0">
                <a:solidFill>
                  <a:srgbClr val="000000"/>
                </a:solidFill>
                <a:latin typeface="Arial Nova" panose="020B0504020202020204" pitchFamily="34" charset="0"/>
              </a:rPr>
              <a:t>Introduction</a:t>
            </a:r>
          </a:p>
          <a:p>
            <a:pPr algn="l"/>
            <a:endParaRPr lang="en-PK" sz="2800" b="1" dirty="0">
              <a:solidFill>
                <a:srgbClr val="000000"/>
              </a:solidFill>
              <a:latin typeface="Arial Nova" panose="020B0504020202020204" pitchFamily="34" charset="0"/>
            </a:endParaRPr>
          </a:p>
        </p:txBody>
      </p:sp>
      <p:sp>
        <p:nvSpPr>
          <p:cNvPr id="5" name="TextBox 4">
            <a:extLst>
              <a:ext uri="{FF2B5EF4-FFF2-40B4-BE49-F238E27FC236}">
                <a16:creationId xmlns:a16="http://schemas.microsoft.com/office/drawing/2014/main" id="{3DA1E865-C91B-3298-5180-FDC6D3296876}"/>
              </a:ext>
            </a:extLst>
          </p:cNvPr>
          <p:cNvSpPr txBox="1"/>
          <p:nvPr/>
        </p:nvSpPr>
        <p:spPr>
          <a:xfrm>
            <a:off x="455897" y="1530513"/>
            <a:ext cx="11430000" cy="4093428"/>
          </a:xfrm>
          <a:prstGeom prst="rect">
            <a:avLst/>
          </a:prstGeom>
          <a:noFill/>
        </p:spPr>
        <p:txBody>
          <a:bodyPr wrap="square" rtlCol="0">
            <a:spAutoFit/>
          </a:bodyPr>
          <a:lstStyle/>
          <a:p>
            <a:r>
              <a:rPr lang="en-PK" sz="2400" b="1" dirty="0">
                <a:solidFill>
                  <a:srgbClr val="000000"/>
                </a:solidFill>
                <a:latin typeface="Arial Nova" panose="020B0504020202020204" pitchFamily="34" charset="0"/>
              </a:rPr>
              <a:t>Digital Transformation in Healthcare</a:t>
            </a:r>
            <a:endParaRPr lang="en-GB" sz="2400" b="1" dirty="0">
              <a:solidFill>
                <a:srgbClr val="000000"/>
              </a:solidFill>
              <a:latin typeface="Arial Nova" panose="020B0504020202020204" pitchFamily="34" charset="0"/>
            </a:endParaRPr>
          </a:p>
          <a:p>
            <a:r>
              <a:rPr lang="en-PK" sz="1800" b="0" i="0" dirty="0">
                <a:solidFill>
                  <a:srgbClr val="000000"/>
                </a:solidFill>
                <a:effectLst/>
                <a:latin typeface="UICTFontTextStyleBody"/>
              </a:rPr>
              <a:t>Digital transformation means using digital technology to provide healthcare services. The goal is to make services more accessible, improve efficiency, ensure patient safety, and enhance the quality of care. The NHS App is a significant advancement in digital healthcare in the UK. It was created in 2019 to help patients access NHS services online.</a:t>
            </a:r>
            <a:endParaRPr lang="en-PK" sz="1800" dirty="0">
              <a:solidFill>
                <a:srgbClr val="000000"/>
              </a:solidFill>
              <a:effectLst/>
              <a:latin typeface=".AppleSystemUIFont"/>
            </a:endParaRPr>
          </a:p>
          <a:p>
            <a:endParaRPr lang="en-GB" sz="2400" dirty="0">
              <a:solidFill>
                <a:srgbClr val="000000"/>
              </a:solidFill>
              <a:latin typeface="Arial Nova" panose="020B0504020202020204" pitchFamily="34" charset="0"/>
            </a:endParaRPr>
          </a:p>
          <a:p>
            <a:r>
              <a:rPr lang="en-PK" sz="2400" b="1" i="0" dirty="0">
                <a:solidFill>
                  <a:srgbClr val="000000"/>
                </a:solidFill>
                <a:effectLst/>
                <a:latin typeface="Arial Nova" panose="020B0504020202020204" pitchFamily="34" charset="0"/>
              </a:rPr>
              <a:t>Aim</a:t>
            </a:r>
            <a:r>
              <a:rPr lang="en-PK" sz="1800" b="0" i="0" dirty="0">
                <a:effectLst/>
                <a:latin typeface="UICTFontTextStyleBody"/>
              </a:rPr>
              <a:t>  </a:t>
            </a:r>
            <a:endParaRPr lang="en-PK" sz="1800" dirty="0">
              <a:effectLst/>
              <a:latin typeface=".AppleSystemUIFont"/>
            </a:endParaRPr>
          </a:p>
          <a:p>
            <a:r>
              <a:rPr lang="en-PK" sz="2200" b="0" i="0" dirty="0">
                <a:solidFill>
                  <a:srgbClr val="000000"/>
                </a:solidFill>
                <a:effectLst/>
                <a:latin typeface="Arial Nova" panose="020B0504020202020204" pitchFamily="34" charset="0"/>
              </a:rPr>
              <a:t>To evaluate how the NHS App affects:  </a:t>
            </a:r>
            <a:endParaRPr lang="en-PK" sz="2200" dirty="0">
              <a:solidFill>
                <a:srgbClr val="000000"/>
              </a:solidFill>
              <a:effectLst/>
              <a:latin typeface="Arial Nova" panose="020B0504020202020204" pitchFamily="34" charset="0"/>
            </a:endParaRPr>
          </a:p>
          <a:p>
            <a:r>
              <a:rPr lang="en-PK" sz="2200" b="0" i="0" dirty="0">
                <a:solidFill>
                  <a:srgbClr val="000000"/>
                </a:solidFill>
                <a:effectLst/>
                <a:latin typeface="Arial Nova" panose="020B0504020202020204" pitchFamily="34" charset="0"/>
              </a:rPr>
              <a:t>• The healthcare workforce  </a:t>
            </a:r>
            <a:endParaRPr lang="en-PK" sz="2200" dirty="0">
              <a:solidFill>
                <a:srgbClr val="000000"/>
              </a:solidFill>
              <a:effectLst/>
              <a:latin typeface="Arial Nova" panose="020B0504020202020204" pitchFamily="34" charset="0"/>
            </a:endParaRPr>
          </a:p>
          <a:p>
            <a:r>
              <a:rPr lang="en-PK" sz="2200" b="0" i="0" dirty="0">
                <a:solidFill>
                  <a:srgbClr val="000000"/>
                </a:solidFill>
                <a:effectLst/>
                <a:latin typeface="Arial Nova" panose="020B0504020202020204" pitchFamily="34" charset="0"/>
              </a:rPr>
              <a:t>• Patients and service users  </a:t>
            </a:r>
            <a:endParaRPr lang="en-PK" sz="2200" dirty="0">
              <a:solidFill>
                <a:srgbClr val="000000"/>
              </a:solidFill>
              <a:effectLst/>
              <a:latin typeface="Arial Nova" panose="020B0504020202020204" pitchFamily="34" charset="0"/>
            </a:endParaRPr>
          </a:p>
          <a:p>
            <a:r>
              <a:rPr lang="en-PK" sz="2200" b="0" i="0" dirty="0">
                <a:solidFill>
                  <a:srgbClr val="000000"/>
                </a:solidFill>
                <a:effectLst/>
                <a:latin typeface="Arial Nova" panose="020B0504020202020204" pitchFamily="34" charset="0"/>
              </a:rPr>
              <a:t>• Communities  </a:t>
            </a:r>
            <a:endParaRPr lang="en-PK" sz="2200" dirty="0">
              <a:solidFill>
                <a:srgbClr val="000000"/>
              </a:solidFill>
              <a:effectLst/>
              <a:latin typeface="Arial Nova" panose="020B0504020202020204" pitchFamily="34" charset="0"/>
            </a:endParaRPr>
          </a:p>
          <a:p>
            <a:r>
              <a:rPr lang="en-PK" sz="2200" b="0" i="0" dirty="0">
                <a:solidFill>
                  <a:srgbClr val="000000"/>
                </a:solidFill>
                <a:effectLst/>
                <a:latin typeface="Arial Nova" panose="020B0504020202020204" pitchFamily="34" charset="0"/>
              </a:rPr>
              <a:t>• Future healthcare delivery  </a:t>
            </a:r>
            <a:endParaRPr lang="en-PK" sz="2200" dirty="0">
              <a:solidFill>
                <a:srgbClr val="000000"/>
              </a:solidFill>
              <a:effectLst/>
              <a:latin typeface="Arial Nova" panose="020B0504020202020204" pitchFamily="34" charset="0"/>
            </a:endParaRPr>
          </a:p>
          <a:p>
            <a:endParaRPr lang="en-PK" sz="2400" dirty="0">
              <a:solidFill>
                <a:srgbClr val="000000"/>
              </a:solidFill>
              <a:latin typeface="Arial Nova" panose="020B0504020202020204" pitchFamily="34" charset="0"/>
            </a:endParaRPr>
          </a:p>
        </p:txBody>
      </p:sp>
    </p:spTree>
    <p:extLst>
      <p:ext uri="{BB962C8B-B14F-4D97-AF65-F5344CB8AC3E}">
        <p14:creationId xmlns:p14="http://schemas.microsoft.com/office/powerpoint/2010/main" val="4261511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FDE1A43-CD60-1340-4F2B-604760B04AA4}"/>
              </a:ext>
            </a:extLst>
          </p:cNvPr>
          <p:cNvPicPr>
            <a:picLocks noChangeAspect="1"/>
          </p:cNvPicPr>
          <p:nvPr/>
        </p:nvPicPr>
        <p:blipFill>
          <a:blip r:embed="rId2"/>
          <a:stretch>
            <a:fillRect/>
          </a:stretch>
        </p:blipFill>
        <p:spPr>
          <a:xfrm>
            <a:off x="7285382" y="436254"/>
            <a:ext cx="4600515" cy="4037948"/>
          </a:xfrm>
          <a:prstGeom prst="rect">
            <a:avLst/>
          </a:prstGeom>
        </p:spPr>
      </p:pic>
      <p:sp>
        <p:nvSpPr>
          <p:cNvPr id="7" name="Rectangle 6">
            <a:extLst>
              <a:ext uri="{FF2B5EF4-FFF2-40B4-BE49-F238E27FC236}">
                <a16:creationId xmlns:a16="http://schemas.microsoft.com/office/drawing/2014/main" id="{7260C85B-FF42-1931-0B5B-E4F2495F6713}"/>
              </a:ext>
            </a:extLst>
          </p:cNvPr>
          <p:cNvSpPr/>
          <p:nvPr/>
        </p:nvSpPr>
        <p:spPr>
          <a:xfrm>
            <a:off x="306104" y="436255"/>
            <a:ext cx="3178256" cy="464374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000" b="1" dirty="0">
                <a:solidFill>
                  <a:srgbClr val="000000"/>
                </a:solidFill>
                <a:latin typeface="Arial Nova" panose="020B0504020202020204" pitchFamily="34" charset="0"/>
              </a:rPr>
              <a:t>Key Features</a:t>
            </a:r>
          </a:p>
          <a:p>
            <a:pPr lvl="0"/>
            <a:r>
              <a:rPr lang="en-GB" sz="2000" dirty="0">
                <a:solidFill>
                  <a:srgbClr val="000000"/>
                </a:solidFill>
                <a:latin typeface="Arial Nova" panose="020B0504020202020204" pitchFamily="34" charset="0"/>
              </a:rPr>
              <a:t>•B</a:t>
            </a:r>
            <a:r>
              <a:rPr lang="en-PK" sz="2000" dirty="0">
                <a:solidFill>
                  <a:srgbClr val="000000"/>
                </a:solidFill>
                <a:latin typeface="Arial Nova" panose="020B0504020202020204" pitchFamily="34" charset="0"/>
              </a:rPr>
              <a:t>ook and manage GP appointments</a:t>
            </a:r>
            <a:endParaRPr lang="en-GB" sz="2000" dirty="0">
              <a:solidFill>
                <a:srgbClr val="000000"/>
              </a:solidFill>
              <a:latin typeface="Arial Nova" panose="020B0504020202020204" pitchFamily="34" charset="0"/>
            </a:endParaRPr>
          </a:p>
          <a:p>
            <a:pPr lvl="0"/>
            <a:r>
              <a:rPr lang="en-GB" sz="2000" dirty="0">
                <a:solidFill>
                  <a:srgbClr val="000000"/>
                </a:solidFill>
                <a:latin typeface="Arial Nova" panose="020B0504020202020204" pitchFamily="34" charset="0"/>
              </a:rPr>
              <a:t>•</a:t>
            </a:r>
            <a:r>
              <a:rPr lang="en-PK" sz="2000" dirty="0">
                <a:solidFill>
                  <a:srgbClr val="000000"/>
                </a:solidFill>
                <a:latin typeface="Arial Nova" panose="020B0504020202020204" pitchFamily="34" charset="0"/>
              </a:rPr>
              <a:t>Order repeat prescriptions</a:t>
            </a:r>
          </a:p>
          <a:p>
            <a:pPr lvl="0"/>
            <a:r>
              <a:rPr lang="en-GB" sz="2000" dirty="0">
                <a:solidFill>
                  <a:srgbClr val="000000"/>
                </a:solidFill>
                <a:latin typeface="Arial Nova" panose="020B0504020202020204" pitchFamily="34" charset="0"/>
              </a:rPr>
              <a:t>•</a:t>
            </a:r>
            <a:r>
              <a:rPr lang="en-PK" sz="2000" dirty="0">
                <a:solidFill>
                  <a:srgbClr val="000000"/>
                </a:solidFill>
                <a:latin typeface="Arial Nova" panose="020B0504020202020204" pitchFamily="34" charset="0"/>
              </a:rPr>
              <a:t>View health records and test results</a:t>
            </a:r>
          </a:p>
          <a:p>
            <a:pPr lvl="0"/>
            <a:r>
              <a:rPr lang="en-GB" sz="2000" dirty="0">
                <a:solidFill>
                  <a:srgbClr val="000000"/>
                </a:solidFill>
                <a:latin typeface="Arial Nova" panose="020B0504020202020204" pitchFamily="34" charset="0"/>
              </a:rPr>
              <a:t>•</a:t>
            </a:r>
            <a:r>
              <a:rPr lang="en-PK" sz="2000" dirty="0">
                <a:solidFill>
                  <a:srgbClr val="000000"/>
                </a:solidFill>
                <a:latin typeface="Arial Nova" panose="020B0504020202020204" pitchFamily="34" charset="0"/>
              </a:rPr>
              <a:t>Access COVID-19 vaccination records</a:t>
            </a:r>
          </a:p>
          <a:p>
            <a:pPr lvl="0"/>
            <a:r>
              <a:rPr lang="en-GB" sz="2000" dirty="0">
                <a:solidFill>
                  <a:srgbClr val="000000"/>
                </a:solidFill>
                <a:latin typeface="Arial Nova" panose="020B0504020202020204" pitchFamily="34" charset="0"/>
              </a:rPr>
              <a:t>•</a:t>
            </a:r>
            <a:r>
              <a:rPr lang="en-PK" sz="2000" dirty="0">
                <a:solidFill>
                  <a:srgbClr val="000000"/>
                </a:solidFill>
                <a:latin typeface="Arial Nova" panose="020B0504020202020204" pitchFamily="34" charset="0"/>
              </a:rPr>
              <a:t>Register as an organ donor</a:t>
            </a:r>
          </a:p>
          <a:p>
            <a:pPr lvl="0"/>
            <a:r>
              <a:rPr lang="en-GB" sz="2000" dirty="0">
                <a:solidFill>
                  <a:srgbClr val="000000"/>
                </a:solidFill>
                <a:latin typeface="Arial Nova" panose="020B0504020202020204" pitchFamily="34" charset="0"/>
              </a:rPr>
              <a:t>•</a:t>
            </a:r>
            <a:r>
              <a:rPr lang="en-PK" sz="2000" dirty="0">
                <a:solidFill>
                  <a:srgbClr val="000000"/>
                </a:solidFill>
                <a:latin typeface="Arial Nova" panose="020B0504020202020204" pitchFamily="34" charset="0"/>
              </a:rPr>
              <a:t>Receive NHS health advice</a:t>
            </a:r>
          </a:p>
        </p:txBody>
      </p:sp>
      <p:sp>
        <p:nvSpPr>
          <p:cNvPr id="8" name="Rectangle: Rounded Corners 7">
            <a:extLst>
              <a:ext uri="{FF2B5EF4-FFF2-40B4-BE49-F238E27FC236}">
                <a16:creationId xmlns:a16="http://schemas.microsoft.com/office/drawing/2014/main" id="{9677C45D-D3D2-794E-5E8F-F1570EDC0F5C}"/>
              </a:ext>
            </a:extLst>
          </p:cNvPr>
          <p:cNvSpPr/>
          <p:nvPr/>
        </p:nvSpPr>
        <p:spPr>
          <a:xfrm>
            <a:off x="3686256" y="436254"/>
            <a:ext cx="3178256" cy="4643746"/>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000" b="1" i="0" dirty="0">
                <a:solidFill>
                  <a:srgbClr val="000000"/>
                </a:solidFill>
                <a:effectLst/>
                <a:latin typeface="Arial Nova" panose="020B0504020202020204" pitchFamily="34" charset="0"/>
              </a:rPr>
              <a:t>Purpose</a:t>
            </a:r>
            <a:r>
              <a:rPr lang="en-PK" sz="2000" b="0" i="0" dirty="0">
                <a:solidFill>
                  <a:srgbClr val="000000"/>
                </a:solidFill>
                <a:effectLst/>
                <a:latin typeface="Arial Nova" panose="020B0504020202020204" pitchFamily="34" charset="0"/>
              </a:rPr>
              <a:t>  </a:t>
            </a:r>
            <a:endParaRPr lang="en-PK" sz="2000" dirty="0">
              <a:solidFill>
                <a:srgbClr val="000000"/>
              </a:solidFill>
              <a:effectLst/>
              <a:latin typeface="Arial Nova" panose="020B0504020202020204" pitchFamily="34" charset="0"/>
            </a:endParaRPr>
          </a:p>
          <a:p>
            <a:r>
              <a:rPr lang="en-PK" sz="2000" b="0" i="0" dirty="0">
                <a:solidFill>
                  <a:srgbClr val="000000"/>
                </a:solidFill>
                <a:effectLst/>
                <a:latin typeface="Arial Nova" panose="020B0504020202020204" pitchFamily="34" charset="0"/>
              </a:rPr>
              <a:t>• Increase accessibility  </a:t>
            </a:r>
            <a:endParaRPr lang="en-PK" sz="2000" dirty="0">
              <a:solidFill>
                <a:srgbClr val="000000"/>
              </a:solidFill>
              <a:effectLst/>
              <a:latin typeface="Arial Nova" panose="020B0504020202020204" pitchFamily="34" charset="0"/>
            </a:endParaRPr>
          </a:p>
          <a:p>
            <a:r>
              <a:rPr lang="en-PK" sz="2000" b="0" i="0" dirty="0">
                <a:solidFill>
                  <a:srgbClr val="000000"/>
                </a:solidFill>
                <a:effectLst/>
                <a:latin typeface="Arial Nova" panose="020B0504020202020204" pitchFamily="34" charset="0"/>
              </a:rPr>
              <a:t>• Reduce administrative tasks  </a:t>
            </a:r>
            <a:endParaRPr lang="en-PK" sz="2000" dirty="0">
              <a:solidFill>
                <a:srgbClr val="000000"/>
              </a:solidFill>
              <a:effectLst/>
              <a:latin typeface="Arial Nova" panose="020B0504020202020204" pitchFamily="34" charset="0"/>
            </a:endParaRPr>
          </a:p>
          <a:p>
            <a:r>
              <a:rPr lang="en-PK" sz="2000" b="0" i="0" dirty="0">
                <a:solidFill>
                  <a:srgbClr val="000000"/>
                </a:solidFill>
                <a:effectLst/>
                <a:latin typeface="Arial Nova" panose="020B0504020202020204" pitchFamily="34" charset="0"/>
              </a:rPr>
              <a:t>• Engage with patients  </a:t>
            </a:r>
            <a:endParaRPr lang="en-PK" sz="2000" dirty="0">
              <a:solidFill>
                <a:srgbClr val="000000"/>
              </a:solidFill>
              <a:effectLst/>
              <a:latin typeface="Arial Nova" panose="020B0504020202020204" pitchFamily="34" charset="0"/>
            </a:endParaRPr>
          </a:p>
          <a:p>
            <a:r>
              <a:rPr lang="en-PK" sz="2000" b="0" i="0" dirty="0">
                <a:solidFill>
                  <a:srgbClr val="000000"/>
                </a:solidFill>
                <a:effectLst/>
                <a:latin typeface="Arial Nova" panose="020B0504020202020204" pitchFamily="34" charset="0"/>
              </a:rPr>
              <a:t>• Support self-management  </a:t>
            </a:r>
            <a:endParaRPr lang="en-PK" sz="2000" dirty="0">
              <a:solidFill>
                <a:srgbClr val="000000"/>
              </a:solidFill>
              <a:effectLst/>
              <a:latin typeface="Arial Nova" panose="020B0504020202020204" pitchFamily="34" charset="0"/>
            </a:endParaRPr>
          </a:p>
          <a:p>
            <a:pPr algn="ctr"/>
            <a:endParaRPr lang="en-PK" sz="2000" dirty="0">
              <a:solidFill>
                <a:srgbClr val="000000"/>
              </a:solidFill>
              <a:latin typeface="Arial Nova" panose="020B0504020202020204" pitchFamily="34" charset="0"/>
            </a:endParaRPr>
          </a:p>
        </p:txBody>
      </p:sp>
      <p:sp>
        <p:nvSpPr>
          <p:cNvPr id="9" name="Arrow: Right 8">
            <a:extLst>
              <a:ext uri="{FF2B5EF4-FFF2-40B4-BE49-F238E27FC236}">
                <a16:creationId xmlns:a16="http://schemas.microsoft.com/office/drawing/2014/main" id="{19C7DA5E-195D-2213-FB85-FEE8BBBA97DD}"/>
              </a:ext>
            </a:extLst>
          </p:cNvPr>
          <p:cNvSpPr/>
          <p:nvPr/>
        </p:nvSpPr>
        <p:spPr>
          <a:xfrm>
            <a:off x="345180" y="5079999"/>
            <a:ext cx="11215075" cy="2181795"/>
          </a:xfrm>
          <a:prstGeom prst="rightArrow">
            <a:avLst>
              <a:gd name="adj1" fmla="val 50000"/>
              <a:gd name="adj2"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000" b="1" i="0" dirty="0">
                <a:solidFill>
                  <a:srgbClr val="000000"/>
                </a:solidFill>
                <a:effectLst/>
                <a:latin typeface="Arial Nova" panose="020B0504020202020204" pitchFamily="34" charset="0"/>
              </a:rPr>
              <a:t>Critical point  </a:t>
            </a:r>
            <a:endParaRPr lang="en-PK" sz="2000" b="1" dirty="0">
              <a:solidFill>
                <a:srgbClr val="000000"/>
              </a:solidFill>
              <a:effectLst/>
              <a:latin typeface="Arial Nova" panose="020B0504020202020204" pitchFamily="34" charset="0"/>
            </a:endParaRPr>
          </a:p>
          <a:p>
            <a:r>
              <a:rPr lang="en-PK" sz="2000" b="0" i="0" dirty="0">
                <a:solidFill>
                  <a:srgbClr val="000000"/>
                </a:solidFill>
                <a:effectLst/>
                <a:latin typeface="Arial Nova" panose="020B0504020202020204" pitchFamily="34" charset="0"/>
              </a:rPr>
              <a:t>The </a:t>
            </a:r>
            <a:r>
              <a:rPr lang="en-PK" sz="2000" b="1" i="0" dirty="0">
                <a:solidFill>
                  <a:srgbClr val="000000"/>
                </a:solidFill>
                <a:effectLst/>
                <a:latin typeface="Arial Nova" panose="020B0504020202020204" pitchFamily="34" charset="0"/>
              </a:rPr>
              <a:t>COVID-19</a:t>
            </a:r>
            <a:r>
              <a:rPr lang="en-PK" sz="2000" b="0" i="0" dirty="0">
                <a:solidFill>
                  <a:srgbClr val="000000"/>
                </a:solidFill>
                <a:effectLst/>
                <a:latin typeface="Arial Nova" panose="020B0504020202020204" pitchFamily="34" charset="0"/>
              </a:rPr>
              <a:t> pandemic led to more people using the NHS App due to a growing demand for remote healthcare services.  </a:t>
            </a:r>
            <a:endParaRPr lang="en-PK" sz="2000" dirty="0">
              <a:solidFill>
                <a:srgbClr val="000000"/>
              </a:solidFill>
              <a:effectLst/>
              <a:latin typeface="Arial Nova" panose="020B0504020202020204" pitchFamily="34" charset="0"/>
            </a:endParaRPr>
          </a:p>
        </p:txBody>
      </p:sp>
    </p:spTree>
    <p:extLst>
      <p:ext uri="{BB962C8B-B14F-4D97-AF65-F5344CB8AC3E}">
        <p14:creationId xmlns:p14="http://schemas.microsoft.com/office/powerpoint/2010/main" val="1972992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rminator 5">
            <a:extLst>
              <a:ext uri="{FF2B5EF4-FFF2-40B4-BE49-F238E27FC236}">
                <a16:creationId xmlns:a16="http://schemas.microsoft.com/office/drawing/2014/main" id="{111828DB-D462-9C3A-5B08-38AB31DF1718}"/>
              </a:ext>
            </a:extLst>
          </p:cNvPr>
          <p:cNvSpPr/>
          <p:nvPr/>
        </p:nvSpPr>
        <p:spPr>
          <a:xfrm>
            <a:off x="0" y="293076"/>
            <a:ext cx="9834359" cy="976923"/>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400" b="1" i="0" dirty="0">
                <a:solidFill>
                  <a:srgbClr val="000000"/>
                </a:solidFill>
                <a:effectLst/>
                <a:latin typeface="Arial Nova" panose="020B0504020202020204" pitchFamily="34" charset="0"/>
              </a:rPr>
              <a:t>Impact on the Healthcare Workforce  </a:t>
            </a:r>
            <a:endParaRPr lang="en-PK" sz="2400" b="1" dirty="0">
              <a:solidFill>
                <a:srgbClr val="000000"/>
              </a:solidFill>
              <a:effectLst/>
              <a:latin typeface="Arial Nova" panose="020B0504020202020204" pitchFamily="34" charset="0"/>
            </a:endParaRPr>
          </a:p>
        </p:txBody>
      </p:sp>
      <p:sp>
        <p:nvSpPr>
          <p:cNvPr id="7" name="Rectangle: Rounded Corners 6">
            <a:extLst>
              <a:ext uri="{FF2B5EF4-FFF2-40B4-BE49-F238E27FC236}">
                <a16:creationId xmlns:a16="http://schemas.microsoft.com/office/drawing/2014/main" id="{2B8C6B60-2DD0-427E-3BDD-0A8BBE1EF514}"/>
              </a:ext>
            </a:extLst>
          </p:cNvPr>
          <p:cNvSpPr/>
          <p:nvPr/>
        </p:nvSpPr>
        <p:spPr>
          <a:xfrm>
            <a:off x="290471" y="1600199"/>
            <a:ext cx="3910298" cy="3675185"/>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000" b="1" i="0" dirty="0">
                <a:solidFill>
                  <a:srgbClr val="000000"/>
                </a:solidFill>
                <a:effectLst/>
                <a:latin typeface="Arial Nova" panose="020B0504020202020204" pitchFamily="34" charset="0"/>
              </a:rPr>
              <a:t>Benefits  </a:t>
            </a:r>
            <a:endParaRPr lang="en-PK" sz="2000" b="1" dirty="0">
              <a:solidFill>
                <a:srgbClr val="000000"/>
              </a:solidFill>
              <a:effectLst/>
              <a:latin typeface="Arial Nova" panose="020B0504020202020204" pitchFamily="34" charset="0"/>
            </a:endParaRPr>
          </a:p>
          <a:p>
            <a:r>
              <a:rPr lang="en-PK" sz="2000" b="0" i="0" dirty="0">
                <a:solidFill>
                  <a:srgbClr val="000000"/>
                </a:solidFill>
                <a:effectLst/>
                <a:latin typeface="Arial Nova" panose="020B0504020202020204" pitchFamily="34" charset="0"/>
              </a:rPr>
              <a:t>• Reduced paperwork  </a:t>
            </a:r>
            <a:endParaRPr lang="en-PK" sz="2000" dirty="0">
              <a:solidFill>
                <a:srgbClr val="000000"/>
              </a:solidFill>
              <a:effectLst/>
              <a:latin typeface="Arial Nova" panose="020B0504020202020204" pitchFamily="34" charset="0"/>
            </a:endParaRPr>
          </a:p>
          <a:p>
            <a:r>
              <a:rPr lang="en-PK" sz="2000" b="0" i="0" dirty="0">
                <a:solidFill>
                  <a:srgbClr val="000000"/>
                </a:solidFill>
                <a:effectLst/>
                <a:latin typeface="Arial Nova" panose="020B0504020202020204" pitchFamily="34" charset="0"/>
              </a:rPr>
              <a:t>• Increased administrative efficiency  </a:t>
            </a:r>
            <a:endParaRPr lang="en-PK" sz="2000" dirty="0">
              <a:solidFill>
                <a:srgbClr val="000000"/>
              </a:solidFill>
              <a:effectLst/>
              <a:latin typeface="Arial Nova" panose="020B0504020202020204" pitchFamily="34" charset="0"/>
            </a:endParaRPr>
          </a:p>
          <a:p>
            <a:r>
              <a:rPr lang="en-PK" sz="2000" b="0" i="0" dirty="0">
                <a:solidFill>
                  <a:srgbClr val="000000"/>
                </a:solidFill>
                <a:effectLst/>
                <a:latin typeface="Arial Nova" panose="020B0504020202020204" pitchFamily="34" charset="0"/>
              </a:rPr>
              <a:t>• Improved communication  </a:t>
            </a:r>
            <a:endParaRPr lang="en-PK" sz="2000" dirty="0">
              <a:solidFill>
                <a:srgbClr val="000000"/>
              </a:solidFill>
              <a:effectLst/>
              <a:latin typeface="Arial Nova" panose="020B0504020202020204" pitchFamily="34" charset="0"/>
            </a:endParaRPr>
          </a:p>
          <a:p>
            <a:r>
              <a:rPr lang="en-PK" sz="2000" b="0" i="0" dirty="0">
                <a:solidFill>
                  <a:srgbClr val="000000"/>
                </a:solidFill>
                <a:effectLst/>
                <a:latin typeface="Arial Nova" panose="020B0504020202020204" pitchFamily="34" charset="0"/>
              </a:rPr>
              <a:t>• Development of digital skills  </a:t>
            </a:r>
            <a:endParaRPr lang="en-PK" sz="2000" dirty="0">
              <a:solidFill>
                <a:srgbClr val="000000"/>
              </a:solidFill>
              <a:effectLst/>
              <a:latin typeface="Arial Nova" panose="020B0504020202020204" pitchFamily="34" charset="0"/>
            </a:endParaRPr>
          </a:p>
          <a:p>
            <a:r>
              <a:rPr lang="en-PK" sz="2000" b="0" i="0" dirty="0">
                <a:solidFill>
                  <a:srgbClr val="000000"/>
                </a:solidFill>
                <a:effectLst/>
                <a:latin typeface="Arial Nova" panose="020B0504020202020204" pitchFamily="34" charset="0"/>
              </a:rPr>
              <a:t>• Better resource allocation  </a:t>
            </a:r>
            <a:endParaRPr lang="en-PK" sz="2000" dirty="0">
              <a:solidFill>
                <a:srgbClr val="000000"/>
              </a:solidFill>
              <a:effectLst/>
              <a:latin typeface="Arial Nova" panose="020B0504020202020204" pitchFamily="34" charset="0"/>
            </a:endParaRPr>
          </a:p>
        </p:txBody>
      </p:sp>
      <p:sp>
        <p:nvSpPr>
          <p:cNvPr id="8" name="Rectangle: Rounded Corners 7">
            <a:extLst>
              <a:ext uri="{FF2B5EF4-FFF2-40B4-BE49-F238E27FC236}">
                <a16:creationId xmlns:a16="http://schemas.microsoft.com/office/drawing/2014/main" id="{CFB2FCB0-F06D-3699-7AFB-55404669B364}"/>
              </a:ext>
            </a:extLst>
          </p:cNvPr>
          <p:cNvSpPr/>
          <p:nvPr/>
        </p:nvSpPr>
        <p:spPr>
          <a:xfrm>
            <a:off x="4352518" y="1600199"/>
            <a:ext cx="3486964" cy="3675185"/>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000" b="1" i="0" dirty="0">
                <a:solidFill>
                  <a:srgbClr val="000000"/>
                </a:solidFill>
                <a:effectLst/>
                <a:latin typeface="Arial Nova" panose="020B0504020202020204" pitchFamily="34" charset="0"/>
              </a:rPr>
              <a:t>Challenges  </a:t>
            </a:r>
            <a:endParaRPr lang="en-PK" sz="2000" b="1" dirty="0">
              <a:solidFill>
                <a:srgbClr val="000000"/>
              </a:solidFill>
              <a:effectLst/>
              <a:latin typeface="Arial Nova" panose="020B0504020202020204" pitchFamily="34" charset="0"/>
            </a:endParaRPr>
          </a:p>
          <a:p>
            <a:r>
              <a:rPr lang="en-PK" sz="2000" i="0" dirty="0">
                <a:solidFill>
                  <a:srgbClr val="000000"/>
                </a:solidFill>
                <a:effectLst/>
                <a:latin typeface="Arial Nova" panose="020B0504020202020204" pitchFamily="34" charset="0"/>
              </a:rPr>
              <a:t>• Need for staff training  </a:t>
            </a:r>
            <a:endParaRPr lang="en-PK" sz="2000" dirty="0">
              <a:solidFill>
                <a:srgbClr val="000000"/>
              </a:solidFill>
              <a:effectLst/>
              <a:latin typeface="Arial Nova" panose="020B0504020202020204" pitchFamily="34" charset="0"/>
            </a:endParaRPr>
          </a:p>
          <a:p>
            <a:r>
              <a:rPr lang="en-PK" sz="2000" i="0" dirty="0">
                <a:solidFill>
                  <a:srgbClr val="000000"/>
                </a:solidFill>
                <a:effectLst/>
                <a:latin typeface="Arial Nova" panose="020B0504020202020204" pitchFamily="34" charset="0"/>
              </a:rPr>
              <a:t>• Acceptance of technology  </a:t>
            </a:r>
            <a:endParaRPr lang="en-PK" sz="2000" dirty="0">
              <a:solidFill>
                <a:srgbClr val="000000"/>
              </a:solidFill>
              <a:effectLst/>
              <a:latin typeface="Arial Nova" panose="020B0504020202020204" pitchFamily="34" charset="0"/>
            </a:endParaRPr>
          </a:p>
          <a:p>
            <a:r>
              <a:rPr lang="en-PK" sz="2000" i="0" dirty="0">
                <a:solidFill>
                  <a:srgbClr val="000000"/>
                </a:solidFill>
                <a:effectLst/>
                <a:latin typeface="Arial Nova" panose="020B0504020202020204" pitchFamily="34" charset="0"/>
              </a:rPr>
              <a:t>• Responsibility for cybersecurity  </a:t>
            </a:r>
            <a:endParaRPr lang="en-PK" sz="2000" dirty="0">
              <a:solidFill>
                <a:srgbClr val="000000"/>
              </a:solidFill>
              <a:effectLst/>
              <a:latin typeface="Arial Nova" panose="020B0504020202020204" pitchFamily="34" charset="0"/>
            </a:endParaRPr>
          </a:p>
          <a:p>
            <a:r>
              <a:rPr lang="en-PK" sz="2000" i="0" dirty="0">
                <a:solidFill>
                  <a:srgbClr val="000000"/>
                </a:solidFill>
                <a:effectLst/>
                <a:latin typeface="Arial Nova" panose="020B0504020202020204" pitchFamily="34" charset="0"/>
              </a:rPr>
              <a:t>• Digital fatigue  </a:t>
            </a:r>
            <a:endParaRPr lang="en-PK" sz="2000" dirty="0">
              <a:solidFill>
                <a:srgbClr val="000000"/>
              </a:solidFill>
              <a:effectLst/>
              <a:latin typeface="Arial Nova" panose="020B0504020202020204" pitchFamily="34" charset="0"/>
            </a:endParaRPr>
          </a:p>
          <a:p>
            <a:r>
              <a:rPr lang="en-PK" sz="2000" i="0" dirty="0">
                <a:solidFill>
                  <a:srgbClr val="000000"/>
                </a:solidFill>
                <a:effectLst/>
                <a:latin typeface="Arial Nova" panose="020B0504020202020204" pitchFamily="34" charset="0"/>
              </a:rPr>
              <a:t>• Changed job roles  </a:t>
            </a:r>
            <a:endParaRPr lang="en-PK" sz="2000" dirty="0">
              <a:solidFill>
                <a:srgbClr val="000000"/>
              </a:solidFill>
              <a:effectLst/>
              <a:latin typeface="Arial Nova" panose="020B0504020202020204" pitchFamily="34" charset="0"/>
            </a:endParaRPr>
          </a:p>
        </p:txBody>
      </p:sp>
      <p:sp>
        <p:nvSpPr>
          <p:cNvPr id="9" name="Rectangle: Rounded Corners 8">
            <a:extLst>
              <a:ext uri="{FF2B5EF4-FFF2-40B4-BE49-F238E27FC236}">
                <a16:creationId xmlns:a16="http://schemas.microsoft.com/office/drawing/2014/main" id="{14A9D432-D9DD-6F3D-91B0-6B03BF87218D}"/>
              </a:ext>
            </a:extLst>
          </p:cNvPr>
          <p:cNvSpPr/>
          <p:nvPr/>
        </p:nvSpPr>
        <p:spPr>
          <a:xfrm>
            <a:off x="7991231" y="1600199"/>
            <a:ext cx="3910298" cy="367518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000" b="1" i="0" dirty="0">
                <a:solidFill>
                  <a:srgbClr val="000000"/>
                </a:solidFill>
                <a:effectLst/>
                <a:latin typeface="Arial Nova" panose="020B0504020202020204" pitchFamily="34" charset="0"/>
              </a:rPr>
              <a:t>Lewin’s Change Management Theory</a:t>
            </a:r>
            <a:endParaRPr lang="en-GB" sz="2000" b="1" i="0" dirty="0">
              <a:solidFill>
                <a:srgbClr val="000000"/>
              </a:solidFill>
              <a:effectLst/>
              <a:latin typeface="Arial Nova" panose="020B0504020202020204" pitchFamily="34" charset="0"/>
            </a:endParaRPr>
          </a:p>
          <a:p>
            <a:r>
              <a:rPr lang="en-PK" sz="2000" b="1" i="0" dirty="0">
                <a:solidFill>
                  <a:srgbClr val="000000"/>
                </a:solidFill>
                <a:effectLst/>
                <a:latin typeface="Arial Nova" panose="020B0504020202020204" pitchFamily="34" charset="0"/>
              </a:rPr>
              <a:t>  </a:t>
            </a:r>
            <a:endParaRPr lang="en-PK" sz="2000" b="1" dirty="0">
              <a:solidFill>
                <a:srgbClr val="000000"/>
              </a:solidFill>
              <a:effectLst/>
              <a:latin typeface="Arial Nova" panose="020B0504020202020204" pitchFamily="34" charset="0"/>
            </a:endParaRPr>
          </a:p>
          <a:p>
            <a:r>
              <a:rPr lang="en-GB" sz="2000" dirty="0">
                <a:solidFill>
                  <a:srgbClr val="000000"/>
                </a:solidFill>
                <a:latin typeface="Arial Nova" panose="020B0504020202020204" pitchFamily="34" charset="0"/>
              </a:rPr>
              <a:t>•U</a:t>
            </a:r>
            <a:r>
              <a:rPr lang="en-PK" sz="2000" b="0" i="0" dirty="0">
                <a:solidFill>
                  <a:srgbClr val="000000"/>
                </a:solidFill>
                <a:effectLst/>
                <a:latin typeface="Arial Nova" panose="020B0504020202020204" pitchFamily="34" charset="0"/>
              </a:rPr>
              <a:t>nfreeze  </a:t>
            </a:r>
            <a:endParaRPr lang="en-PK" sz="2000" dirty="0">
              <a:solidFill>
                <a:srgbClr val="000000"/>
              </a:solidFill>
              <a:effectLst/>
              <a:latin typeface="Arial Nova" panose="020B0504020202020204" pitchFamily="34" charset="0"/>
            </a:endParaRPr>
          </a:p>
          <a:p>
            <a:r>
              <a:rPr lang="en-GB" sz="2000" b="0" i="0" dirty="0">
                <a:solidFill>
                  <a:srgbClr val="000000"/>
                </a:solidFill>
                <a:effectLst/>
                <a:latin typeface="Arial Nova" panose="020B0504020202020204" pitchFamily="34" charset="0"/>
              </a:rPr>
              <a:t>•</a:t>
            </a:r>
            <a:r>
              <a:rPr lang="en-PK" sz="2000" b="0" i="0" dirty="0">
                <a:solidFill>
                  <a:srgbClr val="000000"/>
                </a:solidFill>
                <a:effectLst/>
                <a:latin typeface="Arial Nova" panose="020B0504020202020204" pitchFamily="34" charset="0"/>
              </a:rPr>
              <a:t>Change  </a:t>
            </a:r>
            <a:endParaRPr lang="en-PK" sz="2000" dirty="0">
              <a:solidFill>
                <a:srgbClr val="000000"/>
              </a:solidFill>
              <a:effectLst/>
              <a:latin typeface="Arial Nova" panose="020B0504020202020204" pitchFamily="34" charset="0"/>
            </a:endParaRPr>
          </a:p>
          <a:p>
            <a:r>
              <a:rPr lang="en-GB" sz="2000" b="0" i="0" dirty="0">
                <a:solidFill>
                  <a:srgbClr val="000000"/>
                </a:solidFill>
                <a:effectLst/>
                <a:latin typeface="Arial Nova" panose="020B0504020202020204" pitchFamily="34" charset="0"/>
              </a:rPr>
              <a:t>•</a:t>
            </a:r>
            <a:r>
              <a:rPr lang="en-PK" sz="2000" b="0" i="0" dirty="0">
                <a:solidFill>
                  <a:srgbClr val="000000"/>
                </a:solidFill>
                <a:effectLst/>
                <a:latin typeface="Arial Nova" panose="020B0504020202020204" pitchFamily="34" charset="0"/>
              </a:rPr>
              <a:t>Refreeze  </a:t>
            </a:r>
            <a:endParaRPr lang="en-PK" sz="2000" dirty="0">
              <a:solidFill>
                <a:srgbClr val="000000"/>
              </a:solidFill>
              <a:effectLst/>
              <a:latin typeface="Arial Nova" panose="020B0504020202020204" pitchFamily="34" charset="0"/>
            </a:endParaRPr>
          </a:p>
          <a:p>
            <a:r>
              <a:rPr lang="en-GB" sz="2000" b="0" i="0" dirty="0">
                <a:solidFill>
                  <a:srgbClr val="000000"/>
                </a:solidFill>
                <a:effectLst/>
                <a:latin typeface="Arial Nova" panose="020B0504020202020204" pitchFamily="34" charset="0"/>
              </a:rPr>
              <a:t>(</a:t>
            </a:r>
            <a:r>
              <a:rPr lang="en-PK" sz="2000" b="0" i="0" dirty="0">
                <a:solidFill>
                  <a:srgbClr val="000000"/>
                </a:solidFill>
                <a:effectLst/>
                <a:latin typeface="Arial Nova" panose="020B0504020202020204" pitchFamily="34" charset="0"/>
              </a:rPr>
              <a:t>These stages show how healthcare organizations change due to digital innovation</a:t>
            </a:r>
            <a:r>
              <a:rPr lang="en-GB" sz="2000" b="0" i="0" dirty="0">
                <a:solidFill>
                  <a:srgbClr val="000000"/>
                </a:solidFill>
                <a:effectLst/>
                <a:latin typeface="Arial Nova" panose="020B0504020202020204" pitchFamily="34" charset="0"/>
              </a:rPr>
              <a:t>).</a:t>
            </a:r>
            <a:endParaRPr lang="en-PK" sz="2000" dirty="0">
              <a:solidFill>
                <a:srgbClr val="000000"/>
              </a:solidFill>
              <a:effectLst/>
              <a:latin typeface="Arial Nova" panose="020B0504020202020204" pitchFamily="34" charset="0"/>
            </a:endParaRPr>
          </a:p>
        </p:txBody>
      </p:sp>
      <p:sp>
        <p:nvSpPr>
          <p:cNvPr id="10" name="Minus Sign 9">
            <a:extLst>
              <a:ext uri="{FF2B5EF4-FFF2-40B4-BE49-F238E27FC236}">
                <a16:creationId xmlns:a16="http://schemas.microsoft.com/office/drawing/2014/main" id="{22D526A2-E152-FEAA-11BC-38A53F157743}"/>
              </a:ext>
            </a:extLst>
          </p:cNvPr>
          <p:cNvSpPr/>
          <p:nvPr/>
        </p:nvSpPr>
        <p:spPr>
          <a:xfrm>
            <a:off x="-931333" y="3770269"/>
            <a:ext cx="11901529" cy="4370757"/>
          </a:xfrm>
          <a:prstGeom prst="mathMinus">
            <a:avLst>
              <a:gd name="adj1" fmla="val 2150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000" b="1" i="0" dirty="0">
                <a:solidFill>
                  <a:srgbClr val="000000"/>
                </a:solidFill>
                <a:effectLst/>
                <a:latin typeface="Arial Nova" panose="020B0504020202020204" pitchFamily="34" charset="0"/>
              </a:rPr>
              <a:t>Critical analysis  </a:t>
            </a:r>
            <a:endParaRPr lang="en-PK" sz="2000" b="1" dirty="0">
              <a:solidFill>
                <a:srgbClr val="000000"/>
              </a:solidFill>
              <a:effectLst/>
              <a:latin typeface="Arial Nova" panose="020B0504020202020204" pitchFamily="34" charset="0"/>
            </a:endParaRPr>
          </a:p>
          <a:p>
            <a:r>
              <a:rPr lang="en-PK" sz="2000" b="0" i="0" dirty="0">
                <a:solidFill>
                  <a:srgbClr val="000000"/>
                </a:solidFill>
                <a:effectLst/>
                <a:latin typeface="Arial Nova" panose="020B0504020202020204" pitchFamily="34" charset="0"/>
              </a:rPr>
              <a:t>Technology Acceptance Model (Davis, 1989). For successful implementation, it is necessary to have, Perceived usefulness &amp; Ease of use.</a:t>
            </a:r>
            <a:endParaRPr lang="en-PK" sz="2000" dirty="0">
              <a:solidFill>
                <a:srgbClr val="000000"/>
              </a:solidFill>
              <a:effectLst/>
              <a:latin typeface="Arial Nova" panose="020B0504020202020204" pitchFamily="34" charset="0"/>
            </a:endParaRPr>
          </a:p>
        </p:txBody>
      </p:sp>
    </p:spTree>
    <p:extLst>
      <p:ext uri="{BB962C8B-B14F-4D97-AF65-F5344CB8AC3E}">
        <p14:creationId xmlns:p14="http://schemas.microsoft.com/office/powerpoint/2010/main" val="3020347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inus Sign 1">
            <a:extLst>
              <a:ext uri="{FF2B5EF4-FFF2-40B4-BE49-F238E27FC236}">
                <a16:creationId xmlns:a16="http://schemas.microsoft.com/office/drawing/2014/main" id="{4AB971E3-C706-FA0F-A453-94D2E25292A1}"/>
              </a:ext>
            </a:extLst>
          </p:cNvPr>
          <p:cNvSpPr/>
          <p:nvPr/>
        </p:nvSpPr>
        <p:spPr>
          <a:xfrm>
            <a:off x="-814103" y="260513"/>
            <a:ext cx="12504615" cy="814101"/>
          </a:xfrm>
          <a:prstGeom prst="mathMinus">
            <a:avLst>
              <a:gd name="adj1" fmla="val 10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400" b="1" i="0" dirty="0">
                <a:solidFill>
                  <a:srgbClr val="000000"/>
                </a:solidFill>
                <a:effectLst/>
                <a:latin typeface="Arial" panose="020B0604020202020204" pitchFamily="34" charset="0"/>
                <a:cs typeface="Arial" panose="020B0604020202020204" pitchFamily="34" charset="0"/>
              </a:rPr>
              <a:t>Impact on Patients and Service Users  </a:t>
            </a:r>
            <a:endParaRPr lang="en-PK" sz="2400" b="1" dirty="0">
              <a:solidFill>
                <a:srgbClr val="000000"/>
              </a:solidFill>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4E6481BE-CBF9-47DA-AEE0-6025A71BBBDE}"/>
              </a:ext>
            </a:extLst>
          </p:cNvPr>
          <p:cNvSpPr/>
          <p:nvPr/>
        </p:nvSpPr>
        <p:spPr>
          <a:xfrm>
            <a:off x="355599" y="1499901"/>
            <a:ext cx="4691837" cy="4003432"/>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100" b="1" i="0" dirty="0">
                <a:solidFill>
                  <a:srgbClr val="000000"/>
                </a:solidFill>
                <a:effectLst/>
                <a:latin typeface="Arial" panose="020B0604020202020204" pitchFamily="34" charset="0"/>
                <a:cs typeface="Arial" panose="020B0604020202020204" pitchFamily="34" charset="0"/>
              </a:rPr>
              <a:t>Benefits</a:t>
            </a:r>
            <a:r>
              <a:rPr lang="en-PK" sz="2100" b="0" i="0" dirty="0">
                <a:solidFill>
                  <a:srgbClr val="000000"/>
                </a:solidFill>
                <a:effectLst/>
                <a:latin typeface="Arial" panose="020B0604020202020204" pitchFamily="34" charset="0"/>
                <a:cs typeface="Arial" panose="020B0604020202020204" pitchFamily="34" charset="0"/>
              </a:rPr>
              <a:t>  </a:t>
            </a:r>
            <a:endParaRPr lang="en-PK" sz="2100" dirty="0">
              <a:solidFill>
                <a:srgbClr val="000000"/>
              </a:solidFill>
              <a:effectLst/>
              <a:latin typeface="Arial" panose="020B0604020202020204" pitchFamily="34" charset="0"/>
              <a:cs typeface="Arial" panose="020B0604020202020204" pitchFamily="34" charset="0"/>
            </a:endParaRPr>
          </a:p>
          <a:p>
            <a:r>
              <a:rPr lang="en-PK" sz="2100" b="0" i="0" dirty="0">
                <a:solidFill>
                  <a:srgbClr val="000000"/>
                </a:solidFill>
                <a:effectLst/>
                <a:latin typeface="Arial" panose="020B0604020202020204" pitchFamily="34" charset="0"/>
                <a:cs typeface="Arial" panose="020B0604020202020204" pitchFamily="34" charset="0"/>
              </a:rPr>
              <a:t>Patient independence:  </a:t>
            </a:r>
            <a:endParaRPr lang="en-PK" sz="2100" dirty="0">
              <a:solidFill>
                <a:srgbClr val="000000"/>
              </a:solidFill>
              <a:effectLst/>
              <a:latin typeface="Arial" panose="020B0604020202020204" pitchFamily="34" charset="0"/>
              <a:cs typeface="Arial" panose="020B0604020202020204" pitchFamily="34" charset="0"/>
            </a:endParaRPr>
          </a:p>
          <a:p>
            <a:r>
              <a:rPr lang="en-PK" sz="2100" b="0" i="0" dirty="0">
                <a:solidFill>
                  <a:srgbClr val="000000"/>
                </a:solidFill>
                <a:effectLst/>
                <a:latin typeface="Arial" panose="020B0604020202020204" pitchFamily="34" charset="0"/>
                <a:cs typeface="Arial" panose="020B0604020202020204" pitchFamily="34" charset="0"/>
              </a:rPr>
              <a:t>• Easier appointment booking  </a:t>
            </a:r>
            <a:endParaRPr lang="en-PK" sz="2100" dirty="0">
              <a:solidFill>
                <a:srgbClr val="000000"/>
              </a:solidFill>
              <a:effectLst/>
              <a:latin typeface="Arial" panose="020B0604020202020204" pitchFamily="34" charset="0"/>
              <a:cs typeface="Arial" panose="020B0604020202020204" pitchFamily="34" charset="0"/>
            </a:endParaRPr>
          </a:p>
          <a:p>
            <a:r>
              <a:rPr lang="en-PK" sz="2100" b="0" i="0" dirty="0">
                <a:solidFill>
                  <a:srgbClr val="000000"/>
                </a:solidFill>
                <a:effectLst/>
                <a:latin typeface="Arial" panose="020B0604020202020204" pitchFamily="34" charset="0"/>
                <a:cs typeface="Arial" panose="020B0604020202020204" pitchFamily="34" charset="0"/>
              </a:rPr>
              <a:t>• Better medication management  </a:t>
            </a:r>
            <a:endParaRPr lang="en-PK" sz="2100" dirty="0">
              <a:solidFill>
                <a:srgbClr val="000000"/>
              </a:solidFill>
              <a:effectLst/>
              <a:latin typeface="Arial" panose="020B0604020202020204" pitchFamily="34" charset="0"/>
              <a:cs typeface="Arial" panose="020B0604020202020204" pitchFamily="34" charset="0"/>
            </a:endParaRPr>
          </a:p>
          <a:p>
            <a:r>
              <a:rPr lang="en-PK" sz="2100" b="0" i="0" dirty="0">
                <a:solidFill>
                  <a:srgbClr val="000000"/>
                </a:solidFill>
                <a:effectLst/>
                <a:latin typeface="Arial" panose="020B0604020202020204" pitchFamily="34" charset="0"/>
                <a:cs typeface="Arial" panose="020B0604020202020204" pitchFamily="34" charset="0"/>
              </a:rPr>
              <a:t>• Convenient access to records  </a:t>
            </a:r>
            <a:endParaRPr lang="en-PK" sz="2100" dirty="0">
              <a:solidFill>
                <a:srgbClr val="000000"/>
              </a:solidFill>
              <a:effectLst/>
              <a:latin typeface="Arial" panose="020B0604020202020204" pitchFamily="34" charset="0"/>
              <a:cs typeface="Arial" panose="020B0604020202020204" pitchFamily="34" charset="0"/>
            </a:endParaRPr>
          </a:p>
          <a:p>
            <a:r>
              <a:rPr lang="en-PK" sz="2100" b="0" i="0" dirty="0">
                <a:solidFill>
                  <a:srgbClr val="000000"/>
                </a:solidFill>
                <a:effectLst/>
                <a:latin typeface="Arial" panose="020B0604020202020204" pitchFamily="34" charset="0"/>
                <a:cs typeface="Arial" panose="020B0604020202020204" pitchFamily="34" charset="0"/>
              </a:rPr>
              <a:t>• Support for person-centered care  </a:t>
            </a:r>
            <a:endParaRPr lang="en-PK" sz="2100" dirty="0">
              <a:solidFill>
                <a:srgbClr val="000000"/>
              </a:solidFill>
              <a:effectLst/>
              <a:latin typeface="Arial" panose="020B0604020202020204" pitchFamily="34" charset="0"/>
              <a:cs typeface="Arial" panose="020B0604020202020204" pitchFamily="34" charset="0"/>
            </a:endParaRPr>
          </a:p>
          <a:p>
            <a:r>
              <a:rPr lang="en-PK" sz="2100" b="0" i="0" dirty="0">
                <a:solidFill>
                  <a:srgbClr val="000000"/>
                </a:solidFill>
                <a:effectLst/>
                <a:latin typeface="Arial" panose="020B0604020202020204" pitchFamily="34" charset="0"/>
                <a:cs typeface="Arial" panose="020B0604020202020204" pitchFamily="34" charset="0"/>
              </a:rPr>
              <a:t>• Increased engagement  </a:t>
            </a:r>
            <a:endParaRPr lang="en-PK" sz="2100" dirty="0">
              <a:solidFill>
                <a:srgbClr val="000000"/>
              </a:solidFill>
              <a:effectLst/>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AC0F48BE-3787-CB31-3E62-804CDA1FDC12}"/>
              </a:ext>
            </a:extLst>
          </p:cNvPr>
          <p:cNvSpPr/>
          <p:nvPr/>
        </p:nvSpPr>
        <p:spPr>
          <a:xfrm>
            <a:off x="7144567" y="1427283"/>
            <a:ext cx="4545946" cy="40760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000" b="1" i="0" dirty="0">
                <a:solidFill>
                  <a:srgbClr val="000000"/>
                </a:solidFill>
                <a:effectLst/>
                <a:latin typeface="Arial" panose="020B0604020202020204" pitchFamily="34" charset="0"/>
                <a:cs typeface="Arial" panose="020B0604020202020204" pitchFamily="34" charset="0"/>
              </a:rPr>
              <a:t>Challenges  </a:t>
            </a:r>
            <a:endParaRPr lang="en-PK" sz="2000" b="1"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Digital exclusion: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Older individuals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Low digital literacy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Financial barriers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Accessibility issues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Privacy worries  </a:t>
            </a:r>
            <a:endParaRPr lang="en-PK" sz="2000" dirty="0">
              <a:solidFill>
                <a:srgbClr val="000000"/>
              </a:solidFill>
              <a:effectLst/>
              <a:latin typeface="Arial" panose="020B0604020202020204" pitchFamily="34" charset="0"/>
              <a:cs typeface="Arial" panose="020B0604020202020204" pitchFamily="34" charset="0"/>
            </a:endParaRPr>
          </a:p>
        </p:txBody>
      </p:sp>
      <p:sp>
        <p:nvSpPr>
          <p:cNvPr id="6" name="Minus Sign 5">
            <a:extLst>
              <a:ext uri="{FF2B5EF4-FFF2-40B4-BE49-F238E27FC236}">
                <a16:creationId xmlns:a16="http://schemas.microsoft.com/office/drawing/2014/main" id="{C1939BE3-4328-E13C-4EE7-9C5FE306E965}"/>
              </a:ext>
            </a:extLst>
          </p:cNvPr>
          <p:cNvSpPr/>
          <p:nvPr/>
        </p:nvSpPr>
        <p:spPr>
          <a:xfrm>
            <a:off x="893558" y="4691184"/>
            <a:ext cx="10404883" cy="2930769"/>
          </a:xfrm>
          <a:prstGeom prst="mathMinus">
            <a:avLst>
              <a:gd name="adj1" fmla="val 2796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b="1" i="0" dirty="0">
                <a:solidFill>
                  <a:srgbClr val="000000"/>
                </a:solidFill>
                <a:effectLst/>
                <a:latin typeface="Arial" panose="020B0604020202020204" pitchFamily="34" charset="0"/>
                <a:cs typeface="Arial" panose="020B0604020202020204" pitchFamily="34" charset="0"/>
              </a:rPr>
              <a:t>Evaluation</a:t>
            </a:r>
            <a:r>
              <a:rPr lang="en-PK" b="0" i="0" dirty="0">
                <a:solidFill>
                  <a:srgbClr val="000000"/>
                </a:solidFill>
                <a:effectLst/>
                <a:latin typeface="Arial" panose="020B0604020202020204" pitchFamily="34" charset="0"/>
                <a:cs typeface="Arial" panose="020B0604020202020204" pitchFamily="34" charset="0"/>
              </a:rPr>
              <a:t>  </a:t>
            </a:r>
            <a:endParaRPr lang="en-PK" dirty="0">
              <a:solidFill>
                <a:srgbClr val="000000"/>
              </a:solidFill>
              <a:effectLst/>
              <a:latin typeface="Arial" panose="020B0604020202020204" pitchFamily="34" charset="0"/>
              <a:cs typeface="Arial" panose="020B0604020202020204" pitchFamily="34" charset="0"/>
            </a:endParaRPr>
          </a:p>
          <a:p>
            <a:r>
              <a:rPr lang="en-PK" b="0" i="0" dirty="0">
                <a:solidFill>
                  <a:srgbClr val="000000"/>
                </a:solidFill>
                <a:effectLst/>
                <a:latin typeface="Arial" panose="020B0604020202020204" pitchFamily="34" charset="0"/>
                <a:cs typeface="Arial" panose="020B0604020202020204" pitchFamily="34" charset="0"/>
              </a:rPr>
              <a:t>The NHS App promotes patient independence but may increase health inequalities for those who cannot use digital healthcare services.  </a:t>
            </a:r>
            <a:endParaRPr lang="en-PK"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6397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rminator 3">
            <a:extLst>
              <a:ext uri="{FF2B5EF4-FFF2-40B4-BE49-F238E27FC236}">
                <a16:creationId xmlns:a16="http://schemas.microsoft.com/office/drawing/2014/main" id="{322875D0-4FB3-5B20-E611-DBA4D3B8AFAA}"/>
              </a:ext>
            </a:extLst>
          </p:cNvPr>
          <p:cNvSpPr/>
          <p:nvPr/>
        </p:nvSpPr>
        <p:spPr>
          <a:xfrm>
            <a:off x="0" y="260513"/>
            <a:ext cx="11462564" cy="1107179"/>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400" b="1" i="0" dirty="0">
                <a:solidFill>
                  <a:srgbClr val="000000"/>
                </a:solidFill>
                <a:effectLst/>
                <a:latin typeface="Arial" panose="020B0604020202020204" pitchFamily="34" charset="0"/>
                <a:cs typeface="Arial" panose="020B0604020202020204" pitchFamily="34" charset="0"/>
              </a:rPr>
              <a:t>Ethical, Legal and Professional Considerations  </a:t>
            </a:r>
            <a:endParaRPr lang="en-PK" sz="2400" b="1" dirty="0">
              <a:solidFill>
                <a:srgbClr val="000000"/>
              </a:solidFill>
              <a:effectLst/>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93AFF87-866D-D4C2-F1C9-47E194C2DA42}"/>
              </a:ext>
            </a:extLst>
          </p:cNvPr>
          <p:cNvSpPr/>
          <p:nvPr/>
        </p:nvSpPr>
        <p:spPr>
          <a:xfrm>
            <a:off x="488463" y="1806005"/>
            <a:ext cx="2885178" cy="40555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000" b="1" i="0" dirty="0">
                <a:solidFill>
                  <a:srgbClr val="000000"/>
                </a:solidFill>
                <a:effectLst/>
                <a:latin typeface="Arial" panose="020B0604020202020204" pitchFamily="34" charset="0"/>
                <a:cs typeface="Arial" panose="020B0604020202020204" pitchFamily="34" charset="0"/>
              </a:rPr>
              <a:t>Ethical issues  </a:t>
            </a:r>
            <a:endParaRPr lang="en-PK" sz="2000" b="1"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Confidentiality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Patient autonomy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Digital inclusion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Access equality  </a:t>
            </a:r>
            <a:endParaRPr lang="en-PK" sz="2000" dirty="0">
              <a:solidFill>
                <a:srgbClr val="000000"/>
              </a:solidFill>
              <a:effectLst/>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B147CD7A-1578-8F6C-810C-75E7DA4DE9F1}"/>
              </a:ext>
            </a:extLst>
          </p:cNvPr>
          <p:cNvSpPr/>
          <p:nvPr/>
        </p:nvSpPr>
        <p:spPr>
          <a:xfrm>
            <a:off x="4213796" y="1806005"/>
            <a:ext cx="2885178" cy="40555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000" b="1" i="0" dirty="0">
                <a:solidFill>
                  <a:srgbClr val="000000"/>
                </a:solidFill>
                <a:effectLst/>
                <a:latin typeface="Arial" panose="020B0604020202020204" pitchFamily="34" charset="0"/>
                <a:cs typeface="Arial" panose="020B0604020202020204" pitchFamily="34" charset="0"/>
              </a:rPr>
              <a:t>Legal considerations  </a:t>
            </a:r>
            <a:endParaRPr lang="en-PK" sz="2000" b="1"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Data Protection Act 2018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UK GDPR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Standards of NHS Digital  </a:t>
            </a:r>
            <a:endParaRPr lang="en-PK" sz="2000" dirty="0">
              <a:solidFill>
                <a:srgbClr val="000000"/>
              </a:solidFill>
              <a:effectLst/>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A6A73C46-E405-52AC-BED5-449CBC3089BE}"/>
              </a:ext>
            </a:extLst>
          </p:cNvPr>
          <p:cNvSpPr/>
          <p:nvPr/>
        </p:nvSpPr>
        <p:spPr>
          <a:xfrm>
            <a:off x="7939128" y="2004970"/>
            <a:ext cx="3132667" cy="385656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PK" sz="2000" b="1" i="0" dirty="0">
                <a:solidFill>
                  <a:srgbClr val="000000"/>
                </a:solidFill>
                <a:effectLst/>
                <a:latin typeface="Arial" panose="020B0604020202020204" pitchFamily="34" charset="0"/>
                <a:cs typeface="Arial" panose="020B0604020202020204" pitchFamily="34" charset="0"/>
              </a:rPr>
              <a:t>Professional responsibilities  </a:t>
            </a:r>
            <a:endParaRPr lang="en-PK" sz="2000" b="1"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Healthcare professionals must: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Protect confidentiality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Be aware of cybersecurity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Improve patients' digital literacy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Assist vulnerable service users  </a:t>
            </a:r>
            <a:endParaRPr lang="en-PK" sz="200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5446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inus Sign 3">
            <a:extLst>
              <a:ext uri="{FF2B5EF4-FFF2-40B4-BE49-F238E27FC236}">
                <a16:creationId xmlns:a16="http://schemas.microsoft.com/office/drawing/2014/main" id="{4507918E-D7A9-D6E3-5843-92C65BF406F0}"/>
              </a:ext>
            </a:extLst>
          </p:cNvPr>
          <p:cNvSpPr/>
          <p:nvPr/>
        </p:nvSpPr>
        <p:spPr>
          <a:xfrm>
            <a:off x="651282" y="257907"/>
            <a:ext cx="9638974" cy="1305170"/>
          </a:xfrm>
          <a:prstGeom prst="mathMinus">
            <a:avLst>
              <a:gd name="adj1" fmla="val 10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PK" sz="2400" b="1" i="0" dirty="0">
                <a:solidFill>
                  <a:srgbClr val="000000"/>
                </a:solidFill>
                <a:effectLst/>
                <a:latin typeface="Arial" panose="020B0604020202020204" pitchFamily="34" charset="0"/>
                <a:cs typeface="Arial" panose="020B0604020202020204" pitchFamily="34" charset="0"/>
              </a:rPr>
              <a:t>Strengths and limitations  </a:t>
            </a:r>
            <a:endParaRPr lang="en-PK" sz="2400" b="1" dirty="0">
              <a:solidFill>
                <a:srgbClr val="000000"/>
              </a:solidFill>
              <a:effectLst/>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911B594D-0CC8-CCBD-DFEF-B091AAF983A2}"/>
              </a:ext>
            </a:extLst>
          </p:cNvPr>
          <p:cNvSpPr/>
          <p:nvPr/>
        </p:nvSpPr>
        <p:spPr>
          <a:xfrm flipH="1">
            <a:off x="1237434" y="1986411"/>
            <a:ext cx="3937651" cy="43635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PK" sz="2200" b="1" i="0" dirty="0">
                <a:solidFill>
                  <a:srgbClr val="000000"/>
                </a:solidFill>
                <a:effectLst/>
                <a:latin typeface="Arial" panose="020B0604020202020204" pitchFamily="34" charset="0"/>
                <a:cs typeface="Arial" panose="020B0604020202020204" pitchFamily="34" charset="0"/>
              </a:rPr>
              <a:t>Strengths  </a:t>
            </a:r>
            <a:endParaRPr lang="en-PK" sz="2200" b="1"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Increases access to NHS services: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Reduces administrative workload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Enhances patient independence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Supports person-centered care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Improves communication and efficiency  </a:t>
            </a:r>
            <a:endParaRPr lang="en-PK" sz="2000" dirty="0">
              <a:solidFill>
                <a:srgbClr val="000000"/>
              </a:solidFill>
              <a:effectLst/>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19D735B-9304-8948-052F-148B2656C0EA}"/>
              </a:ext>
            </a:extLst>
          </p:cNvPr>
          <p:cNvSpPr/>
          <p:nvPr/>
        </p:nvSpPr>
        <p:spPr>
          <a:xfrm>
            <a:off x="6958301" y="1953845"/>
            <a:ext cx="3937651" cy="43635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PK" sz="2200" b="1" i="0" dirty="0">
                <a:solidFill>
                  <a:srgbClr val="000000"/>
                </a:solidFill>
                <a:effectLst/>
                <a:latin typeface="Arial" panose="020B0604020202020204" pitchFamily="34" charset="0"/>
                <a:cs typeface="Arial" panose="020B0604020202020204" pitchFamily="34" charset="0"/>
              </a:rPr>
              <a:t>Limitations  </a:t>
            </a:r>
            <a:endParaRPr lang="en-PK" sz="2200" b="1"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Issues with digital exclusion for some patients: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Concerns about data privacy and cybersecurity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Necessity for staff training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Dependence on technology  </a:t>
            </a:r>
            <a:endParaRPr lang="en-PK" sz="2000" dirty="0">
              <a:solidFill>
                <a:srgbClr val="000000"/>
              </a:solidFill>
              <a:effectLst/>
              <a:latin typeface="Arial" panose="020B0604020202020204" pitchFamily="34" charset="0"/>
              <a:cs typeface="Arial" panose="020B0604020202020204" pitchFamily="34" charset="0"/>
            </a:endParaRPr>
          </a:p>
          <a:p>
            <a:r>
              <a:rPr lang="en-PK" sz="2000" b="0" i="0" dirty="0">
                <a:solidFill>
                  <a:srgbClr val="000000"/>
                </a:solidFill>
                <a:effectLst/>
                <a:latin typeface="Arial" panose="020B0604020202020204" pitchFamily="34" charset="0"/>
                <a:cs typeface="Arial" panose="020B0604020202020204" pitchFamily="34" charset="0"/>
              </a:rPr>
              <a:t>• Reduced face-to-face interactions  </a:t>
            </a:r>
            <a:endParaRPr lang="en-PK" sz="200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2433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Minus Sign 4">
            <a:extLst>
              <a:ext uri="{FF2B5EF4-FFF2-40B4-BE49-F238E27FC236}">
                <a16:creationId xmlns:a16="http://schemas.microsoft.com/office/drawing/2014/main" id="{5383989A-00DF-63B1-9170-5A61C61A1C25}"/>
              </a:ext>
            </a:extLst>
          </p:cNvPr>
          <p:cNvSpPr/>
          <p:nvPr/>
        </p:nvSpPr>
        <p:spPr>
          <a:xfrm>
            <a:off x="1693335" y="-491067"/>
            <a:ext cx="8206152" cy="2184400"/>
          </a:xfrm>
          <a:prstGeom prst="mathMinus">
            <a:avLst>
              <a:gd name="adj1" fmla="val 3420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PK" sz="2400" b="1" i="0" dirty="0">
                <a:solidFill>
                  <a:srgbClr val="000000"/>
                </a:solidFill>
                <a:effectLst/>
                <a:latin typeface="Arial" panose="020B0604020202020204" pitchFamily="34" charset="0"/>
                <a:cs typeface="Arial" panose="020B0604020202020204" pitchFamily="34" charset="0"/>
              </a:rPr>
              <a:t>Recommendations</a:t>
            </a:r>
            <a:endParaRPr lang="en-PK" sz="2400" b="1" dirty="0">
              <a:solidFill>
                <a:srgbClr val="000000"/>
              </a:solidFill>
              <a:effectLst/>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191AE929-CAB1-63AB-F778-4883C3B96EFF}"/>
              </a:ext>
            </a:extLst>
          </p:cNvPr>
          <p:cNvSpPr/>
          <p:nvPr/>
        </p:nvSpPr>
        <p:spPr>
          <a:xfrm>
            <a:off x="1042051" y="1335128"/>
            <a:ext cx="9456614" cy="32889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PK" sz="2000" b="0" i="0" dirty="0">
                <a:solidFill>
                  <a:srgbClr val="000000"/>
                </a:solidFill>
                <a:effectLst/>
                <a:latin typeface="Arial" panose="020B0604020202020204" pitchFamily="34" charset="0"/>
                <a:cs typeface="Arial" panose="020B0604020202020204" pitchFamily="34" charset="0"/>
              </a:rPr>
              <a:t>Improve the digital literacy of patients and staff.  </a:t>
            </a:r>
            <a:endParaRPr lang="en-PK" sz="2000" dirty="0">
              <a:solidFill>
                <a:srgbClr val="000000"/>
              </a:solidFill>
              <a:effectLst/>
              <a:latin typeface="Arial" panose="020B0604020202020204" pitchFamily="34" charset="0"/>
              <a:cs typeface="Arial" panose="020B0604020202020204" pitchFamily="34" charset="0"/>
            </a:endParaRPr>
          </a:p>
          <a:p>
            <a:pPr algn="ctr"/>
            <a:r>
              <a:rPr lang="en-PK" sz="2000" b="0" i="0" dirty="0">
                <a:solidFill>
                  <a:srgbClr val="000000"/>
                </a:solidFill>
                <a:effectLst/>
                <a:latin typeface="Arial" panose="020B0604020202020204" pitchFamily="34" charset="0"/>
                <a:cs typeface="Arial" panose="020B0604020202020204" pitchFamily="34" charset="0"/>
              </a:rPr>
              <a:t>• Enhance cybersecurity and data protection.  </a:t>
            </a:r>
            <a:endParaRPr lang="en-PK" sz="2000" dirty="0">
              <a:solidFill>
                <a:srgbClr val="000000"/>
              </a:solidFill>
              <a:effectLst/>
              <a:latin typeface="Arial" panose="020B0604020202020204" pitchFamily="34" charset="0"/>
              <a:cs typeface="Arial" panose="020B0604020202020204" pitchFamily="34" charset="0"/>
            </a:endParaRPr>
          </a:p>
          <a:p>
            <a:pPr algn="ctr"/>
            <a:r>
              <a:rPr lang="en-PK" sz="2000" b="0" i="0" dirty="0">
                <a:solidFill>
                  <a:srgbClr val="000000"/>
                </a:solidFill>
                <a:effectLst/>
                <a:latin typeface="Arial" panose="020B0604020202020204" pitchFamily="34" charset="0"/>
                <a:cs typeface="Arial" panose="020B0604020202020204" pitchFamily="34" charset="0"/>
              </a:rPr>
              <a:t>• Ensure services are accessible for vulnerable people.  </a:t>
            </a:r>
            <a:endParaRPr lang="en-PK" sz="2000" dirty="0">
              <a:solidFill>
                <a:srgbClr val="000000"/>
              </a:solidFill>
              <a:effectLst/>
              <a:latin typeface="Arial" panose="020B0604020202020204" pitchFamily="34" charset="0"/>
              <a:cs typeface="Arial" panose="020B0604020202020204" pitchFamily="34" charset="0"/>
            </a:endParaRPr>
          </a:p>
          <a:p>
            <a:pPr algn="ctr"/>
            <a:r>
              <a:rPr lang="en-PK" sz="2000" b="0" i="0" dirty="0">
                <a:solidFill>
                  <a:srgbClr val="000000"/>
                </a:solidFill>
                <a:effectLst/>
                <a:latin typeface="Arial" panose="020B0604020202020204" pitchFamily="34" charset="0"/>
                <a:cs typeface="Arial" panose="020B0604020202020204" pitchFamily="34" charset="0"/>
              </a:rPr>
              <a:t>• Provide alternatives to the NHS App.  </a:t>
            </a:r>
            <a:endParaRPr lang="en-PK" sz="2000" dirty="0">
              <a:solidFill>
                <a:srgbClr val="000000"/>
              </a:solidFill>
              <a:effectLst/>
              <a:latin typeface="Arial" panose="020B0604020202020204" pitchFamily="34" charset="0"/>
              <a:cs typeface="Arial" panose="020B0604020202020204" pitchFamily="34" charset="0"/>
            </a:endParaRPr>
          </a:p>
          <a:p>
            <a:pPr algn="ctr"/>
            <a:r>
              <a:rPr lang="en-PK" sz="2000" b="0" i="0" dirty="0">
                <a:solidFill>
                  <a:srgbClr val="000000"/>
                </a:solidFill>
                <a:effectLst/>
                <a:latin typeface="Arial" panose="020B0604020202020204" pitchFamily="34" charset="0"/>
                <a:cs typeface="Arial" panose="020B0604020202020204" pitchFamily="34" charset="0"/>
              </a:rPr>
              <a:t>• Continue assessing and improving the NHS App.  </a:t>
            </a:r>
            <a:endParaRPr lang="en-PK" sz="200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2873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B9A2F73-4146-BEA2-69AC-6957D471E019}"/>
              </a:ext>
            </a:extLst>
          </p:cNvPr>
          <p:cNvSpPr/>
          <p:nvPr/>
        </p:nvSpPr>
        <p:spPr>
          <a:xfrm>
            <a:off x="1243949" y="1986410"/>
            <a:ext cx="9704102" cy="387512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000000"/>
                </a:solidFill>
                <a:latin typeface="Arial" panose="020B0604020202020204" pitchFamily="34" charset="0"/>
                <a:cs typeface="Arial" panose="020B0604020202020204" pitchFamily="34" charset="0"/>
              </a:rPr>
              <a:t>•Th</a:t>
            </a:r>
            <a:r>
              <a:rPr lang="en-PK" sz="2000" b="0" i="0" dirty="0">
                <a:solidFill>
                  <a:srgbClr val="000000"/>
                </a:solidFill>
                <a:effectLst/>
                <a:latin typeface="Arial" panose="020B0604020202020204" pitchFamily="34" charset="0"/>
                <a:cs typeface="Arial" panose="020B0604020202020204" pitchFamily="34" charset="0"/>
              </a:rPr>
              <a:t>e NHS App has made healthcare more accessible, efficient, and has engaged patients more effectively.  </a:t>
            </a:r>
            <a:endParaRPr lang="en-PK" sz="2000" dirty="0">
              <a:solidFill>
                <a:srgbClr val="000000"/>
              </a:solidFill>
              <a:effectLst/>
              <a:latin typeface="Arial" panose="020B0604020202020204" pitchFamily="34" charset="0"/>
              <a:cs typeface="Arial" panose="020B0604020202020204" pitchFamily="34" charset="0"/>
            </a:endParaRPr>
          </a:p>
          <a:p>
            <a:pPr algn="ctr"/>
            <a:r>
              <a:rPr lang="en-PK" sz="2000" b="0" i="0" dirty="0">
                <a:solidFill>
                  <a:srgbClr val="000000"/>
                </a:solidFill>
                <a:effectLst/>
                <a:latin typeface="Arial" panose="020B0604020202020204" pitchFamily="34" charset="0"/>
                <a:cs typeface="Arial" panose="020B0604020202020204" pitchFamily="34" charset="0"/>
              </a:rPr>
              <a:t>• It plays a role in the digital transformation of the NHS.  </a:t>
            </a:r>
            <a:endParaRPr lang="en-PK" sz="2000" dirty="0">
              <a:solidFill>
                <a:srgbClr val="000000"/>
              </a:solidFill>
              <a:effectLst/>
              <a:latin typeface="Arial" panose="020B0604020202020204" pitchFamily="34" charset="0"/>
              <a:cs typeface="Arial" panose="020B0604020202020204" pitchFamily="34" charset="0"/>
            </a:endParaRPr>
          </a:p>
          <a:p>
            <a:pPr algn="ctr"/>
            <a:r>
              <a:rPr lang="en-PK" sz="2000" b="0" i="0" dirty="0">
                <a:solidFill>
                  <a:srgbClr val="000000"/>
                </a:solidFill>
                <a:effectLst/>
                <a:latin typeface="Arial" panose="020B0604020202020204" pitchFamily="34" charset="0"/>
                <a:cs typeface="Arial" panose="020B0604020202020204" pitchFamily="34" charset="0"/>
              </a:rPr>
              <a:t>• However, challenges related to digital exclusion and cybersecurity remain.  </a:t>
            </a:r>
            <a:endParaRPr lang="en-PK" sz="2000" dirty="0">
              <a:solidFill>
                <a:srgbClr val="000000"/>
              </a:solidFill>
              <a:effectLst/>
              <a:latin typeface="Arial" panose="020B0604020202020204" pitchFamily="34" charset="0"/>
              <a:cs typeface="Arial" panose="020B0604020202020204" pitchFamily="34" charset="0"/>
            </a:endParaRPr>
          </a:p>
          <a:p>
            <a:pPr algn="ctr"/>
            <a:r>
              <a:rPr lang="en-PK" sz="2000" b="0" i="0" dirty="0">
                <a:solidFill>
                  <a:srgbClr val="000000"/>
                </a:solidFill>
                <a:effectLst/>
                <a:latin typeface="Arial" panose="020B0604020202020204" pitchFamily="34" charset="0"/>
                <a:cs typeface="Arial" panose="020B0604020202020204" pitchFamily="34" charset="0"/>
              </a:rPr>
              <a:t>• More investment in training, inclusion, and technology is needed for future success.  </a:t>
            </a:r>
            <a:endParaRPr lang="en-PK" sz="2000" dirty="0">
              <a:solidFill>
                <a:srgbClr val="000000"/>
              </a:solidFill>
              <a:effectLst/>
              <a:latin typeface="Arial" panose="020B0604020202020204" pitchFamily="34" charset="0"/>
              <a:cs typeface="Arial" panose="020B0604020202020204" pitchFamily="34" charset="0"/>
            </a:endParaRPr>
          </a:p>
        </p:txBody>
      </p:sp>
      <p:sp>
        <p:nvSpPr>
          <p:cNvPr id="6" name="Minus Sign 5">
            <a:extLst>
              <a:ext uri="{FF2B5EF4-FFF2-40B4-BE49-F238E27FC236}">
                <a16:creationId xmlns:a16="http://schemas.microsoft.com/office/drawing/2014/main" id="{3E5FEFE9-AB09-43A9-C8DF-A3C77C225DBE}"/>
              </a:ext>
            </a:extLst>
          </p:cNvPr>
          <p:cNvSpPr/>
          <p:nvPr/>
        </p:nvSpPr>
        <p:spPr>
          <a:xfrm>
            <a:off x="3002411" y="-446128"/>
            <a:ext cx="6187178" cy="3875128"/>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rgbClr val="000000"/>
                </a:solidFill>
                <a:latin typeface="Arial" panose="020B0604020202020204" pitchFamily="34" charset="0"/>
                <a:cs typeface="Arial" panose="020B0604020202020204" pitchFamily="34" charset="0"/>
              </a:rPr>
              <a:t>Conclusion</a:t>
            </a:r>
            <a:endParaRPr lang="en-PK" sz="2200" b="1"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2240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1BC7B68-D256-15CC-6671-ECC0EAB836AE}"/>
              </a:ext>
            </a:extLst>
          </p:cNvPr>
          <p:cNvSpPr/>
          <p:nvPr/>
        </p:nvSpPr>
        <p:spPr>
          <a:xfrm>
            <a:off x="390769" y="1269999"/>
            <a:ext cx="11006667" cy="50800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1500" dirty="0">
                <a:solidFill>
                  <a:srgbClr val="000000"/>
                </a:solidFill>
                <a:latin typeface="Arial" panose="020B0604020202020204" pitchFamily="34" charset="0"/>
                <a:cs typeface="Arial" panose="020B0604020202020204" pitchFamily="34" charset="0"/>
              </a:rPr>
              <a:t>Davi</a:t>
            </a:r>
            <a:r>
              <a:rPr lang="en-PK" sz="1500" dirty="0">
                <a:solidFill>
                  <a:srgbClr val="000000"/>
                </a:solidFill>
                <a:latin typeface="Arial" panose="020B0604020202020204" pitchFamily="34" charset="0"/>
                <a:cs typeface="Arial" panose="020B0604020202020204" pitchFamily="34" charset="0"/>
              </a:rPr>
              <a:t>s, F.D. (1989) ‘Perceived usefulness, perceived ease of use, and user acceptance of information technology’, </a:t>
            </a:r>
            <a:r>
              <a:rPr lang="en-PK" sz="1500" i="1" dirty="0">
                <a:solidFill>
                  <a:srgbClr val="000000"/>
                </a:solidFill>
                <a:latin typeface="Arial" panose="020B0604020202020204" pitchFamily="34" charset="0"/>
                <a:cs typeface="Arial" panose="020B0604020202020204" pitchFamily="34" charset="0"/>
              </a:rPr>
              <a:t>MIS Quarterly</a:t>
            </a:r>
            <a:r>
              <a:rPr lang="en-PK" sz="1500" dirty="0">
                <a:solidFill>
                  <a:srgbClr val="000000"/>
                </a:solidFill>
                <a:latin typeface="Arial" panose="020B0604020202020204" pitchFamily="34" charset="0"/>
                <a:cs typeface="Arial" panose="020B0604020202020204" pitchFamily="34" charset="0"/>
              </a:rPr>
              <a:t>, 13(3), pp. 319–340. Available at: </a:t>
            </a:r>
            <a:r>
              <a:rPr lang="en-PK" sz="1500"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https://www.jstor.org/stable/249008</a:t>
            </a:r>
            <a:r>
              <a:rPr lang="en-PK" sz="1500" dirty="0">
                <a:solidFill>
                  <a:srgbClr val="000000"/>
                </a:solidFill>
                <a:latin typeface="Arial" panose="020B0604020202020204" pitchFamily="34" charset="0"/>
                <a:cs typeface="Arial" panose="020B0604020202020204" pitchFamily="34" charset="0"/>
              </a:rPr>
              <a:t> (Accessed: 30 June 2026).</a:t>
            </a:r>
          </a:p>
          <a:p>
            <a:pPr lvl="0"/>
            <a:r>
              <a:rPr lang="en-PK" sz="1500" dirty="0">
                <a:solidFill>
                  <a:srgbClr val="000000"/>
                </a:solidFill>
                <a:latin typeface="Arial" panose="020B0604020202020204" pitchFamily="34" charset="0"/>
                <a:cs typeface="Arial" panose="020B0604020202020204" pitchFamily="34" charset="0"/>
              </a:rPr>
              <a:t>Department of Health and Social Care (2022) </a:t>
            </a:r>
            <a:r>
              <a:rPr lang="en-PK" sz="1500" i="1" dirty="0">
                <a:solidFill>
                  <a:srgbClr val="000000"/>
                </a:solidFill>
                <a:latin typeface="Arial" panose="020B0604020202020204" pitchFamily="34" charset="0"/>
                <a:cs typeface="Arial" panose="020B0604020202020204" pitchFamily="34" charset="0"/>
              </a:rPr>
              <a:t>A plan for digital health and social care</a:t>
            </a:r>
            <a:r>
              <a:rPr lang="en-PK" sz="1500" dirty="0">
                <a:solidFill>
                  <a:srgbClr val="000000"/>
                </a:solidFill>
                <a:latin typeface="Arial" panose="020B0604020202020204" pitchFamily="34" charset="0"/>
                <a:cs typeface="Arial" panose="020B0604020202020204" pitchFamily="34" charset="0"/>
              </a:rPr>
              <a:t>. London: Department of Health and Social Care. Available at: </a:t>
            </a:r>
            <a:r>
              <a:rPr lang="en-PK" sz="1500"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https://www.gov.uk/government/publications/a-plan-for-digital-health-and-social-care</a:t>
            </a:r>
            <a:r>
              <a:rPr lang="en-PK" sz="1500" dirty="0">
                <a:solidFill>
                  <a:srgbClr val="000000"/>
                </a:solidFill>
                <a:latin typeface="Arial" panose="020B0604020202020204" pitchFamily="34" charset="0"/>
                <a:cs typeface="Arial" panose="020B0604020202020204" pitchFamily="34" charset="0"/>
              </a:rPr>
              <a:t> (Accessed: 30 June 2026).</a:t>
            </a:r>
          </a:p>
          <a:p>
            <a:pPr lvl="0"/>
            <a:r>
              <a:rPr lang="en-PK" sz="1500" dirty="0">
                <a:solidFill>
                  <a:srgbClr val="000000"/>
                </a:solidFill>
                <a:latin typeface="Arial" panose="020B0604020202020204" pitchFamily="34" charset="0"/>
                <a:cs typeface="Arial" panose="020B0604020202020204" pitchFamily="34" charset="0"/>
              </a:rPr>
              <a:t>Donabedian, A. (1988) ‘The quality of care: How can it be assessed?’, </a:t>
            </a:r>
            <a:r>
              <a:rPr lang="en-PK" sz="1500" i="1" dirty="0">
                <a:solidFill>
                  <a:srgbClr val="000000"/>
                </a:solidFill>
                <a:latin typeface="Arial" panose="020B0604020202020204" pitchFamily="34" charset="0"/>
                <a:cs typeface="Arial" panose="020B0604020202020204" pitchFamily="34" charset="0"/>
              </a:rPr>
              <a:t>JAMA</a:t>
            </a:r>
            <a:r>
              <a:rPr lang="en-PK" sz="1500" dirty="0">
                <a:solidFill>
                  <a:srgbClr val="000000"/>
                </a:solidFill>
                <a:latin typeface="Arial" panose="020B0604020202020204" pitchFamily="34" charset="0"/>
                <a:cs typeface="Arial" panose="020B0604020202020204" pitchFamily="34" charset="0"/>
              </a:rPr>
              <a:t>, 260(12), pp. 1743–1748. Available at: </a:t>
            </a:r>
            <a:r>
              <a:rPr lang="en-PK" sz="1500" dirty="0">
                <a:solidFill>
                  <a:srgbClr val="0000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https://jamanetwork.com/journals/jama/article-abstract/374139</a:t>
            </a:r>
            <a:r>
              <a:rPr lang="en-PK" sz="1500" dirty="0">
                <a:solidFill>
                  <a:srgbClr val="000000"/>
                </a:solidFill>
                <a:latin typeface="Arial" panose="020B0604020202020204" pitchFamily="34" charset="0"/>
                <a:cs typeface="Arial" panose="020B0604020202020204" pitchFamily="34" charset="0"/>
              </a:rPr>
              <a:t> (Accessed: 30 June 2026).</a:t>
            </a:r>
          </a:p>
          <a:p>
            <a:pPr lvl="0"/>
            <a:r>
              <a:rPr lang="en-PK" sz="1500" dirty="0">
                <a:solidFill>
                  <a:srgbClr val="000000"/>
                </a:solidFill>
                <a:latin typeface="Arial" panose="020B0604020202020204" pitchFamily="34" charset="0"/>
                <a:cs typeface="Arial" panose="020B0604020202020204" pitchFamily="34" charset="0"/>
              </a:rPr>
              <a:t>Health Foundation (2021) </a:t>
            </a:r>
            <a:r>
              <a:rPr lang="en-PK" sz="1500" i="1" dirty="0">
                <a:solidFill>
                  <a:srgbClr val="000000"/>
                </a:solidFill>
                <a:latin typeface="Arial" panose="020B0604020202020204" pitchFamily="34" charset="0"/>
                <a:cs typeface="Arial" panose="020B0604020202020204" pitchFamily="34" charset="0"/>
              </a:rPr>
              <a:t>The future of digital health and care</a:t>
            </a:r>
            <a:r>
              <a:rPr lang="en-PK" sz="1500" dirty="0">
                <a:solidFill>
                  <a:srgbClr val="000000"/>
                </a:solidFill>
                <a:latin typeface="Arial" panose="020B0604020202020204" pitchFamily="34" charset="0"/>
                <a:cs typeface="Arial" panose="020B0604020202020204" pitchFamily="34" charset="0"/>
              </a:rPr>
              <a:t>. London: The Health Foundation. Available at: </a:t>
            </a:r>
            <a:r>
              <a:rPr lang="en-PK" sz="1500" dirty="0">
                <a:solidFill>
                  <a:srgbClr val="0000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https://www.health.org.uk/topics/digital-health-and-care</a:t>
            </a:r>
            <a:r>
              <a:rPr lang="en-PK" sz="1500" dirty="0">
                <a:solidFill>
                  <a:srgbClr val="000000"/>
                </a:solidFill>
                <a:latin typeface="Arial" panose="020B0604020202020204" pitchFamily="34" charset="0"/>
                <a:cs typeface="Arial" panose="020B0604020202020204" pitchFamily="34" charset="0"/>
              </a:rPr>
              <a:t> (Accessed: 30 June 2026).</a:t>
            </a:r>
          </a:p>
          <a:p>
            <a:pPr lvl="0"/>
            <a:r>
              <a:rPr lang="en-PK" sz="1500" dirty="0">
                <a:solidFill>
                  <a:srgbClr val="000000"/>
                </a:solidFill>
                <a:latin typeface="Arial" panose="020B0604020202020204" pitchFamily="34" charset="0"/>
                <a:cs typeface="Arial" panose="020B0604020202020204" pitchFamily="34" charset="0"/>
              </a:rPr>
              <a:t>Lewin, K. (1951) </a:t>
            </a:r>
            <a:r>
              <a:rPr lang="en-PK" sz="1500" i="1" dirty="0">
                <a:solidFill>
                  <a:srgbClr val="000000"/>
                </a:solidFill>
                <a:latin typeface="Arial" panose="020B0604020202020204" pitchFamily="34" charset="0"/>
                <a:cs typeface="Arial" panose="020B0604020202020204" pitchFamily="34" charset="0"/>
              </a:rPr>
              <a:t>Field Theory in Social Science: Selected Theoretical Papers</a:t>
            </a:r>
            <a:r>
              <a:rPr lang="en-PK" sz="1500" dirty="0">
                <a:solidFill>
                  <a:srgbClr val="000000"/>
                </a:solidFill>
                <a:latin typeface="Arial" panose="020B0604020202020204" pitchFamily="34" charset="0"/>
                <a:cs typeface="Arial" panose="020B0604020202020204" pitchFamily="34" charset="0"/>
              </a:rPr>
              <a:t>. New York: Harper &amp; Row.</a:t>
            </a:r>
          </a:p>
          <a:p>
            <a:pPr lvl="0"/>
            <a:r>
              <a:rPr lang="en-PK" sz="1500" dirty="0">
                <a:solidFill>
                  <a:srgbClr val="000000"/>
                </a:solidFill>
                <a:latin typeface="Arial" panose="020B0604020202020204" pitchFamily="34" charset="0"/>
                <a:cs typeface="Arial" panose="020B0604020202020204" pitchFamily="34" charset="0"/>
              </a:rPr>
              <a:t>National Institute for Health and Care Excellence (NICE) (2022) </a:t>
            </a:r>
            <a:r>
              <a:rPr lang="en-PK" sz="1500" i="1" dirty="0">
                <a:solidFill>
                  <a:srgbClr val="000000"/>
                </a:solidFill>
                <a:latin typeface="Arial" panose="020B0604020202020204" pitchFamily="34" charset="0"/>
                <a:cs typeface="Arial" panose="020B0604020202020204" pitchFamily="34" charset="0"/>
              </a:rPr>
              <a:t>Evidence standards framework for digital health technologies</a:t>
            </a:r>
            <a:r>
              <a:rPr lang="en-PK" sz="1500" dirty="0">
                <a:solidFill>
                  <a:srgbClr val="000000"/>
                </a:solidFill>
                <a:latin typeface="Arial" panose="020B0604020202020204" pitchFamily="34" charset="0"/>
                <a:cs typeface="Arial" panose="020B0604020202020204" pitchFamily="34" charset="0"/>
              </a:rPr>
              <a:t>. London: NICE. Available at: </a:t>
            </a:r>
            <a:r>
              <a:rPr lang="en-PK" sz="1500" dirty="0">
                <a:solidFill>
                  <a:srgbClr val="00000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https://www.nice.org.uk/corporate/ecd7</a:t>
            </a:r>
            <a:r>
              <a:rPr lang="en-PK" sz="1500" dirty="0">
                <a:solidFill>
                  <a:srgbClr val="000000"/>
                </a:solidFill>
                <a:latin typeface="Arial" panose="020B0604020202020204" pitchFamily="34" charset="0"/>
                <a:cs typeface="Arial" panose="020B0604020202020204" pitchFamily="34" charset="0"/>
              </a:rPr>
              <a:t> (Accessed: 30 June 2026).</a:t>
            </a:r>
          </a:p>
          <a:p>
            <a:pPr lvl="0"/>
            <a:r>
              <a:rPr lang="en-PK" sz="1500" dirty="0">
                <a:solidFill>
                  <a:srgbClr val="000000"/>
                </a:solidFill>
                <a:latin typeface="Arial" panose="020B0604020202020204" pitchFamily="34" charset="0"/>
                <a:cs typeface="Arial" panose="020B0604020202020204" pitchFamily="34" charset="0"/>
              </a:rPr>
              <a:t>NHS England (2019) </a:t>
            </a:r>
            <a:r>
              <a:rPr lang="en-PK" sz="1500" i="1" dirty="0">
                <a:solidFill>
                  <a:srgbClr val="000000"/>
                </a:solidFill>
                <a:latin typeface="Arial" panose="020B0604020202020204" pitchFamily="34" charset="0"/>
                <a:cs typeface="Arial" panose="020B0604020202020204" pitchFamily="34" charset="0"/>
              </a:rPr>
              <a:t>The NHS Long Term Plan</a:t>
            </a:r>
            <a:r>
              <a:rPr lang="en-PK" sz="1500" dirty="0">
                <a:solidFill>
                  <a:srgbClr val="000000"/>
                </a:solidFill>
                <a:latin typeface="Arial" panose="020B0604020202020204" pitchFamily="34" charset="0"/>
                <a:cs typeface="Arial" panose="020B0604020202020204" pitchFamily="34" charset="0"/>
              </a:rPr>
              <a:t>. London: NHS England. Available at: </a:t>
            </a:r>
            <a:r>
              <a:rPr lang="en-PK" sz="1500" dirty="0">
                <a:solidFill>
                  <a:srgbClr val="00000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https://www.longtermplan.nhs.uk/</a:t>
            </a:r>
            <a:r>
              <a:rPr lang="en-PK" sz="1500" dirty="0">
                <a:solidFill>
                  <a:srgbClr val="000000"/>
                </a:solidFill>
                <a:latin typeface="Arial" panose="020B0604020202020204" pitchFamily="34" charset="0"/>
                <a:cs typeface="Arial" panose="020B0604020202020204" pitchFamily="34" charset="0"/>
              </a:rPr>
              <a:t> (Accessed: 30 June 2026).</a:t>
            </a:r>
          </a:p>
          <a:p>
            <a:pPr lvl="0"/>
            <a:r>
              <a:rPr lang="en-PK" sz="1500" dirty="0">
                <a:solidFill>
                  <a:srgbClr val="000000"/>
                </a:solidFill>
                <a:latin typeface="Arial" panose="020B0604020202020204" pitchFamily="34" charset="0"/>
                <a:cs typeface="Arial" panose="020B0604020202020204" pitchFamily="34" charset="0"/>
              </a:rPr>
              <a:t>NHS England (2023) </a:t>
            </a:r>
            <a:r>
              <a:rPr lang="en-PK" sz="1500" i="1" dirty="0">
                <a:solidFill>
                  <a:srgbClr val="000000"/>
                </a:solidFill>
                <a:latin typeface="Arial" panose="020B0604020202020204" pitchFamily="34" charset="0"/>
                <a:cs typeface="Arial" panose="020B0604020202020204" pitchFamily="34" charset="0"/>
              </a:rPr>
              <a:t>The NHS App</a:t>
            </a:r>
            <a:r>
              <a:rPr lang="en-PK" sz="1500" dirty="0">
                <a:solidFill>
                  <a:srgbClr val="000000"/>
                </a:solidFill>
                <a:latin typeface="Arial" panose="020B0604020202020204" pitchFamily="34" charset="0"/>
                <a:cs typeface="Arial" panose="020B0604020202020204" pitchFamily="34" charset="0"/>
              </a:rPr>
              <a:t>. Available at: </a:t>
            </a:r>
            <a:r>
              <a:rPr lang="en-PK" sz="1500" dirty="0">
                <a:solidFill>
                  <a:srgbClr val="00000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https://www.nhs.uk/nhs-app/</a:t>
            </a:r>
            <a:r>
              <a:rPr lang="en-PK" sz="1500" dirty="0">
                <a:solidFill>
                  <a:srgbClr val="000000"/>
                </a:solidFill>
                <a:latin typeface="Arial" panose="020B0604020202020204" pitchFamily="34" charset="0"/>
                <a:cs typeface="Arial" panose="020B0604020202020204" pitchFamily="34" charset="0"/>
              </a:rPr>
              <a:t> (Accessed: 30 June 2026).</a:t>
            </a:r>
          </a:p>
          <a:p>
            <a:pPr lvl="0"/>
            <a:r>
              <a:rPr lang="en-PK" sz="1500" dirty="0">
                <a:solidFill>
                  <a:srgbClr val="000000"/>
                </a:solidFill>
                <a:latin typeface="Arial" panose="020B0604020202020204" pitchFamily="34" charset="0"/>
                <a:cs typeface="Arial" panose="020B0604020202020204" pitchFamily="34" charset="0"/>
              </a:rPr>
              <a:t>The King’s Fund (2022) </a:t>
            </a:r>
            <a:r>
              <a:rPr lang="en-PK" sz="1500" i="1" dirty="0">
                <a:solidFill>
                  <a:srgbClr val="000000"/>
                </a:solidFill>
                <a:latin typeface="Arial" panose="020B0604020202020204" pitchFamily="34" charset="0"/>
                <a:cs typeface="Arial" panose="020B0604020202020204" pitchFamily="34" charset="0"/>
              </a:rPr>
              <a:t>Digital technology and health care</a:t>
            </a:r>
            <a:r>
              <a:rPr lang="en-PK" sz="1500" dirty="0">
                <a:solidFill>
                  <a:srgbClr val="000000"/>
                </a:solidFill>
                <a:latin typeface="Arial" panose="020B0604020202020204" pitchFamily="34" charset="0"/>
                <a:cs typeface="Arial" panose="020B0604020202020204" pitchFamily="34" charset="0"/>
              </a:rPr>
              <a:t>. London: The King’s Fund. Available at: </a:t>
            </a:r>
            <a:r>
              <a:rPr lang="en-PK" sz="1500" dirty="0">
                <a:solidFill>
                  <a:srgbClr val="000000"/>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https://www.kingsfund.org.uk/topics/digital-health-and-care</a:t>
            </a:r>
            <a:r>
              <a:rPr lang="en-PK" sz="1500" dirty="0">
                <a:solidFill>
                  <a:srgbClr val="000000"/>
                </a:solidFill>
                <a:latin typeface="Arial" panose="020B0604020202020204" pitchFamily="34" charset="0"/>
                <a:cs typeface="Arial" panose="020B0604020202020204" pitchFamily="34" charset="0"/>
              </a:rPr>
              <a:t> (Accessed: 30 June 2026).</a:t>
            </a:r>
          </a:p>
          <a:p>
            <a:pPr lvl="0"/>
            <a:r>
              <a:rPr lang="en-PK" sz="1500" dirty="0">
                <a:solidFill>
                  <a:srgbClr val="000000"/>
                </a:solidFill>
                <a:latin typeface="Arial" panose="020B0604020202020204" pitchFamily="34" charset="0"/>
                <a:cs typeface="Arial" panose="020B0604020202020204" pitchFamily="34" charset="0"/>
              </a:rPr>
              <a:t>World Health Organization (2021) </a:t>
            </a:r>
            <a:r>
              <a:rPr lang="en-PK" sz="1500" i="1" dirty="0">
                <a:solidFill>
                  <a:srgbClr val="000000"/>
                </a:solidFill>
                <a:latin typeface="Arial" panose="020B0604020202020204" pitchFamily="34" charset="0"/>
                <a:cs typeface="Arial" panose="020B0604020202020204" pitchFamily="34" charset="0"/>
              </a:rPr>
              <a:t>Global strategy on digital health 2020–2025</a:t>
            </a:r>
            <a:r>
              <a:rPr lang="en-PK" sz="1500" dirty="0">
                <a:solidFill>
                  <a:srgbClr val="000000"/>
                </a:solidFill>
                <a:latin typeface="Arial" panose="020B0604020202020204" pitchFamily="34" charset="0"/>
                <a:cs typeface="Arial" panose="020B0604020202020204" pitchFamily="34" charset="0"/>
              </a:rPr>
              <a:t>. Geneva: World Health Organization. Available at: </a:t>
            </a:r>
            <a:r>
              <a:rPr lang="en-PK" sz="1500" dirty="0">
                <a:solidFill>
                  <a:srgbClr val="000000"/>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https://www.who.int/publications/i/item/9789240020924</a:t>
            </a:r>
            <a:r>
              <a:rPr lang="en-PK" sz="1500" dirty="0">
                <a:solidFill>
                  <a:srgbClr val="000000"/>
                </a:solidFill>
                <a:latin typeface="Arial" panose="020B0604020202020204" pitchFamily="34" charset="0"/>
                <a:cs typeface="Arial" panose="020B0604020202020204" pitchFamily="34" charset="0"/>
              </a:rPr>
              <a:t> (Accessed: 30 June 2026).</a:t>
            </a:r>
          </a:p>
        </p:txBody>
      </p:sp>
      <p:sp>
        <p:nvSpPr>
          <p:cNvPr id="5" name="Minus Sign 4">
            <a:extLst>
              <a:ext uri="{FF2B5EF4-FFF2-40B4-BE49-F238E27FC236}">
                <a16:creationId xmlns:a16="http://schemas.microsoft.com/office/drawing/2014/main" id="{72DDCAA4-ADE1-C03E-0BC6-5DC24CA477C1}"/>
              </a:ext>
            </a:extLst>
          </p:cNvPr>
          <p:cNvSpPr/>
          <p:nvPr/>
        </p:nvSpPr>
        <p:spPr>
          <a:xfrm>
            <a:off x="2504830" y="-1595642"/>
            <a:ext cx="6157222" cy="47244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000000"/>
                </a:solidFill>
                <a:latin typeface="Arial" panose="020B0604020202020204" pitchFamily="34" charset="0"/>
                <a:cs typeface="Arial" panose="020B0604020202020204" pitchFamily="34" charset="0"/>
              </a:rPr>
              <a:t>References</a:t>
            </a:r>
            <a:r>
              <a:rPr lang="en-GB" b="1" dirty="0">
                <a:solidFill>
                  <a:srgbClr val="000000"/>
                </a:solidFill>
              </a:rPr>
              <a:t> </a:t>
            </a:r>
            <a:endParaRPr lang="en-PK" b="1" dirty="0">
              <a:solidFill>
                <a:srgbClr val="000000"/>
              </a:solidFill>
            </a:endParaRPr>
          </a:p>
        </p:txBody>
      </p:sp>
    </p:spTree>
    <p:extLst>
      <p:ext uri="{BB962C8B-B14F-4D97-AF65-F5344CB8AC3E}">
        <p14:creationId xmlns:p14="http://schemas.microsoft.com/office/powerpoint/2010/main" val="1547333307"/>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433</Words>
  <Application>Microsoft Office PowerPoint</Application>
  <PresentationFormat>Widescreen</PresentationFormat>
  <Paragraphs>133</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Custom</vt:lpstr>
      <vt:lpstr>Digital Transformation in the Health and Care Professions (BMHP6026) Investigating the Impact of the NHS App on Health and Social Care Delivery in the United Kingdom Presented by: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in the Health and Care Professions (BMHP6026) Investigating the Impact of the NHS App on Health and Social Care Delivery in the United Kingdom Presented by: Safara Zeb  </dc:title>
  <dc:creator>ilha khan</dc:creator>
  <cp:lastModifiedBy>ilha khan</cp:lastModifiedBy>
  <cp:revision>35</cp:revision>
  <dcterms:created xsi:type="dcterms:W3CDTF">2026-06-30T06:09:27Z</dcterms:created>
  <dcterms:modified xsi:type="dcterms:W3CDTF">2026-07-02T11:39:04Z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