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7" r:id="rId6"/>
    <p:sldId id="268" r:id="rId7"/>
    <p:sldId id="260" r:id="rId8"/>
    <p:sldId id="269" r:id="rId9"/>
    <p:sldId id="270" r:id="rId10"/>
    <p:sldId id="261" r:id="rId11"/>
    <p:sldId id="262" r:id="rId12"/>
    <p:sldId id="264" r:id="rId13"/>
    <p:sldId id="263" r:id="rId14"/>
    <p:sldId id="271" r:id="rId15"/>
    <p:sldId id="272" r:id="rId16"/>
    <p:sldId id="274" r:id="rId17"/>
    <p:sldId id="275" r:id="rId18"/>
    <p:sldId id="265" r:id="rId1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6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fld id="{E0DD6D66-18EF-43DE-9A4C-BCF6822A52D7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5C38AC-A36E-4013-9B2E-C6FFA13BB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717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DD6D66-18EF-43DE-9A4C-BCF6822A52D7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5C38AC-A36E-4013-9B2E-C6FFA13BB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283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DD6D66-18EF-43DE-9A4C-BCF6822A52D7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F5C38AC-A36E-4013-9B2E-C6FFA13BB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539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DD6D66-18EF-43DE-9A4C-BCF6822A52D7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F5C38AC-A36E-4013-9B2E-C6FFA13BB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678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DD6D66-18EF-43DE-9A4C-BCF6822A52D7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F5C38AC-A36E-4013-9B2E-C6FFA13BB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92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DD6D66-18EF-43DE-9A4C-BCF6822A52D7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F5C38AC-A36E-4013-9B2E-C6FFA13BB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696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DD6D66-18EF-43DE-9A4C-BCF6822A52D7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F5C38AC-A36E-4013-9B2E-C6FFA13BB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862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DD6D66-18EF-43DE-9A4C-BCF6822A52D7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F5C38AC-A36E-4013-9B2E-C6FFA13BB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246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DD6D66-18EF-43DE-9A4C-BCF6822A52D7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F5C38AC-A36E-4013-9B2E-C6FFA13BB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645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DD6D66-18EF-43DE-9A4C-BCF6822A52D7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F5C38AC-A36E-4013-9B2E-C6FFA13BB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27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DD6D66-18EF-43DE-9A4C-BCF6822A52D7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F5C38AC-A36E-4013-9B2E-C6FFA13BB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8513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AEC66-2E95-419B-804D-BC23252DF3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24AE94-8E59-43D9-B725-7345D425978F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FCD293-8788-44A1-9696-BB2249D3E8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6">
            <a:extLst>
              <a:ext uri="{FF2B5EF4-FFF2-40B4-BE49-F238E27FC236}">
                <a16:creationId xmlns:a16="http://schemas.microsoft.com/office/drawing/2014/main" id="{588E26C4-FA94-424E-9071-6C146598AA7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0DD6D66-18EF-43DE-9A4C-BCF6822A52D7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F7F0E7-62C4-4771-83E6-1BF4147DC5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0" y="0"/>
            <a:ext cx="0" cy="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8">
            <a:extLst>
              <a:ext uri="{FF2B5EF4-FFF2-40B4-BE49-F238E27FC236}">
                <a16:creationId xmlns:a16="http://schemas.microsoft.com/office/drawing/2014/main" id="{3BF843CA-8C6D-4236-931B-C09DFA0B6B6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5C38AC-A36E-4013-9B2E-C6FFA13BB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442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E0DD6D66-18EF-43DE-9A4C-BCF6822A52D7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fld id="{7F5C38AC-A36E-4013-9B2E-C6FFA13BB2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844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Induction/Orientation to the Workplace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25716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 CIPD research suggests that the average recruitment cost of filling a vacancy is £4,667, increasing to £5,800 when calculating associated labour turnover costs.</a:t>
            </a:r>
          </a:p>
          <a:p>
            <a:r>
              <a:rPr lang="en-GB" dirty="0" smtClean="0"/>
              <a:t>Induction can also play a positive role in improving employee retention. Since 2007, 45% of organisations  have improved their induction process specifically to address these retention issues. (CIPD)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97330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Benefits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/>
              <a:t>Reducing the anxieties of new employees who are worried about joining a new organisation</a:t>
            </a:r>
          </a:p>
          <a:p>
            <a:r>
              <a:rPr lang="en-GB" dirty="0" smtClean="0"/>
              <a:t>Increasing new employees’ commitment to the organisation</a:t>
            </a:r>
          </a:p>
          <a:p>
            <a:r>
              <a:rPr lang="en-GB" dirty="0"/>
              <a:t>U</a:t>
            </a:r>
            <a:r>
              <a:rPr lang="en-GB" dirty="0" smtClean="0"/>
              <a:t>nsatisfactory training may reduce levels of job satisfaction (leading to poorer</a:t>
            </a:r>
          </a:p>
          <a:p>
            <a:r>
              <a:rPr lang="en-GB" dirty="0"/>
              <a:t>P</a:t>
            </a:r>
            <a:r>
              <a:rPr lang="en-GB" dirty="0" smtClean="0"/>
              <a:t>erformance and withdrawal behaviours such as increased levels of sickness absence)</a:t>
            </a:r>
          </a:p>
          <a:p>
            <a:pPr marL="0" indent="0">
              <a:buNone/>
            </a:pPr>
            <a:r>
              <a:rPr lang="en-GB" dirty="0" smtClean="0"/>
              <a:t>	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44006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Benefits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T</a:t>
            </a:r>
            <a:r>
              <a:rPr lang="en-GB" dirty="0" smtClean="0"/>
              <a:t>ime savings for managers who won’t have to go through lots of information with employees individually when they start work</a:t>
            </a:r>
          </a:p>
          <a:p>
            <a:r>
              <a:rPr lang="en-GB" dirty="0" smtClean="0"/>
              <a:t>Less likelihood of accidents if employees have received comprehensive training and support on health and safety matters</a:t>
            </a:r>
          </a:p>
          <a:p>
            <a:r>
              <a:rPr lang="en-GB" dirty="0" smtClean="0"/>
              <a:t>Easier transition into the work environment and working with new colleagues and managers.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095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happens?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Most organisations get as far as preparing a work station, notifying the newcomer’s team and their line manager, and providing “welcome talks</a:t>
            </a:r>
          </a:p>
        </p:txBody>
      </p:sp>
    </p:spTree>
    <p:extLst>
      <p:ext uri="{BB962C8B-B14F-4D97-AF65-F5344CB8AC3E}">
        <p14:creationId xmlns:p14="http://schemas.microsoft.com/office/powerpoint/2010/main" val="13691509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Stages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1. anticipatory</a:t>
            </a:r>
          </a:p>
          <a:p>
            <a:r>
              <a:rPr lang="en-GB" dirty="0" smtClean="0"/>
              <a:t>2. encounter  </a:t>
            </a:r>
          </a:p>
          <a:p>
            <a:r>
              <a:rPr lang="en-GB" dirty="0" smtClean="0"/>
              <a:t>3.adjustment </a:t>
            </a:r>
          </a:p>
          <a:p>
            <a:endParaRPr lang="en-GB" dirty="0"/>
          </a:p>
          <a:p>
            <a:r>
              <a:rPr lang="en-GB" dirty="0" smtClean="0"/>
              <a:t>Typically covers </a:t>
            </a:r>
            <a:r>
              <a:rPr lang="en-GB" dirty="0"/>
              <a:t>the period from job offer to about six months into the new role </a:t>
            </a:r>
            <a:r>
              <a:rPr lang="en-GB" dirty="0" smtClean="0"/>
              <a:t>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67456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Pre Joining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Pre-induction as a means of engaging with new recruits as soon as possible and integrating them into the culture of the organisation. </a:t>
            </a:r>
          </a:p>
          <a:p>
            <a:r>
              <a:rPr lang="en-GB" dirty="0" smtClean="0"/>
              <a:t>This means that when they arrive at the organisation to begin their induction as new employees, they will already have some background knowledge.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92321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Anticipatory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/>
              <a:t>Organisational </a:t>
            </a:r>
            <a:r>
              <a:rPr lang="en-GB" dirty="0"/>
              <a:t>information can be provided through press packs and annual reports. 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Providing </a:t>
            </a:r>
            <a:r>
              <a:rPr lang="en-GB" dirty="0"/>
              <a:t>internal reports on business initiatives, market research, and future directions will help newcomers to begin to feel part of the organisation and give them a flavour of the challenges they and the organisation are likely to face.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0583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Encounter stage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/>
              <a:t>Enthusiastic </a:t>
            </a:r>
            <a:r>
              <a:rPr lang="en-GB" dirty="0"/>
              <a:t>and motivated newcomers are keen to prove their worth. </a:t>
            </a:r>
            <a:endParaRPr lang="en-GB" dirty="0" smtClean="0"/>
          </a:p>
          <a:p>
            <a:r>
              <a:rPr lang="en-GB" dirty="0"/>
              <a:t>M</a:t>
            </a:r>
            <a:r>
              <a:rPr lang="en-GB" dirty="0" smtClean="0"/>
              <a:t>any </a:t>
            </a:r>
            <a:r>
              <a:rPr lang="en-GB" dirty="0"/>
              <a:t>organisations make the mistake of forgetting to listen to newcomers and lose the opportunity to use their current competencies. </a:t>
            </a:r>
            <a:endParaRPr lang="en-GB" dirty="0" smtClean="0"/>
          </a:p>
          <a:p>
            <a:r>
              <a:rPr lang="en-GB" dirty="0" smtClean="0"/>
              <a:t>This </a:t>
            </a:r>
            <a:r>
              <a:rPr lang="en-GB" dirty="0"/>
              <a:t>is particularly relevant for role information, where people with previous experience will want to demonstrate their abilities.</a:t>
            </a:r>
          </a:p>
        </p:txBody>
      </p:sp>
    </p:spTree>
    <p:extLst>
      <p:ext uri="{BB962C8B-B14F-4D97-AF65-F5344CB8AC3E}">
        <p14:creationId xmlns:p14="http://schemas.microsoft.com/office/powerpoint/2010/main" val="4112709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Welcome to the Organisation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Provides an introduction to the organisation and will familiarise the new recruits with what the organisation does and any future plans</a:t>
            </a:r>
          </a:p>
          <a:p>
            <a:r>
              <a:rPr lang="en-GB" dirty="0" smtClean="0"/>
              <a:t>focuses at this early stage on the support that the organisation can offer to its new employees. </a:t>
            </a:r>
          </a:p>
          <a:p>
            <a:r>
              <a:rPr lang="en-GB" dirty="0" smtClean="0"/>
              <a:t>Covers some of the practical and ‘housekeeping’ issues that are important to new employees.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30502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Statutory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O</a:t>
            </a:r>
            <a:r>
              <a:rPr lang="en-GB" dirty="0" smtClean="0"/>
              <a:t>utlines information on the key areas that need to be covered by employment legislation and best practice and will include: </a:t>
            </a:r>
          </a:p>
          <a:p>
            <a:r>
              <a:rPr lang="en-GB" dirty="0" smtClean="0"/>
              <a:t>health and safety</a:t>
            </a:r>
          </a:p>
          <a:p>
            <a:r>
              <a:rPr lang="en-GB" dirty="0" smtClean="0"/>
              <a:t>data protection</a:t>
            </a:r>
          </a:p>
          <a:p>
            <a:r>
              <a:rPr lang="en-GB" dirty="0" smtClean="0"/>
              <a:t>equality and diversity</a:t>
            </a:r>
          </a:p>
          <a:p>
            <a:r>
              <a:rPr lang="en-GB" dirty="0" smtClean="0"/>
              <a:t>environmental management</a:t>
            </a:r>
          </a:p>
          <a:p>
            <a:r>
              <a:rPr lang="en-GB" dirty="0"/>
              <a:t>s</a:t>
            </a:r>
            <a:r>
              <a:rPr lang="en-GB" dirty="0" smtClean="0"/>
              <a:t>ickness and absence procedures.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70927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Job-specific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Focuses on issues that are specific to the job roles of the new recruits so that they can gain an insight into their work environment and actual job role.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57242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three “P”s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policies </a:t>
            </a:r>
          </a:p>
          <a:p>
            <a:r>
              <a:rPr lang="en-GB" dirty="0" smtClean="0"/>
              <a:t>practices </a:t>
            </a:r>
          </a:p>
          <a:p>
            <a:r>
              <a:rPr lang="en-GB" dirty="0" smtClean="0"/>
              <a:t>processes </a:t>
            </a:r>
          </a:p>
          <a:p>
            <a:pPr marL="0" indent="0">
              <a:buNone/>
            </a:pPr>
            <a:r>
              <a:rPr lang="en-GB" dirty="0" err="1" smtClean="0"/>
              <a:t>eg</a:t>
            </a:r>
            <a:endParaRPr lang="en-GB" dirty="0"/>
          </a:p>
          <a:p>
            <a:r>
              <a:rPr lang="en-GB" dirty="0" smtClean="0"/>
              <a:t>terms and conditions of service  </a:t>
            </a:r>
          </a:p>
          <a:p>
            <a:r>
              <a:rPr lang="en-GB" dirty="0" smtClean="0"/>
              <a:t>training and development schemes</a:t>
            </a:r>
          </a:p>
          <a:p>
            <a:r>
              <a:rPr lang="en-GB" dirty="0" smtClean="0"/>
              <a:t>Performance management schemes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7814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Encounter Stage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Allowing newcomers to make formal presentations profiling their experience can facilitate the exchange of information with their new team and provide mutual benefits. </a:t>
            </a:r>
            <a:endParaRPr lang="en-GB" dirty="0" smtClean="0"/>
          </a:p>
          <a:p>
            <a:r>
              <a:rPr lang="en-GB" dirty="0" smtClean="0"/>
              <a:t>The </a:t>
            </a:r>
            <a:r>
              <a:rPr lang="en-GB" dirty="0"/>
              <a:t>newcomer will glean a certain amount of social information from working with colleagues</a:t>
            </a:r>
            <a:r>
              <a:rPr lang="en-GB" dirty="0" smtClean="0"/>
              <a:t>.</a:t>
            </a:r>
          </a:p>
          <a:p>
            <a:r>
              <a:rPr lang="en-GB" dirty="0" smtClean="0"/>
              <a:t> </a:t>
            </a:r>
            <a:r>
              <a:rPr lang="en-GB" dirty="0"/>
              <a:t>However, colleagues may be unwilling to spend time with a newcomer, particularly if they anticipate little direct benefit. </a:t>
            </a:r>
            <a:endParaRPr lang="en-GB" dirty="0" smtClean="0"/>
          </a:p>
          <a:p>
            <a:r>
              <a:rPr lang="en-GB" dirty="0" smtClean="0"/>
              <a:t>Providing </a:t>
            </a:r>
            <a:r>
              <a:rPr lang="en-GB" dirty="0"/>
              <a:t>the newcomer with a lunch budget to spend with work colleagues can </a:t>
            </a:r>
            <a:r>
              <a:rPr lang="en-GB" dirty="0" smtClean="0"/>
              <a:t>help?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72918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Encounter Stage - Socialisation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Interpersonal information can be gained at newcomer-specific networking events. </a:t>
            </a:r>
            <a:endParaRPr lang="en-GB" dirty="0" smtClean="0"/>
          </a:p>
          <a:p>
            <a:r>
              <a:rPr lang="en-GB" dirty="0" smtClean="0"/>
              <a:t>Could include </a:t>
            </a:r>
            <a:r>
              <a:rPr lang="en-GB" dirty="0"/>
              <a:t>“welcome talks”, which provide an opportunity to network with senior executives and other newcomers. </a:t>
            </a:r>
            <a:endParaRPr lang="en-GB" dirty="0" smtClean="0"/>
          </a:p>
          <a:p>
            <a:r>
              <a:rPr lang="en-GB" dirty="0" smtClean="0"/>
              <a:t>Could include </a:t>
            </a:r>
            <a:r>
              <a:rPr lang="en-GB" dirty="0"/>
              <a:t>“alumni newcomers” who are usually motivated to facilitate the socialisation of the most recent additions to the team. </a:t>
            </a:r>
            <a:endParaRPr lang="en-GB" dirty="0" smtClean="0"/>
          </a:p>
          <a:p>
            <a:r>
              <a:rPr lang="en-GB" dirty="0" smtClean="0"/>
              <a:t>A </a:t>
            </a:r>
            <a:r>
              <a:rPr lang="en-GB" dirty="0"/>
              <a:t>“buddy” who can provide information on issues ranging from IT and security through to queries about organisational jargon or folklore will also help the newcomer proceed through the encounter stage.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33977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Adjustment stage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The </a:t>
            </a:r>
            <a:r>
              <a:rPr lang="en-GB" dirty="0"/>
              <a:t>newcomer should now have a good basic </a:t>
            </a:r>
            <a:r>
              <a:rPr lang="en-GB" dirty="0" smtClean="0"/>
              <a:t>knowledge of systems and processes</a:t>
            </a:r>
          </a:p>
          <a:p>
            <a:endParaRPr lang="en-GB" dirty="0" smtClean="0"/>
          </a:p>
          <a:p>
            <a:r>
              <a:rPr lang="en-GB" dirty="0" smtClean="0"/>
              <a:t> </a:t>
            </a:r>
            <a:r>
              <a:rPr lang="en-GB" dirty="0"/>
              <a:t>It is crucial that co-workers and the newcomer’s supervisor provide systematic, constructive role information to ensure performance is on track. </a:t>
            </a:r>
          </a:p>
          <a:p>
            <a:pPr marL="0" indent="0">
              <a:buNone/>
            </a:pP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22377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Adjustment stage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Newcomers’ colleagues can be encouraged to invest time in getting the newcomer up to speed by including positive socialisation participation in their performance appraisals. 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A mentoring relationship can enhance a newcomer’s interpersonal information resources.</a:t>
            </a:r>
            <a:br>
              <a:rPr lang="en-GB" dirty="0"/>
            </a:br>
            <a:endParaRPr lang="en-GB" dirty="0"/>
          </a:p>
          <a:p>
            <a:r>
              <a:rPr lang="en-GB" dirty="0" smtClean="0"/>
              <a:t>Important </a:t>
            </a:r>
            <a:r>
              <a:rPr lang="en-GB" dirty="0"/>
              <a:t>to provide guidance on how to access training and development opportunities to enable the newcomer to direct their own learning.</a:t>
            </a:r>
            <a:br>
              <a:rPr lang="en-GB" dirty="0"/>
            </a:b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76803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Evaluation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 Evaluating the induction process and moving forward centres on the evaluation of the induction programme</a:t>
            </a:r>
          </a:p>
          <a:p>
            <a:r>
              <a:rPr lang="en-GB" dirty="0" smtClean="0"/>
              <a:t>Not just to evaluate the new employees’ views on the training they have participated in</a:t>
            </a:r>
          </a:p>
          <a:p>
            <a:r>
              <a:rPr lang="en-GB" dirty="0" smtClean="0"/>
              <a:t>Should allow them to reflect on their new journey in the organisation and what they are looking to achieve.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3321847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WSK4005 Week  4 Personal Development Planning</Template>
  <TotalTime>47</TotalTime>
  <Words>825</Words>
  <Application>Microsoft Office PowerPoint</Application>
  <PresentationFormat>On-screen Show (4:3)</PresentationFormat>
  <Paragraphs>78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Myriad Pro</vt:lpstr>
      <vt:lpstr>20140311PresentationUWTSDTemplate</vt:lpstr>
      <vt:lpstr>PowerPoint Presentation</vt:lpstr>
      <vt:lpstr>Why?</vt:lpstr>
      <vt:lpstr>Benefits</vt:lpstr>
      <vt:lpstr>Benefits</vt:lpstr>
      <vt:lpstr>What happens?</vt:lpstr>
      <vt:lpstr>Stages</vt:lpstr>
      <vt:lpstr>Pre Joining Information</vt:lpstr>
      <vt:lpstr>Anticipatory</vt:lpstr>
      <vt:lpstr>Encounter stage </vt:lpstr>
      <vt:lpstr>Welcome to the Organisation</vt:lpstr>
      <vt:lpstr>Statutory information</vt:lpstr>
      <vt:lpstr>Job-specific information</vt:lpstr>
      <vt:lpstr>The three “P”s</vt:lpstr>
      <vt:lpstr>Encounter Stage</vt:lpstr>
      <vt:lpstr>Encounter Stage - Socialisation </vt:lpstr>
      <vt:lpstr>Adjustment stage</vt:lpstr>
      <vt:lpstr>Adjustment stage</vt:lpstr>
      <vt:lpstr>Evaluation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 March</dc:creator>
  <cp:lastModifiedBy>Mary March</cp:lastModifiedBy>
  <cp:revision>6</cp:revision>
  <dcterms:created xsi:type="dcterms:W3CDTF">2014-11-27T10:34:40Z</dcterms:created>
  <dcterms:modified xsi:type="dcterms:W3CDTF">2019-06-24T09:42:37Z</dcterms:modified>
</cp:coreProperties>
</file>