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034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5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570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12/23/2020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693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12/23/2020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219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12/23/2020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894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12/23/2020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449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12/23/2020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600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12/23/2020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639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91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12/23/2020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055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5255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schoolrun.com/10-brilliant-primary-school-maths-aids" TargetMode="External"/><Relationship Id="rId2" Type="http://schemas.openxmlformats.org/officeDocument/2006/relationships/hyperlink" Target="https://www.merriam-webster.com/dictionary/teaching%20ai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elbournechildpsychology.com.au/blog/practising-maths-skills-during-school-holiday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773E05-7E70-455C-8C1D-787343C123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0" y="753765"/>
            <a:ext cx="4572000" cy="3056235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Numbers Count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91FA84-801C-449B-8976-F686B2C88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7999" y="4571999"/>
            <a:ext cx="4571999" cy="152400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By </a:t>
            </a:r>
            <a:r>
              <a:rPr lang="en-GB"/>
              <a:t>Megan Freeman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4C48C3-2859-45A3-BB26-A4D4AD1130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41" r="15302" b="-1"/>
          <a:stretch/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15" name="Freeform: Shape 10">
            <a:extLst>
              <a:ext uri="{FF2B5EF4-FFF2-40B4-BE49-F238E27FC236}">
                <a16:creationId xmlns:a16="http://schemas.microsoft.com/office/drawing/2014/main" id="{B47A9921-6509-49C2-BEBF-924F28066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36098806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862C2-5DF4-41E2-B932-6F72598A6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C3012-67C7-492B-A64F-35E44F3430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Introduction</a:t>
            </a:r>
          </a:p>
          <a:p>
            <a:r>
              <a:rPr lang="en-GB" dirty="0"/>
              <a:t>What is a numerical teaching aid?</a:t>
            </a:r>
          </a:p>
          <a:p>
            <a:r>
              <a:rPr lang="en-GB" dirty="0"/>
              <a:t>What are Numicon</a:t>
            </a:r>
          </a:p>
          <a:p>
            <a:r>
              <a:rPr lang="en-GB" dirty="0"/>
              <a:t>Pros/Cons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663180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0">
            <a:extLst>
              <a:ext uri="{FF2B5EF4-FFF2-40B4-BE49-F238E27FC236}">
                <a16:creationId xmlns:a16="http://schemas.microsoft.com/office/drawing/2014/main" id="{3B415D11-6899-4C75-BEAD-79C4656DC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" y="762007"/>
            <a:ext cx="5948806" cy="6095979"/>
          </a:xfrm>
          <a:custGeom>
            <a:avLst/>
            <a:gdLst>
              <a:gd name="connsiteX0" fmla="*/ 1573832 w 5948806"/>
              <a:gd name="connsiteY0" fmla="*/ 765 h 6095979"/>
              <a:gd name="connsiteX1" fmla="*/ 2734663 w 5948806"/>
              <a:gd name="connsiteY1" fmla="*/ 238687 h 6095979"/>
              <a:gd name="connsiteX2" fmla="*/ 5668316 w 5948806"/>
              <a:gd name="connsiteY2" fmla="*/ 3639516 h 6095979"/>
              <a:gd name="connsiteX3" fmla="*/ 5937022 w 5948806"/>
              <a:gd name="connsiteY3" fmla="*/ 5865869 h 6095979"/>
              <a:gd name="connsiteX4" fmla="*/ 5948806 w 5948806"/>
              <a:gd name="connsiteY4" fmla="*/ 6095979 h 6095979"/>
              <a:gd name="connsiteX5" fmla="*/ 0 w 5948806"/>
              <a:gd name="connsiteY5" fmla="*/ 6095979 h 6095979"/>
              <a:gd name="connsiteX6" fmla="*/ 0 w 5948806"/>
              <a:gd name="connsiteY6" fmla="*/ 1621672 h 6095979"/>
              <a:gd name="connsiteX7" fmla="*/ 36310 w 5948806"/>
              <a:gd name="connsiteY7" fmla="*/ 1518814 h 6095979"/>
              <a:gd name="connsiteX8" fmla="*/ 287891 w 5948806"/>
              <a:gd name="connsiteY8" fmla="*/ 956872 h 6095979"/>
              <a:gd name="connsiteX9" fmla="*/ 1573832 w 5948806"/>
              <a:gd name="connsiteY9" fmla="*/ 765 h 6095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948806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9" y="4393559"/>
                  <a:pt x="5890546" y="5142244"/>
                  <a:pt x="5937022" y="5865869"/>
                </a:cubicBezTo>
                <a:lnTo>
                  <a:pt x="5948806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2">
            <a:extLst>
              <a:ext uri="{FF2B5EF4-FFF2-40B4-BE49-F238E27FC236}">
                <a16:creationId xmlns:a16="http://schemas.microsoft.com/office/drawing/2014/main" id="{A3BFB3E6-2D9E-4A5C-826F-44A91F5977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BEC270E8-F405-4919-8DBE-011DCDF46B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2000" y="2285995"/>
            <a:ext cx="3809998" cy="38099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CEF2C-FCEF-40D2-A32B-38F65C19A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0798" y="2383857"/>
            <a:ext cx="4572000" cy="3712136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15000"/>
              </a:lnSpc>
              <a:buNone/>
            </a:pPr>
            <a:r>
              <a:rPr lang="en-GB" dirty="0"/>
              <a:t>This presentation will focus on a numerical resource aid and how it can be used in a learning environment.</a:t>
            </a:r>
          </a:p>
          <a:p>
            <a:pPr marL="0" indent="0" algn="ctr">
              <a:lnSpc>
                <a:spcPct val="115000"/>
              </a:lnSpc>
              <a:buNone/>
            </a:pPr>
            <a:r>
              <a:rPr lang="en-GB" dirty="0"/>
              <a:t>Along with this the Author will discuss the Pros and Cons of the Resource Aid.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7404D-C702-40BB-9DB3-4F7042A77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523990"/>
            <a:ext cx="4572000" cy="1524010"/>
          </a:xfrm>
        </p:spPr>
        <p:txBody>
          <a:bodyPr anchor="t">
            <a:normAutofit/>
          </a:bodyPr>
          <a:lstStyle/>
          <a:p>
            <a:r>
              <a:rPr lang="en-GB" sz="320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043053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260C0-3228-4B59-9E3A-B052BB556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Numerical Teaching Aid?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D2F8B-1C46-4D3D-872E-B94945D5D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86000"/>
            <a:ext cx="4358640" cy="4297680"/>
          </a:xfrm>
        </p:spPr>
        <p:txBody>
          <a:bodyPr>
            <a:normAutofit fontScale="92500"/>
          </a:bodyPr>
          <a:lstStyle/>
          <a:p>
            <a:r>
              <a:rPr lang="en-GB" dirty="0"/>
              <a:t>“An object (such as a book, picture, or map) or device (such as a </a:t>
            </a:r>
            <a:r>
              <a:rPr lang="en-GB" dirty="0" err="1"/>
              <a:t>dvd</a:t>
            </a:r>
            <a:r>
              <a:rPr lang="en-GB" dirty="0"/>
              <a:t> or computer) used by a teacher to enhance or enliven classroom instruction”</a:t>
            </a:r>
          </a:p>
          <a:p>
            <a:r>
              <a:rPr lang="en-GB" dirty="0"/>
              <a:t>(Merriam-Webster, 2020)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6310A33-41E8-4E87-A604-238FA42494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0243" y="2286000"/>
            <a:ext cx="4499757" cy="310483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A341DAB-4807-4541-805C-BE1948C3BE3D}"/>
              </a:ext>
            </a:extLst>
          </p:cNvPr>
          <p:cNvSpPr txBox="1"/>
          <p:nvPr/>
        </p:nvSpPr>
        <p:spPr>
          <a:xfrm>
            <a:off x="6930243" y="554985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MelbourneChildPsychology</a:t>
            </a:r>
            <a:r>
              <a:rPr lang="en-GB" dirty="0"/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3983132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75615F8-B807-416B-8DBB-536E4371A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F8EA2E-A1D7-4F3B-AA5C-8E39A8B7EE6C}"/>
              </a:ext>
            </a:extLst>
          </p:cNvPr>
          <p:cNvSpPr txBox="1"/>
          <p:nvPr/>
        </p:nvSpPr>
        <p:spPr>
          <a:xfrm>
            <a:off x="2656188" y="1646959"/>
            <a:ext cx="3669699" cy="4580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alpha val="70000"/>
                  </a:schemeClr>
                </a:solidFill>
              </a:rPr>
              <a:t>Numicon is a teaching aid that allows children to understand numbers in a simpler way.</a:t>
            </a:r>
          </a:p>
          <a:p>
            <a:pPr indent="-228600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alpha val="70000"/>
                  </a:schemeClr>
                </a:solidFill>
              </a:rPr>
              <a:t>“Because it is multi-sensory, it helps children develop a visual image of what a number ‘looks’ like.” (</a:t>
            </a:r>
            <a:r>
              <a:rPr lang="en-US" sz="2400" dirty="0" err="1">
                <a:solidFill>
                  <a:schemeClr val="tx1">
                    <a:alpha val="70000"/>
                  </a:schemeClr>
                </a:solidFill>
              </a:rPr>
              <a:t>SchoolRun</a:t>
            </a:r>
            <a:r>
              <a:rPr lang="en-US" sz="2400" dirty="0">
                <a:solidFill>
                  <a:schemeClr val="tx1">
                    <a:alpha val="70000"/>
                  </a:schemeClr>
                </a:solidFill>
              </a:rPr>
              <a:t>, 2020)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944364-12F7-4C24-B5EE-CFDC79BC1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048000" cy="1524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What are Numicon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0BB2D7-FB98-4D16-ABA4-5B7C71B127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752" r="-3" b="-3"/>
          <a:stretch/>
        </p:blipFill>
        <p:spPr>
          <a:xfrm>
            <a:off x="7620005" y="1041287"/>
            <a:ext cx="3795325" cy="2403134"/>
          </a:xfrm>
          <a:custGeom>
            <a:avLst/>
            <a:gdLst/>
            <a:ahLst/>
            <a:cxnLst/>
            <a:rect l="l" t="t" r="r" b="b"/>
            <a:pathLst>
              <a:path w="3795325" h="2403134">
                <a:moveTo>
                  <a:pt x="2184722" y="841"/>
                </a:moveTo>
                <a:cubicBezTo>
                  <a:pt x="2814560" y="-21325"/>
                  <a:pt x="3427201" y="397824"/>
                  <a:pt x="3677533" y="894830"/>
                </a:cubicBezTo>
                <a:cubicBezTo>
                  <a:pt x="3905982" y="1349627"/>
                  <a:pt x="3831860" y="1869725"/>
                  <a:pt x="3190190" y="2178399"/>
                </a:cubicBezTo>
                <a:cubicBezTo>
                  <a:pt x="2451548" y="2533654"/>
                  <a:pt x="455452" y="2514018"/>
                  <a:pt x="70136" y="1781594"/>
                </a:cubicBezTo>
                <a:cubicBezTo>
                  <a:pt x="-105004" y="1447806"/>
                  <a:pt x="67090" y="1001681"/>
                  <a:pt x="373717" y="712643"/>
                </a:cubicBezTo>
                <a:cubicBezTo>
                  <a:pt x="803704" y="308075"/>
                  <a:pt x="1480908" y="87517"/>
                  <a:pt x="2058627" y="11266"/>
                </a:cubicBezTo>
                <a:cubicBezTo>
                  <a:pt x="2100667" y="5758"/>
                  <a:pt x="2142732" y="2319"/>
                  <a:pt x="2184722" y="841"/>
                </a:cubicBezTo>
                <a:close/>
              </a:path>
            </a:pathLst>
          </a:cu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072F1F1-F5A7-41C5-8CFF-9B42383FF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60307" y="914400"/>
            <a:ext cx="3795329" cy="2272931"/>
          </a:xfrm>
          <a:custGeom>
            <a:avLst/>
            <a:gdLst>
              <a:gd name="connsiteX0" fmla="*/ 252822 w 466107"/>
              <a:gd name="connsiteY0" fmla="*/ 1539 h 328114"/>
              <a:gd name="connsiteX1" fmla="*/ 451641 w 466107"/>
              <a:gd name="connsiteY1" fmla="*/ 122177 h 328114"/>
              <a:gd name="connsiteX2" fmla="*/ 391790 w 466107"/>
              <a:gd name="connsiteY2" fmla="*/ 297430 h 328114"/>
              <a:gd name="connsiteX3" fmla="*/ 8614 w 466107"/>
              <a:gd name="connsiteY3" fmla="*/ 243252 h 328114"/>
              <a:gd name="connsiteX4" fmla="*/ 45897 w 466107"/>
              <a:gd name="connsiteY4" fmla="*/ 97302 h 328114"/>
              <a:gd name="connsiteX5" fmla="*/ 252822 w 466107"/>
              <a:gd name="connsiteY5" fmla="*/ 1539 h 3281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6107" h="328114">
                <a:moveTo>
                  <a:pt x="252822" y="1539"/>
                </a:moveTo>
                <a:cubicBezTo>
                  <a:pt x="335429" y="-10494"/>
                  <a:pt x="418848" y="49794"/>
                  <a:pt x="451641" y="122177"/>
                </a:cubicBezTo>
                <a:cubicBezTo>
                  <a:pt x="479697" y="184273"/>
                  <a:pt x="470594" y="255285"/>
                  <a:pt x="391790" y="297430"/>
                </a:cubicBezTo>
                <a:cubicBezTo>
                  <a:pt x="301077" y="345935"/>
                  <a:pt x="55935" y="343254"/>
                  <a:pt x="8614" y="243252"/>
                </a:cubicBezTo>
                <a:cubicBezTo>
                  <a:pt x="-12895" y="197678"/>
                  <a:pt x="8240" y="136766"/>
                  <a:pt x="45897" y="97302"/>
                </a:cubicBezTo>
                <a:cubicBezTo>
                  <a:pt x="98704" y="42064"/>
                  <a:pt x="181872" y="11950"/>
                  <a:pt x="252822" y="1539"/>
                </a:cubicBezTo>
                <a:close/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0780CBF-34A0-4226-AB78-12A7C43AA2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2781" b="-2"/>
          <a:stretch/>
        </p:blipFill>
        <p:spPr>
          <a:xfrm>
            <a:off x="7854953" y="3695422"/>
            <a:ext cx="3424830" cy="2333904"/>
          </a:xfrm>
          <a:custGeom>
            <a:avLst/>
            <a:gdLst/>
            <a:ahLst/>
            <a:cxnLst/>
            <a:rect l="l" t="t" r="r" b="b"/>
            <a:pathLst>
              <a:path w="3424830" h="2333904">
                <a:moveTo>
                  <a:pt x="2057928" y="1514"/>
                </a:moveTo>
                <a:cubicBezTo>
                  <a:pt x="2319940" y="10302"/>
                  <a:pt x="2578077" y="57197"/>
                  <a:pt x="2798241" y="137443"/>
                </a:cubicBezTo>
                <a:cubicBezTo>
                  <a:pt x="3301471" y="321017"/>
                  <a:pt x="3606337" y="678391"/>
                  <a:pt x="3305718" y="1153080"/>
                </a:cubicBezTo>
                <a:cubicBezTo>
                  <a:pt x="2959389" y="1699458"/>
                  <a:pt x="1336592" y="2564833"/>
                  <a:pt x="511998" y="2276616"/>
                </a:cubicBezTo>
                <a:cubicBezTo>
                  <a:pt x="136458" y="2145183"/>
                  <a:pt x="-37885" y="1791068"/>
                  <a:pt x="6879" y="1475695"/>
                </a:cubicBezTo>
                <a:cubicBezTo>
                  <a:pt x="69549" y="1033953"/>
                  <a:pt x="461111" y="598733"/>
                  <a:pt x="873404" y="297119"/>
                </a:cubicBezTo>
                <a:cubicBezTo>
                  <a:pt x="1113720" y="121873"/>
                  <a:pt x="1448145" y="28457"/>
                  <a:pt x="1795887" y="5604"/>
                </a:cubicBezTo>
                <a:cubicBezTo>
                  <a:pt x="1882823" y="-111"/>
                  <a:pt x="1970591" y="-1416"/>
                  <a:pt x="2057928" y="15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9A1EC4-F71C-49D1-BA63-2D04008889DD}"/>
              </a:ext>
            </a:extLst>
          </p:cNvPr>
          <p:cNvSpPr txBox="1"/>
          <p:nvPr/>
        </p:nvSpPr>
        <p:spPr>
          <a:xfrm>
            <a:off x="7854953" y="5795936"/>
            <a:ext cx="3424830" cy="23339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dirty="0"/>
              <a:t>(</a:t>
            </a:r>
            <a:r>
              <a:rPr lang="en-GB" sz="1300" dirty="0" err="1"/>
              <a:t>SchoolRun</a:t>
            </a:r>
            <a:r>
              <a:rPr lang="en-GB" sz="1300" dirty="0"/>
              <a:t>, 2020)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E40C1AA-8BC9-48A2-856D-73BB37A91196}"/>
              </a:ext>
            </a:extLst>
          </p:cNvPr>
          <p:cNvSpPr txBox="1"/>
          <p:nvPr/>
        </p:nvSpPr>
        <p:spPr>
          <a:xfrm>
            <a:off x="7760307" y="37761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NumiconAffiliateProgramme</a:t>
            </a:r>
            <a:r>
              <a:rPr lang="en-GB" dirty="0"/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293172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26687-A0C9-4370-AB70-483C570DF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and Cons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75A0845-C197-4928-A59D-E1123CA1FD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0146104"/>
              </p:ext>
            </p:extLst>
          </p:nvPr>
        </p:nvGraphicFramePr>
        <p:xfrm>
          <a:off x="762000" y="2286000"/>
          <a:ext cx="10668000" cy="40284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334000">
                  <a:extLst>
                    <a:ext uri="{9D8B030D-6E8A-4147-A177-3AD203B41FA5}">
                      <a16:colId xmlns:a16="http://schemas.microsoft.com/office/drawing/2014/main" val="4120324902"/>
                    </a:ext>
                  </a:extLst>
                </a:gridCol>
                <a:gridCol w="5334000">
                  <a:extLst>
                    <a:ext uri="{9D8B030D-6E8A-4147-A177-3AD203B41FA5}">
                      <a16:colId xmlns:a16="http://schemas.microsoft.com/office/drawing/2014/main" val="416058713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55789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Numicon are colourful and visually stimulating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Some children won’t understand the value between each shape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2267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Numicon can be used for more than just numeracy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Children might not focus due to the colours and shapes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4495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Numicon allow children to visualise numbers differently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Might be difficult for children who require more time to understand numeracy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518063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/>
                        <a:t>Children are able to develop counting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63292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23731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3BED4-1082-44AE-B964-A2268089A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I learned?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FED72-390A-48E5-9DD1-AF4614C397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have I learned?</a:t>
            </a:r>
          </a:p>
          <a:p>
            <a:r>
              <a:rPr lang="en-GB" dirty="0"/>
              <a:t>What has this presentation taught me?</a:t>
            </a:r>
          </a:p>
          <a:p>
            <a:r>
              <a:rPr lang="en-GB" dirty="0"/>
              <a:t>How will this affect my practice?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0C99D30-81E7-41EF-B897-5EDDD4346E25}"/>
              </a:ext>
            </a:extLst>
          </p:cNvPr>
          <p:cNvSpPr/>
          <p:nvPr/>
        </p:nvSpPr>
        <p:spPr>
          <a:xfrm>
            <a:off x="7911376" y="312820"/>
            <a:ext cx="3075861" cy="644791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1300" b="1" cap="none" spc="0" dirty="0">
                <a:ln w="76200" cmpd="sng">
                  <a:solidFill>
                    <a:sysClr val="windowText" lastClr="000000"/>
                  </a:solidFill>
                  <a:prstDash val="solid"/>
                </a:ln>
                <a:solidFill>
                  <a:schemeClr val="bg2">
                    <a:lumMod val="25000"/>
                    <a:lumOff val="75000"/>
                  </a:schemeClr>
                </a:solidFill>
                <a:effectLst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49458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7793D6-EDA6-44DB-88D5-CEEB37F852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73" r="5288" b="-1"/>
          <a:stretch/>
        </p:blipFill>
        <p:spPr>
          <a:xfrm>
            <a:off x="5264728" y="2"/>
            <a:ext cx="6927272" cy="5330949"/>
          </a:xfrm>
          <a:custGeom>
            <a:avLst/>
            <a:gdLst/>
            <a:ahLst/>
            <a:cxnLst/>
            <a:rect l="l" t="t" r="r" b="b"/>
            <a:pathLst>
              <a:path w="6927272" h="5330949">
                <a:moveTo>
                  <a:pt x="0" y="0"/>
                </a:moveTo>
                <a:lnTo>
                  <a:pt x="6927272" y="0"/>
                </a:lnTo>
                <a:lnTo>
                  <a:pt x="6927272" y="3912793"/>
                </a:lnTo>
                <a:lnTo>
                  <a:pt x="6884989" y="4002742"/>
                </a:lnTo>
                <a:cubicBezTo>
                  <a:pt x="6799406" y="4174873"/>
                  <a:pt x="6702812" y="4339578"/>
                  <a:pt x="6592028" y="4494163"/>
                </a:cubicBezTo>
                <a:cubicBezTo>
                  <a:pt x="5802121" y="5596640"/>
                  <a:pt x="4821632" y="5380883"/>
                  <a:pt x="3742808" y="5122218"/>
                </a:cubicBezTo>
                <a:cubicBezTo>
                  <a:pt x="2131653" y="4735722"/>
                  <a:pt x="759367" y="4191689"/>
                  <a:pt x="326623" y="2148182"/>
                </a:cubicBezTo>
                <a:cubicBezTo>
                  <a:pt x="186907" y="1488770"/>
                  <a:pt x="67840" y="834043"/>
                  <a:pt x="13721" y="201231"/>
                </a:cubicBezTo>
                <a:close/>
              </a:path>
            </a:pathLst>
          </a:cu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9896C11-F8DF-437A-B349-8AFD602D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791199" y="-1219198"/>
            <a:ext cx="5181601" cy="762000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63F113-C818-49B6-B109-D203944915DD}"/>
              </a:ext>
            </a:extLst>
          </p:cNvPr>
          <p:cNvSpPr/>
          <p:nvPr/>
        </p:nvSpPr>
        <p:spPr>
          <a:xfrm>
            <a:off x="762000" y="1524000"/>
            <a:ext cx="4572000" cy="2286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u="sng" kern="1200" cap="none" spc="50" dirty="0">
                <a:ln w="19050" cmpd="sng">
                  <a:solidFill>
                    <a:sysClr val="windowText" lastClr="000000"/>
                  </a:solidFill>
                  <a:prstDash val="solid"/>
                </a:ln>
                <a:solidFill>
                  <a:schemeClr val="tx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+mj-lt"/>
                <a:ea typeface="+mj-ea"/>
                <a:cs typeface="+mj-cs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409613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A9BC6-179A-485B-A1FC-F61C0D2B0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737E4-5012-4082-8274-1351BF0D0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Merriam-Webster, 2020. Merriam-Webster. [Online]  Available at: </a:t>
            </a:r>
            <a:r>
              <a:rPr lang="en-GB" sz="1600" dirty="0">
                <a:hlinkClick r:id="rId2"/>
              </a:rPr>
              <a:t>https://www.merriam-webster.com/dictionary/teaching%20aid</a:t>
            </a:r>
            <a:r>
              <a:rPr lang="en-GB" sz="1600" dirty="0"/>
              <a:t> [Accessed 22 12 2020].</a:t>
            </a:r>
          </a:p>
          <a:p>
            <a:r>
              <a:rPr lang="en-GB" sz="1600" dirty="0" err="1"/>
              <a:t>SchoolRun</a:t>
            </a:r>
            <a:r>
              <a:rPr lang="en-GB" sz="1600" dirty="0"/>
              <a:t>, T., 2020. The School Run. [Online]  Available at: </a:t>
            </a:r>
            <a:r>
              <a:rPr lang="en-GB" sz="1600" dirty="0">
                <a:hlinkClick r:id="rId3"/>
              </a:rPr>
              <a:t>https://www.theschoolrun.com/10-brilliant-primary-school-maths-aids</a:t>
            </a:r>
            <a:r>
              <a:rPr lang="en-GB" sz="1600" dirty="0"/>
              <a:t> [Accessed 21 12 2020].</a:t>
            </a:r>
          </a:p>
          <a:p>
            <a:r>
              <a:rPr lang="en-GB" sz="1600" dirty="0" err="1"/>
              <a:t>MelbourneChildPsychology</a:t>
            </a:r>
            <a:r>
              <a:rPr lang="en-GB" sz="1600" dirty="0"/>
              <a:t>, 2020. Melbourne Child Psychology. [Online]  Available at: </a:t>
            </a:r>
            <a:r>
              <a:rPr lang="en-GB" sz="1600" dirty="0">
                <a:hlinkClick r:id="rId4"/>
              </a:rPr>
              <a:t>https://www.melbournechildpsychology.com.au/blog/practising-maths-skills-during-school-holidays/</a:t>
            </a:r>
            <a:r>
              <a:rPr lang="en-GB" sz="1600" dirty="0"/>
              <a:t> [Accessed 22 12 2020].</a:t>
            </a:r>
          </a:p>
          <a:p>
            <a:endParaRPr lang="en-GB" sz="20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455641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AnalogousFromDarkSeedLeftStep">
      <a:dk1>
        <a:srgbClr val="000000"/>
      </a:dk1>
      <a:lt1>
        <a:srgbClr val="FFFFFF"/>
      </a:lt1>
      <a:dk2>
        <a:srgbClr val="181A32"/>
      </a:dk2>
      <a:lt2>
        <a:srgbClr val="F0F3F3"/>
      </a:lt2>
      <a:accent1>
        <a:srgbClr val="C54F4B"/>
      </a:accent1>
      <a:accent2>
        <a:srgbClr val="B33967"/>
      </a:accent2>
      <a:accent3>
        <a:srgbClr val="C54BAC"/>
      </a:accent3>
      <a:accent4>
        <a:srgbClr val="9939B3"/>
      </a:accent4>
      <a:accent5>
        <a:srgbClr val="784BC5"/>
      </a:accent5>
      <a:accent6>
        <a:srgbClr val="3D42B5"/>
      </a:accent6>
      <a:hlink>
        <a:srgbClr val="843FBF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358</Words>
  <Application>Microsoft Office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Avenir Next LT Pro</vt:lpstr>
      <vt:lpstr>Avenir Next LT Pro Light</vt:lpstr>
      <vt:lpstr>Sitka Subheading</vt:lpstr>
      <vt:lpstr>PebbleVTI</vt:lpstr>
      <vt:lpstr>Numbers Count</vt:lpstr>
      <vt:lpstr>Content Page</vt:lpstr>
      <vt:lpstr>Introduction</vt:lpstr>
      <vt:lpstr>What is a Numerical Teaching Aid?</vt:lpstr>
      <vt:lpstr>What are Numicon</vt:lpstr>
      <vt:lpstr>Pros and Cons</vt:lpstr>
      <vt:lpstr>What have I learned?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Count</dc:title>
  <dc:creator>megan freeman</dc:creator>
  <cp:lastModifiedBy>megan freeman</cp:lastModifiedBy>
  <cp:revision>1</cp:revision>
  <dcterms:created xsi:type="dcterms:W3CDTF">2020-12-23T12:56:46Z</dcterms:created>
  <dcterms:modified xsi:type="dcterms:W3CDTF">2020-12-23T12:58:28Z</dcterms:modified>
</cp:coreProperties>
</file>