
<file path=[Content_Types].xml><?xml version="1.0" encoding="utf-8"?>
<Types xmlns="http://schemas.openxmlformats.org/package/2006/content-types">
  <Default Extension="emf" ContentType="image/x-emf"/>
  <Default Extension="glb" ContentType="model/gltf.binary"/>
  <Default Extension="jpeg" ContentType="image/jpeg"/>
  <Default Extension="m4a" ContentType="audio/mp4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2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26"/>
  </p:notesMasterIdLst>
  <p:handoutMasterIdLst>
    <p:handoutMasterId r:id="rId27"/>
  </p:handoutMasterIdLst>
  <p:sldIdLst>
    <p:sldId id="474" r:id="rId4"/>
    <p:sldId id="348" r:id="rId5"/>
    <p:sldId id="498" r:id="rId6"/>
    <p:sldId id="310" r:id="rId7"/>
    <p:sldId id="258" r:id="rId8"/>
    <p:sldId id="501" r:id="rId9"/>
    <p:sldId id="502" r:id="rId10"/>
    <p:sldId id="503" r:id="rId11"/>
    <p:sldId id="409" r:id="rId12"/>
    <p:sldId id="418" r:id="rId13"/>
    <p:sldId id="504" r:id="rId14"/>
    <p:sldId id="499" r:id="rId15"/>
    <p:sldId id="274" r:id="rId16"/>
    <p:sldId id="507" r:id="rId17"/>
    <p:sldId id="508" r:id="rId18"/>
    <p:sldId id="415" r:id="rId19"/>
    <p:sldId id="505" r:id="rId20"/>
    <p:sldId id="506" r:id="rId21"/>
    <p:sldId id="276" r:id="rId22"/>
    <p:sldId id="413" r:id="rId23"/>
    <p:sldId id="272" r:id="rId24"/>
    <p:sldId id="273" r:id="rId25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64433"/>
    <p:restoredTop sz="79248" autoAdjust="0"/>
  </p:normalViewPr>
  <p:slideViewPr>
    <p:cSldViewPr snapToGrid="0" snapToObjects="1">
      <p:cViewPr varScale="1">
        <p:scale>
          <a:sx n="22" d="100"/>
          <a:sy n="22" d="100"/>
        </p:scale>
        <p:origin x="208" y="15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09/11/2020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11/9/20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4075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82406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Slide Image Placeholder 1">
            <a:extLst>
              <a:ext uri="{FF2B5EF4-FFF2-40B4-BE49-F238E27FC236}">
                <a16:creationId xmlns:a16="http://schemas.microsoft.com/office/drawing/2014/main" id="{D09CBDBA-5698-A345-AA3F-A2984215419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4" name="Notes Placeholder 2">
            <a:extLst>
              <a:ext uri="{FF2B5EF4-FFF2-40B4-BE49-F238E27FC236}">
                <a16:creationId xmlns:a16="http://schemas.microsoft.com/office/drawing/2014/main" id="{141C6D4D-6142-7040-AB41-C01D42EE86E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y-GB" altLang="cy-GB"/>
          </a:p>
        </p:txBody>
      </p:sp>
      <p:sp>
        <p:nvSpPr>
          <p:cNvPr id="33795" name="Slide Number Placeholder 3">
            <a:extLst>
              <a:ext uri="{FF2B5EF4-FFF2-40B4-BE49-F238E27FC236}">
                <a16:creationId xmlns:a16="http://schemas.microsoft.com/office/drawing/2014/main" id="{A89D0D61-A176-2E47-8254-99F633F464D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fld id="{49F7FB1F-CF4E-0640-8280-998A1CB44EDF}" type="slidenum">
              <a:rPr lang="cy-GB" altLang="cy-GB" smtClean="0"/>
              <a:pPr/>
              <a:t>3</a:t>
            </a:fld>
            <a:endParaRPr lang="cy-GB" altLang="cy-GB"/>
          </a:p>
        </p:txBody>
      </p:sp>
    </p:spTree>
    <p:extLst>
      <p:ext uri="{BB962C8B-B14F-4D97-AF65-F5344CB8AC3E}">
        <p14:creationId xmlns:p14="http://schemas.microsoft.com/office/powerpoint/2010/main" val="870629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74423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22451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0358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11/9/20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11/9/20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11/9/20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11/9/20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11/9/20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83D86-ED73-7842-8CFE-D2807059B6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ACBE3-DC4C-D44A-903F-74A96D4A55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C6515A-0524-F84F-A485-E8B9E45953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8552DE-72B6-134F-9F03-BB71A12381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09/11/20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147EA2-EF1E-FE43-85F2-1774198708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58130D-F509-9045-B467-111062B826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4242734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D0688-DF66-C241-8BE9-9EA3463255D3}" type="datetimeFigureOut">
              <a:rPr lang="en-US" smtClean="0"/>
              <a:t>11/9/20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7DC31-3421-464B-B875-DF9FF90E6C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833501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7A7FCD-4FBB-C540-A035-61436D08E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09/11/20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434B23-AC59-DB4D-A905-F3ECE990D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44AD9B-F4CE-2F41-93BA-30BC4229F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9621114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8AE3F-C5B7-9541-ADB2-646DAE7700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E34541-A792-D847-A64E-9E577ED541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493F34-B4BF-D945-962F-05FBAB6BC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09/11/20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E9908C-A00B-AC42-A547-2310EBFA29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7CBA3-F41D-D44B-8965-0A1B5CB2E8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0586412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11/9/20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44268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5" Type="http://schemas.openxmlformats.org/officeDocument/2006/relationships/theme" Target="../theme/theme2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24" Type="http://schemas.openxmlformats.org/officeDocument/2006/relationships/slideLayout" Target="../slideLayouts/slideLayout31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23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33.xml"/><Relationship Id="rId1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19" r:id="rId21"/>
    <p:sldLayoutId id="2147484120" r:id="rId22"/>
    <p:sldLayoutId id="2147484121" r:id="rId23"/>
    <p:sldLayoutId id="2147484122" r:id="rId2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png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10.png"/><Relationship Id="rId7" Type="http://schemas.openxmlformats.org/officeDocument/2006/relationships/image" Target="../media/image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2.png"/><Relationship Id="rId5" Type="http://schemas.openxmlformats.org/officeDocument/2006/relationships/image" Target="../media/image12.jpeg"/><Relationship Id="rId10" Type="http://schemas.openxmlformats.org/officeDocument/2006/relationships/image" Target="../media/image15.jpeg"/><Relationship Id="rId4" Type="http://schemas.openxmlformats.org/officeDocument/2006/relationships/image" Target="../media/image11.png"/><Relationship Id="rId9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tiff"/><Relationship Id="rId13" Type="http://schemas.openxmlformats.org/officeDocument/2006/relationships/image" Target="../media/image26.tiff"/><Relationship Id="rId3" Type="http://schemas.openxmlformats.org/officeDocument/2006/relationships/image" Target="../media/image16.tiff"/><Relationship Id="rId7" Type="http://schemas.openxmlformats.org/officeDocument/2006/relationships/image" Target="../media/image20.tiff"/><Relationship Id="rId12" Type="http://schemas.openxmlformats.org/officeDocument/2006/relationships/image" Target="../media/image2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9.tiff"/><Relationship Id="rId11" Type="http://schemas.openxmlformats.org/officeDocument/2006/relationships/image" Target="../media/image24.tiff"/><Relationship Id="rId5" Type="http://schemas.openxmlformats.org/officeDocument/2006/relationships/image" Target="../media/image18.tiff"/><Relationship Id="rId10" Type="http://schemas.openxmlformats.org/officeDocument/2006/relationships/image" Target="../media/image23.tiff"/><Relationship Id="rId4" Type="http://schemas.openxmlformats.org/officeDocument/2006/relationships/image" Target="../media/image17.tiff"/><Relationship Id="rId9" Type="http://schemas.openxmlformats.org/officeDocument/2006/relationships/image" Target="../media/image22.tif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emf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1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slideLayout" Target="../slideLayouts/slideLayout19.xml"/><Relationship Id="rId7" Type="http://schemas.openxmlformats.org/officeDocument/2006/relationships/image" Target="../media/image28.emf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notesSlide" Target="../notesSlides/notesSlide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slideLayout" Target="../slideLayouts/slideLayout30.xml"/><Relationship Id="rId7" Type="http://schemas.openxmlformats.org/officeDocument/2006/relationships/image" Target="../media/image35.png"/><Relationship Id="rId12" Type="http://schemas.openxmlformats.org/officeDocument/2006/relationships/image" Target="../media/image31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4.svg"/><Relationship Id="rId11" Type="http://schemas.openxmlformats.org/officeDocument/2006/relationships/image" Target="../media/image39.svg"/><Relationship Id="rId5" Type="http://schemas.openxmlformats.org/officeDocument/2006/relationships/image" Target="../media/image33.png"/><Relationship Id="rId10" Type="http://schemas.openxmlformats.org/officeDocument/2006/relationships/image" Target="../media/image38.png"/><Relationship Id="rId4" Type="http://schemas.openxmlformats.org/officeDocument/2006/relationships/image" Target="../media/image32.png"/><Relationship Id="rId9" Type="http://schemas.openxmlformats.org/officeDocument/2006/relationships/image" Target="../media/image37.tif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slideLayout" Target="../slideLayouts/slideLayout30.xml"/><Relationship Id="rId7" Type="http://schemas.openxmlformats.org/officeDocument/2006/relationships/image" Target="../media/image38.png"/><Relationship Id="rId12" Type="http://schemas.openxmlformats.org/officeDocument/2006/relationships/image" Target="../media/image44.jpeg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image" Target="../media/image41.tiff"/><Relationship Id="rId11" Type="http://schemas.openxmlformats.org/officeDocument/2006/relationships/image" Target="../media/image31.png"/><Relationship Id="rId5" Type="http://schemas.openxmlformats.org/officeDocument/2006/relationships/image" Target="../media/image40.png"/><Relationship Id="rId10" Type="http://schemas.openxmlformats.org/officeDocument/2006/relationships/image" Target="../media/image43.svg"/><Relationship Id="rId4" Type="http://schemas.openxmlformats.org/officeDocument/2006/relationships/hyperlink" Target="http://welshnurseryrhymes.wales/Addysgol?cerdd=67" TargetMode="External"/><Relationship Id="rId9" Type="http://schemas.openxmlformats.org/officeDocument/2006/relationships/image" Target="../media/image4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7" Type="http://schemas.openxmlformats.org/officeDocument/2006/relationships/image" Target="../media/image49.sv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48.png"/><Relationship Id="rId5" Type="http://schemas.openxmlformats.org/officeDocument/2006/relationships/image" Target="../media/image28.emf"/><Relationship Id="rId4" Type="http://schemas.openxmlformats.org/officeDocument/2006/relationships/image" Target="../media/image4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47.png"/><Relationship Id="rId5" Type="http://schemas.openxmlformats.org/officeDocument/2006/relationships/image" Target="../media/image51.svg"/><Relationship Id="rId4" Type="http://schemas.openxmlformats.org/officeDocument/2006/relationships/image" Target="../media/image50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8.emf"/><Relationship Id="rId4" Type="http://schemas.openxmlformats.org/officeDocument/2006/relationships/image" Target="../media/image31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sv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57.png"/><Relationship Id="rId4" Type="http://schemas.microsoft.com/office/2017/06/relationships/model3d" Target="../media/model3d1.glb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30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3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7" y="4745304"/>
            <a:ext cx="7515225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>
                <a:solidFill>
                  <a:schemeClr val="bg1"/>
                </a:solidFill>
              </a:rPr>
              <a:t>Grŵp</a:t>
            </a:r>
            <a:r>
              <a:rPr lang="en-US" sz="2400" dirty="0">
                <a:solidFill>
                  <a:schemeClr val="bg1"/>
                </a:solidFill>
              </a:rPr>
              <a:t> B – </a:t>
            </a:r>
            <a:r>
              <a:rPr lang="en-US" sz="2400" dirty="0" err="1">
                <a:solidFill>
                  <a:schemeClr val="bg1"/>
                </a:solidFill>
              </a:rPr>
              <a:t>Darlith</a:t>
            </a:r>
            <a:r>
              <a:rPr lang="en-US" sz="2400" dirty="0">
                <a:solidFill>
                  <a:schemeClr val="bg1"/>
                </a:solidFill>
              </a:rPr>
              <a:t>/Lecture 6</a:t>
            </a:r>
          </a:p>
          <a:p>
            <a:pPr algn="ctr"/>
            <a:r>
              <a:rPr lang="en-US" sz="2400" dirty="0">
                <a:solidFill>
                  <a:schemeClr val="bg1"/>
                </a:solidFill>
              </a:rPr>
              <a:t>10.11.2020</a:t>
            </a: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r>
              <a:rPr lang="en-US" sz="2400" dirty="0" err="1">
                <a:solidFill>
                  <a:schemeClr val="bg1"/>
                </a:solidFill>
              </a:rPr>
              <a:t>Catrin</a:t>
            </a:r>
            <a:r>
              <a:rPr lang="en-US" sz="2400" dirty="0">
                <a:solidFill>
                  <a:schemeClr val="bg1"/>
                </a:solidFill>
              </a:rPr>
              <a:t> Evans-Thomas</a:t>
            </a: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endParaRPr lang="en-US" sz="2400" dirty="0">
              <a:solidFill>
                <a:schemeClr val="bg1"/>
              </a:solidFill>
            </a:endParaRPr>
          </a:p>
          <a:p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929FB11-77DF-754E-8C95-7B563561384C}"/>
              </a:ext>
            </a:extLst>
          </p:cNvPr>
          <p:cNvSpPr txBox="1">
            <a:spLocks/>
          </p:cNvSpPr>
          <p:nvPr/>
        </p:nvSpPr>
        <p:spPr>
          <a:xfrm>
            <a:off x="0" y="-200728"/>
            <a:ext cx="12192000" cy="424440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Llwybr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y </a:t>
            </a:r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Gymraeg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Welsh Pathway</a:t>
            </a:r>
          </a:p>
          <a:p>
            <a:pPr algn="ctr"/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Blwyddyn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2</a:t>
            </a:r>
          </a:p>
        </p:txBody>
      </p:sp>
      <p:pic>
        <p:nvPicPr>
          <p:cNvPr id="9" name="Picture 8" descr="A picture containing drawing&#10;&#10;Description automatically generated">
            <a:extLst>
              <a:ext uri="{FF2B5EF4-FFF2-40B4-BE49-F238E27FC236}">
                <a16:creationId xmlns:a16="http://schemas.microsoft.com/office/drawing/2014/main" id="{2EC07D1F-50C1-4541-B8CE-C6816F40F5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6870" y="575580"/>
            <a:ext cx="3993483" cy="897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7236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0" name="Group 109">
            <a:extLst>
              <a:ext uri="{FF2B5EF4-FFF2-40B4-BE49-F238E27FC236}">
                <a16:creationId xmlns:a16="http://schemas.microsoft.com/office/drawing/2014/main" id="{A0010A3B-A076-4F4E-B4CF-EB2607C0268B}"/>
              </a:ext>
            </a:extLst>
          </p:cNvPr>
          <p:cNvGrpSpPr/>
          <p:nvPr/>
        </p:nvGrpSpPr>
        <p:grpSpPr>
          <a:xfrm>
            <a:off x="6777297" y="2943752"/>
            <a:ext cx="4299406" cy="2714669"/>
            <a:chOff x="6715489" y="7295468"/>
            <a:chExt cx="5732540" cy="2705861"/>
          </a:xfrm>
        </p:grpSpPr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B173E096-BB55-472B-BC17-90588069DAE9}"/>
                </a:ext>
              </a:extLst>
            </p:cNvPr>
            <p:cNvSpPr txBox="1"/>
            <p:nvPr/>
          </p:nvSpPr>
          <p:spPr>
            <a:xfrm>
              <a:off x="6715489" y="7295468"/>
              <a:ext cx="5732540" cy="1196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dirty="0">
                  <a:latin typeface="Tw Cen MT" panose="020B0602020104020603" pitchFamily="34" charset="0"/>
                </a:rPr>
                <a:t>Nod Ac </a:t>
              </a:r>
              <a:r>
                <a:rPr lang="en-US" sz="3600" dirty="0" err="1">
                  <a:latin typeface="Tw Cen MT" panose="020B0602020104020603" pitchFamily="34" charset="0"/>
                </a:rPr>
                <a:t>Amcanion</a:t>
              </a:r>
              <a:br>
                <a:rPr lang="en-US" sz="3600" dirty="0">
                  <a:latin typeface="Tw Cen MT" panose="020B0602020104020603" pitchFamily="34" charset="0"/>
                </a:rPr>
              </a:br>
              <a:r>
                <a:rPr lang="en-US" sz="3600" dirty="0">
                  <a:latin typeface="Tw Cen MT" panose="020B0602020104020603" pitchFamily="34" charset="0"/>
                </a:rPr>
                <a:t>Aims and Objectives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BA22A125-AE2A-4E24-AEC3-D5CE82BD7E65}"/>
                </a:ext>
              </a:extLst>
            </p:cNvPr>
            <p:cNvSpPr txBox="1"/>
            <p:nvPr/>
          </p:nvSpPr>
          <p:spPr>
            <a:xfrm>
              <a:off x="7131905" y="9418451"/>
              <a:ext cx="5316124" cy="5828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 err="1">
                  <a:latin typeface="Tw Cen MT" panose="020B0602020104020603" pitchFamily="34" charset="0"/>
                </a:rPr>
                <a:t>Sesiwn</a:t>
              </a:r>
              <a:r>
                <a:rPr lang="en-US" sz="3200" dirty="0">
                  <a:latin typeface="Tw Cen MT" panose="020B0602020104020603" pitchFamily="34" charset="0"/>
                </a:rPr>
                <a:t> 6</a:t>
              </a:r>
            </a:p>
          </p:txBody>
        </p:sp>
      </p:grpSp>
      <p:sp>
        <p:nvSpPr>
          <p:cNvPr id="53" name="Title 6">
            <a:extLst>
              <a:ext uri="{FF2B5EF4-FFF2-40B4-BE49-F238E27FC236}">
                <a16:creationId xmlns:a16="http://schemas.microsoft.com/office/drawing/2014/main" id="{6F218D6E-5B42-814F-9A3A-F1AF83B2F5CA}"/>
              </a:ext>
            </a:extLst>
          </p:cNvPr>
          <p:cNvSpPr txBox="1">
            <a:spLocks/>
          </p:cNvSpPr>
          <p:nvPr/>
        </p:nvSpPr>
        <p:spPr>
          <a:xfrm>
            <a:off x="5830253" y="-170256"/>
            <a:ext cx="6065376" cy="270550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500" b="1" cap="none" dirty="0" err="1">
                <a:latin typeface="Ink Free" panose="03080402000500000000" pitchFamily="66" charset="0"/>
              </a:rPr>
              <a:t>Llwybr</a:t>
            </a:r>
            <a:r>
              <a:rPr lang="en-US" sz="4500" b="1" cap="none" dirty="0">
                <a:latin typeface="Ink Free" panose="03080402000500000000" pitchFamily="66" charset="0"/>
              </a:rPr>
              <a:t> y </a:t>
            </a:r>
            <a:r>
              <a:rPr lang="en-US" sz="4500" b="1" cap="none" dirty="0" err="1">
                <a:latin typeface="Ink Free" panose="03080402000500000000" pitchFamily="66" charset="0"/>
              </a:rPr>
              <a:t>Gymraeg</a:t>
            </a:r>
            <a:r>
              <a:rPr lang="en-US" sz="4500" b="1" cap="none" dirty="0"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sz="4500" b="1" cap="none" dirty="0">
                <a:latin typeface="Ink Free" panose="03080402000500000000" pitchFamily="66" charset="0"/>
              </a:rPr>
              <a:t> Welsh Pathway </a:t>
            </a:r>
            <a:r>
              <a:rPr lang="en-US" sz="4500" b="1" cap="none" dirty="0" err="1">
                <a:latin typeface="Ink Free" panose="03080402000500000000" pitchFamily="66" charset="0"/>
              </a:rPr>
              <a:t>Blwyddyn</a:t>
            </a:r>
            <a:r>
              <a:rPr lang="en-US" sz="4500" b="1" cap="none" dirty="0">
                <a:latin typeface="Ink Free" panose="03080402000500000000" pitchFamily="66" charset="0"/>
              </a:rPr>
              <a:t> 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5715000" y="38004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EAF5BE-537D-0241-BA4E-75D8A6378AC2}"/>
              </a:ext>
            </a:extLst>
          </p:cNvPr>
          <p:cNvSpPr txBox="1">
            <a:spLocks/>
          </p:cNvSpPr>
          <p:nvPr/>
        </p:nvSpPr>
        <p:spPr>
          <a:xfrm>
            <a:off x="538885" y="1182495"/>
            <a:ext cx="5799629" cy="447343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Ga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Cei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Na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chei</a:t>
            </a: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Eisiau</a:t>
            </a: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7830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39F0D4C1-8997-4043-ACA0-5ABE3B52805A}"/>
              </a:ext>
            </a:extLst>
          </p:cNvPr>
          <p:cNvSpPr txBox="1">
            <a:spLocks/>
          </p:cNvSpPr>
          <p:nvPr/>
        </p:nvSpPr>
        <p:spPr>
          <a:xfrm>
            <a:off x="231357" y="128610"/>
            <a:ext cx="6550427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US" b="1" dirty="0">
              <a:latin typeface="Ink Free" panose="03080402000500000000" pitchFamily="66" charset="0"/>
            </a:endParaRPr>
          </a:p>
        </p:txBody>
      </p:sp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AC65A624-B4FA-CB4F-AD4A-026E3B0FD075}"/>
              </a:ext>
            </a:extLst>
          </p:cNvPr>
          <p:cNvGraphicFramePr>
            <a:graphicFrameLocks noGrp="1"/>
          </p:cNvGraphicFramePr>
          <p:nvPr/>
        </p:nvGraphicFramePr>
        <p:xfrm>
          <a:off x="457856" y="1311965"/>
          <a:ext cx="5135385" cy="2117035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89803">
                  <a:extLst>
                    <a:ext uri="{9D8B030D-6E8A-4147-A177-3AD203B41FA5}">
                      <a16:colId xmlns:a16="http://schemas.microsoft.com/office/drawing/2014/main" val="1194051528"/>
                    </a:ext>
                  </a:extLst>
                </a:gridCol>
                <a:gridCol w="2745582">
                  <a:extLst>
                    <a:ext uri="{9D8B030D-6E8A-4147-A177-3AD203B41FA5}">
                      <a16:colId xmlns:a16="http://schemas.microsoft.com/office/drawing/2014/main" val="2636219027"/>
                    </a:ext>
                  </a:extLst>
                </a:gridCol>
              </a:tblGrid>
              <a:tr h="2117035">
                <a:tc>
                  <a:txBody>
                    <a:bodyPr/>
                    <a:lstStyle/>
                    <a:p>
                      <a:r>
                        <a:rPr lang="cy-GB" sz="4000" b="1" dirty="0">
                          <a:effectLst/>
                        </a:rPr>
                        <a:t>Ga i...</a:t>
                      </a:r>
                      <a:endParaRPr lang="en-GB" sz="4000" b="1" dirty="0">
                        <a:effectLst/>
                      </a:endParaRPr>
                    </a:p>
                    <a:p>
                      <a:r>
                        <a:rPr lang="cy-GB" sz="2500" dirty="0">
                          <a:effectLst/>
                        </a:rPr>
                        <a:t> </a:t>
                      </a:r>
                      <a:r>
                        <a:rPr lang="cy-GB" sz="2500" i="1" dirty="0">
                          <a:effectLst/>
                        </a:rPr>
                        <a:t>May I have?</a:t>
                      </a:r>
                      <a:endParaRPr lang="en-GB" sz="2500" i="1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5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6912725"/>
                  </a:ext>
                </a:extLst>
              </a:tr>
            </a:tbl>
          </a:graphicData>
        </a:graphic>
      </p:graphicFrame>
      <p:sp>
        <p:nvSpPr>
          <p:cNvPr id="18" name="Title 1">
            <a:extLst>
              <a:ext uri="{FF2B5EF4-FFF2-40B4-BE49-F238E27FC236}">
                <a16:creationId xmlns:a16="http://schemas.microsoft.com/office/drawing/2014/main" id="{6B808D2F-775A-2245-BFD8-77BE1AD71E50}"/>
              </a:ext>
            </a:extLst>
          </p:cNvPr>
          <p:cNvSpPr txBox="1">
            <a:spLocks/>
          </p:cNvSpPr>
          <p:nvPr/>
        </p:nvSpPr>
        <p:spPr>
          <a:xfrm>
            <a:off x="408160" y="198617"/>
            <a:ext cx="5018277" cy="1119010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6000" b="1" dirty="0">
                <a:latin typeface="Ink Free" panose="03080402000500000000" pitchFamily="66" charset="0"/>
              </a:rPr>
              <a:t>Ga </a:t>
            </a:r>
            <a:r>
              <a:rPr lang="en-US" sz="6000" b="1" dirty="0" err="1">
                <a:latin typeface="Ink Free" panose="03080402000500000000" pitchFamily="66" charset="0"/>
              </a:rPr>
              <a:t>i</a:t>
            </a:r>
            <a:r>
              <a:rPr lang="en-US" sz="6000" b="1" dirty="0">
                <a:latin typeface="Ink Free" panose="03080402000500000000" pitchFamily="66" charset="0"/>
              </a:rPr>
              <a:t>...? </a:t>
            </a:r>
            <a:endParaRPr lang="en-US" sz="6000" b="1" dirty="0">
              <a:latin typeface="Ink Free" panose="03080402000500000000" pitchFamily="66" charset="0"/>
              <a:sym typeface="Wingdings" pitchFamily="2" charset="2"/>
            </a:endParaRPr>
          </a:p>
        </p:txBody>
      </p:sp>
      <p:sp>
        <p:nvSpPr>
          <p:cNvPr id="19" name="TextBox 24">
            <a:extLst>
              <a:ext uri="{FF2B5EF4-FFF2-40B4-BE49-F238E27FC236}">
                <a16:creationId xmlns:a16="http://schemas.microsoft.com/office/drawing/2014/main" id="{F7CFAA81-67B8-C14D-A3BA-5BF6AB6FD2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78801" y="2413617"/>
            <a:ext cx="1984375" cy="830262"/>
          </a:xfrm>
          <a:prstGeom prst="rect">
            <a:avLst/>
          </a:prstGeom>
          <a:solidFill>
            <a:srgbClr val="FFCCCC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br>
              <a:rPr lang="en-GB" altLang="en-US" sz="2400">
                <a:solidFill>
                  <a:srgbClr val="FF0000"/>
                </a:solidFill>
                <a:cs typeface="Calibri" panose="020F0502020204030204" pitchFamily="34" charset="0"/>
              </a:rPr>
            </a:br>
            <a:endParaRPr lang="en-GB" altLang="en-US" sz="2400">
              <a:solidFill>
                <a:srgbClr val="FF0000"/>
              </a:solidFill>
              <a:cs typeface="Calibri" panose="020F0502020204030204" pitchFamily="34" charset="0"/>
            </a:endParaRPr>
          </a:p>
        </p:txBody>
      </p:sp>
      <p:sp>
        <p:nvSpPr>
          <p:cNvPr id="20" name="TextBox 3">
            <a:extLst>
              <a:ext uri="{FF2B5EF4-FFF2-40B4-BE49-F238E27FC236}">
                <a16:creationId xmlns:a16="http://schemas.microsoft.com/office/drawing/2014/main" id="{815E4EBC-F300-4043-9F71-DA70710B4252}"/>
              </a:ext>
            </a:extLst>
          </p:cNvPr>
          <p:cNvSpPr txBox="1"/>
          <p:nvPr/>
        </p:nvSpPr>
        <p:spPr>
          <a:xfrm>
            <a:off x="3083563" y="1488105"/>
            <a:ext cx="1985963" cy="8302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br>
              <a:rPr lang="en-GB" sz="2400" dirty="0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</a:b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sp>
        <p:nvSpPr>
          <p:cNvPr id="22" name="TextBox 3">
            <a:extLst>
              <a:ext uri="{FF2B5EF4-FFF2-40B4-BE49-F238E27FC236}">
                <a16:creationId xmlns:a16="http://schemas.microsoft.com/office/drawing/2014/main" id="{529E0F52-726B-7549-A7C2-7BCE0243BA07}"/>
              </a:ext>
            </a:extLst>
          </p:cNvPr>
          <p:cNvSpPr txBox="1"/>
          <p:nvPr/>
        </p:nvSpPr>
        <p:spPr>
          <a:xfrm>
            <a:off x="3088325" y="1484930"/>
            <a:ext cx="1985962" cy="83026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2400" dirty="0" err="1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Cei</a:t>
            </a: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  <a:p>
            <a:pPr>
              <a:defRPr/>
            </a:pPr>
            <a:r>
              <a:rPr lang="en-GB" sz="2400" i="1" dirty="0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You may</a:t>
            </a:r>
          </a:p>
        </p:txBody>
      </p:sp>
      <p:sp>
        <p:nvSpPr>
          <p:cNvPr id="23" name="TextBox 24">
            <a:extLst>
              <a:ext uri="{FF2B5EF4-FFF2-40B4-BE49-F238E27FC236}">
                <a16:creationId xmlns:a16="http://schemas.microsoft.com/office/drawing/2014/main" id="{962FE2CD-1BC7-2548-8147-4E238FE5AB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88325" y="2405679"/>
            <a:ext cx="197485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dirty="0">
                <a:solidFill>
                  <a:srgbClr val="FF0000"/>
                </a:solidFill>
                <a:cs typeface="Calibri" panose="020F0502020204030204" pitchFamily="34" charset="0"/>
              </a:rPr>
              <a:t>Na </a:t>
            </a:r>
            <a:r>
              <a:rPr lang="en-GB" altLang="en-US" sz="2400" dirty="0" err="1">
                <a:solidFill>
                  <a:srgbClr val="FF0000"/>
                </a:solidFill>
                <a:cs typeface="Calibri" panose="020F0502020204030204" pitchFamily="34" charset="0"/>
              </a:rPr>
              <a:t>chei</a:t>
            </a:r>
            <a:endParaRPr lang="en-GB" altLang="en-US" sz="2400" dirty="0">
              <a:solidFill>
                <a:srgbClr val="FF0000"/>
              </a:solidFill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i="1" dirty="0">
                <a:solidFill>
                  <a:srgbClr val="FF0000"/>
                </a:solidFill>
                <a:cs typeface="Calibri" panose="020F0502020204030204" pitchFamily="34" charset="0"/>
              </a:rPr>
              <a:t>You may not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F5679306-4AD1-E546-A0C0-5175D00B1B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8383" y="1488105"/>
            <a:ext cx="723900" cy="725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C16E7A57-2E57-4848-99A7-5B9251C65D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2071" y="2469179"/>
            <a:ext cx="715962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2" name="Table 31">
            <a:extLst>
              <a:ext uri="{FF2B5EF4-FFF2-40B4-BE49-F238E27FC236}">
                <a16:creationId xmlns:a16="http://schemas.microsoft.com/office/drawing/2014/main" id="{537ADC25-E64D-0C47-B2C5-DE575657D32F}"/>
              </a:ext>
            </a:extLst>
          </p:cNvPr>
          <p:cNvGraphicFramePr>
            <a:graphicFrameLocks noGrp="1"/>
          </p:cNvGraphicFramePr>
          <p:nvPr/>
        </p:nvGraphicFramePr>
        <p:xfrm>
          <a:off x="5883593" y="1317627"/>
          <a:ext cx="5900247" cy="2111373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932270">
                  <a:extLst>
                    <a:ext uri="{9D8B030D-6E8A-4147-A177-3AD203B41FA5}">
                      <a16:colId xmlns:a16="http://schemas.microsoft.com/office/drawing/2014/main" val="1194051528"/>
                    </a:ext>
                  </a:extLst>
                </a:gridCol>
                <a:gridCol w="2967977">
                  <a:extLst>
                    <a:ext uri="{9D8B030D-6E8A-4147-A177-3AD203B41FA5}">
                      <a16:colId xmlns:a16="http://schemas.microsoft.com/office/drawing/2014/main" val="2636219027"/>
                    </a:ext>
                  </a:extLst>
                </a:gridCol>
              </a:tblGrid>
              <a:tr h="2111373">
                <a:tc>
                  <a:txBody>
                    <a:bodyPr/>
                    <a:lstStyle/>
                    <a:p>
                      <a:r>
                        <a:rPr lang="cy-GB" sz="4000" b="1" dirty="0">
                          <a:effectLst/>
                        </a:rPr>
                        <a:t>Gawn ni...</a:t>
                      </a:r>
                      <a:endParaRPr lang="en-GB" sz="4000" b="1" dirty="0">
                        <a:effectLst/>
                      </a:endParaRPr>
                    </a:p>
                    <a:p>
                      <a:r>
                        <a:rPr lang="cy-GB" sz="2500" dirty="0">
                          <a:effectLst/>
                        </a:rPr>
                        <a:t> </a:t>
                      </a:r>
                      <a:r>
                        <a:rPr lang="cy-GB" sz="2500" i="1" dirty="0">
                          <a:effectLst/>
                        </a:rPr>
                        <a:t>May we have?</a:t>
                      </a:r>
                      <a:endParaRPr lang="en-GB" sz="2500" i="1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5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6912725"/>
                  </a:ext>
                </a:extLst>
              </a:tr>
            </a:tbl>
          </a:graphicData>
        </a:graphic>
      </p:graphicFrame>
      <p:sp>
        <p:nvSpPr>
          <p:cNvPr id="26" name="TextBox 24">
            <a:extLst>
              <a:ext uri="{FF2B5EF4-FFF2-40B4-BE49-F238E27FC236}">
                <a16:creationId xmlns:a16="http://schemas.microsoft.com/office/drawing/2014/main" id="{AB172A32-4148-B549-9B4A-8DFF7D16AB9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91672" y="2390958"/>
            <a:ext cx="1984375" cy="830262"/>
          </a:xfrm>
          <a:prstGeom prst="rect">
            <a:avLst/>
          </a:prstGeom>
          <a:solidFill>
            <a:srgbClr val="FFCCCC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br>
              <a:rPr lang="en-GB" altLang="en-US" sz="2400">
                <a:solidFill>
                  <a:srgbClr val="FF0000"/>
                </a:solidFill>
                <a:cs typeface="Calibri" panose="020F0502020204030204" pitchFamily="34" charset="0"/>
              </a:rPr>
            </a:br>
            <a:endParaRPr lang="en-GB" altLang="en-US" sz="2400">
              <a:solidFill>
                <a:srgbClr val="FF0000"/>
              </a:solidFill>
              <a:cs typeface="Calibri" panose="020F0502020204030204" pitchFamily="34" charset="0"/>
            </a:endParaRPr>
          </a:p>
        </p:txBody>
      </p:sp>
      <p:sp>
        <p:nvSpPr>
          <p:cNvPr id="27" name="TextBox 3">
            <a:extLst>
              <a:ext uri="{FF2B5EF4-FFF2-40B4-BE49-F238E27FC236}">
                <a16:creationId xmlns:a16="http://schemas.microsoft.com/office/drawing/2014/main" id="{375B75F0-1A86-0244-94BA-884A963DF56C}"/>
              </a:ext>
            </a:extLst>
          </p:cNvPr>
          <p:cNvSpPr txBox="1"/>
          <p:nvPr/>
        </p:nvSpPr>
        <p:spPr>
          <a:xfrm>
            <a:off x="9096434" y="1465446"/>
            <a:ext cx="1985963" cy="8302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br>
              <a:rPr lang="en-GB" sz="2400" dirty="0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</a:b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sp>
        <p:nvSpPr>
          <p:cNvPr id="28" name="TextBox 3">
            <a:extLst>
              <a:ext uri="{FF2B5EF4-FFF2-40B4-BE49-F238E27FC236}">
                <a16:creationId xmlns:a16="http://schemas.microsoft.com/office/drawing/2014/main" id="{8BE83CB6-25C1-854D-820E-8CB846994769}"/>
              </a:ext>
            </a:extLst>
          </p:cNvPr>
          <p:cNvSpPr txBox="1"/>
          <p:nvPr/>
        </p:nvSpPr>
        <p:spPr>
          <a:xfrm>
            <a:off x="9101196" y="1462271"/>
            <a:ext cx="1985962" cy="1200329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2400" dirty="0" err="1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Cewch</a:t>
            </a: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  <a:p>
            <a:pPr>
              <a:defRPr/>
            </a:pPr>
            <a:r>
              <a:rPr lang="en-GB" sz="2400" i="1" dirty="0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You may</a:t>
            </a:r>
          </a:p>
          <a:p>
            <a:pPr>
              <a:defRPr/>
            </a:pP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sp>
        <p:nvSpPr>
          <p:cNvPr id="29" name="TextBox 24">
            <a:extLst>
              <a:ext uri="{FF2B5EF4-FFF2-40B4-BE49-F238E27FC236}">
                <a16:creationId xmlns:a16="http://schemas.microsoft.com/office/drawing/2014/main" id="{7B56A02B-231B-7143-A985-E28853B841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01196" y="2383020"/>
            <a:ext cx="197485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dirty="0">
                <a:solidFill>
                  <a:srgbClr val="FF0000"/>
                </a:solidFill>
                <a:cs typeface="Calibri" panose="020F0502020204030204" pitchFamily="34" charset="0"/>
              </a:rPr>
              <a:t>Na </a:t>
            </a:r>
            <a:r>
              <a:rPr lang="en-GB" altLang="en-US" sz="2400" dirty="0" err="1">
                <a:solidFill>
                  <a:srgbClr val="FF0000"/>
                </a:solidFill>
                <a:cs typeface="Calibri" panose="020F0502020204030204" pitchFamily="34" charset="0"/>
              </a:rPr>
              <a:t>chewch</a:t>
            </a:r>
            <a:endParaRPr lang="en-GB" altLang="en-US" sz="2400" dirty="0">
              <a:solidFill>
                <a:srgbClr val="FF0000"/>
              </a:solidFill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GB" altLang="en-US" sz="2400" i="1" dirty="0">
                <a:solidFill>
                  <a:srgbClr val="FF0000"/>
                </a:solidFill>
                <a:cs typeface="Calibri" panose="020F0502020204030204" pitchFamily="34" charset="0"/>
              </a:rPr>
              <a:t>You may not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2400" dirty="0">
              <a:solidFill>
                <a:srgbClr val="FF0000"/>
              </a:solidFill>
              <a:cs typeface="Calibri" panose="020F0502020204030204" pitchFamily="34" charset="0"/>
            </a:endParaRP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E43B444E-FB26-C94F-BFD6-5824B2DAAA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5046" y="1497195"/>
            <a:ext cx="723900" cy="725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8DA11A4C-11FC-C54D-B5E7-02AE2620667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5046" y="2438584"/>
            <a:ext cx="715962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 descr="FF1 APPLE">
            <a:extLst>
              <a:ext uri="{FF2B5EF4-FFF2-40B4-BE49-F238E27FC236}">
                <a16:creationId xmlns:a16="http://schemas.microsoft.com/office/drawing/2014/main" id="{573D9006-6BED-B746-A148-E54BADFD67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96965" y="3558545"/>
            <a:ext cx="1371601" cy="1371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887,610 Orange Fruit Stock Photos, Pictures &amp; Royalty-Free Images - iStock">
            <a:extLst>
              <a:ext uri="{FF2B5EF4-FFF2-40B4-BE49-F238E27FC236}">
                <a16:creationId xmlns:a16="http://schemas.microsoft.com/office/drawing/2014/main" id="{2284E498-9CA4-6643-BA06-33ECF8C003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8913" y="3593198"/>
            <a:ext cx="1463157" cy="1346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25 Healthy Snacks That Are Fast &amp; Easy – Kayla Itsines">
            <a:extLst>
              <a:ext uri="{FF2B5EF4-FFF2-40B4-BE49-F238E27FC236}">
                <a16:creationId xmlns:a16="http://schemas.microsoft.com/office/drawing/2014/main" id="{00A778F2-BEED-B94D-A16F-9BECAB13A79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72" t="5757" r="19142" b="5456"/>
          <a:stretch/>
        </p:blipFill>
        <p:spPr bwMode="auto">
          <a:xfrm>
            <a:off x="5288215" y="3558545"/>
            <a:ext cx="1504567" cy="1418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>
            <a:extLst>
              <a:ext uri="{FF2B5EF4-FFF2-40B4-BE49-F238E27FC236}">
                <a16:creationId xmlns:a16="http://schemas.microsoft.com/office/drawing/2014/main" id="{DE4CAF20-2D9B-354B-910E-A7929D8EFB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0959" y="3593199"/>
            <a:ext cx="1392831" cy="1392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>
            <a:extLst>
              <a:ext uri="{FF2B5EF4-FFF2-40B4-BE49-F238E27FC236}">
                <a16:creationId xmlns:a16="http://schemas.microsoft.com/office/drawing/2014/main" id="{6E158755-70B5-3547-B305-76B6B6BFAA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55185" y="3558545"/>
            <a:ext cx="1432157" cy="1432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Rectangle 6">
            <a:extLst>
              <a:ext uri="{FF2B5EF4-FFF2-40B4-BE49-F238E27FC236}">
                <a16:creationId xmlns:a16="http://schemas.microsoft.com/office/drawing/2014/main" id="{65240A71-011C-2C4A-A8F1-D350780D39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4877" y="5031227"/>
            <a:ext cx="2127377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cs typeface="Calibri" panose="020F0502020204030204" pitchFamily="34" charset="0"/>
              </a:rPr>
              <a:t>afal</a:t>
            </a:r>
            <a:endParaRPr lang="en-GB" altLang="en-US" b="1" dirty="0">
              <a:cs typeface="Calibri" panose="020F0502020204030204" pitchFamily="34" charset="0"/>
            </a:endParaRPr>
          </a:p>
        </p:txBody>
      </p:sp>
      <p:sp>
        <p:nvSpPr>
          <p:cNvPr id="35" name="Rectangle 6">
            <a:extLst>
              <a:ext uri="{FF2B5EF4-FFF2-40B4-BE49-F238E27FC236}">
                <a16:creationId xmlns:a16="http://schemas.microsoft.com/office/drawing/2014/main" id="{8925368F-A696-E64F-A238-7365F8E6B1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91513" y="4995880"/>
            <a:ext cx="2127377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cs typeface="Calibri" panose="020F0502020204030204" pitchFamily="34" charset="0"/>
              </a:rPr>
              <a:t>snac</a:t>
            </a:r>
            <a:endParaRPr lang="en-GB" altLang="en-US" b="1" dirty="0">
              <a:cs typeface="Calibri" panose="020F0502020204030204" pitchFamily="34" charset="0"/>
            </a:endParaRPr>
          </a:p>
        </p:txBody>
      </p:sp>
      <p:sp>
        <p:nvSpPr>
          <p:cNvPr id="36" name="Rectangle 6">
            <a:extLst>
              <a:ext uri="{FF2B5EF4-FFF2-40B4-BE49-F238E27FC236}">
                <a16:creationId xmlns:a16="http://schemas.microsoft.com/office/drawing/2014/main" id="{30BCE3B9-6A76-5B43-A1B9-3CE276D81C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48195" y="4943507"/>
            <a:ext cx="2127377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cs typeface="Calibri" panose="020F0502020204030204" pitchFamily="34" charset="0"/>
              </a:rPr>
              <a:t>oren</a:t>
            </a:r>
            <a:endParaRPr lang="en-GB" altLang="en-US" b="1" dirty="0">
              <a:cs typeface="Calibri" panose="020F0502020204030204" pitchFamily="34" charset="0"/>
            </a:endParaRPr>
          </a:p>
        </p:txBody>
      </p:sp>
      <p:sp>
        <p:nvSpPr>
          <p:cNvPr id="38" name="Rectangle 6">
            <a:extLst>
              <a:ext uri="{FF2B5EF4-FFF2-40B4-BE49-F238E27FC236}">
                <a16:creationId xmlns:a16="http://schemas.microsoft.com/office/drawing/2014/main" id="{F35857D4-0A2D-CA4D-9B3A-99B8CE4C27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15759" y="5050646"/>
            <a:ext cx="2127377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cs typeface="Calibri" panose="020F0502020204030204" pitchFamily="34" charset="0"/>
              </a:rPr>
              <a:t>sudd </a:t>
            </a:r>
            <a:r>
              <a:rPr lang="en-GB" altLang="en-US" b="1" dirty="0" err="1">
                <a:cs typeface="Calibri" panose="020F0502020204030204" pitchFamily="34" charset="0"/>
              </a:rPr>
              <a:t>afal</a:t>
            </a:r>
            <a:endParaRPr lang="en-GB" altLang="en-US" b="1" dirty="0">
              <a:cs typeface="Calibri" panose="020F0502020204030204" pitchFamily="34" charset="0"/>
            </a:endParaRPr>
          </a:p>
        </p:txBody>
      </p:sp>
      <p:sp>
        <p:nvSpPr>
          <p:cNvPr id="39" name="Rectangle 6">
            <a:extLst>
              <a:ext uri="{FF2B5EF4-FFF2-40B4-BE49-F238E27FC236}">
                <a16:creationId xmlns:a16="http://schemas.microsoft.com/office/drawing/2014/main" id="{DC334E42-921D-5843-99E8-9676514296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048165" y="5031227"/>
            <a:ext cx="3018352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cs typeface="Calibri" panose="020F0502020204030204" pitchFamily="34" charset="0"/>
              </a:rPr>
              <a:t>sudd </a:t>
            </a:r>
            <a:r>
              <a:rPr lang="en-GB" altLang="en-US" b="1" dirty="0" err="1">
                <a:cs typeface="Calibri" panose="020F0502020204030204" pitchFamily="34" charset="0"/>
              </a:rPr>
              <a:t>oren</a:t>
            </a:r>
            <a:endParaRPr lang="en-GB" altLang="en-US" b="1" dirty="0">
              <a:cs typeface="Calibri" panose="020F0502020204030204" pitchFamily="34" charset="0"/>
            </a:endParaRPr>
          </a:p>
        </p:txBody>
      </p:sp>
      <p:graphicFrame>
        <p:nvGraphicFramePr>
          <p:cNvPr id="40" name="Table 39">
            <a:extLst>
              <a:ext uri="{FF2B5EF4-FFF2-40B4-BE49-F238E27FC236}">
                <a16:creationId xmlns:a16="http://schemas.microsoft.com/office/drawing/2014/main" id="{D73445FA-35E4-B74E-A048-24645C8635B7}"/>
              </a:ext>
            </a:extLst>
          </p:cNvPr>
          <p:cNvGraphicFramePr>
            <a:graphicFrameLocks noGrp="1"/>
          </p:cNvGraphicFramePr>
          <p:nvPr/>
        </p:nvGraphicFramePr>
        <p:xfrm>
          <a:off x="742757" y="5610725"/>
          <a:ext cx="10595482" cy="94753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5343250">
                  <a:extLst>
                    <a:ext uri="{9D8B030D-6E8A-4147-A177-3AD203B41FA5}">
                      <a16:colId xmlns:a16="http://schemas.microsoft.com/office/drawing/2014/main" val="1194051528"/>
                    </a:ext>
                  </a:extLst>
                </a:gridCol>
                <a:gridCol w="5252232">
                  <a:extLst>
                    <a:ext uri="{9D8B030D-6E8A-4147-A177-3AD203B41FA5}">
                      <a16:colId xmlns:a16="http://schemas.microsoft.com/office/drawing/2014/main" val="2636219027"/>
                    </a:ext>
                  </a:extLst>
                </a:gridCol>
              </a:tblGrid>
              <a:tr h="947532">
                <a:tc>
                  <a:txBody>
                    <a:bodyPr/>
                    <a:lstStyle/>
                    <a:p>
                      <a:pPr algn="ctr"/>
                      <a:r>
                        <a:rPr lang="cy-GB" sz="3000" b="1" dirty="0">
                          <a:effectLst/>
                          <a:latin typeface=""/>
                        </a:rPr>
                        <a:t>os gweli di’n dda?</a:t>
                      </a:r>
                      <a:endParaRPr lang="en-GB" sz="3000" b="1" dirty="0">
                        <a:effectLst/>
                        <a:latin typeface=""/>
                      </a:endParaRPr>
                    </a:p>
                    <a:p>
                      <a:pPr algn="ctr"/>
                      <a:r>
                        <a:rPr lang="cy-GB" sz="2500" dirty="0">
                          <a:effectLst/>
                          <a:latin typeface=""/>
                        </a:rPr>
                        <a:t> </a:t>
                      </a:r>
                      <a:r>
                        <a:rPr lang="cy-GB" sz="2500" i="1" dirty="0">
                          <a:effectLst/>
                          <a:latin typeface=""/>
                        </a:rPr>
                        <a:t>Please? (one person)</a:t>
                      </a:r>
                      <a:endParaRPr lang="en-GB" sz="2500" i="1" dirty="0">
                        <a:effectLst/>
                        <a:latin typeface="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000" b="1" dirty="0" err="1">
                          <a:effectLst/>
                          <a:latin typeface=""/>
                          <a:ea typeface="Times New Roman" panose="02020603050405020304" pitchFamily="18" charset="0"/>
                        </a:rPr>
                        <a:t>os</a:t>
                      </a:r>
                      <a:r>
                        <a:rPr lang="en-GB" sz="3000" b="1" dirty="0">
                          <a:effectLst/>
                          <a:latin typeface="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3000" b="1" dirty="0" err="1">
                          <a:effectLst/>
                          <a:latin typeface=""/>
                          <a:ea typeface="Times New Roman" panose="02020603050405020304" pitchFamily="18" charset="0"/>
                        </a:rPr>
                        <a:t>gwelwch</a:t>
                      </a:r>
                      <a:r>
                        <a:rPr lang="en-GB" sz="3000" b="1" dirty="0">
                          <a:effectLst/>
                          <a:latin typeface="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3000" b="1" dirty="0" err="1">
                          <a:effectLst/>
                          <a:latin typeface=""/>
                          <a:ea typeface="Times New Roman" panose="02020603050405020304" pitchFamily="18" charset="0"/>
                        </a:rPr>
                        <a:t>yn</a:t>
                      </a:r>
                      <a:r>
                        <a:rPr lang="en-GB" sz="3000" b="1" dirty="0">
                          <a:effectLst/>
                          <a:latin typeface="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3000" b="1" dirty="0" err="1">
                          <a:effectLst/>
                          <a:latin typeface=""/>
                          <a:ea typeface="Times New Roman" panose="02020603050405020304" pitchFamily="18" charset="0"/>
                        </a:rPr>
                        <a:t>dda</a:t>
                      </a:r>
                      <a:r>
                        <a:rPr lang="en-GB" sz="3000" b="1" dirty="0">
                          <a:effectLst/>
                          <a:latin typeface=""/>
                          <a:ea typeface="Times New Roman" panose="02020603050405020304" pitchFamily="18" charset="0"/>
                        </a:rPr>
                        <a:t>?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500" dirty="0">
                          <a:effectLst/>
                          <a:latin typeface=""/>
                        </a:rPr>
                        <a:t> </a:t>
                      </a:r>
                      <a:r>
                        <a:rPr lang="cy-GB" sz="2500" i="1" dirty="0">
                          <a:effectLst/>
                          <a:latin typeface=""/>
                        </a:rPr>
                        <a:t>Please? (to a group)</a:t>
                      </a:r>
                      <a:endParaRPr lang="en-GB" sz="2500" i="1" dirty="0">
                        <a:effectLst/>
                        <a:latin typeface="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69127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339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242"/>
    </mc:Choice>
    <mc:Fallback xmlns="">
      <p:transition spd="slow" advTm="472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6" grpId="0" animBg="1"/>
      <p:bldP spid="2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4">
            <a:extLst>
              <a:ext uri="{FF2B5EF4-FFF2-40B4-BE49-F238E27FC236}">
                <a16:creationId xmlns:a16="http://schemas.microsoft.com/office/drawing/2014/main" id="{CB0C9E1E-E527-4276-9EA6-85074C5C5F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26797" y="1141412"/>
            <a:ext cx="1984375" cy="830262"/>
          </a:xfrm>
          <a:prstGeom prst="rect">
            <a:avLst/>
          </a:prstGeom>
          <a:solidFill>
            <a:srgbClr val="FFCCCC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br>
              <a:rPr lang="en-GB" altLang="en-US" sz="2400">
                <a:solidFill>
                  <a:srgbClr val="FF0000"/>
                </a:solidFill>
                <a:cs typeface="Calibri" panose="020F0502020204030204" pitchFamily="34" charset="0"/>
              </a:rPr>
            </a:br>
            <a:endParaRPr lang="en-GB" altLang="en-US" sz="2400">
              <a:solidFill>
                <a:srgbClr val="FF0000"/>
              </a:solidFill>
              <a:cs typeface="Calibri" panose="020F0502020204030204" pitchFamily="34" charset="0"/>
            </a:endParaRPr>
          </a:p>
        </p:txBody>
      </p:sp>
      <p:sp>
        <p:nvSpPr>
          <p:cNvPr id="25" name="TextBox 3">
            <a:extLst>
              <a:ext uri="{FF2B5EF4-FFF2-40B4-BE49-F238E27FC236}">
                <a16:creationId xmlns:a16="http://schemas.microsoft.com/office/drawing/2014/main" id="{B4115011-D8D7-4345-AB5E-69F1F9031D3B}"/>
              </a:ext>
            </a:extLst>
          </p:cNvPr>
          <p:cNvSpPr txBox="1"/>
          <p:nvPr/>
        </p:nvSpPr>
        <p:spPr>
          <a:xfrm>
            <a:off x="7031559" y="215900"/>
            <a:ext cx="1985963" cy="8302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br>
              <a:rPr lang="en-GB" sz="2400" dirty="0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</a:b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90F9B7E-3776-47CA-AB89-C42DC6F7D6E4}"/>
              </a:ext>
            </a:extLst>
          </p:cNvPr>
          <p:cNvCxnSpPr>
            <a:cxnSpLocks/>
          </p:cNvCxnSpPr>
          <p:nvPr/>
        </p:nvCxnSpPr>
        <p:spPr>
          <a:xfrm flipV="1">
            <a:off x="9396933" y="-34923"/>
            <a:ext cx="0" cy="6892923"/>
          </a:xfrm>
          <a:prstGeom prst="line">
            <a:avLst/>
          </a:prstGeom>
          <a:ln>
            <a:solidFill>
              <a:srgbClr val="4519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91" name="Subtitle 2">
            <a:extLst>
              <a:ext uri="{FF2B5EF4-FFF2-40B4-BE49-F238E27FC236}">
                <a16:creationId xmlns:a16="http://schemas.microsoft.com/office/drawing/2014/main" id="{F2751FE4-3097-431A-80AD-F151CF94C513}"/>
              </a:ext>
            </a:extLst>
          </p:cNvPr>
          <p:cNvSpPr txBox="1">
            <a:spLocks/>
          </p:cNvSpPr>
          <p:nvPr/>
        </p:nvSpPr>
        <p:spPr bwMode="auto">
          <a:xfrm>
            <a:off x="9802812" y="212725"/>
            <a:ext cx="2616200" cy="1136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buFont typeface="Wingdings 2" panose="05020102010507070707" pitchFamily="18" charset="2"/>
              <a:buNone/>
            </a:pPr>
            <a:r>
              <a:rPr lang="en-GB" altLang="en-US" sz="2000" b="1" dirty="0">
                <a:cs typeface="Calibri" panose="020F0502020204030204" pitchFamily="34" charset="0"/>
              </a:rPr>
              <a:t>Y </a:t>
            </a:r>
            <a:r>
              <a:rPr lang="en-GB" altLang="en-US" sz="2000" b="1" dirty="0" err="1">
                <a:cs typeface="Calibri" panose="020F0502020204030204" pitchFamily="34" charset="0"/>
              </a:rPr>
              <a:t>Treiglad</a:t>
            </a:r>
            <a:r>
              <a:rPr lang="en-GB" altLang="en-US" sz="2000" b="1" dirty="0">
                <a:cs typeface="Calibri" panose="020F0502020204030204" pitchFamily="34" charset="0"/>
              </a:rPr>
              <a:t> </a:t>
            </a:r>
            <a:r>
              <a:rPr lang="en-GB" altLang="en-US" sz="2000" b="1" dirty="0" err="1">
                <a:cs typeface="Calibri" panose="020F0502020204030204" pitchFamily="34" charset="0"/>
              </a:rPr>
              <a:t>Meddal</a:t>
            </a:r>
            <a:endParaRPr lang="en-GB" altLang="en-US" sz="2000" b="1" dirty="0">
              <a:cs typeface="Calibri" panose="020F0502020204030204" pitchFamily="34" charset="0"/>
            </a:endParaRPr>
          </a:p>
          <a:p>
            <a:pPr lvl="1" eaLnBrk="1" hangingPunct="1">
              <a:lnSpc>
                <a:spcPct val="100000"/>
              </a:lnSpc>
              <a:buFont typeface="Wingdings 2" panose="05020102010507070707" pitchFamily="18" charset="2"/>
              <a:buNone/>
            </a:pPr>
            <a:r>
              <a:rPr lang="en-GB" altLang="en-US" sz="1400" i="1" dirty="0">
                <a:solidFill>
                  <a:srgbClr val="451964"/>
                </a:solidFill>
                <a:cs typeface="Calibri" panose="020F0502020204030204" pitchFamily="34" charset="0"/>
              </a:rPr>
              <a:t>Soft Mutation</a:t>
            </a:r>
            <a:endParaRPr lang="en-GB" altLang="en-US" sz="1600" dirty="0">
              <a:cs typeface="Calibri" panose="020F0502020204030204" pitchFamily="34" charset="0"/>
            </a:endParaRPr>
          </a:p>
          <a:p>
            <a:pPr eaLnBrk="1" hangingPunct="1">
              <a:lnSpc>
                <a:spcPct val="150000"/>
              </a:lnSpc>
              <a:buFont typeface="Wingdings 2" panose="05020102010507070707" pitchFamily="18" charset="2"/>
              <a:buNone/>
            </a:pPr>
            <a:br>
              <a:rPr lang="en-GB" altLang="en-US" sz="2400" dirty="0">
                <a:latin typeface="Comic Sans MS" panose="030F0702030302020204" pitchFamily="66" charset="0"/>
              </a:rPr>
            </a:br>
            <a:br>
              <a:rPr lang="en-GB" altLang="en-US" sz="2400" dirty="0">
                <a:latin typeface="Comic Sans MS" panose="030F0702030302020204" pitchFamily="66" charset="0"/>
              </a:rPr>
            </a:br>
            <a:endParaRPr lang="en-GB" altLang="en-US" sz="2000" i="1" dirty="0">
              <a:solidFill>
                <a:srgbClr val="451964"/>
              </a:solidFill>
              <a:latin typeface="Comic Sans MS" panose="030F0702030302020204" pitchFamily="66" charset="0"/>
            </a:endParaRP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BC0BEBEA-623D-4F3C-9D4F-755DE02CA629}"/>
              </a:ext>
            </a:extLst>
          </p:cNvPr>
          <p:cNvGraphicFramePr>
            <a:graphicFrameLocks noGrp="1"/>
          </p:cNvGraphicFramePr>
          <p:nvPr/>
        </p:nvGraphicFramePr>
        <p:xfrm>
          <a:off x="10210800" y="1214544"/>
          <a:ext cx="1800225" cy="52133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00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2009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79261"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DD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/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</a:t>
                      </a:r>
                      <a:endParaRPr lang="en-GB" sz="32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Rh</a:t>
                      </a:r>
                      <a:endParaRPr lang="en-GB" sz="32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11" name="Rectangle 6">
            <a:extLst>
              <a:ext uri="{FF2B5EF4-FFF2-40B4-BE49-F238E27FC236}">
                <a16:creationId xmlns:a16="http://schemas.microsoft.com/office/drawing/2014/main" id="{0D28A5FA-6541-44DE-8713-571F389B01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13393" y="1434841"/>
            <a:ext cx="2671763" cy="4583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2E75B6"/>
                </a:solidFill>
                <a:cs typeface="Calibri" panose="020F0502020204030204" pitchFamily="34" charset="0"/>
              </a:rPr>
              <a:t>B</a:t>
            </a:r>
            <a:r>
              <a:rPr lang="en-GB" altLang="en-US" dirty="0" err="1">
                <a:cs typeface="Calibri" panose="020F0502020204030204" pitchFamily="34" charset="0"/>
              </a:rPr>
              <a:t>aned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2E75B6"/>
                </a:solidFill>
                <a:cs typeface="Calibri" panose="020F0502020204030204" pitchFamily="34" charset="0"/>
              </a:rPr>
              <a:t>F</a:t>
            </a:r>
            <a:r>
              <a:rPr lang="en-GB" altLang="en-US" dirty="0" err="1">
                <a:cs typeface="Calibri" panose="020F0502020204030204" pitchFamily="34" charset="0"/>
              </a:rPr>
              <a:t>isgïen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2E75B6"/>
                </a:solidFill>
                <a:cs typeface="Calibri" panose="020F0502020204030204" pitchFamily="34" charset="0"/>
              </a:rPr>
              <a:t>F</a:t>
            </a:r>
            <a:r>
              <a:rPr lang="en-GB" altLang="en-US" dirty="0" err="1">
                <a:cs typeface="Calibri" panose="020F0502020204030204" pitchFamily="34" charset="0"/>
              </a:rPr>
              <a:t>enthyg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beiro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2E75B6"/>
                </a:solidFill>
                <a:cs typeface="Calibri" panose="020F0502020204030204" pitchFamily="34" charset="0"/>
              </a:rPr>
              <a:t>F</a:t>
            </a:r>
            <a:r>
              <a:rPr lang="en-GB" altLang="en-US" dirty="0" err="1">
                <a:cs typeface="Calibri" panose="020F0502020204030204" pitchFamily="34" charset="0"/>
              </a:rPr>
              <a:t>ynd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i’r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tŷ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bach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dirty="0">
              <a:cs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2E75B6"/>
                </a:solidFill>
                <a:cs typeface="Calibri" panose="020F0502020204030204" pitchFamily="34" charset="0"/>
              </a:rPr>
              <a:t>B</a:t>
            </a:r>
            <a:r>
              <a:rPr lang="en-GB" altLang="en-US" dirty="0" err="1">
                <a:cs typeface="Calibri" panose="020F0502020204030204" pitchFamily="34" charset="0"/>
              </a:rPr>
              <a:t>aent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2E75B6"/>
                </a:solidFill>
                <a:cs typeface="Calibri" panose="020F0502020204030204" pitchFamily="34" charset="0"/>
              </a:rPr>
              <a:t>L</a:t>
            </a:r>
            <a:r>
              <a:rPr lang="en-GB" altLang="en-US" dirty="0" err="1">
                <a:cs typeface="Calibri" panose="020F0502020204030204" pitchFamily="34" charset="0"/>
              </a:rPr>
              <a:t>yfr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solidFill>
                  <a:srgbClr val="2E75B6"/>
                </a:solidFill>
                <a:cs typeface="Calibri" panose="020F0502020204030204" pitchFamily="34" charset="0"/>
              </a:rPr>
              <a:t>_</a:t>
            </a:r>
            <a:r>
              <a:rPr lang="en-GB" altLang="en-US" dirty="0" err="1">
                <a:cs typeface="Calibri" panose="020F0502020204030204" pitchFamily="34" charset="0"/>
              </a:rPr>
              <a:t>welltyn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</p:txBody>
      </p:sp>
      <p:pic>
        <p:nvPicPr>
          <p:cNvPr id="16436" name="Picture 12" descr="http://www.pd4pic.com/images/pen-biro-bic-black-writing-office-ink.png">
            <a:extLst>
              <a:ext uri="{FF2B5EF4-FFF2-40B4-BE49-F238E27FC236}">
                <a16:creationId xmlns:a16="http://schemas.microsoft.com/office/drawing/2014/main" id="{AFEBE1ED-EB28-40D4-86C5-09CD4F80EE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4981" y="2744529"/>
            <a:ext cx="1023937" cy="512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437" name="Picture 14" descr="https://www.charityandbiscuits.com/wp-content/themes/wpbootstrap/img/rich-tea.png">
            <a:extLst>
              <a:ext uri="{FF2B5EF4-FFF2-40B4-BE49-F238E27FC236}">
                <a16:creationId xmlns:a16="http://schemas.microsoft.com/office/drawing/2014/main" id="{0474F5D7-9FD2-4106-B69F-F9C5C614D3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6905" y="2014279"/>
            <a:ext cx="703262" cy="722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438" name="Picture 15" descr="http://pngimg.com/upload/cup_PNG1984.png">
            <a:extLst>
              <a:ext uri="{FF2B5EF4-FFF2-40B4-BE49-F238E27FC236}">
                <a16:creationId xmlns:a16="http://schemas.microsoft.com/office/drawing/2014/main" id="{09B3A60B-627E-4D77-AE6E-A3F1839C52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6905" y="1276092"/>
            <a:ext cx="812800" cy="668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439" name="Picture 13" descr="Image result for toilet sign">
            <a:extLst>
              <a:ext uri="{FF2B5EF4-FFF2-40B4-BE49-F238E27FC236}">
                <a16:creationId xmlns:a16="http://schemas.microsoft.com/office/drawing/2014/main" id="{564FF08C-4D75-4BA9-AD9B-BB4D0C88D9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8017" y="3201871"/>
            <a:ext cx="655638" cy="633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" name="TextBox 3">
            <a:extLst>
              <a:ext uri="{FF2B5EF4-FFF2-40B4-BE49-F238E27FC236}">
                <a16:creationId xmlns:a16="http://schemas.microsoft.com/office/drawing/2014/main" id="{B6F4288A-235C-4224-84FC-CFDAC8787CA7}"/>
              </a:ext>
            </a:extLst>
          </p:cNvPr>
          <p:cNvSpPr txBox="1"/>
          <p:nvPr/>
        </p:nvSpPr>
        <p:spPr>
          <a:xfrm>
            <a:off x="7036321" y="212725"/>
            <a:ext cx="1985962" cy="83026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2400" dirty="0" err="1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Cei</a:t>
            </a: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  <a:p>
            <a:pPr>
              <a:defRPr/>
            </a:pPr>
            <a:r>
              <a:rPr lang="en-GB" sz="2400" dirty="0" err="1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Cewch</a:t>
            </a: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sp>
        <p:nvSpPr>
          <p:cNvPr id="22" name="TextBox 24">
            <a:extLst>
              <a:ext uri="{FF2B5EF4-FFF2-40B4-BE49-F238E27FC236}">
                <a16:creationId xmlns:a16="http://schemas.microsoft.com/office/drawing/2014/main" id="{55130583-1430-4FB9-8F06-C4747473DB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36321" y="1133474"/>
            <a:ext cx="1974850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>
                <a:solidFill>
                  <a:srgbClr val="FF0000"/>
                </a:solidFill>
                <a:cs typeface="Calibri" panose="020F0502020204030204" pitchFamily="34" charset="0"/>
              </a:rPr>
              <a:t>Na chei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>
                <a:solidFill>
                  <a:srgbClr val="FF0000"/>
                </a:solidFill>
                <a:cs typeface="Calibri" panose="020F0502020204030204" pitchFamily="34" charset="0"/>
              </a:rPr>
              <a:t>Na chewch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57B9608B-E337-4732-945C-EDE4C29B912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30171" y="247649"/>
            <a:ext cx="723900" cy="725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237A553E-932C-4B17-BB93-744DDF67038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30171" y="1189038"/>
            <a:ext cx="715962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" name="Rectangle 6">
            <a:extLst>
              <a:ext uri="{FF2B5EF4-FFF2-40B4-BE49-F238E27FC236}">
                <a16:creationId xmlns:a16="http://schemas.microsoft.com/office/drawing/2014/main" id="{BA17ADCF-F37A-EA45-B5B4-1D9E5B1567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1191" y="1434841"/>
            <a:ext cx="3018352" cy="4582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solidFill>
                  <a:srgbClr val="2E75B6"/>
                </a:solidFill>
                <a:cs typeface="Calibri" panose="020F0502020204030204" pitchFamily="34" charset="0"/>
              </a:rPr>
              <a:t>Paned</a:t>
            </a:r>
            <a:endParaRPr lang="en-GB" altLang="en-US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Bisgïen</a:t>
            </a: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Benthyg</a:t>
            </a:r>
            <a:r>
              <a:rPr lang="en-GB" altLang="en-US" b="1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beiro</a:t>
            </a: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Mynd</a:t>
            </a:r>
            <a:r>
              <a:rPr lang="en-GB" altLang="en-US" b="1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i’r</a:t>
            </a:r>
            <a:r>
              <a:rPr lang="en-GB" altLang="en-US" b="1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tŷ</a:t>
            </a:r>
            <a:r>
              <a:rPr lang="en-GB" altLang="en-US" b="1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bach</a:t>
            </a: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Paent</a:t>
            </a: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Llyfr</a:t>
            </a: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Gwelltyn</a:t>
            </a: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</p:txBody>
      </p:sp>
      <p:sp>
        <p:nvSpPr>
          <p:cNvPr id="28" name="Title 1">
            <a:extLst>
              <a:ext uri="{FF2B5EF4-FFF2-40B4-BE49-F238E27FC236}">
                <a16:creationId xmlns:a16="http://schemas.microsoft.com/office/drawing/2014/main" id="{9A20FD81-C4B5-9641-851D-450BD50DF966}"/>
              </a:ext>
            </a:extLst>
          </p:cNvPr>
          <p:cNvSpPr txBox="1">
            <a:spLocks/>
          </p:cNvSpPr>
          <p:nvPr/>
        </p:nvSpPr>
        <p:spPr>
          <a:xfrm>
            <a:off x="408160" y="198617"/>
            <a:ext cx="5018277" cy="1119010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6000" b="1" dirty="0">
                <a:latin typeface="Ink Free" panose="03080402000500000000" pitchFamily="66" charset="0"/>
              </a:rPr>
              <a:t>Ga </a:t>
            </a:r>
            <a:r>
              <a:rPr lang="en-US" sz="6000" b="1" dirty="0" err="1">
                <a:latin typeface="Ink Free" panose="03080402000500000000" pitchFamily="66" charset="0"/>
              </a:rPr>
              <a:t>i</a:t>
            </a:r>
            <a:r>
              <a:rPr lang="en-US" sz="6000" b="1" dirty="0">
                <a:latin typeface="Ink Free" panose="03080402000500000000" pitchFamily="66" charset="0"/>
              </a:rPr>
              <a:t>...? </a:t>
            </a:r>
            <a:endParaRPr lang="en-US" sz="6000" b="1" dirty="0">
              <a:latin typeface="Ink Free" panose="03080402000500000000" pitchFamily="66" charset="0"/>
              <a:sym typeface="Wingdings" pitchFamily="2" charset="2"/>
            </a:endParaRPr>
          </a:p>
        </p:txBody>
      </p:sp>
      <p:pic>
        <p:nvPicPr>
          <p:cNvPr id="2050" name="Picture 2" descr="What is emulsion paint? - BBC Science Focus Magazine">
            <a:extLst>
              <a:ext uri="{FF2B5EF4-FFF2-40B4-BE49-F238E27FC236}">
                <a16:creationId xmlns:a16="http://schemas.microsoft.com/office/drawing/2014/main" id="{679468A6-0094-424A-A8AE-15EBA1EF59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6348" y="4006334"/>
            <a:ext cx="798976" cy="597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Drinking straw - Wikipedia">
            <a:extLst>
              <a:ext uri="{FF2B5EF4-FFF2-40B4-BE49-F238E27FC236}">
                <a16:creationId xmlns:a16="http://schemas.microsoft.com/office/drawing/2014/main" id="{8F8C9B5F-DED0-164D-A92C-4D9F5AC158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906419" y="5516450"/>
            <a:ext cx="554567" cy="831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6" descr="The Book: A Cover-to-Cover Exploration of the Most Powerful Object of Our  Time – Shady Characters">
            <a:extLst>
              <a:ext uri="{FF2B5EF4-FFF2-40B4-BE49-F238E27FC236}">
                <a16:creationId xmlns:a16="http://schemas.microsoft.com/office/drawing/2014/main" id="{883A71F4-32F6-5745-B6EE-6C17BD6828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1413" y="4651258"/>
            <a:ext cx="643993" cy="841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7010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909ECF3-E21D-3841-80D8-A93CA5F6A3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2570" y="201913"/>
            <a:ext cx="1701800" cy="11811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5E9DA1D-C33C-C34C-A3BC-E0A1C427A7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45998" y="174627"/>
            <a:ext cx="1447744" cy="14351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45548E8-91FD-6245-8B24-B1949BF6E6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82976" y="2097732"/>
            <a:ext cx="1244600" cy="16256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B9673B8-4F11-AF41-9307-FEFC9D4F0BE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00375" y="2358082"/>
            <a:ext cx="1651000" cy="12319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542BFFB-2A8C-3A4E-A14B-1911CF452B0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454839" y="2231082"/>
            <a:ext cx="1663700" cy="12192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89FE1D5-8B6C-7F4A-BB9E-A4B16752414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049505" y="174627"/>
            <a:ext cx="1765300" cy="114300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F26AD3B-1BA4-5D45-A787-44014CE9781C}"/>
              </a:ext>
            </a:extLst>
          </p:cNvPr>
          <p:cNvSpPr txBox="1"/>
          <p:nvPr/>
        </p:nvSpPr>
        <p:spPr>
          <a:xfrm>
            <a:off x="6799173" y="1493736"/>
            <a:ext cx="16525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Ffedog</a:t>
            </a:r>
            <a:endParaRPr lang="en-US" sz="25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59788C1-3DF2-5C48-A9C0-5BA1969C4BDD}"/>
              </a:ext>
            </a:extLst>
          </p:cNvPr>
          <p:cNvSpPr txBox="1"/>
          <p:nvPr/>
        </p:nvSpPr>
        <p:spPr>
          <a:xfrm>
            <a:off x="8707454" y="1637013"/>
            <a:ext cx="16525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Rhaw</a:t>
            </a:r>
            <a:endParaRPr lang="en-US" sz="25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48C3F4A-102E-AD42-85AE-0016C2C3EFAB}"/>
              </a:ext>
            </a:extLst>
          </p:cNvPr>
          <p:cNvSpPr txBox="1"/>
          <p:nvPr/>
        </p:nvSpPr>
        <p:spPr>
          <a:xfrm>
            <a:off x="6498447" y="3797782"/>
            <a:ext cx="16525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Bwced</a:t>
            </a:r>
            <a:endParaRPr lang="en-US" sz="25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639C166-B38A-504C-B7E4-6FCC838C123B}"/>
              </a:ext>
            </a:extLst>
          </p:cNvPr>
          <p:cNvSpPr txBox="1"/>
          <p:nvPr/>
        </p:nvSpPr>
        <p:spPr>
          <a:xfrm>
            <a:off x="8511760" y="3750721"/>
            <a:ext cx="16525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Cranc</a:t>
            </a:r>
            <a:endParaRPr lang="en-US" sz="25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01154E6-B277-7449-A23C-07779C204826}"/>
              </a:ext>
            </a:extLst>
          </p:cNvPr>
          <p:cNvSpPr txBox="1"/>
          <p:nvPr/>
        </p:nvSpPr>
        <p:spPr>
          <a:xfrm>
            <a:off x="10634349" y="3723332"/>
            <a:ext cx="16525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Cwch</a:t>
            </a:r>
            <a:endParaRPr lang="en-US" sz="250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DE610CC-6687-E04D-AE55-AE3B68C8ED10}"/>
              </a:ext>
            </a:extLst>
          </p:cNvPr>
          <p:cNvSpPr txBox="1"/>
          <p:nvPr/>
        </p:nvSpPr>
        <p:spPr>
          <a:xfrm>
            <a:off x="10319283" y="1577919"/>
            <a:ext cx="16525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Paent</a:t>
            </a:r>
            <a:endParaRPr lang="en-US" sz="2500" dirty="0"/>
          </a:p>
        </p:txBody>
      </p:sp>
      <p:sp>
        <p:nvSpPr>
          <p:cNvPr id="27" name="Title 1">
            <a:extLst>
              <a:ext uri="{FF2B5EF4-FFF2-40B4-BE49-F238E27FC236}">
                <a16:creationId xmlns:a16="http://schemas.microsoft.com/office/drawing/2014/main" id="{EBA12892-FD78-4545-926B-8FEDA7B33210}"/>
              </a:ext>
            </a:extLst>
          </p:cNvPr>
          <p:cNvSpPr txBox="1">
            <a:spLocks/>
          </p:cNvSpPr>
          <p:nvPr/>
        </p:nvSpPr>
        <p:spPr>
          <a:xfrm>
            <a:off x="2020785" y="122556"/>
            <a:ext cx="5018277" cy="1119010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6000" b="1" dirty="0">
                <a:latin typeface="Ink Free" panose="03080402000500000000" pitchFamily="66" charset="0"/>
              </a:rPr>
              <a:t>Ga </a:t>
            </a:r>
            <a:r>
              <a:rPr lang="en-US" sz="6000" b="1" dirty="0" err="1">
                <a:latin typeface="Ink Free" panose="03080402000500000000" pitchFamily="66" charset="0"/>
              </a:rPr>
              <a:t>i</a:t>
            </a:r>
            <a:r>
              <a:rPr lang="en-US" sz="6000" b="1" dirty="0">
                <a:latin typeface="Ink Free" panose="03080402000500000000" pitchFamily="66" charset="0"/>
              </a:rPr>
              <a:t>...? </a:t>
            </a:r>
            <a:endParaRPr lang="en-US" sz="6000" b="1" dirty="0">
              <a:latin typeface="Ink Free" panose="03080402000500000000" pitchFamily="66" charset="0"/>
              <a:sym typeface="Wingdings" pitchFamily="2" charset="2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6DEF354A-A5EE-304D-A234-8395B1836978}"/>
              </a:ext>
            </a:extLst>
          </p:cNvPr>
          <p:cNvSpPr txBox="1"/>
          <p:nvPr/>
        </p:nvSpPr>
        <p:spPr>
          <a:xfrm>
            <a:off x="6281424" y="5491767"/>
            <a:ext cx="1582049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Pysgodyn</a:t>
            </a:r>
            <a:endParaRPr lang="en-US" sz="25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085C53A4-5D79-184A-98F2-E915B76FE80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45384" y="4554770"/>
            <a:ext cx="1406346" cy="918261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6A6B0A8E-3744-0C40-B46A-E8BA527BAB2C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13779" t="17684" r="17121" b="19873"/>
          <a:stretch/>
        </p:blipFill>
        <p:spPr>
          <a:xfrm>
            <a:off x="8376071" y="4554770"/>
            <a:ext cx="1673434" cy="1153945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6411880F-8796-5E4C-A990-189CC9137B57}"/>
              </a:ext>
            </a:extLst>
          </p:cNvPr>
          <p:cNvSpPr txBox="1"/>
          <p:nvPr/>
        </p:nvSpPr>
        <p:spPr>
          <a:xfrm>
            <a:off x="8632257" y="5797183"/>
            <a:ext cx="13191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Rhaca</a:t>
            </a:r>
            <a:endParaRPr lang="en-US" sz="2500" dirty="0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AEB95105-9AE4-8A47-9C81-A3EE843C0FD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338846" y="4274836"/>
            <a:ext cx="1647640" cy="1408527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C3384A90-C537-5047-8354-39F1B85BAE5E}"/>
              </a:ext>
            </a:extLst>
          </p:cNvPr>
          <p:cNvSpPr txBox="1"/>
          <p:nvPr/>
        </p:nvSpPr>
        <p:spPr>
          <a:xfrm>
            <a:off x="10634349" y="5797183"/>
            <a:ext cx="148419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Rhidyll</a:t>
            </a:r>
            <a:r>
              <a:rPr lang="en-US" sz="2500" dirty="0"/>
              <a:t> </a:t>
            </a:r>
          </a:p>
        </p:txBody>
      </p:sp>
      <p:sp>
        <p:nvSpPr>
          <p:cNvPr id="34" name="Speech Bubble: Rectangle with Corners Rounded 4">
            <a:extLst>
              <a:ext uri="{FF2B5EF4-FFF2-40B4-BE49-F238E27FC236}">
                <a16:creationId xmlns:a16="http://schemas.microsoft.com/office/drawing/2014/main" id="{341F5B47-581F-2545-86D1-39A6783CC6BA}"/>
              </a:ext>
            </a:extLst>
          </p:cNvPr>
          <p:cNvSpPr/>
          <p:nvPr/>
        </p:nvSpPr>
        <p:spPr>
          <a:xfrm>
            <a:off x="196461" y="1352862"/>
            <a:ext cx="6030752" cy="1966809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Gyda phartner, cymrwch eich tro holi eich gilydd “Ga i...?”, ac ateb yn briodol.</a:t>
            </a:r>
          </a:p>
          <a:p>
            <a:pPr algn="ctr"/>
            <a:r>
              <a:rPr lang="cy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Cofiwch y treigald meddal!</a:t>
            </a:r>
          </a:p>
          <a:p>
            <a:pPr algn="ctr"/>
            <a:r>
              <a:rPr lang="cy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With a partner, take it in turns to ask eachother “Ga i...?” and answer appropriately. </a:t>
            </a:r>
          </a:p>
          <a:p>
            <a:pPr algn="ctr"/>
            <a:r>
              <a:rPr lang="cy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Remember the treiglad meddal!</a:t>
            </a:r>
          </a:p>
        </p:txBody>
      </p:sp>
      <p:pic>
        <p:nvPicPr>
          <p:cNvPr id="35" name="Picture 34" descr="A picture containing shape&#10;&#10;Description automatically generated">
            <a:extLst>
              <a:ext uri="{FF2B5EF4-FFF2-40B4-BE49-F238E27FC236}">
                <a16:creationId xmlns:a16="http://schemas.microsoft.com/office/drawing/2014/main" id="{2065303C-3B62-E24F-BBB3-8058E3B482EA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35494" y="3403933"/>
            <a:ext cx="1241233" cy="3349504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484DF423-FFDD-2042-87BF-417058EE9E3E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529924" y="4388655"/>
            <a:ext cx="1408527" cy="1408527"/>
          </a:xfrm>
          <a:prstGeom prst="rect">
            <a:avLst/>
          </a:prstGeom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0073CAE8-89AE-EE4A-9799-3D987D11E0CE}"/>
              </a:ext>
            </a:extLst>
          </p:cNvPr>
          <p:cNvSpPr txBox="1"/>
          <p:nvPr/>
        </p:nvSpPr>
        <p:spPr>
          <a:xfrm>
            <a:off x="4613570" y="5958130"/>
            <a:ext cx="1241233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Twndis</a:t>
            </a:r>
            <a:endParaRPr lang="en-US" sz="2500" dirty="0"/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8D98DAAD-B66F-894D-B13D-89B96FEAD0EB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13779" t="17684" r="17121" b="19873"/>
          <a:stretch/>
        </p:blipFill>
        <p:spPr>
          <a:xfrm>
            <a:off x="2597549" y="4411191"/>
            <a:ext cx="1647143" cy="1135816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490CD9D6-45F6-DA43-9C48-840F66D6EA29}"/>
              </a:ext>
            </a:extLst>
          </p:cNvPr>
          <p:cNvSpPr txBox="1"/>
          <p:nvPr/>
        </p:nvSpPr>
        <p:spPr>
          <a:xfrm>
            <a:off x="2917298" y="5864178"/>
            <a:ext cx="1241233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Rhaca</a:t>
            </a:r>
            <a:endParaRPr lang="en-US" sz="2500" dirty="0"/>
          </a:p>
        </p:txBody>
      </p:sp>
    </p:spTree>
    <p:extLst>
      <p:ext uri="{BB962C8B-B14F-4D97-AF65-F5344CB8AC3E}">
        <p14:creationId xmlns:p14="http://schemas.microsoft.com/office/powerpoint/2010/main" val="542710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8" grpId="0"/>
      <p:bldP spid="19" grpId="0"/>
      <p:bldP spid="20" grpId="0"/>
      <p:bldP spid="24" grpId="0"/>
      <p:bldP spid="28" grpId="0"/>
      <p:bldP spid="31" grpId="0"/>
      <p:bldP spid="33" grpId="0"/>
      <p:bldP spid="37" grpId="0"/>
      <p:bldP spid="3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2832EBCD-D01A-C04D-B204-302344A2C1FF}"/>
              </a:ext>
            </a:extLst>
          </p:cNvPr>
          <p:cNvSpPr>
            <a:spLocks noGrp="1"/>
          </p:cNvSpPr>
          <p:nvPr>
            <p:ph type="pic" idx="14"/>
          </p:nvPr>
        </p:nvSpPr>
        <p:spPr/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962FFE2-978A-BC4E-AB20-79EFDD1E1054}"/>
              </a:ext>
            </a:extLst>
          </p:cNvPr>
          <p:cNvSpPr>
            <a:spLocks noGrp="1"/>
          </p:cNvSpPr>
          <p:nvPr>
            <p:ph type="pic" idx="15"/>
          </p:nvPr>
        </p:nvSpPr>
        <p:spPr/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D4438F32-7202-0444-815B-BE584E2AEBBF}"/>
              </a:ext>
            </a:extLst>
          </p:cNvPr>
          <p:cNvSpPr>
            <a:spLocks noGrp="1"/>
          </p:cNvSpPr>
          <p:nvPr>
            <p:ph type="pic" idx="16"/>
          </p:nvPr>
        </p:nvSpPr>
        <p:spPr/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96F547D3-12F5-E94D-9CCB-B29CFC44B87B}"/>
              </a:ext>
            </a:extLst>
          </p:cNvPr>
          <p:cNvSpPr>
            <a:spLocks noGrp="1"/>
          </p:cNvSpPr>
          <p:nvPr>
            <p:ph type="pic" idx="17"/>
          </p:nvPr>
        </p:nvSpPr>
        <p:spPr/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CA418B1-6CC3-4143-9C1E-ACB6DE26190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288" t="2901" r="7021" b="17336"/>
          <a:stretch/>
        </p:blipFill>
        <p:spPr>
          <a:xfrm>
            <a:off x="2665180" y="1913635"/>
            <a:ext cx="9415583" cy="4830933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7FC2C58B-888D-0C48-97A8-58E4DC83465B}"/>
              </a:ext>
            </a:extLst>
          </p:cNvPr>
          <p:cNvSpPr txBox="1">
            <a:spLocks/>
          </p:cNvSpPr>
          <p:nvPr/>
        </p:nvSpPr>
        <p:spPr>
          <a:xfrm>
            <a:off x="285400" y="113432"/>
            <a:ext cx="5018277" cy="1119010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6000" b="1" dirty="0" err="1">
                <a:latin typeface="Ink Free" panose="03080402000500000000" pitchFamily="66" charset="0"/>
              </a:rPr>
              <a:t>Sgwrs</a:t>
            </a:r>
            <a:endParaRPr lang="en-US" sz="6000" b="1" dirty="0">
              <a:latin typeface="Ink Free" panose="03080402000500000000" pitchFamily="66" charset="0"/>
              <a:sym typeface="Wingdings" pitchFamily="2" charset="2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DE0643B-81E8-164E-8FA5-CACCA0043CA8}"/>
              </a:ext>
            </a:extLst>
          </p:cNvPr>
          <p:cNvPicPr/>
          <p:nvPr/>
        </p:nvPicPr>
        <p:blipFill rotWithShape="1">
          <a:blip r:embed="rId3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8" t="26466" r="26878" b="54090"/>
          <a:stretch/>
        </p:blipFill>
        <p:spPr bwMode="auto">
          <a:xfrm>
            <a:off x="514203" y="1357608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9" name="Speech Bubble: Rectangle with Corners Rounded 4">
            <a:extLst>
              <a:ext uri="{FF2B5EF4-FFF2-40B4-BE49-F238E27FC236}">
                <a16:creationId xmlns:a16="http://schemas.microsoft.com/office/drawing/2014/main" id="{02EDC915-30B9-5144-B555-A37C63BCAB6D}"/>
              </a:ext>
            </a:extLst>
          </p:cNvPr>
          <p:cNvSpPr/>
          <p:nvPr/>
        </p:nvSpPr>
        <p:spPr>
          <a:xfrm>
            <a:off x="2927280" y="141929"/>
            <a:ext cx="7564582" cy="1629779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y-GB" sz="1400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Gyda phartner, darllenwch y sgwrs yma ddwywaith :</a:t>
            </a:r>
          </a:p>
          <a:p>
            <a:pPr marL="342900" indent="-342900">
              <a:buAutoNum type="arabicParenR"/>
            </a:pPr>
            <a:r>
              <a:rPr lang="cy-GB" sz="1400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Darllenwch y geiriau fel maen nhw.</a:t>
            </a:r>
          </a:p>
          <a:p>
            <a:pPr marL="342900" indent="-342900">
              <a:buAutoNum type="arabicParenR"/>
            </a:pPr>
            <a:r>
              <a:rPr lang="cy-GB" sz="1400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Darllenwch y geiriau mewn cromfachau.</a:t>
            </a:r>
          </a:p>
          <a:p>
            <a:r>
              <a:rPr lang="cy-GB" sz="1400" i="1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With your partner, read the ‘sgwrs’ twice :</a:t>
            </a:r>
          </a:p>
          <a:p>
            <a:pPr marL="342900" indent="-342900">
              <a:buAutoNum type="arabicParenR"/>
            </a:pPr>
            <a:r>
              <a:rPr lang="cy-GB" sz="1400" i="1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Read the words as they are in the dialogue</a:t>
            </a:r>
          </a:p>
          <a:p>
            <a:pPr marL="342900" indent="-342900">
              <a:buAutoNum type="arabicParenR"/>
            </a:pPr>
            <a:r>
              <a:rPr lang="cy-GB" sz="1400" i="1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Change the underlined words for those in brackets / your own choice. </a:t>
            </a:r>
          </a:p>
        </p:txBody>
      </p:sp>
    </p:spTree>
    <p:extLst>
      <p:ext uri="{BB962C8B-B14F-4D97-AF65-F5344CB8AC3E}">
        <p14:creationId xmlns:p14="http://schemas.microsoft.com/office/powerpoint/2010/main" val="29461236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FED9B9BE-0E19-BB45-9668-8AD237CF5950}"/>
              </a:ext>
            </a:extLst>
          </p:cNvPr>
          <p:cNvSpPr txBox="1">
            <a:spLocks/>
          </p:cNvSpPr>
          <p:nvPr/>
        </p:nvSpPr>
        <p:spPr>
          <a:xfrm>
            <a:off x="3208339" y="1062107"/>
            <a:ext cx="6446837" cy="990600"/>
          </a:xfr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defRPr/>
            </a:pPr>
            <a:endParaRPr lang="cy-GB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FB8456D4-B9D9-A44C-B0C6-734815304937}"/>
              </a:ext>
            </a:extLst>
          </p:cNvPr>
          <p:cNvSpPr txBox="1">
            <a:spLocks/>
          </p:cNvSpPr>
          <p:nvPr/>
        </p:nvSpPr>
        <p:spPr>
          <a:xfrm>
            <a:off x="1367048" y="-24207"/>
            <a:ext cx="2187503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dirty="0">
                <a:latin typeface="Ink Free" panose="03080402000500000000" pitchFamily="66" charset="0"/>
              </a:rPr>
              <a:t>Ga </a:t>
            </a:r>
            <a:r>
              <a:rPr lang="en-US" sz="4000" b="1" dirty="0" err="1">
                <a:latin typeface="Ink Free" panose="03080402000500000000" pitchFamily="66" charset="0"/>
              </a:rPr>
              <a:t>i</a:t>
            </a:r>
            <a:r>
              <a:rPr lang="en-US" sz="4000" b="1" dirty="0">
                <a:latin typeface="Ink Free" panose="03080402000500000000" pitchFamily="66" charset="0"/>
              </a:rPr>
              <a:t>...?</a:t>
            </a:r>
          </a:p>
        </p:txBody>
      </p:sp>
      <p:sp>
        <p:nvSpPr>
          <p:cNvPr id="22" name="Speech Bubble: Rectangle with Corners Rounded 4">
            <a:extLst>
              <a:ext uri="{FF2B5EF4-FFF2-40B4-BE49-F238E27FC236}">
                <a16:creationId xmlns:a16="http://schemas.microsoft.com/office/drawing/2014/main" id="{DE7DF94F-8132-A749-93C7-AA7FF5B62F33}"/>
              </a:ext>
            </a:extLst>
          </p:cNvPr>
          <p:cNvSpPr/>
          <p:nvPr/>
        </p:nvSpPr>
        <p:spPr>
          <a:xfrm>
            <a:off x="4608360" y="173666"/>
            <a:ext cx="7214090" cy="1143000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Dyma gwestiynau defnyddiol ar gyfer y dosbarth.</a:t>
            </a:r>
            <a:endParaRPr lang="cy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cy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Here are useful questions for the classroom. 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601914A-95C9-3446-BC56-27C9F3555AF5}"/>
              </a:ext>
            </a:extLst>
          </p:cNvPr>
          <p:cNvSpPr txBox="1"/>
          <p:nvPr/>
        </p:nvSpPr>
        <p:spPr>
          <a:xfrm>
            <a:off x="311415" y="1361071"/>
            <a:ext cx="3329434" cy="851297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70AD47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Ga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weld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dy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waith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di? 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B081462-3555-454F-A331-1A5B7AD5C5F7}"/>
              </a:ext>
            </a:extLst>
          </p:cNvPr>
          <p:cNvSpPr txBox="1"/>
          <p:nvPr/>
        </p:nvSpPr>
        <p:spPr>
          <a:xfrm>
            <a:off x="1397401" y="2143947"/>
            <a:ext cx="3842645" cy="851297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Ga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weld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eich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gwaith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chi? 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59C7AF5-500A-D244-9BEE-1DCBB25A40AB}"/>
              </a:ext>
            </a:extLst>
          </p:cNvPr>
          <p:cNvSpPr txBox="1"/>
          <p:nvPr/>
        </p:nvSpPr>
        <p:spPr>
          <a:xfrm>
            <a:off x="6579157" y="1628312"/>
            <a:ext cx="3329434" cy="851297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70AD47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Ga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glywed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dy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ateb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di? 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1CC49AD-93DB-1E41-B6E4-8DFFFE3987B4}"/>
              </a:ext>
            </a:extLst>
          </p:cNvPr>
          <p:cNvSpPr txBox="1"/>
          <p:nvPr/>
        </p:nvSpPr>
        <p:spPr>
          <a:xfrm>
            <a:off x="7665143" y="2411188"/>
            <a:ext cx="3842645" cy="851297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Ga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glywed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eich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ateb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chi? 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3B38B98-03B0-B94F-940A-FFFFFA4029BC}"/>
              </a:ext>
            </a:extLst>
          </p:cNvPr>
          <p:cNvSpPr txBox="1"/>
          <p:nvPr/>
        </p:nvSpPr>
        <p:spPr>
          <a:xfrm>
            <a:off x="6862504" y="4145631"/>
            <a:ext cx="4455821" cy="851297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70AD47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Ga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hwnna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os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gweli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di’n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dda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? 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8CAD2B04-FF31-BE42-A9AE-9AD14AB9BBE7}"/>
              </a:ext>
            </a:extLst>
          </p:cNvPr>
          <p:cNvSpPr txBox="1"/>
          <p:nvPr/>
        </p:nvSpPr>
        <p:spPr>
          <a:xfrm>
            <a:off x="7665143" y="4928507"/>
            <a:ext cx="4519092" cy="851297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Ga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rheina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os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gwelwch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yn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dda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? 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27060D0-DE23-BA48-82AA-F98D1016248C}"/>
              </a:ext>
            </a:extLst>
          </p:cNvPr>
          <p:cNvSpPr txBox="1"/>
          <p:nvPr/>
        </p:nvSpPr>
        <p:spPr>
          <a:xfrm>
            <a:off x="467627" y="3826058"/>
            <a:ext cx="3664399" cy="851297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70AD47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Ga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weld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beth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sy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gyda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ti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? 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F53809E-F6D3-EA4C-B046-C4617AAC02BE}"/>
              </a:ext>
            </a:extLst>
          </p:cNvPr>
          <p:cNvSpPr txBox="1"/>
          <p:nvPr/>
        </p:nvSpPr>
        <p:spPr>
          <a:xfrm>
            <a:off x="1553614" y="4608934"/>
            <a:ext cx="3842645" cy="851297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Ga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weld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beth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sy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gyda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chi?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32" name="Speech Bubble: Rectangle with Corners Rounded 4">
            <a:extLst>
              <a:ext uri="{FF2B5EF4-FFF2-40B4-BE49-F238E27FC236}">
                <a16:creationId xmlns:a16="http://schemas.microsoft.com/office/drawing/2014/main" id="{5D89FDC4-AACD-9C41-838C-73063B6AA42F}"/>
              </a:ext>
            </a:extLst>
          </p:cNvPr>
          <p:cNvSpPr/>
          <p:nvPr/>
        </p:nvSpPr>
        <p:spPr>
          <a:xfrm>
            <a:off x="311415" y="6031360"/>
            <a:ext cx="7214090" cy="519370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Allwch chi feddwl am fwy?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98227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4">
            <a:extLst>
              <a:ext uri="{FF2B5EF4-FFF2-40B4-BE49-F238E27FC236}">
                <a16:creationId xmlns:a16="http://schemas.microsoft.com/office/drawing/2014/main" id="{9C69B0AC-CB04-8243-9E41-15233A1F258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1481" t="29593" r="44887" b="60793"/>
          <a:stretch/>
        </p:blipFill>
        <p:spPr>
          <a:xfrm>
            <a:off x="1214202" y="1492481"/>
            <a:ext cx="10518015" cy="2307527"/>
          </a:xfrm>
          <a:prstGeom prst="rect">
            <a:avLst/>
          </a:prstGeom>
        </p:spPr>
      </p:pic>
      <p:pic>
        <p:nvPicPr>
          <p:cNvPr id="4" name="Content Placeholder 8">
            <a:extLst>
              <a:ext uri="{FF2B5EF4-FFF2-40B4-BE49-F238E27FC236}">
                <a16:creationId xmlns:a16="http://schemas.microsoft.com/office/drawing/2014/main" id="{AD9BBDED-6B89-B642-88D4-5B4BB565328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1455" t="60010" r="38130" b="27498"/>
          <a:stretch/>
        </p:blipFill>
        <p:spPr>
          <a:xfrm>
            <a:off x="1185529" y="4032354"/>
            <a:ext cx="10546689" cy="2602159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B27D8A96-AF50-D447-9A94-1B8D7B5A8E30}"/>
              </a:ext>
            </a:extLst>
          </p:cNvPr>
          <p:cNvSpPr txBox="1">
            <a:spLocks/>
          </p:cNvSpPr>
          <p:nvPr/>
        </p:nvSpPr>
        <p:spPr>
          <a:xfrm>
            <a:off x="221160" y="-192039"/>
            <a:ext cx="6026048" cy="2904348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6000" b="1" dirty="0" err="1">
                <a:latin typeface="Ink Free" panose="03080402000500000000" pitchFamily="66" charset="0"/>
              </a:rPr>
              <a:t>Eisiau</a:t>
            </a:r>
            <a:r>
              <a:rPr lang="en-US" sz="6000" b="1" dirty="0">
                <a:latin typeface="Ink Free" panose="03080402000500000000" pitchFamily="66" charset="0"/>
              </a:rPr>
              <a:t> = ‘to want’</a:t>
            </a: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</p:txBody>
      </p:sp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1A2F2B0D-2377-ED45-854E-85B69CB93EA5}"/>
              </a:ext>
            </a:extLst>
          </p:cNvPr>
          <p:cNvSpPr txBox="1">
            <a:spLocks/>
          </p:cNvSpPr>
          <p:nvPr/>
        </p:nvSpPr>
        <p:spPr>
          <a:xfrm>
            <a:off x="74950" y="1526361"/>
            <a:ext cx="1484787" cy="646305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dirty="0"/>
              <a:t>BETH?</a:t>
            </a:r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6B414A02-6430-4948-971B-FC493264D4A6}"/>
              </a:ext>
            </a:extLst>
          </p:cNvPr>
          <p:cNvSpPr txBox="1">
            <a:spLocks/>
          </p:cNvSpPr>
          <p:nvPr/>
        </p:nvSpPr>
        <p:spPr>
          <a:xfrm>
            <a:off x="56270" y="4057543"/>
            <a:ext cx="1484787" cy="646305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dirty="0"/>
              <a:t>PRYD?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2D49A15-66E9-C54E-A84B-3F5EA6D464FB}"/>
              </a:ext>
            </a:extLst>
          </p:cNvPr>
          <p:cNvPicPr/>
          <p:nvPr/>
        </p:nvPicPr>
        <p:blipFill rotWithShape="1">
          <a:blip r:embed="rId7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8" t="26466" r="26878" b="54090"/>
          <a:stretch/>
        </p:blipFill>
        <p:spPr bwMode="auto">
          <a:xfrm>
            <a:off x="10470782" y="0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0" name="Subtitle 2">
            <a:extLst>
              <a:ext uri="{FF2B5EF4-FFF2-40B4-BE49-F238E27FC236}">
                <a16:creationId xmlns:a16="http://schemas.microsoft.com/office/drawing/2014/main" id="{105FDAC8-453C-7846-9E41-F11E4BA962DD}"/>
              </a:ext>
            </a:extLst>
          </p:cNvPr>
          <p:cNvSpPr txBox="1">
            <a:spLocks/>
          </p:cNvSpPr>
          <p:nvPr/>
        </p:nvSpPr>
        <p:spPr>
          <a:xfrm rot="1258661">
            <a:off x="9022295" y="2271141"/>
            <a:ext cx="3518219" cy="84181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y-GB" sz="1600" b="1" dirty="0">
              <a:latin typeface="MV Boli"/>
              <a:cs typeface="Aldhabi"/>
            </a:endParaRPr>
          </a:p>
          <a:p>
            <a:pPr marL="0" indent="0" algn="ctr">
              <a:buNone/>
            </a:pPr>
            <a:r>
              <a:rPr lang="cy-GB" sz="2000" b="1" dirty="0">
                <a:solidFill>
                  <a:srgbClr val="FF0000"/>
                </a:solidFill>
                <a:latin typeface="MV Boli"/>
                <a:cs typeface="Aldhabi"/>
              </a:rPr>
              <a:t>y treiglad</a:t>
            </a:r>
          </a:p>
          <a:p>
            <a:pPr marL="0" indent="0" algn="ctr">
              <a:buNone/>
            </a:pPr>
            <a:r>
              <a:rPr lang="cy-GB" sz="2000" b="1" dirty="0">
                <a:solidFill>
                  <a:srgbClr val="FF0000"/>
                </a:solidFill>
                <a:latin typeface="MV Boli"/>
                <a:cs typeface="Aldhabi"/>
              </a:rPr>
              <a:t> meddal!</a:t>
            </a:r>
            <a:endParaRPr lang="cy-GB" sz="2000" b="1" dirty="0">
              <a:solidFill>
                <a:srgbClr val="FF0000"/>
              </a:solidFill>
              <a:cs typeface="Calibri"/>
            </a:endParaRPr>
          </a:p>
        </p:txBody>
      </p:sp>
      <p:sp>
        <p:nvSpPr>
          <p:cNvPr id="11" name="Arrow: Right 8">
            <a:extLst>
              <a:ext uri="{FF2B5EF4-FFF2-40B4-BE49-F238E27FC236}">
                <a16:creationId xmlns:a16="http://schemas.microsoft.com/office/drawing/2014/main" id="{F5906FEB-79AA-0D41-9E2C-13C403946DA2}"/>
              </a:ext>
            </a:extLst>
          </p:cNvPr>
          <p:cNvSpPr/>
          <p:nvPr/>
        </p:nvSpPr>
        <p:spPr>
          <a:xfrm rot="6658661">
            <a:off x="9623606" y="3539650"/>
            <a:ext cx="960965" cy="416998"/>
          </a:xfrm>
          <a:prstGeom prst="rightArrow">
            <a:avLst>
              <a:gd name="adj1" fmla="val 30265"/>
              <a:gd name="adj2" fmla="val 5000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0000"/>
              </a:solidFill>
              <a:highlight>
                <a:srgbClr val="FF0000"/>
              </a:highlight>
              <a:cs typeface="Calibri"/>
            </a:endParaRPr>
          </a:p>
        </p:txBody>
      </p:sp>
      <p:pic>
        <p:nvPicPr>
          <p:cNvPr id="12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2705FC05-9C2C-1547-83C0-BE2929C405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51568" y="4540256"/>
            <a:ext cx="962245" cy="962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5674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636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2">
            <a:extLst>
              <a:ext uri="{FF2B5EF4-FFF2-40B4-BE49-F238E27FC236}">
                <a16:creationId xmlns:a16="http://schemas.microsoft.com/office/drawing/2014/main" id="{21051018-74C4-E04F-8E74-A7FF918E7CAC}"/>
              </a:ext>
            </a:extLst>
          </p:cNvPr>
          <p:cNvSpPr txBox="1">
            <a:spLocks/>
          </p:cNvSpPr>
          <p:nvPr/>
        </p:nvSpPr>
        <p:spPr>
          <a:xfrm>
            <a:off x="2131671" y="515409"/>
            <a:ext cx="3327289" cy="206351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5400" b="1" dirty="0">
                <a:latin typeface="MV Boli"/>
                <a:cs typeface="Aldhabi"/>
              </a:rPr>
              <a:t>Cofiwch!</a:t>
            </a:r>
          </a:p>
          <a:p>
            <a:pPr marL="0" indent="0">
              <a:buNone/>
            </a:pPr>
            <a:endParaRPr lang="cy-GB" sz="5400" b="1" dirty="0">
              <a:solidFill>
                <a:schemeClr val="bg1"/>
              </a:solidFill>
              <a:latin typeface="MV Boli"/>
              <a:cs typeface="Aldhabi"/>
            </a:endParaRPr>
          </a:p>
        </p:txBody>
      </p:sp>
      <p:sp>
        <p:nvSpPr>
          <p:cNvPr id="5" name="AutoShape 2">
            <a:extLst>
              <a:ext uri="{FF2B5EF4-FFF2-40B4-BE49-F238E27FC236}">
                <a16:creationId xmlns:a16="http://schemas.microsoft.com/office/drawing/2014/main" id="{7B1720EF-FE89-1F4E-9543-F363377C181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9431511" y="192576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AutoShape 4">
            <a:extLst>
              <a:ext uri="{FF2B5EF4-FFF2-40B4-BE49-F238E27FC236}">
                <a16:creationId xmlns:a16="http://schemas.microsoft.com/office/drawing/2014/main" id="{20EC66AE-9E68-2A41-948A-A377B0D5C68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9583911" y="207816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AutoShape 6">
            <a:extLst>
              <a:ext uri="{FF2B5EF4-FFF2-40B4-BE49-F238E27FC236}">
                <a16:creationId xmlns:a16="http://schemas.microsoft.com/office/drawing/2014/main" id="{F31DB952-957F-6746-8765-91420725670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9736311" y="223056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F61A7B8-C446-A842-B308-15FA7F94EFA6}"/>
              </a:ext>
            </a:extLst>
          </p:cNvPr>
          <p:cNvSpPr txBox="1">
            <a:spLocks/>
          </p:cNvSpPr>
          <p:nvPr/>
        </p:nvSpPr>
        <p:spPr>
          <a:xfrm>
            <a:off x="8485569" y="1319894"/>
            <a:ext cx="3327289" cy="206351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9600" b="1" dirty="0">
                <a:solidFill>
                  <a:srgbClr val="FF0000"/>
                </a:solidFill>
                <a:latin typeface="MV Boli"/>
                <a:cs typeface="Aldhabi"/>
              </a:rPr>
              <a:t>eisiau</a:t>
            </a:r>
          </a:p>
          <a:p>
            <a:pPr marL="0" indent="0">
              <a:buNone/>
            </a:pPr>
            <a:endParaRPr lang="cy-GB" sz="5400" b="1" dirty="0">
              <a:solidFill>
                <a:schemeClr val="bg1"/>
              </a:solidFill>
              <a:latin typeface="MV Boli"/>
              <a:cs typeface="Aldhabi"/>
            </a:endParaRPr>
          </a:p>
        </p:txBody>
      </p:sp>
      <p:pic>
        <p:nvPicPr>
          <p:cNvPr id="26" name="Picture 8" descr="Free Image on Pixabay - Fire, Flame, Red, Heat, Hot | Free clip art, Flame  art, Clip art">
            <a:extLst>
              <a:ext uri="{FF2B5EF4-FFF2-40B4-BE49-F238E27FC236}">
                <a16:creationId xmlns:a16="http://schemas.microsoft.com/office/drawing/2014/main" id="{EA09AE89-CA9A-F04B-BB24-8C02080AC2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7066" y="-80594"/>
            <a:ext cx="2994825" cy="4504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Graphic 8" descr="Rubbish">
            <a:extLst>
              <a:ext uri="{FF2B5EF4-FFF2-40B4-BE49-F238E27FC236}">
                <a16:creationId xmlns:a16="http://schemas.microsoft.com/office/drawing/2014/main" id="{AA44D5FA-2648-BD48-9EDF-82F013DAB59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967066" y="399993"/>
            <a:ext cx="3051544" cy="3051544"/>
          </a:xfrm>
          <a:prstGeom prst="rect">
            <a:avLst/>
          </a:prstGeom>
        </p:spPr>
      </p:pic>
      <p:sp>
        <p:nvSpPr>
          <p:cNvPr id="10" name="Subtitle 2">
            <a:extLst>
              <a:ext uri="{FF2B5EF4-FFF2-40B4-BE49-F238E27FC236}">
                <a16:creationId xmlns:a16="http://schemas.microsoft.com/office/drawing/2014/main" id="{0FB47A99-FC96-9046-AFBE-0F2EE3F1FEB3}"/>
              </a:ext>
            </a:extLst>
          </p:cNvPr>
          <p:cNvSpPr txBox="1">
            <a:spLocks/>
          </p:cNvSpPr>
          <p:nvPr/>
        </p:nvSpPr>
        <p:spPr>
          <a:xfrm>
            <a:off x="6713822" y="1388027"/>
            <a:ext cx="3327289" cy="206351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9600" b="1" dirty="0">
                <a:solidFill>
                  <a:srgbClr val="FF0000"/>
                </a:solidFill>
                <a:latin typeface="MV Boli"/>
                <a:cs typeface="Aldhabi"/>
              </a:rPr>
              <a:t>yn</a:t>
            </a:r>
          </a:p>
          <a:p>
            <a:pPr marL="0" indent="0">
              <a:buNone/>
            </a:pPr>
            <a:endParaRPr lang="cy-GB" sz="5400" b="1" dirty="0">
              <a:solidFill>
                <a:schemeClr val="bg1"/>
              </a:solidFill>
              <a:latin typeface="MV Boli"/>
              <a:cs typeface="Aldhabi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65BC567-AA7E-594E-B01A-79F01001F6A0}"/>
              </a:ext>
            </a:extLst>
          </p:cNvPr>
          <p:cNvCxnSpPr>
            <a:cxnSpLocks/>
          </p:cNvCxnSpPr>
          <p:nvPr/>
        </p:nvCxnSpPr>
        <p:spPr>
          <a:xfrm flipH="1">
            <a:off x="6716043" y="1388027"/>
            <a:ext cx="1725933" cy="1730835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4BBFEE9-1987-9B47-B0DE-EBE900318D60}"/>
              </a:ext>
            </a:extLst>
          </p:cNvPr>
          <p:cNvCxnSpPr>
            <a:cxnSpLocks/>
          </p:cNvCxnSpPr>
          <p:nvPr/>
        </p:nvCxnSpPr>
        <p:spPr>
          <a:xfrm>
            <a:off x="6587118" y="1451029"/>
            <a:ext cx="1785298" cy="1441505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Subtitle 2">
            <a:extLst>
              <a:ext uri="{FF2B5EF4-FFF2-40B4-BE49-F238E27FC236}">
                <a16:creationId xmlns:a16="http://schemas.microsoft.com/office/drawing/2014/main" id="{0D5FAC83-62E5-3745-9DAB-4C4175B71B28}"/>
              </a:ext>
            </a:extLst>
          </p:cNvPr>
          <p:cNvSpPr txBox="1">
            <a:spLocks/>
          </p:cNvSpPr>
          <p:nvPr/>
        </p:nvSpPr>
        <p:spPr>
          <a:xfrm>
            <a:off x="472953" y="3169912"/>
            <a:ext cx="9498071" cy="206351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3600" b="1" dirty="0">
                <a:latin typeface="MV Boli"/>
                <a:cs typeface="Aldhabi"/>
              </a:rPr>
              <a:t>Rydw i’n mynd...</a:t>
            </a:r>
          </a:p>
          <a:p>
            <a:pPr marL="0" indent="0">
              <a:buNone/>
            </a:pPr>
            <a:endParaRPr lang="cy-GB" sz="3600" b="1" dirty="0">
              <a:latin typeface="MV Boli"/>
              <a:cs typeface="Aldhabi"/>
            </a:endParaRPr>
          </a:p>
          <a:p>
            <a:pPr marL="0" indent="0">
              <a:buNone/>
            </a:pPr>
            <a:r>
              <a:rPr lang="cy-GB" sz="3600" b="1" dirty="0">
                <a:latin typeface="MV Boli"/>
                <a:cs typeface="Aldhabi"/>
              </a:rPr>
              <a:t>Rydw i’n meddwl...</a:t>
            </a:r>
          </a:p>
          <a:p>
            <a:pPr marL="0" indent="0">
              <a:buNone/>
            </a:pPr>
            <a:endParaRPr lang="cy-GB" sz="3600" b="1" dirty="0">
              <a:latin typeface="MV Boli"/>
              <a:cs typeface="Aldhabi"/>
            </a:endParaRPr>
          </a:p>
          <a:p>
            <a:pPr marL="0" indent="0">
              <a:buNone/>
            </a:pPr>
            <a:r>
              <a:rPr lang="cy-GB" sz="3600" b="1" dirty="0">
                <a:latin typeface="MV Boli"/>
                <a:cs typeface="Aldhabi"/>
              </a:rPr>
              <a:t>Rydw i eisiau...</a:t>
            </a:r>
          </a:p>
          <a:p>
            <a:pPr marL="0" indent="0">
              <a:buNone/>
            </a:pPr>
            <a:endParaRPr lang="cy-GB" sz="5400" b="1" dirty="0">
              <a:solidFill>
                <a:schemeClr val="bg1"/>
              </a:solidFill>
              <a:latin typeface="MV Boli"/>
              <a:cs typeface="Aldhabi"/>
            </a:endParaRPr>
          </a:p>
        </p:txBody>
      </p:sp>
      <p:pic>
        <p:nvPicPr>
          <p:cNvPr id="2056" name="Picture 8" descr="Free Image on Pixabay - Fire, Flame, Red, Heat, Hot | Free clip art, Flame  art, Clip art">
            <a:extLst>
              <a:ext uri="{FF2B5EF4-FFF2-40B4-BE49-F238E27FC236}">
                <a16:creationId xmlns:a16="http://schemas.microsoft.com/office/drawing/2014/main" id="{DC110CD5-B492-7242-B7A8-A8EF9B7592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5094" y="4907377"/>
            <a:ext cx="1071556" cy="1611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Subtitle 2">
            <a:extLst>
              <a:ext uri="{FF2B5EF4-FFF2-40B4-BE49-F238E27FC236}">
                <a16:creationId xmlns:a16="http://schemas.microsoft.com/office/drawing/2014/main" id="{DBAC48E5-1EE1-D44B-A572-FFE6E213AC96}"/>
              </a:ext>
            </a:extLst>
          </p:cNvPr>
          <p:cNvSpPr txBox="1">
            <a:spLocks/>
          </p:cNvSpPr>
          <p:nvPr/>
        </p:nvSpPr>
        <p:spPr>
          <a:xfrm>
            <a:off x="7309158" y="5662453"/>
            <a:ext cx="4635883" cy="47264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3600" b="1" dirty="0">
                <a:solidFill>
                  <a:srgbClr val="FF0000"/>
                </a:solidFill>
                <a:latin typeface="MV Boli"/>
                <a:cs typeface="Aldhabi"/>
              </a:rPr>
              <a:t>Rydw i’n eisiau...</a:t>
            </a:r>
          </a:p>
          <a:p>
            <a:pPr marL="0" indent="0">
              <a:buNone/>
            </a:pPr>
            <a:endParaRPr lang="cy-GB" sz="5400" b="1" dirty="0">
              <a:solidFill>
                <a:schemeClr val="bg1"/>
              </a:solidFill>
              <a:latin typeface="MV Boli"/>
              <a:cs typeface="Aldhabi"/>
            </a:endParaRPr>
          </a:p>
        </p:txBody>
      </p:sp>
      <p:pic>
        <p:nvPicPr>
          <p:cNvPr id="23" name="Graphic 22" descr="Badge Tick1">
            <a:extLst>
              <a:ext uri="{FF2B5EF4-FFF2-40B4-BE49-F238E27FC236}">
                <a16:creationId xmlns:a16="http://schemas.microsoft.com/office/drawing/2014/main" id="{C7DF8BBA-1833-BD44-B2F1-0482CD85AB2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307589" y="2720991"/>
            <a:ext cx="914400" cy="914400"/>
          </a:xfrm>
          <a:prstGeom prst="rect">
            <a:avLst/>
          </a:prstGeom>
        </p:spPr>
      </p:pic>
      <p:pic>
        <p:nvPicPr>
          <p:cNvPr id="29" name="Graphic 28" descr="Badge Tick1">
            <a:extLst>
              <a:ext uri="{FF2B5EF4-FFF2-40B4-BE49-F238E27FC236}">
                <a16:creationId xmlns:a16="http://schemas.microsoft.com/office/drawing/2014/main" id="{E5791C40-EB6B-FA4C-8F39-6571209AF4E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764789" y="4048879"/>
            <a:ext cx="914400" cy="914400"/>
          </a:xfrm>
          <a:prstGeom prst="rect">
            <a:avLst/>
          </a:prstGeom>
        </p:spPr>
      </p:pic>
      <p:pic>
        <p:nvPicPr>
          <p:cNvPr id="30" name="Graphic 29" descr="Badge Tick1">
            <a:extLst>
              <a:ext uri="{FF2B5EF4-FFF2-40B4-BE49-F238E27FC236}">
                <a16:creationId xmlns:a16="http://schemas.microsoft.com/office/drawing/2014/main" id="{4BB64737-62B1-AF46-8DAC-21050354357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002789" y="5341469"/>
            <a:ext cx="914400" cy="914400"/>
          </a:xfrm>
          <a:prstGeom prst="rect">
            <a:avLst/>
          </a:prstGeom>
        </p:spPr>
      </p:pic>
      <p:pic>
        <p:nvPicPr>
          <p:cNvPr id="31" name="Graphic 30" descr="Rubbish">
            <a:extLst>
              <a:ext uri="{FF2B5EF4-FFF2-40B4-BE49-F238E27FC236}">
                <a16:creationId xmlns:a16="http://schemas.microsoft.com/office/drawing/2014/main" id="{DD8EEC73-D50B-D543-98BE-1F5E5443C0C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772377" y="5370569"/>
            <a:ext cx="974820" cy="974820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F6B8FCF6-3010-3C47-A190-4B4EEDD29FE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2499" y="971514"/>
            <a:ext cx="2063511" cy="2063511"/>
          </a:xfrm>
          <a:prstGeom prst="rect">
            <a:avLst/>
          </a:prstGeom>
        </p:spPr>
      </p:pic>
      <p:pic>
        <p:nvPicPr>
          <p:cNvPr id="34" name="Graphic 33" descr="Speech">
            <a:extLst>
              <a:ext uri="{FF2B5EF4-FFF2-40B4-BE49-F238E27FC236}">
                <a16:creationId xmlns:a16="http://schemas.microsoft.com/office/drawing/2014/main" id="{BADE6DF9-F944-7144-BBF2-D4ACD2240A1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 flipH="1">
            <a:off x="1398671" y="-249658"/>
            <a:ext cx="4309927" cy="2928031"/>
          </a:xfrm>
          <a:prstGeom prst="rect">
            <a:avLst/>
          </a:prstGeom>
        </p:spPr>
      </p:pic>
      <p:sp>
        <p:nvSpPr>
          <p:cNvPr id="35" name="Arrow: Right 7">
            <a:extLst>
              <a:ext uri="{FF2B5EF4-FFF2-40B4-BE49-F238E27FC236}">
                <a16:creationId xmlns:a16="http://schemas.microsoft.com/office/drawing/2014/main" id="{6100C6BB-B64A-E143-ACF1-76FDB62CA38E}"/>
              </a:ext>
            </a:extLst>
          </p:cNvPr>
          <p:cNvSpPr/>
          <p:nvPr/>
        </p:nvSpPr>
        <p:spPr>
          <a:xfrm rot="16200000">
            <a:off x="1772049" y="6231614"/>
            <a:ext cx="487410" cy="24631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  <a:highlight>
                <a:srgbClr val="FF0000"/>
              </a:highlight>
              <a:cs typeface="Calibri"/>
            </a:endParaRPr>
          </a:p>
        </p:txBody>
      </p:sp>
      <p:sp>
        <p:nvSpPr>
          <p:cNvPr id="36" name="Arrow: Right 7">
            <a:extLst>
              <a:ext uri="{FF2B5EF4-FFF2-40B4-BE49-F238E27FC236}">
                <a16:creationId xmlns:a16="http://schemas.microsoft.com/office/drawing/2014/main" id="{589CDFBC-F354-BB43-B600-6D3314198D46}"/>
              </a:ext>
            </a:extLst>
          </p:cNvPr>
          <p:cNvSpPr/>
          <p:nvPr/>
        </p:nvSpPr>
        <p:spPr>
          <a:xfrm rot="16200000">
            <a:off x="2042305" y="4982194"/>
            <a:ext cx="487410" cy="24631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  <a:highlight>
                <a:srgbClr val="FF0000"/>
              </a:highlight>
              <a:cs typeface="Calibri"/>
            </a:endParaRPr>
          </a:p>
        </p:txBody>
      </p:sp>
      <p:sp>
        <p:nvSpPr>
          <p:cNvPr id="37" name="Arrow: Right 7">
            <a:extLst>
              <a:ext uri="{FF2B5EF4-FFF2-40B4-BE49-F238E27FC236}">
                <a16:creationId xmlns:a16="http://schemas.microsoft.com/office/drawing/2014/main" id="{9FCE986A-3598-2346-9B36-C1CACFA0C02B}"/>
              </a:ext>
            </a:extLst>
          </p:cNvPr>
          <p:cNvSpPr/>
          <p:nvPr/>
        </p:nvSpPr>
        <p:spPr>
          <a:xfrm rot="16200000">
            <a:off x="2034310" y="3670149"/>
            <a:ext cx="487410" cy="24631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  <a:highlight>
                <a:srgbClr val="FF0000"/>
              </a:highlight>
              <a:cs typeface="Calibri"/>
            </a:endParaRPr>
          </a:p>
        </p:txBody>
      </p:sp>
      <p:pic>
        <p:nvPicPr>
          <p:cNvPr id="25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357DA6C6-C3BE-4545-965C-9C15307334F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9583911" y="2812756"/>
            <a:ext cx="2274627" cy="2274627"/>
          </a:xfrm>
          <a:prstGeom prst="rect">
            <a:avLst/>
          </a:prstGeom>
        </p:spPr>
      </p:pic>
      <p:sp>
        <p:nvSpPr>
          <p:cNvPr id="3" name="Oval 2">
            <a:extLst>
              <a:ext uri="{FF2B5EF4-FFF2-40B4-BE49-F238E27FC236}">
                <a16:creationId xmlns:a16="http://schemas.microsoft.com/office/drawing/2014/main" id="{DD1926DD-780D-B44F-9CCF-86E555D6B9C2}"/>
              </a:ext>
            </a:extLst>
          </p:cNvPr>
          <p:cNvSpPr/>
          <p:nvPr/>
        </p:nvSpPr>
        <p:spPr>
          <a:xfrm>
            <a:off x="0" y="5313578"/>
            <a:ext cx="5967065" cy="1341567"/>
          </a:xfrm>
          <a:prstGeom prst="ellipse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Arrow: Right 7">
            <a:extLst>
              <a:ext uri="{FF2B5EF4-FFF2-40B4-BE49-F238E27FC236}">
                <a16:creationId xmlns:a16="http://schemas.microsoft.com/office/drawing/2014/main" id="{D635CC4B-C318-0743-A10C-ED08F575B4ED}"/>
              </a:ext>
            </a:extLst>
          </p:cNvPr>
          <p:cNvSpPr/>
          <p:nvPr/>
        </p:nvSpPr>
        <p:spPr>
          <a:xfrm>
            <a:off x="6094348" y="5643792"/>
            <a:ext cx="1057511" cy="509969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  <a:highlight>
                <a:srgbClr val="FF0000"/>
              </a:highlight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2218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573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text&#10;&#10;Description automatically generated">
            <a:hlinkClick r:id="rId4"/>
            <a:extLst>
              <a:ext uri="{FF2B5EF4-FFF2-40B4-BE49-F238E27FC236}">
                <a16:creationId xmlns:a16="http://schemas.microsoft.com/office/drawing/2014/main" id="{EF8AFECA-AE8F-7141-987A-9EE6200129E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39667" y="107532"/>
            <a:ext cx="4007005" cy="656367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9FA8D10-D7FF-9946-97AD-A30D6867612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7122" y="550294"/>
            <a:ext cx="2564676" cy="2564676"/>
          </a:xfrm>
          <a:prstGeom prst="rect">
            <a:avLst/>
          </a:prstGeom>
        </p:spPr>
      </p:pic>
      <p:pic>
        <p:nvPicPr>
          <p:cNvPr id="5" name="Graphic 4" descr="Speech">
            <a:extLst>
              <a:ext uri="{FF2B5EF4-FFF2-40B4-BE49-F238E27FC236}">
                <a16:creationId xmlns:a16="http://schemas.microsoft.com/office/drawing/2014/main" id="{1DB547A2-84B3-E047-81D9-EDDD6F0E21D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H="1">
            <a:off x="2971798" y="85995"/>
            <a:ext cx="5265540" cy="3678658"/>
          </a:xfrm>
          <a:prstGeom prst="rect">
            <a:avLst/>
          </a:prstGeom>
        </p:spPr>
      </p:pic>
      <p:sp>
        <p:nvSpPr>
          <p:cNvPr id="6" name="Subtitle 2">
            <a:extLst>
              <a:ext uri="{FF2B5EF4-FFF2-40B4-BE49-F238E27FC236}">
                <a16:creationId xmlns:a16="http://schemas.microsoft.com/office/drawing/2014/main" id="{E09BFEDF-C44E-1945-976B-4AC490D65C7E}"/>
              </a:ext>
            </a:extLst>
          </p:cNvPr>
          <p:cNvSpPr txBox="1">
            <a:spLocks/>
          </p:cNvSpPr>
          <p:nvPr/>
        </p:nvSpPr>
        <p:spPr>
          <a:xfrm>
            <a:off x="3785322" y="872138"/>
            <a:ext cx="3663415" cy="206351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y-GB" sz="5400" b="1" dirty="0">
                <a:latin typeface="MV Boli"/>
                <a:cs typeface="Aldhabi"/>
              </a:rPr>
              <a:t>Dewch i </a:t>
            </a:r>
          </a:p>
          <a:p>
            <a:pPr marL="0" indent="0" algn="ctr">
              <a:buNone/>
            </a:pPr>
            <a:r>
              <a:rPr lang="cy-GB" sz="5400" b="1" dirty="0">
                <a:latin typeface="MV Boli"/>
                <a:cs typeface="Aldhabi"/>
              </a:rPr>
              <a:t>ganu!</a:t>
            </a:r>
          </a:p>
          <a:p>
            <a:pPr marL="0" indent="0">
              <a:buNone/>
            </a:pPr>
            <a:endParaRPr lang="cy-GB" sz="5400" b="1" dirty="0">
              <a:solidFill>
                <a:schemeClr val="bg1"/>
              </a:solidFill>
              <a:latin typeface="MV Boli"/>
              <a:cs typeface="Aldhabi"/>
            </a:endParaRPr>
          </a:p>
        </p:txBody>
      </p:sp>
      <p:pic>
        <p:nvPicPr>
          <p:cNvPr id="12" name="Graphic 11" descr="End">
            <a:extLst>
              <a:ext uri="{FF2B5EF4-FFF2-40B4-BE49-F238E27FC236}">
                <a16:creationId xmlns:a16="http://schemas.microsoft.com/office/drawing/2014/main" id="{54AE91D5-7400-5544-A828-B1750EB2D35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84370" y="4869099"/>
            <a:ext cx="2063510" cy="2063510"/>
          </a:xfrm>
          <a:prstGeom prst="rect">
            <a:avLst/>
          </a:prstGeom>
        </p:spPr>
      </p:pic>
      <p:sp>
        <p:nvSpPr>
          <p:cNvPr id="13" name="Subtitle 2">
            <a:extLst>
              <a:ext uri="{FF2B5EF4-FFF2-40B4-BE49-F238E27FC236}">
                <a16:creationId xmlns:a16="http://schemas.microsoft.com/office/drawing/2014/main" id="{3597F79D-5ADF-B040-8F64-A34EEA03A9FD}"/>
              </a:ext>
            </a:extLst>
          </p:cNvPr>
          <p:cNvSpPr txBox="1">
            <a:spLocks/>
          </p:cNvSpPr>
          <p:nvPr/>
        </p:nvSpPr>
        <p:spPr>
          <a:xfrm>
            <a:off x="2247880" y="5427999"/>
            <a:ext cx="5691787" cy="206351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3000" b="1" dirty="0">
                <a:latin typeface="MV Boli"/>
                <a:cs typeface="Aldhabi"/>
              </a:rPr>
              <a:t>Cliciwch ar yr eicon</a:t>
            </a:r>
          </a:p>
          <a:p>
            <a:pPr marL="0" indent="0">
              <a:buNone/>
            </a:pPr>
            <a:r>
              <a:rPr lang="cy-GB" sz="3000" b="1" dirty="0">
                <a:latin typeface="MV Boli"/>
                <a:cs typeface="Aldhabi"/>
              </a:rPr>
              <a:t>Canwch gyda Martyn Geraint!</a:t>
            </a:r>
          </a:p>
          <a:p>
            <a:pPr marL="0" indent="0">
              <a:buNone/>
            </a:pPr>
            <a:endParaRPr lang="cy-GB" sz="5400" b="1" dirty="0">
              <a:solidFill>
                <a:schemeClr val="bg1"/>
              </a:solidFill>
              <a:latin typeface="MV Boli"/>
              <a:cs typeface="Aldhabi"/>
            </a:endParaRPr>
          </a:p>
        </p:txBody>
      </p:sp>
      <p:pic>
        <p:nvPicPr>
          <p:cNvPr id="14" name="Wyt ti eisiau dod yn y car bach coch" descr="Wyt ti eisiau dod yn y car bach coch">
            <a:hlinkClick r:id="" action="ppaction://media"/>
            <a:extLst>
              <a:ext uri="{FF2B5EF4-FFF2-40B4-BE49-F238E27FC236}">
                <a16:creationId xmlns:a16="http://schemas.microsoft.com/office/drawing/2014/main" id="{CECA83E4-5A48-7143-BEC2-9009006366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6362168" y="3625484"/>
            <a:ext cx="812800" cy="812800"/>
          </a:xfrm>
          <a:prstGeom prst="rect">
            <a:avLst/>
          </a:prstGeom>
        </p:spPr>
      </p:pic>
      <p:pic>
        <p:nvPicPr>
          <p:cNvPr id="1026" name="Picture 2" descr="Martyn Geraint Tour Dates &amp; Tickets 2020 | Ents24">
            <a:extLst>
              <a:ext uri="{FF2B5EF4-FFF2-40B4-BE49-F238E27FC236}">
                <a16:creationId xmlns:a16="http://schemas.microsoft.com/office/drawing/2014/main" id="{73FABD87-B99F-3B42-B32A-6B0231C5AF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7128" y="3284309"/>
            <a:ext cx="2509573" cy="1827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3506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2558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30DC658-539C-A44F-8F18-95ABA39682A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096" t="71128" r="42146" b="14866"/>
          <a:stretch/>
        </p:blipFill>
        <p:spPr>
          <a:xfrm>
            <a:off x="260463" y="1930586"/>
            <a:ext cx="7961169" cy="2426261"/>
          </a:xfrm>
          <a:prstGeom prst="rect">
            <a:avLst/>
          </a:prstGeom>
        </p:spPr>
      </p:pic>
      <p:pic>
        <p:nvPicPr>
          <p:cNvPr id="3" name="Picture 2" descr="A picture containing bubble chart&#10;&#10;Description automatically generated">
            <a:extLst>
              <a:ext uri="{FF2B5EF4-FFF2-40B4-BE49-F238E27FC236}">
                <a16:creationId xmlns:a16="http://schemas.microsoft.com/office/drawing/2014/main" id="{EF862689-E532-F444-B5B0-110FACDB63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34328" y="0"/>
            <a:ext cx="3915928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BA778BBF-EF92-3746-8912-34D10AF7BB6E}"/>
              </a:ext>
            </a:extLst>
          </p:cNvPr>
          <p:cNvSpPr txBox="1">
            <a:spLocks/>
          </p:cNvSpPr>
          <p:nvPr/>
        </p:nvSpPr>
        <p:spPr>
          <a:xfrm>
            <a:off x="260464" y="173721"/>
            <a:ext cx="8023999" cy="2904348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6000" b="1" dirty="0">
                <a:latin typeface="Ink Free" panose="03080402000500000000" pitchFamily="66" charset="0"/>
              </a:rPr>
              <a:t>Beth </a:t>
            </a:r>
            <a:r>
              <a:rPr lang="en-US" sz="6000" b="1" dirty="0" err="1">
                <a:latin typeface="Ink Free" panose="03080402000500000000" pitchFamily="66" charset="0"/>
              </a:rPr>
              <a:t>mae</a:t>
            </a:r>
            <a:r>
              <a:rPr lang="en-US" sz="6000" b="1" dirty="0">
                <a:latin typeface="Ink Free" panose="03080402000500000000" pitchFamily="66" charset="0"/>
              </a:rPr>
              <a:t> </a:t>
            </a:r>
            <a:r>
              <a:rPr lang="en-US" sz="6000" b="1" dirty="0" err="1">
                <a:latin typeface="Ink Free" panose="03080402000500000000" pitchFamily="66" charset="0"/>
              </a:rPr>
              <a:t>pawb</a:t>
            </a:r>
            <a:r>
              <a:rPr lang="en-US" sz="6000" b="1" dirty="0">
                <a:latin typeface="Ink Free" panose="03080402000500000000" pitchFamily="66" charset="0"/>
              </a:rPr>
              <a:t> </a:t>
            </a:r>
            <a:r>
              <a:rPr lang="en-US" sz="6000" b="1" dirty="0" err="1">
                <a:latin typeface="Ink Free" panose="03080402000500000000" pitchFamily="66" charset="0"/>
              </a:rPr>
              <a:t>eisiau</a:t>
            </a:r>
            <a:r>
              <a:rPr lang="en-US" sz="6000" b="1" dirty="0">
                <a:latin typeface="Ink Free" panose="03080402000500000000" pitchFamily="66" charset="0"/>
              </a:rPr>
              <a:t>?</a:t>
            </a: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74392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9886E01A-E296-0940-8089-9D94FFFC0A05}"/>
              </a:ext>
            </a:extLst>
          </p:cNvPr>
          <p:cNvSpPr txBox="1">
            <a:spLocks/>
          </p:cNvSpPr>
          <p:nvPr/>
        </p:nvSpPr>
        <p:spPr>
          <a:xfrm>
            <a:off x="335065" y="772358"/>
            <a:ext cx="8220119" cy="5597817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dirty="0" err="1">
                <a:latin typeface="Ink Free" panose="03080402000500000000" pitchFamily="66" charset="0"/>
              </a:rPr>
              <a:t>Eisiau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cy-GB" sz="4000" b="1" dirty="0">
                <a:latin typeface="MV Boli"/>
                <a:cs typeface="Aldhabi"/>
              </a:rPr>
              <a:t>Tasg Wrando 1 :</a:t>
            </a: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r>
              <a:rPr lang="en-US" sz="4000" b="1" dirty="0">
                <a:latin typeface="Ink Free" panose="03080402000500000000" pitchFamily="66" charset="0"/>
              </a:rPr>
              <a:t>Beth </a:t>
            </a:r>
            <a:r>
              <a:rPr lang="en-US" sz="4000" b="1" dirty="0" err="1">
                <a:latin typeface="Ink Free" panose="03080402000500000000" pitchFamily="66" charset="0"/>
              </a:rPr>
              <a:t>mae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Siân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eisiau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i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fwyta</a:t>
            </a:r>
            <a:r>
              <a:rPr lang="en-US" sz="4000" b="1" dirty="0">
                <a:latin typeface="Ink Free" panose="03080402000500000000" pitchFamily="66" charset="0"/>
              </a:rPr>
              <a:t>?</a:t>
            </a: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r>
              <a:rPr lang="en-US" sz="4000" b="1" dirty="0">
                <a:latin typeface="Ink Free" panose="03080402000500000000" pitchFamily="66" charset="0"/>
              </a:rPr>
              <a:t>Beth </a:t>
            </a:r>
            <a:r>
              <a:rPr lang="en-US" sz="4000" b="1" dirty="0" err="1">
                <a:latin typeface="Ink Free" panose="03080402000500000000" pitchFamily="66" charset="0"/>
              </a:rPr>
              <a:t>mae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Siân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eisiau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i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yfed</a:t>
            </a:r>
            <a:r>
              <a:rPr lang="en-US" sz="4000" b="1" dirty="0">
                <a:latin typeface="Ink Free" panose="03080402000500000000" pitchFamily="66" charset="0"/>
              </a:rPr>
              <a:t>?</a:t>
            </a: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r>
              <a:rPr lang="en-US" sz="4000" b="1" dirty="0">
                <a:latin typeface="Ink Free" panose="03080402000500000000" pitchFamily="66" charset="0"/>
              </a:rPr>
              <a:t>Beth </a:t>
            </a:r>
            <a:r>
              <a:rPr lang="en-US" sz="4000" b="1" dirty="0" err="1">
                <a:latin typeface="Ink Free" panose="03080402000500000000" pitchFamily="66" charset="0"/>
              </a:rPr>
              <a:t>mae</a:t>
            </a:r>
            <a:r>
              <a:rPr lang="en-US" sz="4000" b="1" dirty="0">
                <a:latin typeface="Ink Free" panose="03080402000500000000" pitchFamily="66" charset="0"/>
              </a:rPr>
              <a:t> Macs </a:t>
            </a:r>
            <a:r>
              <a:rPr lang="en-US" sz="4000" b="1" dirty="0" err="1">
                <a:latin typeface="Ink Free" panose="03080402000500000000" pitchFamily="66" charset="0"/>
              </a:rPr>
              <a:t>eisiau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i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fwyta</a:t>
            </a:r>
            <a:r>
              <a:rPr lang="en-US" sz="4000" b="1" dirty="0">
                <a:latin typeface="Ink Free" panose="03080402000500000000" pitchFamily="66" charset="0"/>
              </a:rPr>
              <a:t>?</a:t>
            </a: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r>
              <a:rPr lang="en-US" sz="4000" b="1" dirty="0">
                <a:latin typeface="Ink Free" panose="03080402000500000000" pitchFamily="66" charset="0"/>
              </a:rPr>
              <a:t>Beth </a:t>
            </a:r>
            <a:r>
              <a:rPr lang="en-US" sz="4000" b="1" dirty="0" err="1">
                <a:latin typeface="Ink Free" panose="03080402000500000000" pitchFamily="66" charset="0"/>
              </a:rPr>
              <a:t>mae</a:t>
            </a:r>
            <a:r>
              <a:rPr lang="en-US" sz="4000" b="1" dirty="0">
                <a:latin typeface="Ink Free" panose="03080402000500000000" pitchFamily="66" charset="0"/>
              </a:rPr>
              <a:t> Macs </a:t>
            </a:r>
            <a:r>
              <a:rPr lang="en-US" sz="4000" b="1" dirty="0" err="1">
                <a:latin typeface="Ink Free" panose="03080402000500000000" pitchFamily="66" charset="0"/>
              </a:rPr>
              <a:t>eisiau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i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yfed</a:t>
            </a:r>
            <a:r>
              <a:rPr lang="en-US" sz="4000" b="1" dirty="0">
                <a:latin typeface="Ink Free" panose="03080402000500000000" pitchFamily="66" charset="0"/>
              </a:rPr>
              <a:t>?</a:t>
            </a: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</p:txBody>
      </p:sp>
      <p:pic>
        <p:nvPicPr>
          <p:cNvPr id="2" name="CMB Gwrando Eisiau U9 " descr="CMB Gwrando Eisiau U9 ">
            <a:hlinkClick r:id="" action="ppaction://media"/>
            <a:extLst>
              <a:ext uri="{FF2B5EF4-FFF2-40B4-BE49-F238E27FC236}">
                <a16:creationId xmlns:a16="http://schemas.microsoft.com/office/drawing/2014/main" id="{2C8E80D0-F8EC-AF43-A5DE-983A02A83F9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54292" y="198616"/>
            <a:ext cx="2923309" cy="259391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E592289-438C-2247-8BDD-ADCF24CA13DC}"/>
              </a:ext>
            </a:extLst>
          </p:cNvPr>
          <p:cNvPicPr/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897" t="80747"/>
          <a:stretch/>
        </p:blipFill>
        <p:spPr bwMode="auto">
          <a:xfrm>
            <a:off x="8683337" y="317795"/>
            <a:ext cx="2265217" cy="2189297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9" name="Speech Bubble: Rectangle with Corners Rounded 4">
            <a:extLst>
              <a:ext uri="{FF2B5EF4-FFF2-40B4-BE49-F238E27FC236}">
                <a16:creationId xmlns:a16="http://schemas.microsoft.com/office/drawing/2014/main" id="{C9FA2F70-534F-7E48-831F-F6424DD60A43}"/>
              </a:ext>
            </a:extLst>
          </p:cNvPr>
          <p:cNvSpPr/>
          <p:nvPr/>
        </p:nvSpPr>
        <p:spPr>
          <a:xfrm>
            <a:off x="7523308" y="4280659"/>
            <a:ext cx="4308930" cy="1225446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Gwrandewch ar y clip sain. </a:t>
            </a:r>
          </a:p>
          <a:p>
            <a:pPr algn="ctr"/>
            <a:r>
              <a:rPr lang="cy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Listen to the sound clip.</a:t>
            </a:r>
          </a:p>
          <a:p>
            <a:pPr algn="ctr"/>
            <a:endParaRPr lang="cy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Beth mae Siân a Macs eisiau?</a:t>
            </a:r>
            <a:endParaRPr lang="cy-GB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A655D1D8-3D5B-B546-A5CB-3E97D15231C9}"/>
              </a:ext>
            </a:extLst>
          </p:cNvPr>
          <p:cNvSpPr txBox="1">
            <a:spLocks/>
          </p:cNvSpPr>
          <p:nvPr/>
        </p:nvSpPr>
        <p:spPr>
          <a:xfrm>
            <a:off x="7894871" y="2747374"/>
            <a:ext cx="3636622" cy="1246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ct val="0"/>
              </a:spcBef>
              <a:spcAft>
                <a:spcPts val="600"/>
              </a:spcAft>
              <a:buNone/>
            </a:pPr>
            <a:r>
              <a:rPr lang="en-US" sz="4400" b="1" dirty="0" err="1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Cliciwch</a:t>
            </a:r>
            <a:r>
              <a:rPr lang="en-US" sz="4400" b="1" dirty="0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 </a:t>
            </a:r>
            <a:r>
              <a:rPr lang="en-US" sz="4400" b="1" dirty="0" err="1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yma</a:t>
            </a:r>
            <a:r>
              <a:rPr lang="en-US" sz="4400" b="1" dirty="0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 </a:t>
            </a:r>
          </a:p>
        </p:txBody>
      </p:sp>
      <p:pic>
        <p:nvPicPr>
          <p:cNvPr id="13" name="Graphic 12" descr="Cursor">
            <a:extLst>
              <a:ext uri="{FF2B5EF4-FFF2-40B4-BE49-F238E27FC236}">
                <a16:creationId xmlns:a16="http://schemas.microsoft.com/office/drawing/2014/main" id="{CC5C42A0-BF9C-B442-8E04-DC978DBF76F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491354" y="2049892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7363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63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ubtitle 2">
            <a:extLst>
              <a:ext uri="{FF2B5EF4-FFF2-40B4-BE49-F238E27FC236}">
                <a16:creationId xmlns:a16="http://schemas.microsoft.com/office/drawing/2014/main" id="{14C99051-69CF-3F41-8C7E-3F8805EE4F16}"/>
              </a:ext>
            </a:extLst>
          </p:cNvPr>
          <p:cNvSpPr txBox="1">
            <a:spLocks/>
          </p:cNvSpPr>
          <p:nvPr/>
        </p:nvSpPr>
        <p:spPr>
          <a:xfrm>
            <a:off x="5116878" y="629266"/>
            <a:ext cx="6422849" cy="167660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ct val="0"/>
              </a:spcBef>
              <a:spcAft>
                <a:spcPts val="600"/>
              </a:spcAft>
              <a:buNone/>
            </a:pPr>
            <a:r>
              <a:rPr lang="en-US" sz="4400" b="1" dirty="0" err="1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Tasg</a:t>
            </a:r>
            <a:r>
              <a:rPr lang="en-US" sz="4400" b="1" dirty="0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 </a:t>
            </a:r>
            <a:r>
              <a:rPr lang="en-US" sz="4400" b="1" dirty="0" err="1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Wrando</a:t>
            </a:r>
            <a:r>
              <a:rPr lang="en-US" sz="4400" b="1" dirty="0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 </a:t>
            </a:r>
          </a:p>
          <a:p>
            <a:pPr marL="0" indent="0" algn="ctr">
              <a:spcBef>
                <a:spcPct val="0"/>
              </a:spcBef>
              <a:spcAft>
                <a:spcPts val="600"/>
              </a:spcAft>
              <a:buNone/>
            </a:pPr>
            <a:r>
              <a:rPr lang="en-US" sz="4400" b="1" dirty="0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- </a:t>
            </a:r>
            <a:r>
              <a:rPr lang="en-US" sz="4400" b="1" dirty="0" err="1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Geiriau</a:t>
            </a:r>
            <a:r>
              <a:rPr lang="en-US" sz="4400" b="1" dirty="0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 </a:t>
            </a:r>
            <a:r>
              <a:rPr lang="en-US" sz="4400" b="1" dirty="0" err="1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anghywir</a:t>
            </a:r>
            <a:r>
              <a:rPr lang="en-US" sz="4400" b="1" dirty="0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!  </a:t>
            </a:r>
          </a:p>
        </p:txBody>
      </p:sp>
      <p:pic>
        <p:nvPicPr>
          <p:cNvPr id="14" name="Graphic 13" descr="Headphones">
            <a:extLst>
              <a:ext uri="{FF2B5EF4-FFF2-40B4-BE49-F238E27FC236}">
                <a16:creationId xmlns:a16="http://schemas.microsoft.com/office/drawing/2014/main" id="{C36C444B-3199-CB4E-A29C-DE604CF48A6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82632" y="559209"/>
            <a:ext cx="2470743" cy="2470743"/>
          </a:xfrm>
          <a:prstGeom prst="rect">
            <a:avLst/>
          </a:prstGeom>
        </p:spPr>
      </p:pic>
      <p:pic>
        <p:nvPicPr>
          <p:cNvPr id="12" name="CMB Gwrando Eisiau U9 " descr="CMB Gwrando Eisiau U9 ">
            <a:hlinkClick r:id="" action="ppaction://media"/>
            <a:extLst>
              <a:ext uri="{FF2B5EF4-FFF2-40B4-BE49-F238E27FC236}">
                <a16:creationId xmlns:a16="http://schemas.microsoft.com/office/drawing/2014/main" id="{9E79245F-D93C-D14F-8A74-085949D4388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04672" y="3199375"/>
            <a:ext cx="3026663" cy="1702498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F2AA9A-B66A-D049-B526-0115917859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105835" y="2438400"/>
            <a:ext cx="8086165" cy="378541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 dirty="0" err="1"/>
              <a:t>Gwrandewch</a:t>
            </a:r>
            <a:r>
              <a:rPr lang="en-US" sz="3200" dirty="0"/>
              <a:t> </a:t>
            </a:r>
            <a:r>
              <a:rPr lang="en-US" sz="3200" dirty="0" err="1"/>
              <a:t>ar</a:t>
            </a:r>
            <a:r>
              <a:rPr lang="en-US" sz="3200" dirty="0"/>
              <a:t> y </a:t>
            </a:r>
            <a:r>
              <a:rPr lang="en-US" sz="3200" u="sng" dirty="0"/>
              <a:t>trac </a:t>
            </a:r>
            <a:r>
              <a:rPr lang="en-US" sz="3200" u="sng" dirty="0" err="1"/>
              <a:t>sain</a:t>
            </a:r>
            <a:r>
              <a:rPr lang="en-US" sz="3200" dirty="0"/>
              <a:t> </a:t>
            </a:r>
            <a:r>
              <a:rPr lang="en-US" sz="3200" i="1" dirty="0"/>
              <a:t>(audio track) </a:t>
            </a:r>
            <a:r>
              <a:rPr lang="en-US" sz="3200" i="1" dirty="0" err="1"/>
              <a:t>eto</a:t>
            </a:r>
            <a:r>
              <a:rPr lang="en-US" sz="3200" dirty="0"/>
              <a:t>.</a:t>
            </a:r>
          </a:p>
          <a:p>
            <a:pPr marL="0" indent="0">
              <a:buNone/>
            </a:pPr>
            <a:r>
              <a:rPr lang="en-US" sz="3200" dirty="0"/>
              <a:t> </a:t>
            </a:r>
          </a:p>
          <a:p>
            <a:r>
              <a:rPr lang="en-US" sz="3200" dirty="0"/>
              <a:t>Mae </a:t>
            </a:r>
            <a:r>
              <a:rPr lang="en-US" sz="3200" u="sng" dirty="0" err="1"/>
              <a:t>rhai</a:t>
            </a:r>
            <a:r>
              <a:rPr lang="en-US" sz="3200" dirty="0"/>
              <a:t> </a:t>
            </a:r>
            <a:r>
              <a:rPr lang="en-US" sz="3200" i="1" dirty="0"/>
              <a:t>(some) </a:t>
            </a:r>
            <a:r>
              <a:rPr lang="en-US" sz="3200" dirty="0" err="1"/>
              <a:t>geiriau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u="sng" dirty="0" err="1"/>
              <a:t>anghywir</a:t>
            </a:r>
            <a:r>
              <a:rPr lang="en-US" sz="3200" i="1" dirty="0"/>
              <a:t> (incorrect)</a:t>
            </a:r>
            <a:r>
              <a:rPr lang="en-US" sz="3200" dirty="0"/>
              <a:t>!</a:t>
            </a:r>
          </a:p>
          <a:p>
            <a:pPr marL="0" indent="0">
              <a:buNone/>
            </a:pPr>
            <a:endParaRPr lang="en-US" sz="3200" dirty="0"/>
          </a:p>
          <a:p>
            <a:r>
              <a:rPr lang="en-US" sz="3200" u="sng" dirty="0" err="1"/>
              <a:t>Uwcholeuwch</a:t>
            </a:r>
            <a:r>
              <a:rPr lang="en-US" sz="3200" dirty="0"/>
              <a:t> (</a:t>
            </a:r>
            <a:r>
              <a:rPr lang="en-US" sz="3200" i="1" dirty="0"/>
              <a:t>highlight) </a:t>
            </a:r>
            <a:r>
              <a:rPr lang="en-US" sz="3200" dirty="0"/>
              <a:t>y </a:t>
            </a:r>
            <a:r>
              <a:rPr lang="en-US" sz="3200" dirty="0" err="1"/>
              <a:t>geiriau</a:t>
            </a:r>
            <a:r>
              <a:rPr lang="en-US" sz="3200" dirty="0"/>
              <a:t> </a:t>
            </a:r>
            <a:r>
              <a:rPr lang="en-US" sz="3200" dirty="0" err="1"/>
              <a:t>hyn</a:t>
            </a:r>
            <a:r>
              <a:rPr lang="en-US" sz="3200" dirty="0"/>
              <a:t>.</a:t>
            </a:r>
          </a:p>
          <a:p>
            <a:pPr marL="0"/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25281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630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8BAA95E-44DD-A548-A97F-E4DBCCEEA64C}"/>
              </a:ext>
            </a:extLst>
          </p:cNvPr>
          <p:cNvGraphicFramePr>
            <a:graphicFrameLocks noGrp="1"/>
          </p:cNvGraphicFramePr>
          <p:nvPr/>
        </p:nvGraphicFramePr>
        <p:xfrm>
          <a:off x="1128408" y="175097"/>
          <a:ext cx="10077855" cy="6530346"/>
        </p:xfrm>
        <a:graphic>
          <a:graphicData uri="http://schemas.openxmlformats.org/drawingml/2006/table">
            <a:tbl>
              <a:tblPr firstRow="1" firstCol="1" bandRow="1" bandCol="1"/>
              <a:tblGrid>
                <a:gridCol w="1761932">
                  <a:extLst>
                    <a:ext uri="{9D8B030D-6E8A-4147-A177-3AD203B41FA5}">
                      <a16:colId xmlns:a16="http://schemas.microsoft.com/office/drawing/2014/main" val="3311833676"/>
                    </a:ext>
                  </a:extLst>
                </a:gridCol>
                <a:gridCol w="8315923">
                  <a:extLst>
                    <a:ext uri="{9D8B030D-6E8A-4147-A177-3AD203B41FA5}">
                      <a16:colId xmlns:a16="http://schemas.microsoft.com/office/drawing/2014/main" val="723581030"/>
                    </a:ext>
                  </a:extLst>
                </a:gridCol>
              </a:tblGrid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Beth wyt ti eisiau Sian?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91487454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Sian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Rydw i eisiau cawl llysiau.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66578771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Wyt ti eisiau rhywbeth i yfed?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19653766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Sian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Ydw, plîs,  Rydw i eisiau sudd oren.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77482109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Beth amdanat ti Dafydd?  Wyt ti eisiau sudd oren hefyd?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35006037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Macs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Nac ydw, rydw i eisiau lemoned plîs.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10799143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Ac i fwyta?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88327730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Macs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Rydw i eisiau brechdan domato.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57822307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Iawn.  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81234297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48531918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Gweinydd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Ydych chi eisiau archebu?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05091728"/>
                  </a:ext>
                </a:extLst>
              </a:tr>
              <a:tr h="1119921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Ydyn, os gwelwch yn dda.  Mae hi eisiau baget tiwna ac Orangina.  Mae e eisiau cawl madarch ac ysgytlaeth siocled, ac rydw i eisiau cwpanaid o de a chacen sbwng.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367833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Gweinydd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Diolch yn fawr.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3165982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814496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8BAA95E-44DD-A548-A97F-E4DBCCEEA64C}"/>
              </a:ext>
            </a:extLst>
          </p:cNvPr>
          <p:cNvGraphicFramePr>
            <a:graphicFrameLocks noGrp="1"/>
          </p:cNvGraphicFramePr>
          <p:nvPr/>
        </p:nvGraphicFramePr>
        <p:xfrm>
          <a:off x="1796990" y="1032576"/>
          <a:ext cx="8846786" cy="5571068"/>
        </p:xfrm>
        <a:graphic>
          <a:graphicData uri="http://schemas.openxmlformats.org/drawingml/2006/table">
            <a:tbl>
              <a:tblPr firstRow="1" firstCol="1" bandRow="1" bandCol="1"/>
              <a:tblGrid>
                <a:gridCol w="1546702">
                  <a:extLst>
                    <a:ext uri="{9D8B030D-6E8A-4147-A177-3AD203B41FA5}">
                      <a16:colId xmlns:a16="http://schemas.microsoft.com/office/drawing/2014/main" val="3311833676"/>
                    </a:ext>
                  </a:extLst>
                </a:gridCol>
                <a:gridCol w="7300084">
                  <a:extLst>
                    <a:ext uri="{9D8B030D-6E8A-4147-A177-3AD203B41FA5}">
                      <a16:colId xmlns:a16="http://schemas.microsoft.com/office/drawing/2014/main" val="723581030"/>
                    </a:ext>
                  </a:extLst>
                </a:gridCol>
              </a:tblGrid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Beth wyt ti eisiau Sian?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91487454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Sian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Rydw i eisiau brechdanau caws a ham.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66578771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Wyt ti eisiau rhywbeth i yfed?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19653766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Sian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Ydw, plîs,  Rydw i eisiau sudd afal.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77482109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Beth amdanat ti Macs?  Wyt ti eisiau sudd afal hefyd?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35006037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Macs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Nac ydw, rydw i eisiau ysgytlaeth mefus plîs.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10799143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Ac i fwyta?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88327730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Macs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Rydw i eisiau ffa pob ar dost.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57822307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Iawn.  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81234297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 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 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48531918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Gweinydd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Ydych chi eisiau archebu?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05091728"/>
                  </a:ext>
                </a:extLst>
              </a:tr>
              <a:tr h="971792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Ydyn, os gwelwch yn dda.  Mae hi eisiau brechdanau caws a ham a sudd afal.  Mae e eisiau ffa pob ar dost ac ysgytlaeth mefus, ac rydw i eisiau cwpanaid o goffi a bara brith.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367833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Gweinydd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Diolch yn fawr.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31659828"/>
                  </a:ext>
                </a:extLst>
              </a:tr>
            </a:tbl>
          </a:graphicData>
        </a:graphic>
      </p:graphicFrame>
      <p:sp>
        <p:nvSpPr>
          <p:cNvPr id="14" name="Title 1">
            <a:extLst>
              <a:ext uri="{FF2B5EF4-FFF2-40B4-BE49-F238E27FC236}">
                <a16:creationId xmlns:a16="http://schemas.microsoft.com/office/drawing/2014/main" id="{F4C9E8AF-539B-DF4E-9B8F-F980D98FB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8728" y="254356"/>
            <a:ext cx="5093043" cy="1325563"/>
          </a:xfrm>
        </p:spPr>
        <p:txBody>
          <a:bodyPr/>
          <a:lstStyle/>
          <a:p>
            <a:r>
              <a:rPr lang="en-US" b="1" dirty="0" err="1"/>
              <a:t>Atebion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9025977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9B9155E6-54F5-7540-B850-0CA11079B73F}"/>
              </a:ext>
            </a:extLst>
          </p:cNvPr>
          <p:cNvGraphicFramePr>
            <a:graphicFrameLocks noGrp="1"/>
          </p:cNvGraphicFramePr>
          <p:nvPr/>
        </p:nvGraphicFramePr>
        <p:xfrm>
          <a:off x="466742" y="2190691"/>
          <a:ext cx="9542543" cy="5094570"/>
        </p:xfrm>
        <a:graphic>
          <a:graphicData uri="http://schemas.openxmlformats.org/drawingml/2006/table">
            <a:tbl>
              <a:tblPr firstRow="1" firstCol="1" bandRow="1" bandCol="1">
                <a:tableStyleId>{2D5ABB26-0587-4C30-8999-92F81FD0307C}</a:tableStyleId>
              </a:tblPr>
              <a:tblGrid>
                <a:gridCol w="707505">
                  <a:extLst>
                    <a:ext uri="{9D8B030D-6E8A-4147-A177-3AD203B41FA5}">
                      <a16:colId xmlns:a16="http://schemas.microsoft.com/office/drawing/2014/main" val="3687694714"/>
                    </a:ext>
                  </a:extLst>
                </a:gridCol>
                <a:gridCol w="8835038">
                  <a:extLst>
                    <a:ext uri="{9D8B030D-6E8A-4147-A177-3AD203B41FA5}">
                      <a16:colId xmlns:a16="http://schemas.microsoft.com/office/drawing/2014/main" val="702584791"/>
                    </a:ext>
                  </a:extLst>
                </a:gridCol>
              </a:tblGrid>
              <a:tr h="473159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1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</a:rPr>
                        <a:t>Beth wyt ti eisiau wneud </a:t>
                      </a:r>
                      <a:r>
                        <a:rPr lang="cy-GB" sz="2500" b="1" dirty="0">
                          <a:solidFill>
                            <a:srgbClr val="FF0000"/>
                          </a:solidFill>
                          <a:effectLst/>
                        </a:rPr>
                        <a:t>heddiw</a:t>
                      </a:r>
                      <a:r>
                        <a:rPr lang="cy-GB" sz="2500" dirty="0">
                          <a:effectLst/>
                        </a:rPr>
                        <a:t>? </a:t>
                      </a:r>
                      <a:endParaRPr lang="en-GB" sz="3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808483808"/>
                  </a:ext>
                </a:extLst>
              </a:tr>
              <a:tr h="473159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2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Rydw i eisiau mynd i’r sinema.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4162936199"/>
                  </a:ext>
                </a:extLst>
              </a:tr>
              <a:tr h="473159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1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Beth wyt ti eisiau weld?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4174093599"/>
                  </a:ext>
                </a:extLst>
              </a:tr>
              <a:tr h="473159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2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</a:rPr>
                        <a:t>Rydw i eisiau gweld y ffilm </a:t>
                      </a:r>
                      <a:r>
                        <a:rPr lang="cy-GB" sz="2500" b="1" dirty="0">
                          <a:solidFill>
                            <a:srgbClr val="FF0000"/>
                          </a:solidFill>
                          <a:effectLst/>
                        </a:rPr>
                        <a:t>Star Wars </a:t>
                      </a:r>
                      <a:r>
                        <a:rPr lang="cy-GB" sz="2500" dirty="0">
                          <a:effectLst/>
                        </a:rPr>
                        <a:t>newydd.</a:t>
                      </a:r>
                      <a:endParaRPr lang="en-GB" sz="3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4050052132"/>
                  </a:ext>
                </a:extLst>
              </a:tr>
              <a:tr h="473159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1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</a:rPr>
                        <a:t>Ble mae’r ffilm?</a:t>
                      </a:r>
                      <a:endParaRPr lang="en-GB" sz="3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3374269222"/>
                  </a:ext>
                </a:extLst>
              </a:tr>
              <a:tr h="473159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2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</a:rPr>
                        <a:t>Mae hi yn y sinema </a:t>
                      </a:r>
                      <a:r>
                        <a:rPr lang="cy-GB" sz="2500" b="1" dirty="0">
                          <a:solidFill>
                            <a:srgbClr val="FF0000"/>
                          </a:solidFill>
                          <a:effectLst/>
                        </a:rPr>
                        <a:t>yng Nghaerfyrddin</a:t>
                      </a:r>
                      <a:r>
                        <a:rPr lang="cy-GB" sz="2500" dirty="0">
                          <a:effectLst/>
                        </a:rPr>
                        <a:t>.  Wyt ti eisiau dod hefyd?</a:t>
                      </a:r>
                      <a:endParaRPr lang="en-GB" sz="3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191413123"/>
                  </a:ext>
                </a:extLst>
              </a:tr>
              <a:tr h="473159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1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</a:rPr>
                        <a:t>Diolch yn fawr.  Wyt ti eisiau mynd </a:t>
                      </a:r>
                      <a:r>
                        <a:rPr lang="cy-GB" sz="2500" b="1" dirty="0">
                          <a:solidFill>
                            <a:srgbClr val="FF0000"/>
                          </a:solidFill>
                          <a:effectLst/>
                        </a:rPr>
                        <a:t>ar y bws</a:t>
                      </a:r>
                      <a:r>
                        <a:rPr lang="cy-GB" sz="2500" dirty="0">
                          <a:effectLst/>
                        </a:rPr>
                        <a:t>? </a:t>
                      </a:r>
                      <a:endParaRPr lang="en-GB" sz="3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2565142707"/>
                  </a:ext>
                </a:extLst>
              </a:tr>
              <a:tr h="473159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2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</a:rPr>
                        <a:t>Ydw.  Dw i ddim eisiau gyrru achos </a:t>
                      </a:r>
                      <a:r>
                        <a:rPr lang="cy-GB" sz="2500" b="1" dirty="0">
                          <a:solidFill>
                            <a:srgbClr val="FF0000"/>
                          </a:solidFill>
                          <a:effectLst/>
                        </a:rPr>
                        <a:t>rydw i wedi blino</a:t>
                      </a:r>
                      <a:r>
                        <a:rPr lang="cy-GB" sz="2500" dirty="0">
                          <a:effectLst/>
                        </a:rPr>
                        <a:t>.</a:t>
                      </a:r>
                      <a:endParaRPr lang="en-GB" sz="3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1311038243"/>
                  </a:ext>
                </a:extLst>
              </a:tr>
              <a:tr h="547298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1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</a:rPr>
                        <a:t>Syniad da.</a:t>
                      </a:r>
                      <a:endParaRPr lang="en-GB" sz="2500" dirty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2656015032"/>
                  </a:ext>
                </a:extLst>
              </a:tr>
              <a:tr h="473159">
                <a:tc>
                  <a:txBody>
                    <a:bodyPr/>
                    <a:lstStyle/>
                    <a:p>
                      <a:endParaRPr lang="en-GB" sz="3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endParaRPr lang="en-GB" sz="3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1372054695"/>
                  </a:ext>
                </a:extLst>
              </a:tr>
            </a:tbl>
          </a:graphicData>
        </a:graphic>
      </p:graphicFrame>
      <p:sp>
        <p:nvSpPr>
          <p:cNvPr id="12" name="Subtitle 2">
            <a:extLst>
              <a:ext uri="{FF2B5EF4-FFF2-40B4-BE49-F238E27FC236}">
                <a16:creationId xmlns:a16="http://schemas.microsoft.com/office/drawing/2014/main" id="{13104F8A-005A-1C43-A7F5-86EB274D1431}"/>
              </a:ext>
            </a:extLst>
          </p:cNvPr>
          <p:cNvSpPr txBox="1">
            <a:spLocks/>
          </p:cNvSpPr>
          <p:nvPr/>
        </p:nvSpPr>
        <p:spPr>
          <a:xfrm>
            <a:off x="269518" y="200311"/>
            <a:ext cx="12445104" cy="107684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600"/>
              </a:spcAft>
              <a:buNone/>
            </a:pPr>
            <a:r>
              <a:rPr lang="en-US" sz="4800" b="1" dirty="0" err="1">
                <a:latin typeface="Ink Free" panose="03080402000500000000" pitchFamily="66" charset="0"/>
              </a:rPr>
              <a:t>Eisiau</a:t>
            </a:r>
            <a:r>
              <a:rPr lang="en-US" sz="4800" b="1" dirty="0">
                <a:latin typeface="Ink Free" panose="03080402000500000000" pitchFamily="66" charset="0"/>
              </a:rPr>
              <a:t> </a:t>
            </a:r>
            <a:r>
              <a:rPr lang="cy-GB" sz="4800" b="1" dirty="0">
                <a:latin typeface="MV Boli"/>
                <a:cs typeface="Aldhabi"/>
              </a:rPr>
              <a:t>Tasg Wrando 1 :</a:t>
            </a:r>
          </a:p>
          <a:p>
            <a:pPr marL="0" indent="0">
              <a:buNone/>
            </a:pPr>
            <a:r>
              <a:rPr lang="cy-GB" sz="2500" dirty="0">
                <a:latin typeface="MV Boli"/>
                <a:cs typeface="Aldhabi"/>
              </a:rPr>
              <a:t>* Gwrandewch ar (listen to) y sgwrs.</a:t>
            </a:r>
          </a:p>
          <a:p>
            <a:r>
              <a:rPr lang="cy-GB" sz="2500" dirty="0">
                <a:latin typeface="MV Boli"/>
                <a:cs typeface="Aldhabi"/>
              </a:rPr>
              <a:t>Ysgrifennwch y sgwrs eto, newidiwch (change)y geiriau mewn coch. </a:t>
            </a:r>
          </a:p>
        </p:txBody>
      </p:sp>
      <p:pic>
        <p:nvPicPr>
          <p:cNvPr id="5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441B0325-FDAD-FB4F-8928-D250A366BE1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610965" y="1951663"/>
            <a:ext cx="2114293" cy="2114293"/>
          </a:xfrm>
          <a:prstGeom prst="rect">
            <a:avLst/>
          </a:prstGeom>
          <a:effectLst>
            <a:innerShdw blurRad="63500" dist="50800" dir="13500000">
              <a:prstClr val="black">
                <a:alpha val="50000"/>
              </a:prstClr>
            </a:innerShdw>
          </a:effec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85F6F9D-B03F-6741-9C59-90CD5BA89896}"/>
              </a:ext>
            </a:extLst>
          </p:cNvPr>
          <p:cNvPicPr/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897" t="80747"/>
          <a:stretch/>
        </p:blipFill>
        <p:spPr bwMode="auto">
          <a:xfrm>
            <a:off x="10148047" y="-209422"/>
            <a:ext cx="1978629" cy="1751352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26506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423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EC31013-199B-794D-ABDE-762D22F3D4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737" t="41939" r="30127" b="43031"/>
          <a:stretch/>
        </p:blipFill>
        <p:spPr>
          <a:xfrm>
            <a:off x="249382" y="1895302"/>
            <a:ext cx="11759827" cy="2975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70761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EFE54B9-328A-E941-B499-7A61A600CE8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220" t="56486" r="40988" b="11999"/>
          <a:stretch/>
        </p:blipFill>
        <p:spPr>
          <a:xfrm>
            <a:off x="1533698" y="534973"/>
            <a:ext cx="8815648" cy="5788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37814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71874" y="500422"/>
            <a:ext cx="9398746" cy="793750"/>
          </a:xfrm>
          <a:prstGeom prst="rect">
            <a:avLst/>
          </a:prstGeom>
        </p:spPr>
        <p:txBody>
          <a:bodyPr vert="horz" wrap="square" lIns="0" tIns="0" rIns="0" bIns="0" rtlCol="0" anchor="t">
            <a:noAutofit/>
          </a:bodyPr>
          <a:lstStyle/>
          <a:p>
            <a:pPr marL="12700">
              <a:tabLst>
                <a:tab pos="1212215" algn="l"/>
                <a:tab pos="2411095" algn="l"/>
                <a:tab pos="3490595" algn="l"/>
              </a:tabLst>
            </a:pPr>
            <a:r>
              <a:rPr lang="cy-GB" sz="5000" dirty="0">
                <a:solidFill>
                  <a:srgbClr val="7030A0"/>
                </a:solidFill>
                <a:latin typeface="Calibri"/>
                <a:cs typeface="Calibri"/>
              </a:rPr>
              <a:t>Dysgu cyfeiriol </a:t>
            </a:r>
          </a:p>
          <a:p>
            <a:pPr marL="12700">
              <a:tabLst>
                <a:tab pos="1212215" algn="l"/>
                <a:tab pos="2411095" algn="l"/>
                <a:tab pos="3490595" algn="l"/>
              </a:tabLst>
            </a:pPr>
            <a:r>
              <a:rPr lang="cy-GB" sz="5000" dirty="0">
                <a:solidFill>
                  <a:srgbClr val="7030A0"/>
                </a:solidFill>
                <a:latin typeface="Calibri"/>
                <a:cs typeface="Calibri"/>
              </a:rPr>
              <a:t>(Directed learning</a:t>
            </a:r>
            <a:r>
              <a:rPr lang="cy-GB" sz="5000" dirty="0">
                <a:solidFill>
                  <a:srgbClr val="7030A0"/>
                </a:solidFill>
                <a:latin typeface="Calibri"/>
                <a:cs typeface="Calibri"/>
                <a:sym typeface="Wingdings" pitchFamily="2" charset="2"/>
              </a:rPr>
              <a:t>: ) </a:t>
            </a:r>
          </a:p>
          <a:p>
            <a:pPr marL="12700">
              <a:tabLst>
                <a:tab pos="1212215" algn="l"/>
                <a:tab pos="2411095" algn="l"/>
                <a:tab pos="3490595" algn="l"/>
              </a:tabLst>
            </a:pPr>
            <a:endParaRPr lang="en-US" sz="5000" dirty="0">
              <a:solidFill>
                <a:srgbClr val="7030A0"/>
              </a:solidFill>
              <a:latin typeface="Calibri"/>
              <a:cs typeface="Calibri"/>
            </a:endParaRPr>
          </a:p>
          <a:p>
            <a:pPr marL="12700">
              <a:tabLst>
                <a:tab pos="1212215" algn="l"/>
                <a:tab pos="2411095" algn="l"/>
                <a:tab pos="3490595" algn="l"/>
              </a:tabLst>
            </a:pPr>
            <a:endParaRPr sz="5000" dirty="0">
              <a:solidFill>
                <a:srgbClr val="04617A"/>
              </a:solidFill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70007" y="1586410"/>
            <a:ext cx="4701240" cy="385348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87020" indent="-274320">
              <a:buClr>
                <a:srgbClr val="0BD0D9"/>
              </a:buClr>
              <a:buSzPct val="96153"/>
              <a:buFont typeface="Arial"/>
              <a:buChar char="●"/>
              <a:tabLst>
                <a:tab pos="287020" algn="l"/>
              </a:tabLst>
            </a:pPr>
            <a:endParaRPr sz="2600">
              <a:latin typeface="Constantia"/>
              <a:cs typeface="Constantia"/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77DAE281-9A5A-4547-9AFC-946D13B6960F}"/>
              </a:ext>
            </a:extLst>
          </p:cNvPr>
          <p:cNvSpPr txBox="1">
            <a:spLocks/>
          </p:cNvSpPr>
          <p:nvPr/>
        </p:nvSpPr>
        <p:spPr>
          <a:xfrm>
            <a:off x="-156978" y="2628153"/>
            <a:ext cx="6155209" cy="126958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y-GB" sz="1600" b="1" dirty="0">
              <a:latin typeface="MV Boli"/>
              <a:cs typeface="Aldhabi"/>
            </a:endParaRPr>
          </a:p>
          <a:p>
            <a:pPr marL="0" indent="0" algn="ctr">
              <a:buNone/>
            </a:pPr>
            <a:r>
              <a:rPr lang="en-GB" sz="5000" b="1" dirty="0" err="1">
                <a:solidFill>
                  <a:srgbClr val="FF0000"/>
                </a:solidFill>
                <a:latin typeface="MV Boli"/>
                <a:cs typeface="Aldhabi"/>
              </a:rPr>
              <a:t>Atebwch</a:t>
            </a:r>
            <a:r>
              <a:rPr lang="en-GB" sz="5000" b="1" dirty="0">
                <a:solidFill>
                  <a:srgbClr val="FF0000"/>
                </a:solidFill>
                <a:latin typeface="MV Boli"/>
                <a:cs typeface="Aldhabi"/>
              </a:rPr>
              <a:t> </a:t>
            </a:r>
            <a:r>
              <a:rPr lang="en-GB" sz="5000" b="1" dirty="0" err="1">
                <a:solidFill>
                  <a:srgbClr val="FF0000"/>
                </a:solidFill>
                <a:latin typeface="MV Boli"/>
                <a:cs typeface="Aldhabi"/>
              </a:rPr>
              <a:t>rhain</a:t>
            </a:r>
            <a:endParaRPr lang="cy-GB" sz="5000" b="1" dirty="0">
              <a:solidFill>
                <a:srgbClr val="FF0000"/>
              </a:solidFill>
              <a:latin typeface="MV Boli"/>
              <a:cs typeface="MV Boli"/>
            </a:endParaRPr>
          </a:p>
        </p:txBody>
      </p:sp>
      <p:pic>
        <p:nvPicPr>
          <p:cNvPr id="15" name="Picture 14" descr="A screenshot of a cell phone&#10;&#10;Description automatically generated">
            <a:extLst>
              <a:ext uri="{FF2B5EF4-FFF2-40B4-BE49-F238E27FC236}">
                <a16:creationId xmlns:a16="http://schemas.microsoft.com/office/drawing/2014/main" id="{6C95A4A3-CAA1-9342-B800-601215681B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4380" y="436710"/>
            <a:ext cx="4701240" cy="6064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44705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ADE9F673-C02D-1E46-B95C-B51FC4720BA1}"/>
              </a:ext>
            </a:extLst>
          </p:cNvPr>
          <p:cNvGraphicFramePr>
            <a:graphicFrameLocks noGrp="1"/>
          </p:cNvGraphicFramePr>
          <p:nvPr/>
        </p:nvGraphicFramePr>
        <p:xfrm>
          <a:off x="599268" y="1575888"/>
          <a:ext cx="11096786" cy="5015508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5557694">
                  <a:extLst>
                    <a:ext uri="{9D8B030D-6E8A-4147-A177-3AD203B41FA5}">
                      <a16:colId xmlns:a16="http://schemas.microsoft.com/office/drawing/2014/main" val="363008663"/>
                    </a:ext>
                  </a:extLst>
                </a:gridCol>
                <a:gridCol w="5539092">
                  <a:extLst>
                    <a:ext uri="{9D8B030D-6E8A-4147-A177-3AD203B41FA5}">
                      <a16:colId xmlns:a16="http://schemas.microsoft.com/office/drawing/2014/main" val="2049322217"/>
                    </a:ext>
                  </a:extLst>
                </a:gridCol>
              </a:tblGrid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Wyt ti eisiau mynd i’r gêm?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We want to go to the party.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6516486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Mae hi eisiau mynd i’r tŷ bwyta newydd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They don’t want to go to the park.</a:t>
                      </a:r>
                      <a:endParaRPr lang="cy-GB" sz="1800" b="0" i="0" u="none" strike="noStrike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5961394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Dydw i ddim eisiau mynd allan heno.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I don’t want to go for a walk.</a:t>
                      </a:r>
                      <a:endParaRPr lang="cy-GB" sz="1800" b="0" i="0" u="none" strike="noStrike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63034099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Rydyn ni eisiau mynd i’r parti.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We don’t want to go to school?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55557416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Ydy e eisiau mynd i’r gêm?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She wants to go to the new restaurant.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22724149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Dydyn nhw ddim eisiau mynd i’r parc.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Does he want to go to the game?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99793421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Dydyn ni ddim eisiau mynd i’r ysgol.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I don’t want to go out tonight.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3250754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Dydy hi ddim eisiau mynd i’r garej.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Do you want to go to the game?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12875359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Dydw i ddim eisiau mynd am dro.</a:t>
                      </a:r>
                      <a:endParaRPr lang="cy-GB" sz="1800" b="0" i="0" u="none" strike="noStrike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She doesn’t want to go to the garage.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2707664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Wyt ti eisiau mynd i siopa ’fory?</a:t>
                      </a:r>
                      <a:endParaRPr lang="cy-GB" sz="1800" b="0" i="0" u="none" strike="noStrike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We want to go to the hospital.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8918334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Pwy sy eisiau mynd i weld ffrind.</a:t>
                      </a:r>
                      <a:endParaRPr lang="cy-GB" sz="1800" b="0" i="0" u="none" strike="noStrike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Do you want to go shopping tomorrow?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5798744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Rydyn ni eisiau mynd i’r ysbyty.</a:t>
                      </a:r>
                      <a:endParaRPr lang="cy-GB" sz="1800" b="0" i="0" u="none" strike="noStrike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Who wants to go to see a friend?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80870069"/>
                  </a:ext>
                </a:extLst>
              </a:tr>
            </a:tbl>
          </a:graphicData>
        </a:graphic>
      </p:graphicFrame>
      <p:sp>
        <p:nvSpPr>
          <p:cNvPr id="11" name="Title 1">
            <a:extLst>
              <a:ext uri="{FF2B5EF4-FFF2-40B4-BE49-F238E27FC236}">
                <a16:creationId xmlns:a16="http://schemas.microsoft.com/office/drawing/2014/main" id="{EC774672-DA01-DF47-868F-071D9597DD0F}"/>
              </a:ext>
            </a:extLst>
          </p:cNvPr>
          <p:cNvSpPr txBox="1">
            <a:spLocks/>
          </p:cNvSpPr>
          <p:nvPr/>
        </p:nvSpPr>
        <p:spPr>
          <a:xfrm>
            <a:off x="495946" y="266604"/>
            <a:ext cx="9528003" cy="1454051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500" b="1" dirty="0" err="1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Cyfatebwch</a:t>
            </a:r>
            <a:r>
              <a:rPr lang="en-US" sz="35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 (</a:t>
            </a:r>
            <a:r>
              <a:rPr lang="en-US" sz="3500" b="1" i="1" dirty="0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match</a:t>
            </a:r>
            <a:r>
              <a:rPr lang="en-US" sz="35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) y </a:t>
            </a:r>
          </a:p>
          <a:p>
            <a:r>
              <a:rPr lang="en-US" sz="3500" b="1" dirty="0" err="1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Gymraeg</a:t>
            </a:r>
            <a:r>
              <a:rPr lang="en-US" sz="35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US" sz="3500" b="1" dirty="0" err="1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a’r</a:t>
            </a:r>
            <a:r>
              <a:rPr lang="en-US" sz="35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US" sz="3500" b="1" dirty="0" err="1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Saesneg</a:t>
            </a:r>
            <a:endParaRPr lang="en-US" sz="3500" b="1" dirty="0">
              <a:solidFill>
                <a:schemeClr val="accent2">
                  <a:lumMod val="60000"/>
                  <a:lumOff val="40000"/>
                </a:schemeClr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pic>
        <p:nvPicPr>
          <p:cNvPr id="5" name="Graphic 4" descr="Toggle">
            <a:extLst>
              <a:ext uri="{FF2B5EF4-FFF2-40B4-BE49-F238E27FC236}">
                <a16:creationId xmlns:a16="http://schemas.microsoft.com/office/drawing/2014/main" id="{A01D22F1-3241-754A-A78C-A60EE7EA21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75586" y="0"/>
            <a:ext cx="1691899" cy="1691899"/>
          </a:xfrm>
          <a:prstGeom prst="rect">
            <a:avLst/>
          </a:prstGeom>
        </p:spPr>
      </p:pic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6" name="3D Model 5" descr="Ice Cream Van Speakers">
                <a:extLst>
                  <a:ext uri="{FF2B5EF4-FFF2-40B4-BE49-F238E27FC236}">
                    <a16:creationId xmlns:a16="http://schemas.microsoft.com/office/drawing/2014/main" id="{7217E0AD-02BC-2B4B-8623-D4D958EAA662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6201034" y="954442"/>
              <a:ext cx="5241005" cy="561190"/>
            </p:xfrm>
            <a:graphic>
              <a:graphicData uri="http://schemas.microsoft.com/office/drawing/2017/model3d">
                <am3d:model3d r:embed="rId4">
                  <am3d:spPr>
                    <a:xfrm>
                      <a:off x="0" y="0"/>
                      <a:ext cx="5241005" cy="561190"/>
                    </a:xfrm>
                    <a:prstGeom prst="rect">
                      <a:avLst/>
                    </a:prstGeom>
                  </am3d:spPr>
                  <am3d:camera>
                    <am3d:pos x="0" y="0" z="48141506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65767962" d="1000000"/>
                    <am3d:preTrans dx="0" dy="-33227570" dz="-28163829"/>
                    <am3d:scale>
                      <am3d:sx n="1000000" d="1000000"/>
                      <am3d:sy n="1000000" d="1000000"/>
                      <am3d:sz n="1000000" d="1000000"/>
                    </am3d:scale>
                    <am3d:rot/>
                    <am3d:postTrans dx="0" dy="0" dz="0"/>
                  </am3d:trans>
                  <am3d:raster rName="Office3DRenderer" rVer="16.0.8326">
                    <am3d:blip r:embed="rId5"/>
                  </am3d:raster>
                  <am3d:objViewport viewportSz="5418666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6" name="3D Model 5" descr="Ice Cream Van Speakers">
                <a:extLst>
                  <a:ext uri="{FF2B5EF4-FFF2-40B4-BE49-F238E27FC236}">
                    <a16:creationId xmlns:a16="http://schemas.microsoft.com/office/drawing/2014/main" id="{7217E0AD-02BC-2B4B-8623-D4D958EAA662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6201034" y="954442"/>
                <a:ext cx="5241005" cy="56119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83587425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3936FB0-3690-794E-9652-64A5B6D1128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303" t="20813" r="18234" b="11870"/>
          <a:stretch/>
        </p:blipFill>
        <p:spPr>
          <a:xfrm>
            <a:off x="1345580" y="225948"/>
            <a:ext cx="9500839" cy="6406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15065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DC3F5B4-B881-6C41-A858-09B16F4462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923" t="23415" r="18648" b="7642"/>
          <a:stretch/>
        </p:blipFill>
        <p:spPr>
          <a:xfrm>
            <a:off x="1628077" y="334536"/>
            <a:ext cx="8959271" cy="6289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2264671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1116</Words>
  <Application>Microsoft Macintosh PowerPoint</Application>
  <PresentationFormat>Widescreen</PresentationFormat>
  <Paragraphs>299</Paragraphs>
  <Slides>22</Slides>
  <Notes>6</Notes>
  <HiddenSlides>0</HiddenSlides>
  <MMClips>6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22</vt:i4>
      </vt:variant>
    </vt:vector>
  </HeadingPairs>
  <TitlesOfParts>
    <vt:vector size="38" baseType="lpstr">
      <vt:lpstr>Arial</vt:lpstr>
      <vt:lpstr>Avenir Book</vt:lpstr>
      <vt:lpstr>Calibri</vt:lpstr>
      <vt:lpstr>Calibri Light</vt:lpstr>
      <vt:lpstr>Cavolini</vt:lpstr>
      <vt:lpstr>Comic Sans MS</vt:lpstr>
      <vt:lpstr>Constantia</vt:lpstr>
      <vt:lpstr>Garamond</vt:lpstr>
      <vt:lpstr>Ink Free</vt:lpstr>
      <vt:lpstr>MV Boli</vt:lpstr>
      <vt:lpstr>Times New Roman</vt:lpstr>
      <vt:lpstr>Tw Cen MT</vt:lpstr>
      <vt:lpstr>Wingdings 2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Atebion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Catrin Evans-Thomas</cp:lastModifiedBy>
  <cp:revision>14</cp:revision>
  <dcterms:created xsi:type="dcterms:W3CDTF">2020-10-16T10:30:34Z</dcterms:created>
  <dcterms:modified xsi:type="dcterms:W3CDTF">2020-11-09T18:50:44Z</dcterms:modified>
</cp:coreProperties>
</file>