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31"/>
  </p:notesMasterIdLst>
  <p:handoutMasterIdLst>
    <p:handoutMasterId r:id="rId32"/>
  </p:handoutMasterIdLst>
  <p:sldIdLst>
    <p:sldId id="304" r:id="rId5"/>
    <p:sldId id="298" r:id="rId6"/>
    <p:sldId id="297" r:id="rId7"/>
    <p:sldId id="296" r:id="rId8"/>
    <p:sldId id="299" r:id="rId9"/>
    <p:sldId id="307" r:id="rId10"/>
    <p:sldId id="311" r:id="rId11"/>
    <p:sldId id="308" r:id="rId12"/>
    <p:sldId id="314" r:id="rId13"/>
    <p:sldId id="312" r:id="rId14"/>
    <p:sldId id="315" r:id="rId15"/>
    <p:sldId id="316" r:id="rId16"/>
    <p:sldId id="317" r:id="rId17"/>
    <p:sldId id="318" r:id="rId18"/>
    <p:sldId id="319" r:id="rId19"/>
    <p:sldId id="320" r:id="rId20"/>
    <p:sldId id="321" r:id="rId21"/>
    <p:sldId id="322" r:id="rId22"/>
    <p:sldId id="326" r:id="rId23"/>
    <p:sldId id="327" r:id="rId24"/>
    <p:sldId id="328" r:id="rId25"/>
    <p:sldId id="329" r:id="rId26"/>
    <p:sldId id="330" r:id="rId27"/>
    <p:sldId id="332" r:id="rId28"/>
    <p:sldId id="306" r:id="rId29"/>
    <p:sldId id="301" r:id="rId3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D28F77-7C6C-482A-9867-1332FB4E9F8F}" v="134" dt="2026-03-09T13:41:21.4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7" autoAdjust="0"/>
    <p:restoredTop sz="74155" autoAdjust="0"/>
  </p:normalViewPr>
  <p:slideViewPr>
    <p:cSldViewPr>
      <p:cViewPr varScale="1">
        <p:scale>
          <a:sx n="47" d="100"/>
          <a:sy n="47" d="100"/>
        </p:scale>
        <p:origin x="847" y="14"/>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AD6E5B43-6D93-437D-BF98-C7CE12EA2D06}"/>
    <pc:docChg chg="undo custSel addSld delSld modSld sldOrd">
      <pc:chgData name="Charlotte Greenway" userId="f3007956-5e20-4c5a-987f-cc7f9910f597" providerId="ADAL" clId="{AD6E5B43-6D93-437D-BF98-C7CE12EA2D06}" dt="2026-03-09T13:44:22.751" v="1655" actId="20577"/>
      <pc:docMkLst>
        <pc:docMk/>
      </pc:docMkLst>
      <pc:sldChg chg="modSp mod modNotesTx">
        <pc:chgData name="Charlotte Greenway" userId="f3007956-5e20-4c5a-987f-cc7f9910f597" providerId="ADAL" clId="{AD6E5B43-6D93-437D-BF98-C7CE12EA2D06}" dt="2026-03-09T13:15:34.318" v="1394" actId="20577"/>
        <pc:sldMkLst>
          <pc:docMk/>
          <pc:sldMk cId="1779294271" sldId="296"/>
        </pc:sldMkLst>
        <pc:spChg chg="mod">
          <ac:chgData name="Charlotte Greenway" userId="f3007956-5e20-4c5a-987f-cc7f9910f597" providerId="ADAL" clId="{AD6E5B43-6D93-437D-BF98-C7CE12EA2D06}" dt="2026-02-24T22:51:00.900" v="15" actId="1076"/>
          <ac:spMkLst>
            <pc:docMk/>
            <pc:sldMk cId="1779294271" sldId="296"/>
            <ac:spMk id="4" creationId="{17DED43B-50E1-02F3-1894-E1A303D2F6D0}"/>
          </ac:spMkLst>
        </pc:spChg>
      </pc:sldChg>
      <pc:sldChg chg="modSp mod">
        <pc:chgData name="Charlotte Greenway" userId="f3007956-5e20-4c5a-987f-cc7f9910f597" providerId="ADAL" clId="{AD6E5B43-6D93-437D-BF98-C7CE12EA2D06}" dt="2026-03-09T12:42:55.691" v="1145" actId="20577"/>
        <pc:sldMkLst>
          <pc:docMk/>
          <pc:sldMk cId="1616599803" sldId="298"/>
        </pc:sldMkLst>
        <pc:spChg chg="mod">
          <ac:chgData name="Charlotte Greenway" userId="f3007956-5e20-4c5a-987f-cc7f9910f597" providerId="ADAL" clId="{AD6E5B43-6D93-437D-BF98-C7CE12EA2D06}" dt="2026-03-09T12:42:55.691" v="1145" actId="20577"/>
          <ac:spMkLst>
            <pc:docMk/>
            <pc:sldMk cId="1616599803" sldId="298"/>
            <ac:spMk id="12" creationId="{6DEE5A30-1461-44A8-6C41-85648390CAA8}"/>
          </ac:spMkLst>
        </pc:spChg>
      </pc:sldChg>
      <pc:sldChg chg="addSp delSp modSp mod modNotesTx">
        <pc:chgData name="Charlotte Greenway" userId="f3007956-5e20-4c5a-987f-cc7f9910f597" providerId="ADAL" clId="{AD6E5B43-6D93-437D-BF98-C7CE12EA2D06}" dt="2026-03-09T13:22:23.777" v="1482" actId="20577"/>
        <pc:sldMkLst>
          <pc:docMk/>
          <pc:sldMk cId="2399544166" sldId="299"/>
        </pc:sldMkLst>
        <pc:spChg chg="add mod">
          <ac:chgData name="Charlotte Greenway" userId="f3007956-5e20-4c5a-987f-cc7f9910f597" providerId="ADAL" clId="{AD6E5B43-6D93-437D-BF98-C7CE12EA2D06}" dt="2026-02-25T14:11:28.404" v="32" actId="403"/>
          <ac:spMkLst>
            <pc:docMk/>
            <pc:sldMk cId="2399544166" sldId="299"/>
            <ac:spMk id="3" creationId="{47AED7E0-D7DA-97B3-B0A3-B6C2BD219BA6}"/>
          </ac:spMkLst>
        </pc:spChg>
      </pc:sldChg>
      <pc:sldChg chg="addSp delSp modSp mod modNotesTx">
        <pc:chgData name="Charlotte Greenway" userId="f3007956-5e20-4c5a-987f-cc7f9910f597" providerId="ADAL" clId="{AD6E5B43-6D93-437D-BF98-C7CE12EA2D06}" dt="2026-03-09T13:23:19.825" v="1592" actId="20577"/>
        <pc:sldMkLst>
          <pc:docMk/>
          <pc:sldMk cId="2793156642" sldId="307"/>
        </pc:sldMkLst>
        <pc:spChg chg="mod">
          <ac:chgData name="Charlotte Greenway" userId="f3007956-5e20-4c5a-987f-cc7f9910f597" providerId="ADAL" clId="{AD6E5B43-6D93-437D-BF98-C7CE12EA2D06}" dt="2026-03-09T13:11:08.753" v="1357" actId="1076"/>
          <ac:spMkLst>
            <pc:docMk/>
            <pc:sldMk cId="2793156642" sldId="307"/>
            <ac:spMk id="3" creationId="{1966E2BB-7407-91DF-5901-ACE75244D6D2}"/>
          </ac:spMkLst>
        </pc:spChg>
        <pc:spChg chg="mod">
          <ac:chgData name="Charlotte Greenway" userId="f3007956-5e20-4c5a-987f-cc7f9910f597" providerId="ADAL" clId="{AD6E5B43-6D93-437D-BF98-C7CE12EA2D06}" dt="2026-02-25T14:29:26.625" v="59" actId="1076"/>
          <ac:spMkLst>
            <pc:docMk/>
            <pc:sldMk cId="2793156642" sldId="307"/>
            <ac:spMk id="4" creationId="{FE5D5677-9EFF-6A20-2E21-AB165A6E65BF}"/>
          </ac:spMkLst>
        </pc:spChg>
        <pc:spChg chg="add mod">
          <ac:chgData name="Charlotte Greenway" userId="f3007956-5e20-4c5a-987f-cc7f9910f597" providerId="ADAL" clId="{AD6E5B43-6D93-437D-BF98-C7CE12EA2D06}" dt="2026-03-09T13:11:12.847" v="1358" actId="1076"/>
          <ac:spMkLst>
            <pc:docMk/>
            <pc:sldMk cId="2793156642" sldId="307"/>
            <ac:spMk id="5" creationId="{98AE251A-76FE-D47E-3021-7E8FF54BF2B8}"/>
          </ac:spMkLst>
        </pc:spChg>
        <pc:spChg chg="mod">
          <ac:chgData name="Charlotte Greenway" userId="f3007956-5e20-4c5a-987f-cc7f9910f597" providerId="ADAL" clId="{AD6E5B43-6D93-437D-BF98-C7CE12EA2D06}" dt="2026-03-09T13:11:31.395" v="1362" actId="255"/>
          <ac:spMkLst>
            <pc:docMk/>
            <pc:sldMk cId="2793156642" sldId="307"/>
            <ac:spMk id="17" creationId="{86648CCA-25C1-71DD-08DA-2EFD4FCC9CFA}"/>
          </ac:spMkLst>
        </pc:spChg>
      </pc:sldChg>
      <pc:sldChg chg="ord">
        <pc:chgData name="Charlotte Greenway" userId="f3007956-5e20-4c5a-987f-cc7f9910f597" providerId="ADAL" clId="{AD6E5B43-6D93-437D-BF98-C7CE12EA2D06}" dt="2026-03-03T13:29:40.335" v="326"/>
        <pc:sldMkLst>
          <pc:docMk/>
          <pc:sldMk cId="3466893659" sldId="308"/>
        </pc:sldMkLst>
      </pc:sldChg>
      <pc:sldChg chg="addSp delSp modSp add mod">
        <pc:chgData name="Charlotte Greenway" userId="f3007956-5e20-4c5a-987f-cc7f9910f597" providerId="ADAL" clId="{AD6E5B43-6D93-437D-BF98-C7CE12EA2D06}" dt="2026-03-09T13:23:57.626" v="1607" actId="20577"/>
        <pc:sldMkLst>
          <pc:docMk/>
          <pc:sldMk cId="1677501244" sldId="311"/>
        </pc:sldMkLst>
        <pc:spChg chg="add mod">
          <ac:chgData name="Charlotte Greenway" userId="f3007956-5e20-4c5a-987f-cc7f9910f597" providerId="ADAL" clId="{AD6E5B43-6D93-437D-BF98-C7CE12EA2D06}" dt="2026-02-25T14:46:38.225" v="196" actId="1076"/>
          <ac:spMkLst>
            <pc:docMk/>
            <pc:sldMk cId="1677501244" sldId="311"/>
            <ac:spMk id="3" creationId="{4C699D83-41E9-FB8E-AD02-49D1368A311C}"/>
          </ac:spMkLst>
        </pc:spChg>
        <pc:spChg chg="add mod">
          <ac:chgData name="Charlotte Greenway" userId="f3007956-5e20-4c5a-987f-cc7f9910f597" providerId="ADAL" clId="{AD6E5B43-6D93-437D-BF98-C7CE12EA2D06}" dt="2026-02-25T14:46:41.477" v="197" actId="1076"/>
          <ac:spMkLst>
            <pc:docMk/>
            <pc:sldMk cId="1677501244" sldId="311"/>
            <ac:spMk id="6" creationId="{376E5BA1-4341-2DC3-57B0-6774FEA82F6F}"/>
          </ac:spMkLst>
        </pc:spChg>
        <pc:spChg chg="add mod">
          <ac:chgData name="Charlotte Greenway" userId="f3007956-5e20-4c5a-987f-cc7f9910f597" providerId="ADAL" clId="{AD6E5B43-6D93-437D-BF98-C7CE12EA2D06}" dt="2026-03-09T13:23:57.626" v="1607" actId="20577"/>
          <ac:spMkLst>
            <pc:docMk/>
            <pc:sldMk cId="1677501244" sldId="311"/>
            <ac:spMk id="8" creationId="{6360EF13-EFC3-2B70-050C-80D2A444440E}"/>
          </ac:spMkLst>
        </pc:spChg>
      </pc:sldChg>
      <pc:sldChg chg="addSp delSp modSp new mod">
        <pc:chgData name="Charlotte Greenway" userId="f3007956-5e20-4c5a-987f-cc7f9910f597" providerId="ADAL" clId="{AD6E5B43-6D93-437D-BF98-C7CE12EA2D06}" dt="2026-03-09T13:30:37.120" v="1614" actId="207"/>
        <pc:sldMkLst>
          <pc:docMk/>
          <pc:sldMk cId="3725284199" sldId="312"/>
        </pc:sldMkLst>
        <pc:spChg chg="add mod">
          <ac:chgData name="Charlotte Greenway" userId="f3007956-5e20-4c5a-987f-cc7f9910f597" providerId="ADAL" clId="{AD6E5B43-6D93-437D-BF98-C7CE12EA2D06}" dt="2026-03-03T13:27:53.569" v="313" actId="1076"/>
          <ac:spMkLst>
            <pc:docMk/>
            <pc:sldMk cId="3725284199" sldId="312"/>
            <ac:spMk id="3" creationId="{F32A41AF-41D2-F001-7921-33E49B805870}"/>
          </ac:spMkLst>
        </pc:spChg>
        <pc:spChg chg="add mod">
          <ac:chgData name="Charlotte Greenway" userId="f3007956-5e20-4c5a-987f-cc7f9910f597" providerId="ADAL" clId="{AD6E5B43-6D93-437D-BF98-C7CE12EA2D06}" dt="2026-03-09T13:30:37.120" v="1614" actId="207"/>
          <ac:spMkLst>
            <pc:docMk/>
            <pc:sldMk cId="3725284199" sldId="312"/>
            <ac:spMk id="4" creationId="{BAC663F4-D9EA-24A8-2C33-C6C8677D6D32}"/>
          </ac:spMkLst>
        </pc:spChg>
        <pc:spChg chg="add mod">
          <ac:chgData name="Charlotte Greenway" userId="f3007956-5e20-4c5a-987f-cc7f9910f597" providerId="ADAL" clId="{AD6E5B43-6D93-437D-BF98-C7CE12EA2D06}" dt="2026-03-03T13:27:48.305" v="312" actId="1076"/>
          <ac:spMkLst>
            <pc:docMk/>
            <pc:sldMk cId="3725284199" sldId="312"/>
            <ac:spMk id="5" creationId="{4F29065A-4BBB-2E2F-2025-6E98AC3BD9B1}"/>
          </ac:spMkLst>
        </pc:spChg>
        <pc:spChg chg="add mod">
          <ac:chgData name="Charlotte Greenway" userId="f3007956-5e20-4c5a-987f-cc7f9910f597" providerId="ADAL" clId="{AD6E5B43-6D93-437D-BF98-C7CE12EA2D06}" dt="2026-03-03T13:29:27.858" v="324" actId="1076"/>
          <ac:spMkLst>
            <pc:docMk/>
            <pc:sldMk cId="3725284199" sldId="312"/>
            <ac:spMk id="7" creationId="{C1F964D1-66D6-6817-65F3-EBE8CAC61726}"/>
          </ac:spMkLst>
        </pc:spChg>
        <pc:spChg chg="add mod">
          <ac:chgData name="Charlotte Greenway" userId="f3007956-5e20-4c5a-987f-cc7f9910f597" providerId="ADAL" clId="{AD6E5B43-6D93-437D-BF98-C7CE12EA2D06}" dt="2026-03-03T13:28:04.936" v="314" actId="14100"/>
          <ac:spMkLst>
            <pc:docMk/>
            <pc:sldMk cId="3725284199" sldId="312"/>
            <ac:spMk id="9" creationId="{625CB563-DDD7-C057-EFC0-0B899ED9CC6A}"/>
          </ac:spMkLst>
        </pc:spChg>
        <pc:spChg chg="add mod">
          <ac:chgData name="Charlotte Greenway" userId="f3007956-5e20-4c5a-987f-cc7f9910f597" providerId="ADAL" clId="{AD6E5B43-6D93-437D-BF98-C7CE12EA2D06}" dt="2026-03-03T13:29:11.889" v="321" actId="1076"/>
          <ac:spMkLst>
            <pc:docMk/>
            <pc:sldMk cId="3725284199" sldId="312"/>
            <ac:spMk id="11" creationId="{BDB6AFDE-D48F-F019-6C8E-FE3363BD79B0}"/>
          </ac:spMkLst>
        </pc:spChg>
      </pc:sldChg>
      <pc:sldChg chg="addSp delSp modSp new mod">
        <pc:chgData name="Charlotte Greenway" userId="f3007956-5e20-4c5a-987f-cc7f9910f597" providerId="ADAL" clId="{AD6E5B43-6D93-437D-BF98-C7CE12EA2D06}" dt="2026-03-03T13:25:26.163" v="283" actId="207"/>
        <pc:sldMkLst>
          <pc:docMk/>
          <pc:sldMk cId="387592710" sldId="314"/>
        </pc:sldMkLst>
        <pc:spChg chg="mod">
          <ac:chgData name="Charlotte Greenway" userId="f3007956-5e20-4c5a-987f-cc7f9910f597" providerId="ADAL" clId="{AD6E5B43-6D93-437D-BF98-C7CE12EA2D06}" dt="2026-03-03T12:57:07.480" v="235" actId="404"/>
          <ac:spMkLst>
            <pc:docMk/>
            <pc:sldMk cId="387592710" sldId="314"/>
            <ac:spMk id="2" creationId="{992FF256-C97D-442A-D822-A830B223FC7C}"/>
          </ac:spMkLst>
        </pc:spChg>
        <pc:spChg chg="add mod">
          <ac:chgData name="Charlotte Greenway" userId="f3007956-5e20-4c5a-987f-cc7f9910f597" providerId="ADAL" clId="{AD6E5B43-6D93-437D-BF98-C7CE12EA2D06}" dt="2026-03-03T13:25:26.163" v="283" actId="207"/>
          <ac:spMkLst>
            <pc:docMk/>
            <pc:sldMk cId="387592710" sldId="314"/>
            <ac:spMk id="6" creationId="{FDC7C13E-FF95-83B7-674F-FDF09ADEE797}"/>
          </ac:spMkLst>
        </pc:spChg>
        <pc:graphicFrameChg chg="add mod">
          <ac:chgData name="Charlotte Greenway" userId="f3007956-5e20-4c5a-987f-cc7f9910f597" providerId="ADAL" clId="{AD6E5B43-6D93-437D-BF98-C7CE12EA2D06}" dt="2026-03-03T13:24:05.601" v="272" actId="1076"/>
          <ac:graphicFrameMkLst>
            <pc:docMk/>
            <pc:sldMk cId="387592710" sldId="314"/>
            <ac:graphicFrameMk id="9" creationId="{F98E23B8-6BFC-0D45-D48D-EE9AE73EABC1}"/>
          </ac:graphicFrameMkLst>
        </pc:graphicFrameChg>
      </pc:sldChg>
      <pc:sldChg chg="addSp delSp modSp add mod ord">
        <pc:chgData name="Charlotte Greenway" userId="f3007956-5e20-4c5a-987f-cc7f9910f597" providerId="ADAL" clId="{AD6E5B43-6D93-437D-BF98-C7CE12EA2D06}" dt="2026-03-09T13:32:00.324" v="1622" actId="478"/>
        <pc:sldMkLst>
          <pc:docMk/>
          <pc:sldMk cId="3100915981" sldId="315"/>
        </pc:sldMkLst>
        <pc:spChg chg="add del mod">
          <ac:chgData name="Charlotte Greenway" userId="f3007956-5e20-4c5a-987f-cc7f9910f597" providerId="ADAL" clId="{AD6E5B43-6D93-437D-BF98-C7CE12EA2D06}" dt="2026-03-09T13:32:00.324" v="1622" actId="478"/>
          <ac:spMkLst>
            <pc:docMk/>
            <pc:sldMk cId="3100915981" sldId="315"/>
            <ac:spMk id="3" creationId="{F11AAECE-A9CC-4008-37F7-91E1EB238D90}"/>
          </ac:spMkLst>
        </pc:spChg>
        <pc:spChg chg="add mod">
          <ac:chgData name="Charlotte Greenway" userId="f3007956-5e20-4c5a-987f-cc7f9910f597" providerId="ADAL" clId="{AD6E5B43-6D93-437D-BF98-C7CE12EA2D06}" dt="2026-03-03T13:34:51.180" v="357" actId="208"/>
          <ac:spMkLst>
            <pc:docMk/>
            <pc:sldMk cId="3100915981" sldId="315"/>
            <ac:spMk id="5" creationId="{187668D8-7AB8-0AEA-CBDE-5BA2FBF111ED}"/>
          </ac:spMkLst>
        </pc:spChg>
        <pc:spChg chg="add mod">
          <ac:chgData name="Charlotte Greenway" userId="f3007956-5e20-4c5a-987f-cc7f9910f597" providerId="ADAL" clId="{AD6E5B43-6D93-437D-BF98-C7CE12EA2D06}" dt="2026-03-03T13:35:18.274" v="363" actId="1076"/>
          <ac:spMkLst>
            <pc:docMk/>
            <pc:sldMk cId="3100915981" sldId="315"/>
            <ac:spMk id="9" creationId="{640D28C2-474B-3E06-DEDC-A5535228B2FA}"/>
          </ac:spMkLst>
        </pc:spChg>
        <pc:spChg chg="add mod">
          <ac:chgData name="Charlotte Greenway" userId="f3007956-5e20-4c5a-987f-cc7f9910f597" providerId="ADAL" clId="{AD6E5B43-6D93-437D-BF98-C7CE12EA2D06}" dt="2026-03-03T13:35:13.503" v="362" actId="208"/>
          <ac:spMkLst>
            <pc:docMk/>
            <pc:sldMk cId="3100915981" sldId="315"/>
            <ac:spMk id="11" creationId="{BAEAA8A9-28C3-6CED-0F8C-4CD7B0A227B8}"/>
          </ac:spMkLst>
        </pc:spChg>
      </pc:sldChg>
      <pc:sldChg chg="addSp delSp modSp new mod">
        <pc:chgData name="Charlotte Greenway" userId="f3007956-5e20-4c5a-987f-cc7f9910f597" providerId="ADAL" clId="{AD6E5B43-6D93-437D-BF98-C7CE12EA2D06}" dt="2026-03-09T13:31:54.169" v="1620" actId="20577"/>
        <pc:sldMkLst>
          <pc:docMk/>
          <pc:sldMk cId="472745639" sldId="316"/>
        </pc:sldMkLst>
        <pc:spChg chg="add mod">
          <ac:chgData name="Charlotte Greenway" userId="f3007956-5e20-4c5a-987f-cc7f9910f597" providerId="ADAL" clId="{AD6E5B43-6D93-437D-BF98-C7CE12EA2D06}" dt="2026-03-09T13:31:54.169" v="1620" actId="20577"/>
          <ac:spMkLst>
            <pc:docMk/>
            <pc:sldMk cId="472745639" sldId="316"/>
            <ac:spMk id="3" creationId="{DC1A7DBB-BC5A-4955-D4FB-3EEFF01BE4B0}"/>
          </ac:spMkLst>
        </pc:spChg>
        <pc:spChg chg="add mod">
          <ac:chgData name="Charlotte Greenway" userId="f3007956-5e20-4c5a-987f-cc7f9910f597" providerId="ADAL" clId="{AD6E5B43-6D93-437D-BF98-C7CE12EA2D06}" dt="2026-03-03T13:36:54.923" v="382" actId="1076"/>
          <ac:spMkLst>
            <pc:docMk/>
            <pc:sldMk cId="472745639" sldId="316"/>
            <ac:spMk id="5" creationId="{5219360F-028E-D399-6337-F4C3D109C590}"/>
          </ac:spMkLst>
        </pc:spChg>
        <pc:spChg chg="add mod">
          <ac:chgData name="Charlotte Greenway" userId="f3007956-5e20-4c5a-987f-cc7f9910f597" providerId="ADAL" clId="{AD6E5B43-6D93-437D-BF98-C7CE12EA2D06}" dt="2026-03-03T13:37:45.586" v="389" actId="1076"/>
          <ac:spMkLst>
            <pc:docMk/>
            <pc:sldMk cId="472745639" sldId="316"/>
            <ac:spMk id="7" creationId="{2FB6EF0C-0169-A629-542A-A1B7B950E0DD}"/>
          </ac:spMkLst>
        </pc:spChg>
        <pc:picChg chg="add mod">
          <ac:chgData name="Charlotte Greenway" userId="f3007956-5e20-4c5a-987f-cc7f9910f597" providerId="ADAL" clId="{AD6E5B43-6D93-437D-BF98-C7CE12EA2D06}" dt="2026-03-03T13:40:12.867" v="399"/>
          <ac:picMkLst>
            <pc:docMk/>
            <pc:sldMk cId="472745639" sldId="316"/>
            <ac:picMk id="1030" creationId="{AD896AA3-7AC4-E192-99B3-0B42F6C66C9A}"/>
          </ac:picMkLst>
        </pc:picChg>
      </pc:sldChg>
      <pc:sldChg chg="addSp delSp modSp new mod">
        <pc:chgData name="Charlotte Greenway" userId="f3007956-5e20-4c5a-987f-cc7f9910f597" providerId="ADAL" clId="{AD6E5B43-6D93-437D-BF98-C7CE12EA2D06}" dt="2026-03-03T14:00:42.976" v="575" actId="478"/>
        <pc:sldMkLst>
          <pc:docMk/>
          <pc:sldMk cId="68114567" sldId="317"/>
        </pc:sldMkLst>
        <pc:spChg chg="add mod">
          <ac:chgData name="Charlotte Greenway" userId="f3007956-5e20-4c5a-987f-cc7f9910f597" providerId="ADAL" clId="{AD6E5B43-6D93-437D-BF98-C7CE12EA2D06}" dt="2026-03-03T13:42:28.971" v="413" actId="1076"/>
          <ac:spMkLst>
            <pc:docMk/>
            <pc:sldMk cId="68114567" sldId="317"/>
            <ac:spMk id="5" creationId="{05A0447D-F07B-1AE9-2546-58A1197BED7B}"/>
          </ac:spMkLst>
        </pc:spChg>
        <pc:spChg chg="add mod">
          <ac:chgData name="Charlotte Greenway" userId="f3007956-5e20-4c5a-987f-cc7f9910f597" providerId="ADAL" clId="{AD6E5B43-6D93-437D-BF98-C7CE12EA2D06}" dt="2026-03-03T13:42:35.453" v="414" actId="1076"/>
          <ac:spMkLst>
            <pc:docMk/>
            <pc:sldMk cId="68114567" sldId="317"/>
            <ac:spMk id="7" creationId="{DFB863A0-9FB3-8115-3533-796D987EDD3C}"/>
          </ac:spMkLst>
        </pc:spChg>
      </pc:sldChg>
      <pc:sldChg chg="addSp delSp modSp new mod ord">
        <pc:chgData name="Charlotte Greenway" userId="f3007956-5e20-4c5a-987f-cc7f9910f597" providerId="ADAL" clId="{AD6E5B43-6D93-437D-BF98-C7CE12EA2D06}" dt="2026-03-09T13:35:08.353" v="1632" actId="1076"/>
        <pc:sldMkLst>
          <pc:docMk/>
          <pc:sldMk cId="2318827767" sldId="318"/>
        </pc:sldMkLst>
        <pc:spChg chg="add mod">
          <ac:chgData name="Charlotte Greenway" userId="f3007956-5e20-4c5a-987f-cc7f9910f597" providerId="ADAL" clId="{AD6E5B43-6D93-437D-BF98-C7CE12EA2D06}" dt="2026-03-09T13:35:08.353" v="1632" actId="1076"/>
          <ac:spMkLst>
            <pc:docMk/>
            <pc:sldMk cId="2318827767" sldId="318"/>
            <ac:spMk id="3" creationId="{88DC9AC5-1F76-3690-0F0C-8F0114E96F22}"/>
          </ac:spMkLst>
        </pc:spChg>
        <pc:spChg chg="add mod">
          <ac:chgData name="Charlotte Greenway" userId="f3007956-5e20-4c5a-987f-cc7f9910f597" providerId="ADAL" clId="{AD6E5B43-6D93-437D-BF98-C7CE12EA2D06}" dt="2026-03-09T13:35:01.273" v="1631" actId="6549"/>
          <ac:spMkLst>
            <pc:docMk/>
            <pc:sldMk cId="2318827767" sldId="318"/>
            <ac:spMk id="5" creationId="{F622522C-9EF1-6571-E3A0-4101093B7BBD}"/>
          </ac:spMkLst>
        </pc:spChg>
        <pc:spChg chg="add mod">
          <ac:chgData name="Charlotte Greenway" userId="f3007956-5e20-4c5a-987f-cc7f9910f597" providerId="ADAL" clId="{AD6E5B43-6D93-437D-BF98-C7CE12EA2D06}" dt="2026-03-09T13:34:06.737" v="1624" actId="1076"/>
          <ac:spMkLst>
            <pc:docMk/>
            <pc:sldMk cId="2318827767" sldId="318"/>
            <ac:spMk id="7" creationId="{1BA54074-F44D-2E94-C766-DA39C922A9F5}"/>
          </ac:spMkLst>
        </pc:spChg>
        <pc:spChg chg="add mod">
          <ac:chgData name="Charlotte Greenway" userId="f3007956-5e20-4c5a-987f-cc7f9910f597" providerId="ADAL" clId="{AD6E5B43-6D93-437D-BF98-C7CE12EA2D06}" dt="2026-03-03T13:47:34.790" v="454" actId="1076"/>
          <ac:spMkLst>
            <pc:docMk/>
            <pc:sldMk cId="2318827767" sldId="318"/>
            <ac:spMk id="9" creationId="{68F74509-BBBA-481A-EE11-99D04A5BB195}"/>
          </ac:spMkLst>
        </pc:spChg>
      </pc:sldChg>
      <pc:sldChg chg="addSp delSp modSp new mod">
        <pc:chgData name="Charlotte Greenway" userId="f3007956-5e20-4c5a-987f-cc7f9910f597" providerId="ADAL" clId="{AD6E5B43-6D93-437D-BF98-C7CE12EA2D06}" dt="2026-03-09T13:39:08.735" v="1639" actId="14100"/>
        <pc:sldMkLst>
          <pc:docMk/>
          <pc:sldMk cId="3205117422" sldId="319"/>
        </pc:sldMkLst>
        <pc:spChg chg="add mod">
          <ac:chgData name="Charlotte Greenway" userId="f3007956-5e20-4c5a-987f-cc7f9910f597" providerId="ADAL" clId="{AD6E5B43-6D93-437D-BF98-C7CE12EA2D06}" dt="2026-03-09T13:39:08.735" v="1639" actId="14100"/>
          <ac:spMkLst>
            <pc:docMk/>
            <pc:sldMk cId="3205117422" sldId="319"/>
            <ac:spMk id="3" creationId="{540E9157-A763-B8D7-77CA-491E0FF56478}"/>
          </ac:spMkLst>
        </pc:spChg>
        <pc:spChg chg="add mod">
          <ac:chgData name="Charlotte Greenway" userId="f3007956-5e20-4c5a-987f-cc7f9910f597" providerId="ADAL" clId="{AD6E5B43-6D93-437D-BF98-C7CE12EA2D06}" dt="2026-03-03T13:50:11.574" v="490" actId="1076"/>
          <ac:spMkLst>
            <pc:docMk/>
            <pc:sldMk cId="3205117422" sldId="319"/>
            <ac:spMk id="5" creationId="{52835EE8-3A30-F114-F5BB-5C2CC75BF96F}"/>
          </ac:spMkLst>
        </pc:spChg>
        <pc:spChg chg="add mod">
          <ac:chgData name="Charlotte Greenway" userId="f3007956-5e20-4c5a-987f-cc7f9910f597" providerId="ADAL" clId="{AD6E5B43-6D93-437D-BF98-C7CE12EA2D06}" dt="2026-03-03T13:50:20.965" v="501" actId="20577"/>
          <ac:spMkLst>
            <pc:docMk/>
            <pc:sldMk cId="3205117422" sldId="319"/>
            <ac:spMk id="7" creationId="{8C0B2864-9878-8C48-4328-4AC85BB5881A}"/>
          </ac:spMkLst>
        </pc:spChg>
        <pc:spChg chg="add mod">
          <ac:chgData name="Charlotte Greenway" userId="f3007956-5e20-4c5a-987f-cc7f9910f597" providerId="ADAL" clId="{AD6E5B43-6D93-437D-BF98-C7CE12EA2D06}" dt="2026-03-03T13:49:23.866" v="478" actId="1076"/>
          <ac:spMkLst>
            <pc:docMk/>
            <pc:sldMk cId="3205117422" sldId="319"/>
            <ac:spMk id="9" creationId="{D8381C9B-9DDB-AB6C-A845-50FDBC4FC112}"/>
          </ac:spMkLst>
        </pc:spChg>
        <pc:spChg chg="add mod">
          <ac:chgData name="Charlotte Greenway" userId="f3007956-5e20-4c5a-987f-cc7f9910f597" providerId="ADAL" clId="{AD6E5B43-6D93-437D-BF98-C7CE12EA2D06}" dt="2026-03-03T13:49:58.273" v="488" actId="1076"/>
          <ac:spMkLst>
            <pc:docMk/>
            <pc:sldMk cId="3205117422" sldId="319"/>
            <ac:spMk id="11" creationId="{B6793558-DC03-FCB3-AEC6-22540E0B4EE9}"/>
          </ac:spMkLst>
        </pc:spChg>
      </pc:sldChg>
      <pc:sldChg chg="addSp delSp modSp new mod">
        <pc:chgData name="Charlotte Greenway" userId="f3007956-5e20-4c5a-987f-cc7f9910f597" providerId="ADAL" clId="{AD6E5B43-6D93-437D-BF98-C7CE12EA2D06}" dt="2026-03-09T13:42:06.195" v="1654" actId="1076"/>
        <pc:sldMkLst>
          <pc:docMk/>
          <pc:sldMk cId="1094067947" sldId="320"/>
        </pc:sldMkLst>
        <pc:spChg chg="add mod">
          <ac:chgData name="Charlotte Greenway" userId="f3007956-5e20-4c5a-987f-cc7f9910f597" providerId="ADAL" clId="{AD6E5B43-6D93-437D-BF98-C7CE12EA2D06}" dt="2026-03-09T13:42:06.195" v="1654" actId="1076"/>
          <ac:spMkLst>
            <pc:docMk/>
            <pc:sldMk cId="1094067947" sldId="320"/>
            <ac:spMk id="3" creationId="{300EA2F8-D945-679B-1DA5-F03CBFDD58A2}"/>
          </ac:spMkLst>
        </pc:spChg>
        <pc:spChg chg="add mod">
          <ac:chgData name="Charlotte Greenway" userId="f3007956-5e20-4c5a-987f-cc7f9910f597" providerId="ADAL" clId="{AD6E5B43-6D93-437D-BF98-C7CE12EA2D06}" dt="2026-03-03T13:57:01.974" v="559" actId="20577"/>
          <ac:spMkLst>
            <pc:docMk/>
            <pc:sldMk cId="1094067947" sldId="320"/>
            <ac:spMk id="5" creationId="{86BABE47-8BD8-05B4-8D3D-B74687142650}"/>
          </ac:spMkLst>
        </pc:spChg>
        <pc:spChg chg="add mod">
          <ac:chgData name="Charlotte Greenway" userId="f3007956-5e20-4c5a-987f-cc7f9910f597" providerId="ADAL" clId="{AD6E5B43-6D93-437D-BF98-C7CE12EA2D06}" dt="2026-03-03T13:57:07.352" v="560" actId="1076"/>
          <ac:spMkLst>
            <pc:docMk/>
            <pc:sldMk cId="1094067947" sldId="320"/>
            <ac:spMk id="7" creationId="{E7EE7336-BC99-C7E4-38C9-F06C32E415EA}"/>
          </ac:spMkLst>
        </pc:spChg>
        <pc:spChg chg="add mod">
          <ac:chgData name="Charlotte Greenway" userId="f3007956-5e20-4c5a-987f-cc7f9910f597" providerId="ADAL" clId="{AD6E5B43-6D93-437D-BF98-C7CE12EA2D06}" dt="2026-03-03T13:54:03.285" v="524" actId="1076"/>
          <ac:spMkLst>
            <pc:docMk/>
            <pc:sldMk cId="1094067947" sldId="320"/>
            <ac:spMk id="9" creationId="{22A5CF1D-E6B8-13A4-E17B-84E9D18E64A0}"/>
          </ac:spMkLst>
        </pc:spChg>
        <pc:spChg chg="add mod">
          <ac:chgData name="Charlotte Greenway" userId="f3007956-5e20-4c5a-987f-cc7f9910f597" providerId="ADAL" clId="{AD6E5B43-6D93-437D-BF98-C7CE12EA2D06}" dt="2026-03-03T13:55:29.829" v="541" actId="1076"/>
          <ac:spMkLst>
            <pc:docMk/>
            <pc:sldMk cId="1094067947" sldId="320"/>
            <ac:spMk id="11" creationId="{3A0B3910-C896-A969-04ED-C62AB21DA14A}"/>
          </ac:spMkLst>
        </pc:spChg>
        <pc:spChg chg="add mod">
          <ac:chgData name="Charlotte Greenway" userId="f3007956-5e20-4c5a-987f-cc7f9910f597" providerId="ADAL" clId="{AD6E5B43-6D93-437D-BF98-C7CE12EA2D06}" dt="2026-03-03T13:56:48.584" v="557" actId="1076"/>
          <ac:spMkLst>
            <pc:docMk/>
            <pc:sldMk cId="1094067947" sldId="320"/>
            <ac:spMk id="13" creationId="{E34594D6-FEF9-34E1-CED0-03C6CEBA7347}"/>
          </ac:spMkLst>
        </pc:spChg>
      </pc:sldChg>
      <pc:sldChg chg="addSp delSp modSp new mod modClrScheme chgLayout">
        <pc:chgData name="Charlotte Greenway" userId="f3007956-5e20-4c5a-987f-cc7f9910f597" providerId="ADAL" clId="{AD6E5B43-6D93-437D-BF98-C7CE12EA2D06}" dt="2026-03-03T14:00:06.170" v="574" actId="115"/>
        <pc:sldMkLst>
          <pc:docMk/>
          <pc:sldMk cId="1276320477" sldId="321"/>
        </pc:sldMkLst>
        <pc:spChg chg="add mod">
          <ac:chgData name="Charlotte Greenway" userId="f3007956-5e20-4c5a-987f-cc7f9910f597" providerId="ADAL" clId="{AD6E5B43-6D93-437D-BF98-C7CE12EA2D06}" dt="2026-03-03T13:57:58.514" v="565" actId="26606"/>
          <ac:spMkLst>
            <pc:docMk/>
            <pc:sldMk cId="1276320477" sldId="321"/>
            <ac:spMk id="12" creationId="{3372BBCA-FCB5-54A8-92FC-07B7C27C6EEC}"/>
          </ac:spMkLst>
        </pc:spChg>
        <pc:graphicFrameChg chg="add mod modGraphic">
          <ac:chgData name="Charlotte Greenway" userId="f3007956-5e20-4c5a-987f-cc7f9910f597" providerId="ADAL" clId="{AD6E5B43-6D93-437D-BF98-C7CE12EA2D06}" dt="2026-03-03T14:00:06.170" v="574" actId="115"/>
          <ac:graphicFrameMkLst>
            <pc:docMk/>
            <pc:sldMk cId="1276320477" sldId="321"/>
            <ac:graphicFrameMk id="5" creationId="{B84F1718-22A8-DCA6-15CC-8A9B9490F3E8}"/>
          </ac:graphicFrameMkLst>
        </pc:graphicFrameChg>
      </pc:sldChg>
      <pc:sldChg chg="addSp delSp modSp new mod ord">
        <pc:chgData name="Charlotte Greenway" userId="f3007956-5e20-4c5a-987f-cc7f9910f597" providerId="ADAL" clId="{AD6E5B43-6D93-437D-BF98-C7CE12EA2D06}" dt="2026-03-03T14:26:55.304" v="955"/>
        <pc:sldMkLst>
          <pc:docMk/>
          <pc:sldMk cId="1401553664" sldId="322"/>
        </pc:sldMkLst>
        <pc:spChg chg="mod">
          <ac:chgData name="Charlotte Greenway" userId="f3007956-5e20-4c5a-987f-cc7f9910f597" providerId="ADAL" clId="{AD6E5B43-6D93-437D-BF98-C7CE12EA2D06}" dt="2026-03-03T14:03:26.031" v="601" actId="14100"/>
          <ac:spMkLst>
            <pc:docMk/>
            <pc:sldMk cId="1401553664" sldId="322"/>
            <ac:spMk id="5" creationId="{79D67D76-3CF3-5770-05C8-E6B76EBC6FED}"/>
          </ac:spMkLst>
        </pc:spChg>
        <pc:spChg chg="mod">
          <ac:chgData name="Charlotte Greenway" userId="f3007956-5e20-4c5a-987f-cc7f9910f597" providerId="ADAL" clId="{AD6E5B43-6D93-437D-BF98-C7CE12EA2D06}" dt="2026-03-03T14:03:18.200" v="599" actId="404"/>
          <ac:spMkLst>
            <pc:docMk/>
            <pc:sldMk cId="1401553664" sldId="322"/>
            <ac:spMk id="6" creationId="{AB3C7ABB-1979-CCDA-9872-82D897321AB4}"/>
          </ac:spMkLst>
        </pc:spChg>
        <pc:spChg chg="add mod">
          <ac:chgData name="Charlotte Greenway" userId="f3007956-5e20-4c5a-987f-cc7f9910f597" providerId="ADAL" clId="{AD6E5B43-6D93-437D-BF98-C7CE12EA2D06}" dt="2026-03-03T14:06:10.109" v="656" actId="1076"/>
          <ac:spMkLst>
            <pc:docMk/>
            <pc:sldMk cId="1401553664" sldId="322"/>
            <ac:spMk id="8" creationId="{9CF3B5AB-ECB3-56CC-1E11-8B20FDBC7459}"/>
          </ac:spMkLst>
        </pc:spChg>
        <pc:spChg chg="add mod">
          <ac:chgData name="Charlotte Greenway" userId="f3007956-5e20-4c5a-987f-cc7f9910f597" providerId="ADAL" clId="{AD6E5B43-6D93-437D-BF98-C7CE12EA2D06}" dt="2026-03-03T14:07:02.375" v="663" actId="6549"/>
          <ac:spMkLst>
            <pc:docMk/>
            <pc:sldMk cId="1401553664" sldId="322"/>
            <ac:spMk id="10" creationId="{BD46EF69-5EC2-3A85-556D-72956AE6C4BA}"/>
          </ac:spMkLst>
        </pc:spChg>
        <pc:picChg chg="add mod">
          <ac:chgData name="Charlotte Greenway" userId="f3007956-5e20-4c5a-987f-cc7f9910f597" providerId="ADAL" clId="{AD6E5B43-6D93-437D-BF98-C7CE12EA2D06}" dt="2026-03-03T14:26:55.304" v="955"/>
          <ac:picMkLst>
            <pc:docMk/>
            <pc:sldMk cId="1401553664" sldId="322"/>
            <ac:picMk id="4104" creationId="{1B4A05BD-59A9-2E07-85BB-7FFDB7484433}"/>
          </ac:picMkLst>
        </pc:picChg>
      </pc:sldChg>
      <pc:sldChg chg="addSp delSp modSp new mod">
        <pc:chgData name="Charlotte Greenway" userId="f3007956-5e20-4c5a-987f-cc7f9910f597" providerId="ADAL" clId="{AD6E5B43-6D93-437D-BF98-C7CE12EA2D06}" dt="2026-03-03T14:15:07.648" v="794" actId="1076"/>
        <pc:sldMkLst>
          <pc:docMk/>
          <pc:sldMk cId="3443140375" sldId="326"/>
        </pc:sldMkLst>
        <pc:spChg chg="add mod">
          <ac:chgData name="Charlotte Greenway" userId="f3007956-5e20-4c5a-987f-cc7f9910f597" providerId="ADAL" clId="{AD6E5B43-6D93-437D-BF98-C7CE12EA2D06}" dt="2026-03-03T14:14:51.102" v="791" actId="1076"/>
          <ac:spMkLst>
            <pc:docMk/>
            <pc:sldMk cId="3443140375" sldId="326"/>
            <ac:spMk id="5" creationId="{39DBCF54-25BA-67F6-C6B0-84904F7379F9}"/>
          </ac:spMkLst>
        </pc:spChg>
        <pc:spChg chg="add mod">
          <ac:chgData name="Charlotte Greenway" userId="f3007956-5e20-4c5a-987f-cc7f9910f597" providerId="ADAL" clId="{AD6E5B43-6D93-437D-BF98-C7CE12EA2D06}" dt="2026-03-03T14:13:52.813" v="779" actId="1076"/>
          <ac:spMkLst>
            <pc:docMk/>
            <pc:sldMk cId="3443140375" sldId="326"/>
            <ac:spMk id="6" creationId="{1D0187C2-4FD9-4965-AD9B-9B1CDE28FEBE}"/>
          </ac:spMkLst>
        </pc:spChg>
        <pc:spChg chg="add mod">
          <ac:chgData name="Charlotte Greenway" userId="f3007956-5e20-4c5a-987f-cc7f9910f597" providerId="ADAL" clId="{AD6E5B43-6D93-437D-BF98-C7CE12EA2D06}" dt="2026-03-03T14:15:07.648" v="794" actId="1076"/>
          <ac:spMkLst>
            <pc:docMk/>
            <pc:sldMk cId="3443140375" sldId="326"/>
            <ac:spMk id="7" creationId="{44E9C2CB-AA15-42BC-0646-0D63714111CA}"/>
          </ac:spMkLst>
        </pc:spChg>
        <pc:spChg chg="add mod">
          <ac:chgData name="Charlotte Greenway" userId="f3007956-5e20-4c5a-987f-cc7f9910f597" providerId="ADAL" clId="{AD6E5B43-6D93-437D-BF98-C7CE12EA2D06}" dt="2026-03-03T14:14:58.385" v="793" actId="1076"/>
          <ac:spMkLst>
            <pc:docMk/>
            <pc:sldMk cId="3443140375" sldId="326"/>
            <ac:spMk id="8" creationId="{DB04B676-04B7-8773-8DC8-158CF5E41BB4}"/>
          </ac:spMkLst>
        </pc:spChg>
      </pc:sldChg>
      <pc:sldChg chg="addSp delSp modSp new mod">
        <pc:chgData name="Charlotte Greenway" userId="f3007956-5e20-4c5a-987f-cc7f9910f597" providerId="ADAL" clId="{AD6E5B43-6D93-437D-BF98-C7CE12EA2D06}" dt="2026-03-03T14:28:39.453" v="977" actId="1076"/>
        <pc:sldMkLst>
          <pc:docMk/>
          <pc:sldMk cId="906984230" sldId="327"/>
        </pc:sldMkLst>
        <pc:spChg chg="add mod">
          <ac:chgData name="Charlotte Greenway" userId="f3007956-5e20-4c5a-987f-cc7f9910f597" providerId="ADAL" clId="{AD6E5B43-6D93-437D-BF98-C7CE12EA2D06}" dt="2026-03-03T14:28:33.125" v="976" actId="14100"/>
          <ac:spMkLst>
            <pc:docMk/>
            <pc:sldMk cId="906984230" sldId="327"/>
            <ac:spMk id="6" creationId="{6853E42D-A9F6-C48B-1B98-D0F01B1413B7}"/>
          </ac:spMkLst>
        </pc:spChg>
        <pc:spChg chg="add mod">
          <ac:chgData name="Charlotte Greenway" userId="f3007956-5e20-4c5a-987f-cc7f9910f597" providerId="ADAL" clId="{AD6E5B43-6D93-437D-BF98-C7CE12EA2D06}" dt="2026-03-03T14:28:39.453" v="977" actId="1076"/>
          <ac:spMkLst>
            <pc:docMk/>
            <pc:sldMk cId="906984230" sldId="327"/>
            <ac:spMk id="8" creationId="{7C4AA27E-A051-2D56-044B-252780B0D3E6}"/>
          </ac:spMkLst>
        </pc:spChg>
        <pc:spChg chg="add mod">
          <ac:chgData name="Charlotte Greenway" userId="f3007956-5e20-4c5a-987f-cc7f9910f597" providerId="ADAL" clId="{AD6E5B43-6D93-437D-BF98-C7CE12EA2D06}" dt="2026-03-03T14:18:35.716" v="844" actId="1076"/>
          <ac:spMkLst>
            <pc:docMk/>
            <pc:sldMk cId="906984230" sldId="327"/>
            <ac:spMk id="10" creationId="{F277B80A-7528-83A7-70A5-BCF56A5F2D08}"/>
          </ac:spMkLst>
        </pc:spChg>
      </pc:sldChg>
      <pc:sldChg chg="addSp delSp modSp new mod">
        <pc:chgData name="Charlotte Greenway" userId="f3007956-5e20-4c5a-987f-cc7f9910f597" providerId="ADAL" clId="{AD6E5B43-6D93-437D-BF98-C7CE12EA2D06}" dt="2026-03-03T14:22:13.304" v="911" actId="404"/>
        <pc:sldMkLst>
          <pc:docMk/>
          <pc:sldMk cId="1682174867" sldId="328"/>
        </pc:sldMkLst>
        <pc:spChg chg="add mod">
          <ac:chgData name="Charlotte Greenway" userId="f3007956-5e20-4c5a-987f-cc7f9910f597" providerId="ADAL" clId="{AD6E5B43-6D93-437D-BF98-C7CE12EA2D06}" dt="2026-03-03T14:21:32.042" v="883" actId="20577"/>
          <ac:spMkLst>
            <pc:docMk/>
            <pc:sldMk cId="1682174867" sldId="328"/>
            <ac:spMk id="6" creationId="{62C9C03C-A3D9-2DA9-21F1-7E5E5579CD6D}"/>
          </ac:spMkLst>
        </pc:spChg>
        <pc:spChg chg="add mod">
          <ac:chgData name="Charlotte Greenway" userId="f3007956-5e20-4c5a-987f-cc7f9910f597" providerId="ADAL" clId="{AD6E5B43-6D93-437D-BF98-C7CE12EA2D06}" dt="2026-03-03T14:22:13.304" v="911" actId="404"/>
          <ac:spMkLst>
            <pc:docMk/>
            <pc:sldMk cId="1682174867" sldId="328"/>
            <ac:spMk id="8" creationId="{76D9B4C5-0616-7904-DC0C-F0B700E97D2C}"/>
          </ac:spMkLst>
        </pc:spChg>
      </pc:sldChg>
      <pc:sldChg chg="addSp delSp modSp new mod">
        <pc:chgData name="Charlotte Greenway" userId="f3007956-5e20-4c5a-987f-cc7f9910f597" providerId="ADAL" clId="{AD6E5B43-6D93-437D-BF98-C7CE12EA2D06}" dt="2026-03-03T14:28:17.596" v="974" actId="1076"/>
        <pc:sldMkLst>
          <pc:docMk/>
          <pc:sldMk cId="3654011763" sldId="329"/>
        </pc:sldMkLst>
        <pc:spChg chg="add mod">
          <ac:chgData name="Charlotte Greenway" userId="f3007956-5e20-4c5a-987f-cc7f9910f597" providerId="ADAL" clId="{AD6E5B43-6D93-437D-BF98-C7CE12EA2D06}" dt="2026-03-03T14:28:17.596" v="974" actId="1076"/>
          <ac:spMkLst>
            <pc:docMk/>
            <pc:sldMk cId="3654011763" sldId="329"/>
            <ac:spMk id="6" creationId="{3652EFC9-8E8D-37C9-234C-5427B390CC0F}"/>
          </ac:spMkLst>
        </pc:spChg>
        <pc:picChg chg="add mod">
          <ac:chgData name="Charlotte Greenway" userId="f3007956-5e20-4c5a-987f-cc7f9910f597" providerId="ADAL" clId="{AD6E5B43-6D93-437D-BF98-C7CE12EA2D06}" dt="2026-03-03T14:28:07.229" v="971" actId="14100"/>
          <ac:picMkLst>
            <pc:docMk/>
            <pc:sldMk cId="3654011763" sldId="329"/>
            <ac:picMk id="5124" creationId="{D539B896-5D20-48CA-141A-A75522735AFA}"/>
          </ac:picMkLst>
        </pc:picChg>
        <pc:picChg chg="add mod">
          <ac:chgData name="Charlotte Greenway" userId="f3007956-5e20-4c5a-987f-cc7f9910f597" providerId="ADAL" clId="{AD6E5B43-6D93-437D-BF98-C7CE12EA2D06}" dt="2026-03-03T14:27:59.043" v="968" actId="1076"/>
          <ac:picMkLst>
            <pc:docMk/>
            <pc:sldMk cId="3654011763" sldId="329"/>
            <ac:picMk id="5126" creationId="{A386192C-3026-4AD9-DFBA-F9259E7E54EA}"/>
          </ac:picMkLst>
        </pc:picChg>
      </pc:sldChg>
      <pc:sldChg chg="addSp delSp modSp add mod">
        <pc:chgData name="Charlotte Greenway" userId="f3007956-5e20-4c5a-987f-cc7f9910f597" providerId="ADAL" clId="{AD6E5B43-6D93-437D-BF98-C7CE12EA2D06}" dt="2026-03-03T14:34:25.067" v="1022" actId="1076"/>
        <pc:sldMkLst>
          <pc:docMk/>
          <pc:sldMk cId="2340777950" sldId="330"/>
        </pc:sldMkLst>
        <pc:spChg chg="add mod">
          <ac:chgData name="Charlotte Greenway" userId="f3007956-5e20-4c5a-987f-cc7f9910f597" providerId="ADAL" clId="{AD6E5B43-6D93-437D-BF98-C7CE12EA2D06}" dt="2026-03-03T14:32:08.444" v="1012" actId="20577"/>
          <ac:spMkLst>
            <pc:docMk/>
            <pc:sldMk cId="2340777950" sldId="330"/>
            <ac:spMk id="3" creationId="{004ADE81-5F46-2EBA-22AF-078B7CA9B166}"/>
          </ac:spMkLst>
        </pc:spChg>
        <pc:spChg chg="add mod">
          <ac:chgData name="Charlotte Greenway" userId="f3007956-5e20-4c5a-987f-cc7f9910f597" providerId="ADAL" clId="{AD6E5B43-6D93-437D-BF98-C7CE12EA2D06}" dt="2026-03-03T14:34:25.067" v="1022" actId="1076"/>
          <ac:spMkLst>
            <pc:docMk/>
            <pc:sldMk cId="2340777950" sldId="330"/>
            <ac:spMk id="8" creationId="{FCB184C5-1094-0309-AE66-3C04FDA56616}"/>
          </ac:spMkLst>
        </pc:spChg>
        <pc:spChg chg="mod">
          <ac:chgData name="Charlotte Greenway" userId="f3007956-5e20-4c5a-987f-cc7f9910f597" providerId="ADAL" clId="{AD6E5B43-6D93-437D-BF98-C7CE12EA2D06}" dt="2026-03-03T14:30:37.955" v="1001" actId="14100"/>
          <ac:spMkLst>
            <pc:docMk/>
            <pc:sldMk cId="2340777950" sldId="330"/>
            <ac:spMk id="16" creationId="{13DB8711-B938-D1D6-93EC-4F309FE0E87C}"/>
          </ac:spMkLst>
        </pc:spChg>
        <pc:picChg chg="add del mod">
          <ac:chgData name="Charlotte Greenway" userId="f3007956-5e20-4c5a-987f-cc7f9910f597" providerId="ADAL" clId="{AD6E5B43-6D93-437D-BF98-C7CE12EA2D06}" dt="2026-03-03T14:33:46.963" v="1020" actId="1076"/>
          <ac:picMkLst>
            <pc:docMk/>
            <pc:sldMk cId="2340777950" sldId="330"/>
            <ac:picMk id="20" creationId="{7FAFEB7F-19E0-BA2A-E1C2-19560F049532}"/>
          </ac:picMkLst>
        </pc:picChg>
      </pc:sldChg>
      <pc:sldChg chg="addSp delSp modSp new mod">
        <pc:chgData name="Charlotte Greenway" userId="f3007956-5e20-4c5a-987f-cc7f9910f597" providerId="ADAL" clId="{AD6E5B43-6D93-437D-BF98-C7CE12EA2D06}" dt="2026-03-09T13:44:22.751" v="1655" actId="20577"/>
        <pc:sldMkLst>
          <pc:docMk/>
          <pc:sldMk cId="2020790710" sldId="332"/>
        </pc:sldMkLst>
        <pc:spChg chg="add mod">
          <ac:chgData name="Charlotte Greenway" userId="f3007956-5e20-4c5a-987f-cc7f9910f597" providerId="ADAL" clId="{AD6E5B43-6D93-437D-BF98-C7CE12EA2D06}" dt="2026-03-03T14:39:01.161" v="1070" actId="1076"/>
          <ac:spMkLst>
            <pc:docMk/>
            <pc:sldMk cId="2020790710" sldId="332"/>
            <ac:spMk id="5" creationId="{4FDBCD40-59AD-EC96-E0B4-F47B43485B5A}"/>
          </ac:spMkLst>
        </pc:spChg>
        <pc:spChg chg="add mod">
          <ac:chgData name="Charlotte Greenway" userId="f3007956-5e20-4c5a-987f-cc7f9910f597" providerId="ADAL" clId="{AD6E5B43-6D93-437D-BF98-C7CE12EA2D06}" dt="2026-03-03T14:38:57.813" v="1069" actId="1076"/>
          <ac:spMkLst>
            <pc:docMk/>
            <pc:sldMk cId="2020790710" sldId="332"/>
            <ac:spMk id="7" creationId="{8463754E-2EBF-80B1-6F55-2077A98A5B84}"/>
          </ac:spMkLst>
        </pc:spChg>
        <pc:spChg chg="add mod">
          <ac:chgData name="Charlotte Greenway" userId="f3007956-5e20-4c5a-987f-cc7f9910f597" providerId="ADAL" clId="{AD6E5B43-6D93-437D-BF98-C7CE12EA2D06}" dt="2026-03-03T14:38:52.062" v="1068" actId="1076"/>
          <ac:spMkLst>
            <pc:docMk/>
            <pc:sldMk cId="2020790710" sldId="332"/>
            <ac:spMk id="9" creationId="{3CA465D3-4ED0-945D-AAE6-861DE781B553}"/>
          </ac:spMkLst>
        </pc:spChg>
        <pc:spChg chg="add mod">
          <ac:chgData name="Charlotte Greenway" userId="f3007956-5e20-4c5a-987f-cc7f9910f597" providerId="ADAL" clId="{AD6E5B43-6D93-437D-BF98-C7CE12EA2D06}" dt="2026-03-09T13:44:22.751" v="1655" actId="20577"/>
          <ac:spMkLst>
            <pc:docMk/>
            <pc:sldMk cId="2020790710" sldId="332"/>
            <ac:spMk id="11" creationId="{82C64BA7-E89A-3FDE-0801-74BB3A643F1E}"/>
          </ac:spMkLst>
        </pc:spChg>
      </pc:sldChg>
    </pc:docChg>
  </pc:docChgLst>
  <pc:docChgLst>
    <pc:chgData name="Dr Charlotte Greenway" userId="21ca5f9ab6ecb0bd" providerId="LiveId" clId="{AD6E5B43-6D93-437D-BF98-C7CE12EA2D06}"/>
    <pc:docChg chg="undo custSel addSld delSld modSld sldOrd">
      <pc:chgData name="Dr Charlotte Greenway" userId="21ca5f9ab6ecb0bd" providerId="LiveId" clId="{AD6E5B43-6D93-437D-BF98-C7CE12EA2D06}" dt="2026-02-18T13:24:21.372" v="1352" actId="14100"/>
      <pc:docMkLst>
        <pc:docMk/>
      </pc:docMkLst>
      <pc:sldChg chg="addSp delSp modSp mod">
        <pc:chgData name="Dr Charlotte Greenway" userId="21ca5f9ab6ecb0bd" providerId="LiveId" clId="{AD6E5B43-6D93-437D-BF98-C7CE12EA2D06}" dt="2026-02-18T13:24:21.372" v="1352" actId="14100"/>
        <pc:sldMkLst>
          <pc:docMk/>
          <pc:sldMk cId="1616599803" sldId="298"/>
        </pc:sldMkLst>
        <pc:spChg chg="mod">
          <ac:chgData name="Dr Charlotte Greenway" userId="21ca5f9ab6ecb0bd" providerId="LiveId" clId="{AD6E5B43-6D93-437D-BF98-C7CE12EA2D06}" dt="2026-02-18T13:24:21.372" v="1352" actId="14100"/>
          <ac:spMkLst>
            <pc:docMk/>
            <pc:sldMk cId="1616599803" sldId="298"/>
            <ac:spMk id="12" creationId="{6DEE5A30-1461-44A8-6C41-85648390CAA8}"/>
          </ac:spMkLst>
        </pc:spChg>
        <pc:spChg chg="add mod">
          <ac:chgData name="Dr Charlotte Greenway" userId="21ca5f9ab6ecb0bd" providerId="LiveId" clId="{AD6E5B43-6D93-437D-BF98-C7CE12EA2D06}" dt="2026-02-18T13:24:16.385" v="1351" actId="14100"/>
          <ac:spMkLst>
            <pc:docMk/>
            <pc:sldMk cId="1616599803" sldId="298"/>
            <ac:spMk id="17" creationId="{8FD19AA9-88A4-3C7C-B8EB-FB49BC85C523}"/>
          </ac:spMkLst>
        </pc:spChg>
      </pc:sldChg>
      <pc:sldChg chg="addSp modSp mod">
        <pc:chgData name="Dr Charlotte Greenway" userId="21ca5f9ab6ecb0bd" providerId="LiveId" clId="{AD6E5B43-6D93-437D-BF98-C7CE12EA2D06}" dt="2026-02-18T11:51:42.289" v="16" actId="1076"/>
        <pc:sldMkLst>
          <pc:docMk/>
          <pc:sldMk cId="2399544166" sldId="299"/>
        </pc:sldMkLst>
      </pc:sldChg>
      <pc:sldChg chg="addSp delSp modSp mod ord">
        <pc:chgData name="Dr Charlotte Greenway" userId="21ca5f9ab6ecb0bd" providerId="LiveId" clId="{AD6E5B43-6D93-437D-BF98-C7CE12EA2D06}" dt="2026-02-18T13:23:13.827" v="1320" actId="14100"/>
        <pc:sldMkLst>
          <pc:docMk/>
          <pc:sldMk cId="2768150778" sldId="301"/>
        </pc:sldMkLst>
        <pc:spChg chg="mod">
          <ac:chgData name="Dr Charlotte Greenway" userId="21ca5f9ab6ecb0bd" providerId="LiveId" clId="{AD6E5B43-6D93-437D-BF98-C7CE12EA2D06}" dt="2026-02-18T13:20:18.123" v="1271" actId="1076"/>
          <ac:spMkLst>
            <pc:docMk/>
            <pc:sldMk cId="2768150778" sldId="301"/>
            <ac:spMk id="3" creationId="{22BEA8DE-04D5-227E-887B-F2D13183D91D}"/>
          </ac:spMkLst>
        </pc:spChg>
        <pc:spChg chg="add mod">
          <ac:chgData name="Dr Charlotte Greenway" userId="21ca5f9ab6ecb0bd" providerId="LiveId" clId="{AD6E5B43-6D93-437D-BF98-C7CE12EA2D06}" dt="2026-02-18T13:20:35.229" v="1273" actId="1076"/>
          <ac:spMkLst>
            <pc:docMk/>
            <pc:sldMk cId="2768150778" sldId="301"/>
            <ac:spMk id="8" creationId="{FD39AF2C-A640-5551-6333-5C14C281718A}"/>
          </ac:spMkLst>
        </pc:spChg>
        <pc:spChg chg="add mod">
          <ac:chgData name="Dr Charlotte Greenway" userId="21ca5f9ab6ecb0bd" providerId="LiveId" clId="{AD6E5B43-6D93-437D-BF98-C7CE12EA2D06}" dt="2026-02-18T13:23:13.827" v="1320" actId="14100"/>
          <ac:spMkLst>
            <pc:docMk/>
            <pc:sldMk cId="2768150778" sldId="301"/>
            <ac:spMk id="18" creationId="{B78060E5-35A1-FCC1-F2A7-0A9238FB0D88}"/>
          </ac:spMkLst>
        </pc:spChg>
        <pc:spChg chg="add mod">
          <ac:chgData name="Dr Charlotte Greenway" userId="21ca5f9ab6ecb0bd" providerId="LiveId" clId="{AD6E5B43-6D93-437D-BF98-C7CE12EA2D06}" dt="2026-02-18T13:23:06.065" v="1318" actId="14100"/>
          <ac:spMkLst>
            <pc:docMk/>
            <pc:sldMk cId="2768150778" sldId="301"/>
            <ac:spMk id="21" creationId="{21A5BFDE-1D79-3468-283A-7C7F5859269B}"/>
          </ac:spMkLst>
        </pc:spChg>
        <pc:picChg chg="mod">
          <ac:chgData name="Dr Charlotte Greenway" userId="21ca5f9ab6ecb0bd" providerId="LiveId" clId="{AD6E5B43-6D93-437D-BF98-C7CE12EA2D06}" dt="2026-02-18T13:21:55.540" v="1299" actId="1076"/>
          <ac:picMkLst>
            <pc:docMk/>
            <pc:sldMk cId="2768150778" sldId="301"/>
            <ac:picMk id="20" creationId="{2DEE6E45-4D68-51B3-8A83-6600B5B09EEF}"/>
          </ac:picMkLst>
        </pc:picChg>
      </pc:sldChg>
      <pc:sldChg chg="modSp mod">
        <pc:chgData name="Dr Charlotte Greenway" userId="21ca5f9ab6ecb0bd" providerId="LiveId" clId="{AD6E5B43-6D93-437D-BF98-C7CE12EA2D06}" dt="2026-02-18T13:23:53.529" v="1346" actId="20577"/>
        <pc:sldMkLst>
          <pc:docMk/>
          <pc:sldMk cId="3796457034" sldId="304"/>
        </pc:sldMkLst>
        <pc:spChg chg="mod">
          <ac:chgData name="Dr Charlotte Greenway" userId="21ca5f9ab6ecb0bd" providerId="LiveId" clId="{AD6E5B43-6D93-437D-BF98-C7CE12EA2D06}" dt="2026-02-18T13:23:42.761" v="1321"/>
          <ac:spMkLst>
            <pc:docMk/>
            <pc:sldMk cId="3796457034" sldId="304"/>
            <ac:spMk id="3" creationId="{44A635A2-CC0C-270C-AC8A-59116BD6AE1E}"/>
          </ac:spMkLst>
        </pc:spChg>
        <pc:spChg chg="mod">
          <ac:chgData name="Dr Charlotte Greenway" userId="21ca5f9ab6ecb0bd" providerId="LiveId" clId="{AD6E5B43-6D93-437D-BF98-C7CE12EA2D06}" dt="2026-02-18T13:23:53.529" v="1346" actId="20577"/>
          <ac:spMkLst>
            <pc:docMk/>
            <pc:sldMk cId="3796457034" sldId="304"/>
            <ac:spMk id="6" creationId="{0E430ABE-5769-388C-63FF-B1EA6AB45373}"/>
          </ac:spMkLst>
        </pc:spChg>
      </pc:sldChg>
      <pc:sldChg chg="addSp delSp modSp mod">
        <pc:chgData name="Dr Charlotte Greenway" userId="21ca5f9ab6ecb0bd" providerId="LiveId" clId="{AD6E5B43-6D93-437D-BF98-C7CE12EA2D06}" dt="2026-02-18T13:18:48.611" v="1244" actId="403"/>
        <pc:sldMkLst>
          <pc:docMk/>
          <pc:sldMk cId="4192891432" sldId="306"/>
        </pc:sldMkLst>
        <pc:spChg chg="mod">
          <ac:chgData name="Dr Charlotte Greenway" userId="21ca5f9ab6ecb0bd" providerId="LiveId" clId="{AD6E5B43-6D93-437D-BF98-C7CE12EA2D06}" dt="2026-02-18T13:15:17.427" v="1197" actId="6549"/>
          <ac:spMkLst>
            <pc:docMk/>
            <pc:sldMk cId="4192891432" sldId="306"/>
            <ac:spMk id="7" creationId="{CE08AF22-F0F9-B001-2CCF-2DFA7E8F9499}"/>
          </ac:spMkLst>
        </pc:spChg>
        <pc:spChg chg="add mod">
          <ac:chgData name="Dr Charlotte Greenway" userId="21ca5f9ab6ecb0bd" providerId="LiveId" clId="{AD6E5B43-6D93-437D-BF98-C7CE12EA2D06}" dt="2026-02-18T13:18:17.535" v="1243" actId="404"/>
          <ac:spMkLst>
            <pc:docMk/>
            <pc:sldMk cId="4192891432" sldId="306"/>
            <ac:spMk id="16" creationId="{B252C59C-9907-D4FB-C401-C6619097754B}"/>
          </ac:spMkLst>
        </pc:spChg>
        <pc:spChg chg="add mod">
          <ac:chgData name="Dr Charlotte Greenway" userId="21ca5f9ab6ecb0bd" providerId="LiveId" clId="{AD6E5B43-6D93-437D-BF98-C7CE12EA2D06}" dt="2026-02-18T13:18:48.611" v="1244" actId="403"/>
          <ac:spMkLst>
            <pc:docMk/>
            <pc:sldMk cId="4192891432" sldId="306"/>
            <ac:spMk id="21" creationId="{47724844-E430-E3F2-EE88-A2E9D2E5823C}"/>
          </ac:spMkLst>
        </pc:spChg>
        <pc:spChg chg="add mod">
          <ac:chgData name="Dr Charlotte Greenway" userId="21ca5f9ab6ecb0bd" providerId="LiveId" clId="{AD6E5B43-6D93-437D-BF98-C7CE12EA2D06}" dt="2026-02-18T13:17:41.173" v="1233" actId="1076"/>
          <ac:spMkLst>
            <pc:docMk/>
            <pc:sldMk cId="4192891432" sldId="306"/>
            <ac:spMk id="25" creationId="{6D982DEA-03F4-540F-A98D-48DC6A7B4538}"/>
          </ac:spMkLst>
        </pc:spChg>
        <pc:picChg chg="add del mod">
          <ac:chgData name="Dr Charlotte Greenway" userId="21ca5f9ab6ecb0bd" providerId="LiveId" clId="{AD6E5B43-6D93-437D-BF98-C7CE12EA2D06}" dt="2026-02-18T13:16:04.683" v="1213" actId="1076"/>
          <ac:picMkLst>
            <pc:docMk/>
            <pc:sldMk cId="4192891432" sldId="306"/>
            <ac:picMk id="20" creationId="{A1AB49CF-A20A-C64A-C665-4B7DE9AD85BA}"/>
          </ac:picMkLst>
        </pc:picChg>
      </pc:sldChg>
      <pc:sldChg chg="addSp delSp modSp add mod modNotesTx">
        <pc:chgData name="Dr Charlotte Greenway" userId="21ca5f9ab6ecb0bd" providerId="LiveId" clId="{AD6E5B43-6D93-437D-BF98-C7CE12EA2D06}" dt="2026-02-18T12:32:34.321" v="584" actId="255"/>
        <pc:sldMkLst>
          <pc:docMk/>
          <pc:sldMk cId="2793156642" sldId="307"/>
        </pc:sldMkLst>
        <pc:spChg chg="add mod">
          <ac:chgData name="Dr Charlotte Greenway" userId="21ca5f9ab6ecb0bd" providerId="LiveId" clId="{AD6E5B43-6D93-437D-BF98-C7CE12EA2D06}" dt="2026-02-18T12:30:03.875" v="564" actId="1076"/>
          <ac:spMkLst>
            <pc:docMk/>
            <pc:sldMk cId="2793156642" sldId="307"/>
            <ac:spMk id="3" creationId="{1966E2BB-7407-91DF-5901-ACE75244D6D2}"/>
          </ac:spMkLst>
        </pc:spChg>
        <pc:spChg chg="mod">
          <ac:chgData name="Dr Charlotte Greenway" userId="21ca5f9ab6ecb0bd" providerId="LiveId" clId="{AD6E5B43-6D93-437D-BF98-C7CE12EA2D06}" dt="2026-02-18T12:29:29.727" v="557" actId="404"/>
          <ac:spMkLst>
            <pc:docMk/>
            <pc:sldMk cId="2793156642" sldId="307"/>
            <ac:spMk id="4" creationId="{FE5D5677-9EFF-6A20-2E21-AB165A6E65BF}"/>
          </ac:spMkLst>
        </pc:spChg>
        <pc:spChg chg="add mod">
          <ac:chgData name="Dr Charlotte Greenway" userId="21ca5f9ab6ecb0bd" providerId="LiveId" clId="{AD6E5B43-6D93-437D-BF98-C7CE12EA2D06}" dt="2026-02-18T12:30:08.203" v="565" actId="1076"/>
          <ac:spMkLst>
            <pc:docMk/>
            <pc:sldMk cId="2793156642" sldId="307"/>
            <ac:spMk id="17" creationId="{86648CCA-25C1-71DD-08DA-2EFD4FCC9CFA}"/>
          </ac:spMkLst>
        </pc:spChg>
      </pc:sldChg>
      <pc:sldChg chg="addSp delSp modSp add mod ord">
        <pc:chgData name="Dr Charlotte Greenway" userId="21ca5f9ab6ecb0bd" providerId="LiveId" clId="{AD6E5B43-6D93-437D-BF98-C7CE12EA2D06}" dt="2026-02-18T12:38:49.430" v="686" actId="1076"/>
        <pc:sldMkLst>
          <pc:docMk/>
          <pc:sldMk cId="3466893659" sldId="308"/>
        </pc:sldMkLst>
        <pc:spChg chg="mod">
          <ac:chgData name="Dr Charlotte Greenway" userId="21ca5f9ab6ecb0bd" providerId="LiveId" clId="{AD6E5B43-6D93-437D-BF98-C7CE12EA2D06}" dt="2026-02-18T12:36:16.429" v="638" actId="20577"/>
          <ac:spMkLst>
            <pc:docMk/>
            <pc:sldMk cId="3466893659" sldId="308"/>
            <ac:spMk id="3" creationId="{C043187C-4365-D829-AB98-CFD9FC4357EF}"/>
          </ac:spMkLst>
        </pc:spChg>
        <pc:spChg chg="mod">
          <ac:chgData name="Dr Charlotte Greenway" userId="21ca5f9ab6ecb0bd" providerId="LiveId" clId="{AD6E5B43-6D93-437D-BF98-C7CE12EA2D06}" dt="2026-02-18T12:38:03.449" v="660" actId="1076"/>
          <ac:spMkLst>
            <pc:docMk/>
            <pc:sldMk cId="3466893659" sldId="308"/>
            <ac:spMk id="4" creationId="{75BCACFC-55FB-E374-2831-915CB57E85F8}"/>
          </ac:spMkLst>
        </pc:spChg>
        <pc:spChg chg="add mod">
          <ac:chgData name="Dr Charlotte Greenway" userId="21ca5f9ab6ecb0bd" providerId="LiveId" clId="{AD6E5B43-6D93-437D-BF98-C7CE12EA2D06}" dt="2026-02-18T12:38:46.223" v="685" actId="1076"/>
          <ac:spMkLst>
            <pc:docMk/>
            <pc:sldMk cId="3466893659" sldId="308"/>
            <ac:spMk id="5" creationId="{7E0396DD-F3E6-43C0-46CA-FEE6E6783AE8}"/>
          </ac:spMkLst>
        </pc:spChg>
        <pc:spChg chg="add mod">
          <ac:chgData name="Dr Charlotte Greenway" userId="21ca5f9ab6ecb0bd" providerId="LiveId" clId="{AD6E5B43-6D93-437D-BF98-C7CE12EA2D06}" dt="2026-02-18T12:38:49.430" v="686" actId="1076"/>
          <ac:spMkLst>
            <pc:docMk/>
            <pc:sldMk cId="3466893659" sldId="308"/>
            <ac:spMk id="10" creationId="{1783B7FC-9C68-D51F-E6CF-710E925B0C99}"/>
          </ac:spMkLst>
        </pc:spChg>
        <pc:picChg chg="mod">
          <ac:chgData name="Dr Charlotte Greenway" userId="21ca5f9ab6ecb0bd" providerId="LiveId" clId="{AD6E5B43-6D93-437D-BF98-C7CE12EA2D06}" dt="2026-02-18T12:36:34.776" v="641" actId="14100"/>
          <ac:picMkLst>
            <pc:docMk/>
            <pc:sldMk cId="3466893659" sldId="308"/>
            <ac:picMk id="11" creationId="{5149BC2D-4E4E-8B09-65EE-8DFA798F930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AA49C1-6AA3-447D-A91D-8394ED48747A}"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7EFBFBB9-2DFD-483D-BA4A-8C366B694F1E}">
      <dgm:prSet/>
      <dgm:spPr/>
      <dgm:t>
        <a:bodyPr/>
        <a:lstStyle/>
        <a:p>
          <a:r>
            <a:rPr lang="en-GB"/>
            <a:t>Focused on understanding how people </a:t>
          </a:r>
          <a:r>
            <a:rPr lang="en-GB" b="1"/>
            <a:t>experience and make meaning of a particular phenomenon</a:t>
          </a:r>
          <a:r>
            <a:rPr lang="en-GB"/>
            <a:t> in their everyday lives. Instead of measuring variables or testing hypotheses, it asks:</a:t>
          </a:r>
        </a:p>
      </dgm:t>
    </dgm:pt>
    <dgm:pt modelId="{69CCA198-4CB5-4031-96EC-FB19F02F66D3}" type="parTrans" cxnId="{83A71CA3-3137-45C3-8B62-69ACF662353D}">
      <dgm:prSet/>
      <dgm:spPr/>
      <dgm:t>
        <a:bodyPr/>
        <a:lstStyle/>
        <a:p>
          <a:endParaRPr lang="en-GB"/>
        </a:p>
      </dgm:t>
    </dgm:pt>
    <dgm:pt modelId="{77221749-81EF-4994-8352-176E9ED932B7}" type="sibTrans" cxnId="{83A71CA3-3137-45C3-8B62-69ACF662353D}">
      <dgm:prSet/>
      <dgm:spPr/>
      <dgm:t>
        <a:bodyPr/>
        <a:lstStyle/>
        <a:p>
          <a:endParaRPr lang="en-GB"/>
        </a:p>
      </dgm:t>
    </dgm:pt>
    <dgm:pt modelId="{9980516D-3B8C-4EE1-8483-BABCBCD04586}">
      <dgm:prSet/>
      <dgm:spPr/>
      <dgm:t>
        <a:bodyPr/>
        <a:lstStyle/>
        <a:p>
          <a:r>
            <a:rPr lang="en-GB" i="1"/>
            <a:t>“What is it like to experience this?”</a:t>
          </a:r>
          <a:endParaRPr lang="en-GB"/>
        </a:p>
      </dgm:t>
    </dgm:pt>
    <dgm:pt modelId="{25CC794D-AA7E-414B-BD51-3BABF143832F}" type="parTrans" cxnId="{B766183C-747D-4E73-ABFE-77D9D2B0FFBA}">
      <dgm:prSet/>
      <dgm:spPr/>
      <dgm:t>
        <a:bodyPr/>
        <a:lstStyle/>
        <a:p>
          <a:endParaRPr lang="en-GB"/>
        </a:p>
      </dgm:t>
    </dgm:pt>
    <dgm:pt modelId="{CD1B4685-993E-494E-A7E4-9BF3E86D58B9}" type="sibTrans" cxnId="{B766183C-747D-4E73-ABFE-77D9D2B0FFBA}">
      <dgm:prSet/>
      <dgm:spPr/>
      <dgm:t>
        <a:bodyPr/>
        <a:lstStyle/>
        <a:p>
          <a:endParaRPr lang="en-GB"/>
        </a:p>
      </dgm:t>
    </dgm:pt>
    <dgm:pt modelId="{1CF7D178-EAE2-4F42-A365-52C086B28354}">
      <dgm:prSet/>
      <dgm:spPr/>
      <dgm:t>
        <a:bodyPr/>
        <a:lstStyle/>
        <a:p>
          <a:r>
            <a:rPr lang="en-GB"/>
            <a:t>The goal is to describe the </a:t>
          </a:r>
          <a:r>
            <a:rPr lang="en-GB" b="1"/>
            <a:t>essence or core structure of lived experience</a:t>
          </a:r>
          <a:r>
            <a:rPr lang="en-GB"/>
            <a:t> from the participant’s perspective.</a:t>
          </a:r>
        </a:p>
      </dgm:t>
    </dgm:pt>
    <dgm:pt modelId="{487B3F9C-F802-476F-8506-A1EBA9BBFE28}" type="parTrans" cxnId="{85285D76-8F6D-4B0F-A493-A4B42B708EE9}">
      <dgm:prSet/>
      <dgm:spPr/>
      <dgm:t>
        <a:bodyPr/>
        <a:lstStyle/>
        <a:p>
          <a:endParaRPr lang="en-GB"/>
        </a:p>
      </dgm:t>
    </dgm:pt>
    <dgm:pt modelId="{2D90BDF6-5B9C-4134-A063-D16A8A242086}" type="sibTrans" cxnId="{85285D76-8F6D-4B0F-A493-A4B42B708EE9}">
      <dgm:prSet/>
      <dgm:spPr/>
      <dgm:t>
        <a:bodyPr/>
        <a:lstStyle/>
        <a:p>
          <a:endParaRPr lang="en-GB"/>
        </a:p>
      </dgm:t>
    </dgm:pt>
    <dgm:pt modelId="{B21DDF0F-6B6E-44D7-9F4B-2474203132C6}" type="pres">
      <dgm:prSet presAssocID="{19AA49C1-6AA3-447D-A91D-8394ED48747A}" presName="CompostProcess" presStyleCnt="0">
        <dgm:presLayoutVars>
          <dgm:dir/>
          <dgm:resizeHandles val="exact"/>
        </dgm:presLayoutVars>
      </dgm:prSet>
      <dgm:spPr/>
    </dgm:pt>
    <dgm:pt modelId="{BC0B2FE9-EB6F-406A-BBED-86718A376E6A}" type="pres">
      <dgm:prSet presAssocID="{19AA49C1-6AA3-447D-A91D-8394ED48747A}" presName="arrow" presStyleLbl="bgShp" presStyleIdx="0" presStyleCnt="1"/>
      <dgm:spPr/>
    </dgm:pt>
    <dgm:pt modelId="{A76B1AEE-D90D-4E75-9BCA-FF8A63300F5C}" type="pres">
      <dgm:prSet presAssocID="{19AA49C1-6AA3-447D-A91D-8394ED48747A}" presName="linearProcess" presStyleCnt="0"/>
      <dgm:spPr/>
    </dgm:pt>
    <dgm:pt modelId="{EF2A1E78-3C5F-432D-90B8-3FF6A6AD8FF7}" type="pres">
      <dgm:prSet presAssocID="{7EFBFBB9-2DFD-483D-BA4A-8C366B694F1E}" presName="textNode" presStyleLbl="node1" presStyleIdx="0" presStyleCnt="3">
        <dgm:presLayoutVars>
          <dgm:bulletEnabled val="1"/>
        </dgm:presLayoutVars>
      </dgm:prSet>
      <dgm:spPr/>
    </dgm:pt>
    <dgm:pt modelId="{BFF3D5DE-A8F9-4082-B25A-0F7955C5A069}" type="pres">
      <dgm:prSet presAssocID="{77221749-81EF-4994-8352-176E9ED932B7}" presName="sibTrans" presStyleCnt="0"/>
      <dgm:spPr/>
    </dgm:pt>
    <dgm:pt modelId="{8F208FA4-8575-4E13-B6F8-63BA39C8F050}" type="pres">
      <dgm:prSet presAssocID="{9980516D-3B8C-4EE1-8483-BABCBCD04586}" presName="textNode" presStyleLbl="node1" presStyleIdx="1" presStyleCnt="3">
        <dgm:presLayoutVars>
          <dgm:bulletEnabled val="1"/>
        </dgm:presLayoutVars>
      </dgm:prSet>
      <dgm:spPr/>
    </dgm:pt>
    <dgm:pt modelId="{6159C32D-FB1E-4027-AA84-2EBA888661E8}" type="pres">
      <dgm:prSet presAssocID="{CD1B4685-993E-494E-A7E4-9BF3E86D58B9}" presName="sibTrans" presStyleCnt="0"/>
      <dgm:spPr/>
    </dgm:pt>
    <dgm:pt modelId="{A240093A-AFAA-4E98-9805-2B316DEA008A}" type="pres">
      <dgm:prSet presAssocID="{1CF7D178-EAE2-4F42-A365-52C086B28354}" presName="textNode" presStyleLbl="node1" presStyleIdx="2" presStyleCnt="3">
        <dgm:presLayoutVars>
          <dgm:bulletEnabled val="1"/>
        </dgm:presLayoutVars>
      </dgm:prSet>
      <dgm:spPr/>
    </dgm:pt>
  </dgm:ptLst>
  <dgm:cxnLst>
    <dgm:cxn modelId="{25777720-D9A0-4CC5-AF03-3B6361ABF5CC}" type="presOf" srcId="{7EFBFBB9-2DFD-483D-BA4A-8C366B694F1E}" destId="{EF2A1E78-3C5F-432D-90B8-3FF6A6AD8FF7}" srcOrd="0" destOrd="0" presId="urn:microsoft.com/office/officeart/2005/8/layout/hProcess9"/>
    <dgm:cxn modelId="{7DDF302D-2C9F-49D2-9B92-0697E4DCEAAC}" type="presOf" srcId="{19AA49C1-6AA3-447D-A91D-8394ED48747A}" destId="{B21DDF0F-6B6E-44D7-9F4B-2474203132C6}" srcOrd="0" destOrd="0" presId="urn:microsoft.com/office/officeart/2005/8/layout/hProcess9"/>
    <dgm:cxn modelId="{B766183C-747D-4E73-ABFE-77D9D2B0FFBA}" srcId="{19AA49C1-6AA3-447D-A91D-8394ED48747A}" destId="{9980516D-3B8C-4EE1-8483-BABCBCD04586}" srcOrd="1" destOrd="0" parTransId="{25CC794D-AA7E-414B-BD51-3BABF143832F}" sibTransId="{CD1B4685-993E-494E-A7E4-9BF3E86D58B9}"/>
    <dgm:cxn modelId="{85285D76-8F6D-4B0F-A493-A4B42B708EE9}" srcId="{19AA49C1-6AA3-447D-A91D-8394ED48747A}" destId="{1CF7D178-EAE2-4F42-A365-52C086B28354}" srcOrd="2" destOrd="0" parTransId="{487B3F9C-F802-476F-8506-A1EBA9BBFE28}" sibTransId="{2D90BDF6-5B9C-4134-A063-D16A8A242086}"/>
    <dgm:cxn modelId="{3FCBED9B-43DC-4A9B-A982-E2956D8E006D}" type="presOf" srcId="{1CF7D178-EAE2-4F42-A365-52C086B28354}" destId="{A240093A-AFAA-4E98-9805-2B316DEA008A}" srcOrd="0" destOrd="0" presId="urn:microsoft.com/office/officeart/2005/8/layout/hProcess9"/>
    <dgm:cxn modelId="{83A71CA3-3137-45C3-8B62-69ACF662353D}" srcId="{19AA49C1-6AA3-447D-A91D-8394ED48747A}" destId="{7EFBFBB9-2DFD-483D-BA4A-8C366B694F1E}" srcOrd="0" destOrd="0" parTransId="{69CCA198-4CB5-4031-96EC-FB19F02F66D3}" sibTransId="{77221749-81EF-4994-8352-176E9ED932B7}"/>
    <dgm:cxn modelId="{68B15ECD-2A9A-4649-A32F-C8D69184F1D6}" type="presOf" srcId="{9980516D-3B8C-4EE1-8483-BABCBCD04586}" destId="{8F208FA4-8575-4E13-B6F8-63BA39C8F050}" srcOrd="0" destOrd="0" presId="urn:microsoft.com/office/officeart/2005/8/layout/hProcess9"/>
    <dgm:cxn modelId="{75597871-74DF-45CB-82A1-194E9E5D3C26}" type="presParOf" srcId="{B21DDF0F-6B6E-44D7-9F4B-2474203132C6}" destId="{BC0B2FE9-EB6F-406A-BBED-86718A376E6A}" srcOrd="0" destOrd="0" presId="urn:microsoft.com/office/officeart/2005/8/layout/hProcess9"/>
    <dgm:cxn modelId="{0797BFAA-FAAE-4840-B27F-5B54C892578B}" type="presParOf" srcId="{B21DDF0F-6B6E-44D7-9F4B-2474203132C6}" destId="{A76B1AEE-D90D-4E75-9BCA-FF8A63300F5C}" srcOrd="1" destOrd="0" presId="urn:microsoft.com/office/officeart/2005/8/layout/hProcess9"/>
    <dgm:cxn modelId="{9269478A-5B5B-4215-AAA2-7D5C9EFC07A8}" type="presParOf" srcId="{A76B1AEE-D90D-4E75-9BCA-FF8A63300F5C}" destId="{EF2A1E78-3C5F-432D-90B8-3FF6A6AD8FF7}" srcOrd="0" destOrd="0" presId="urn:microsoft.com/office/officeart/2005/8/layout/hProcess9"/>
    <dgm:cxn modelId="{79C5322D-BF08-4163-85A2-133243B77604}" type="presParOf" srcId="{A76B1AEE-D90D-4E75-9BCA-FF8A63300F5C}" destId="{BFF3D5DE-A8F9-4082-B25A-0F7955C5A069}" srcOrd="1" destOrd="0" presId="urn:microsoft.com/office/officeart/2005/8/layout/hProcess9"/>
    <dgm:cxn modelId="{E8BD1D0A-A5D7-468B-AE79-4E461B69425D}" type="presParOf" srcId="{A76B1AEE-D90D-4E75-9BCA-FF8A63300F5C}" destId="{8F208FA4-8575-4E13-B6F8-63BA39C8F050}" srcOrd="2" destOrd="0" presId="urn:microsoft.com/office/officeart/2005/8/layout/hProcess9"/>
    <dgm:cxn modelId="{3FA01B57-AB77-4FE1-B214-2967D6A9ADA4}" type="presParOf" srcId="{A76B1AEE-D90D-4E75-9BCA-FF8A63300F5C}" destId="{6159C32D-FB1E-4027-AA84-2EBA888661E8}" srcOrd="3" destOrd="0" presId="urn:microsoft.com/office/officeart/2005/8/layout/hProcess9"/>
    <dgm:cxn modelId="{DC8F3080-6922-4F81-9F6F-25F0A9C81BF1}" type="presParOf" srcId="{A76B1AEE-D90D-4E75-9BCA-FF8A63300F5C}" destId="{A240093A-AFAA-4E98-9805-2B316DEA008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B2FE9-EB6F-406A-BBED-86718A376E6A}">
      <dsp:nvSpPr>
        <dsp:cNvPr id="0" name=""/>
        <dsp:cNvSpPr/>
      </dsp:nvSpPr>
      <dsp:spPr>
        <a:xfrm>
          <a:off x="788487" y="0"/>
          <a:ext cx="8936192" cy="302433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2A1E78-3C5F-432D-90B8-3FF6A6AD8FF7}">
      <dsp:nvSpPr>
        <dsp:cNvPr id="0" name=""/>
        <dsp:cNvSpPr/>
      </dsp:nvSpPr>
      <dsp:spPr>
        <a:xfrm>
          <a:off x="356256" y="907300"/>
          <a:ext cx="3153950" cy="1209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Focused on understanding how people </a:t>
          </a:r>
          <a:r>
            <a:rPr lang="en-GB" sz="1400" b="1" kern="1200"/>
            <a:t>experience and make meaning of a particular phenomenon</a:t>
          </a:r>
          <a:r>
            <a:rPr lang="en-GB" sz="1400" kern="1200"/>
            <a:t> in their everyday lives. Instead of measuring variables or testing hypotheses, it asks:</a:t>
          </a:r>
        </a:p>
      </dsp:txBody>
      <dsp:txXfrm>
        <a:off x="415310" y="966354"/>
        <a:ext cx="3035842" cy="1091626"/>
      </dsp:txXfrm>
    </dsp:sp>
    <dsp:sp modelId="{8F208FA4-8575-4E13-B6F8-63BA39C8F050}">
      <dsp:nvSpPr>
        <dsp:cNvPr id="0" name=""/>
        <dsp:cNvSpPr/>
      </dsp:nvSpPr>
      <dsp:spPr>
        <a:xfrm>
          <a:off x="3679608" y="907300"/>
          <a:ext cx="3153950" cy="1209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i="1" kern="1200"/>
            <a:t>“What is it like to experience this?”</a:t>
          </a:r>
          <a:endParaRPr lang="en-GB" sz="1400" kern="1200"/>
        </a:p>
      </dsp:txBody>
      <dsp:txXfrm>
        <a:off x="3738662" y="966354"/>
        <a:ext cx="3035842" cy="1091626"/>
      </dsp:txXfrm>
    </dsp:sp>
    <dsp:sp modelId="{A240093A-AFAA-4E98-9805-2B316DEA008A}">
      <dsp:nvSpPr>
        <dsp:cNvPr id="0" name=""/>
        <dsp:cNvSpPr/>
      </dsp:nvSpPr>
      <dsp:spPr>
        <a:xfrm>
          <a:off x="7002960" y="907300"/>
          <a:ext cx="3153950" cy="1209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goal is to describe the </a:t>
          </a:r>
          <a:r>
            <a:rPr lang="en-GB" sz="1400" b="1" kern="1200"/>
            <a:t>essence or core structure of lived experience</a:t>
          </a:r>
          <a:r>
            <a:rPr lang="en-GB" sz="1400" kern="1200"/>
            <a:t> from the participant’s perspective.</a:t>
          </a:r>
        </a:p>
      </dsp:txBody>
      <dsp:txXfrm>
        <a:off x="7062014" y="966354"/>
        <a:ext cx="3035842" cy="109162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0E6E22E-288A-414B-A8DE-E4DBD03D5FC0}" type="datetimeFigureOut">
              <a:rPr lang="en-US"/>
              <a:t>3/9/2026</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1114579-D02A-4B51-B5DF-8EC449F77AC7}" type="slidenum">
              <a:rPr/>
              <a:t>‹#›</a:t>
            </a:fld>
            <a:endParaRPr dirty="0"/>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A9AE7E-E0F9-4C51-AD9A-F4C3A6E23BBF}" type="datetimeFigureOut">
              <a:rPr lang="en-US"/>
              <a:t>3/9/2026</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074690-7256-4BB9-AC0F-97AEAE8CDEC2}" type="slidenum">
              <a:rPr/>
              <a:t>‹#›</a:t>
            </a:fld>
            <a:endParaRPr dirty="0"/>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ogle.com/search?q=relativist+ontology&amp;sca_esv=edb761c6f2317886&amp;rlz=1C1ZKTG_en-gbGB931GB931&amp;biw=1023&amp;bih=533&amp;sxsrf=ANbL-n6b7dfs2QDfRdtybw8Cv4cL0HDMYw%3A1773060536785&amp;ei=uMGuaafQL9eDhbIPgqSz0Aw&amp;ved=2ahUKEwibg-L27ZKTAxWOQkEAHbv0D4IQgK4QegQIAhAC&amp;uact=5&amp;oq=Ontology+in+qualitative+education+research+example&amp;gs_lp=Egxnd3Mtd2l6LXNlcnAiMk9udG9sb2d5IGluIHF1YWxpdGF0aXZlIGVkdWNhdGlvbiByZXNlYXJjaCBleGFtcGxlMgUQIRigATIFECEYoAFIkihQkgNY6iZwAXgBkAEAmAF4oAGJCaoBAzkuM7gBA8gBAPgBAZgCDaAC3QnCAgoQABiwAxjWBBhHwgIIEAAYgAQYogTCAgcQIxiwAhgnwgIFEAAY7wXCAggQABiiBBiJBcICBxAhGKABGArCAgUQIRifBZgDAIgGAZAGCJIHAzYuN6AH8yOyBwM1Lje4B9QJwgcFMC40LjnIBy6ACAA&amp;sclient=gws-wiz-serp&amp;mstk=AUtExfCriR8obwIMRo1FEroUbgAH1P6TOO5oJ8qCT_AVueBb0CiAVE1-MehxUnxTXikscddUfE_1xfeQkZp7tca0sDdnV93Z9Uu9YlznRdqZNKS5E9PE_JaQFqBYAX1NzEeIcb6JqUSe2rmUMqyXi2ZsubPexeau4K1ZEM8JKPknIwHYiJySLBYcQI2kQSoK8wsQQmBW9onKR_qQKfyY78VDId3lURD3y5b0tt4q-wLyxMpFqHTHMGDVt2Y4QV9M0lagJjNh7L4oC1wLLTE8JYRgaY9R&amp;csui=3"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b="1" dirty="0"/>
              <a:t>research paradigm</a:t>
            </a:r>
            <a:r>
              <a:rPr lang="en-GB" dirty="0"/>
              <a:t> is the overarching philosophical framework that shapes how a researcher understands knowledge, reality, and the process of inquiry. It provides the foundation for decisions about methodology, methods, and interpretation.</a:t>
            </a:r>
          </a:p>
          <a:p>
            <a:endParaRPr lang="en-GB" dirty="0"/>
          </a:p>
          <a:p>
            <a:r>
              <a:rPr lang="en-GB" sz="1200" b="0" i="0" kern="1200" dirty="0">
                <a:solidFill>
                  <a:schemeClr val="tx1"/>
                </a:solidFill>
                <a:effectLst/>
                <a:latin typeface="+mn-lt"/>
                <a:ea typeface="+mn-ea"/>
                <a:cs typeface="+mn-cs"/>
              </a:rPr>
              <a:t>Ontology focuses on the nature of reality ("What is?"), such as </a:t>
            </a:r>
            <a:r>
              <a:rPr lang="en-GB" dirty="0"/>
              <a:t>debating whether a social structure exists independently of people or is solely constructed by them</a:t>
            </a:r>
            <a:r>
              <a:rPr lang="en-GB" sz="1200" b="0" i="0" kern="1200" dirty="0">
                <a:solidFill>
                  <a:schemeClr val="tx1"/>
                </a:solidFill>
                <a:effectLst/>
                <a:latin typeface="+mn-lt"/>
                <a:ea typeface="+mn-ea"/>
                <a:cs typeface="+mn-cs"/>
              </a:rPr>
              <a:t>. Epistemology focuses on knowledge ("How do we know?"), such as using quantitative, measurable data to verify a scientific hypothesis.</a:t>
            </a:r>
            <a:endParaRPr lang="en-GB" dirty="0"/>
          </a:p>
          <a:p>
            <a:endParaRPr lang="en-GB" dirty="0"/>
          </a:p>
        </p:txBody>
      </p:sp>
      <p:sp>
        <p:nvSpPr>
          <p:cNvPr id="4" name="Slide Number Placeholder 3"/>
          <p:cNvSpPr>
            <a:spLocks noGrp="1"/>
          </p:cNvSpPr>
          <p:nvPr>
            <p:ph type="sldNum" sz="quarter" idx="5"/>
          </p:nvPr>
        </p:nvSpPr>
        <p:spPr/>
        <p:txBody>
          <a:bodyPr/>
          <a:lstStyle/>
          <a:p>
            <a:fld id="{C6074690-7256-4BB9-AC0F-97AEAE8CDEC2}" type="slidenum">
              <a:rPr lang="en-GB" smtClean="0"/>
              <a:t>4</a:t>
            </a:fld>
            <a:endParaRPr lang="en-GB" dirty="0"/>
          </a:p>
        </p:txBody>
      </p:sp>
    </p:spTree>
    <p:extLst>
      <p:ext uri="{BB962C8B-B14F-4D97-AF65-F5344CB8AC3E}">
        <p14:creationId xmlns:p14="http://schemas.microsoft.com/office/powerpoint/2010/main" val="3616699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Ontology defines the researcher’s view of reality—whether it is objective and fixed, or subjective and constructed. A common example is a </a:t>
            </a:r>
            <a:r>
              <a:rPr lang="en-GB" b="1" dirty="0">
                <a:effectLst/>
                <a:hlinkClick r:id="rId3"/>
              </a:rPr>
              <a:t>relativist ontology</a:t>
            </a:r>
            <a:r>
              <a:rPr lang="en-GB" dirty="0"/>
              <a:t>, where a researcher assumes that "student experience" is not a single, measurable fact, but rather multiple, co-constructed realities shaped by individual culture, context, and personal interaction</a:t>
            </a:r>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contrast to </a:t>
            </a:r>
            <a:r>
              <a:rPr lang="en-GB" b="1" dirty="0"/>
              <a:t>Realism </a:t>
            </a:r>
            <a:r>
              <a:rPr lang="en-GB" dirty="0"/>
              <a:t>which asserts that an objective reality and universal truths exist independently of human consciousness, perception, or belief</a:t>
            </a:r>
            <a:r>
              <a:rPr lang="en-GB" sz="1200" b="0" i="0" kern="1200" dirty="0">
                <a:solidFill>
                  <a:schemeClr val="tx1"/>
                </a:solidFill>
                <a:effectLst/>
                <a:latin typeface="+mn-lt"/>
                <a:ea typeface="+mn-ea"/>
                <a:cs typeface="+mn-cs"/>
              </a:rPr>
              <a:t>. A teacher conducts a physics experiment where students drop objects of different masses to measure the, objective, consistent, and measurable, force of gravity, focusing on observable, independent truths.</a:t>
            </a:r>
          </a:p>
          <a:p>
            <a:endParaRPr lang="en-GB" dirty="0"/>
          </a:p>
          <a:p>
            <a:r>
              <a:rPr lang="en-GB" dirty="0"/>
              <a:t>The debate between </a:t>
            </a:r>
            <a:r>
              <a:rPr lang="en-GB" sz="1200" b="1" i="0" kern="1200" dirty="0">
                <a:solidFill>
                  <a:schemeClr val="tx1"/>
                </a:solidFill>
                <a:effectLst/>
                <a:latin typeface="+mn-lt"/>
                <a:ea typeface="+mn-ea"/>
                <a:cs typeface="+mn-cs"/>
              </a:rPr>
              <a:t>realism</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relativism</a:t>
            </a:r>
            <a:r>
              <a:rPr lang="en-GB" sz="1200" b="0" i="0" kern="1200" dirty="0">
                <a:solidFill>
                  <a:schemeClr val="tx1"/>
                </a:solidFill>
                <a:effectLst/>
                <a:latin typeface="+mn-lt"/>
                <a:ea typeface="+mn-ea"/>
                <a:cs typeface="+mn-cs"/>
              </a:rPr>
              <a:t> regarding Attention Deficit Hyperactivity Disorder (ADHD) centres on whether it is a concrete, objective brain disorder (realism) or a socially constructed concept influenced by culture and environment (relativism).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Epistemology - It is </a:t>
            </a:r>
            <a:r>
              <a:rPr lang="en-GB" sz="1200" b="1" i="0" kern="1200" dirty="0">
                <a:solidFill>
                  <a:schemeClr val="tx1"/>
                </a:solidFill>
                <a:effectLst/>
                <a:latin typeface="+mn-lt"/>
                <a:ea typeface="+mn-ea"/>
                <a:cs typeface="+mn-cs"/>
              </a:rPr>
              <a:t>the study of knowledge, belief, and truth – so </a:t>
            </a:r>
            <a:r>
              <a:rPr lang="en-GB" sz="1200" b="0" i="0" kern="1200" dirty="0">
                <a:solidFill>
                  <a:schemeClr val="tx1"/>
                </a:solidFill>
                <a:effectLst/>
                <a:latin typeface="+mn-lt"/>
                <a:ea typeface="+mn-ea"/>
                <a:cs typeface="+mn-cs"/>
              </a:rPr>
              <a:t>depending on where you sit as a researcher – will decide what study to conduct to gain the knowledge you require –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Genes (realism) or experiences in the classroom (</a:t>
            </a:r>
            <a:r>
              <a:rPr lang="en-GB" sz="1200" b="0" i="0" kern="1200" dirty="0" err="1">
                <a:solidFill>
                  <a:schemeClr val="tx1"/>
                </a:solidFill>
                <a:effectLst/>
                <a:latin typeface="+mn-lt"/>
                <a:ea typeface="+mn-ea"/>
                <a:cs typeface="+mn-cs"/>
              </a:rPr>
              <a:t>relatitvism</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6074690-7256-4BB9-AC0F-97AEAE8CDEC2}" type="slidenum">
              <a:rPr lang="en-GB" smtClean="0"/>
              <a:t>5</a:t>
            </a:fld>
            <a:endParaRPr lang="en-GB" dirty="0"/>
          </a:p>
        </p:txBody>
      </p:sp>
    </p:spTree>
    <p:extLst>
      <p:ext uri="{BB962C8B-B14F-4D97-AF65-F5344CB8AC3E}">
        <p14:creationId xmlns:p14="http://schemas.microsoft.com/office/powerpoint/2010/main" val="2917723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accent4"/>
                </a:solidFill>
              </a:rPr>
              <a:t>Epistemological approaches.</a:t>
            </a:r>
          </a:p>
          <a:p>
            <a:endParaRPr lang="en-GB" dirty="0">
              <a:solidFill>
                <a:schemeClr val="accent4"/>
              </a:solidFill>
            </a:endParaRPr>
          </a:p>
          <a:p>
            <a:r>
              <a:rPr lang="en-GB" dirty="0">
                <a:solidFill>
                  <a:schemeClr val="accent4"/>
                </a:solidFill>
              </a:rPr>
              <a:t>Positivism originates from the natural sciences and is grounded in the belief that reality is objective, fixed, and measurable. Knowledge is viewed as something that exists “out there”. In positivist thinking:</a:t>
            </a:r>
          </a:p>
          <a:p>
            <a:r>
              <a:rPr lang="en-GB" dirty="0">
                <a:solidFill>
                  <a:schemeClr val="accent4"/>
                </a:solidFill>
              </a:rPr>
              <a:t>There is one true reality, and research should be value-free. The researcher must remain detached and independent. Findings should be replicable and generalisable. </a:t>
            </a:r>
            <a:r>
              <a:rPr lang="en-GB" sz="1200" b="0" i="0" kern="1200" dirty="0">
                <a:solidFill>
                  <a:schemeClr val="tx1"/>
                </a:solidFill>
                <a:effectLst/>
                <a:latin typeface="+mn-lt"/>
                <a:ea typeface="+mn-ea"/>
                <a:cs typeface="+mn-cs"/>
              </a:rPr>
              <a:t>An objectivist ontology assumes that reality exists independently of human perception. For example, a positivist studying exam performance might argue that test scores are objective facts that exist regardless of interpretation.</a:t>
            </a:r>
            <a:endParaRPr lang="en-GB" dirty="0">
              <a:solidFill>
                <a:schemeClr val="accent4"/>
              </a:solidFill>
            </a:endParaRPr>
          </a:p>
          <a:p>
            <a:endParaRPr lang="en-GB" dirty="0"/>
          </a:p>
          <a:p>
            <a:r>
              <a:rPr lang="en-GB" dirty="0"/>
              <a:t>Interpretivism emerged as a response to positivism, arguing that human experience cannot be understood using scientific measurement alone. It emphasises: Subjective meaning, Contextual understanding, Social interaction and Lived experience</a:t>
            </a:r>
          </a:p>
          <a:p>
            <a:r>
              <a:rPr lang="en-GB" dirty="0"/>
              <a:t>Interpretivists believe reality is socially constructed and understood through people’s interpretations of their world.</a:t>
            </a:r>
          </a:p>
          <a:p>
            <a:r>
              <a:rPr lang="en-GB" dirty="0"/>
              <a:t>The researcher is not detached but becomes part of the knowledge production process. They seek to: Understand participants’ perspectives; Interpret meanings; Explore cultural and social contexts. Common methodologies: Phenomenology, Narrative inquiry, Ethnography. Highlight that interpretivism values: Depth over breadth, Rich description, Participant voice, </a:t>
            </a:r>
          </a:p>
          <a:p>
            <a:endParaRPr lang="en-GB" dirty="0"/>
          </a:p>
          <a:p>
            <a:r>
              <a:rPr lang="en-GB" dirty="0"/>
              <a:t>Constructivism overlaps with interpretivism but goes further in emphasising that knowledge is actively co-constructed.</a:t>
            </a:r>
          </a:p>
          <a:p>
            <a:r>
              <a:rPr lang="en-GB" dirty="0"/>
              <a:t>Reality is not just interpreted — it is produced through interaction. Key assumptions: Multiple realities exist, Knowledge is created between researcher and participant, Findings are shaped by context, culture, and relationships. Research implications: Reflexivity is essential. Researcher positionality matters. Findings are not “discovered” but “constructed.” Common methodologies:	Grounded theory (constructivist versions, e.g., Charmaz); Participatory research; Co-production studies</a:t>
            </a:r>
          </a:p>
          <a:p>
            <a:endParaRPr lang="en-GB" dirty="0"/>
          </a:p>
          <a:p>
            <a:r>
              <a:rPr lang="en-GB" sz="1200" b="0" i="0" kern="1200" dirty="0">
                <a:solidFill>
                  <a:schemeClr val="tx1"/>
                </a:solidFill>
                <a:effectLst/>
                <a:latin typeface="+mn-lt"/>
                <a:ea typeface="+mn-ea"/>
                <a:cs typeface="+mn-cs"/>
              </a:rPr>
              <a:t>Pragmatism is a philosophical approach that emphasises the role of personal experience in shaping understanding and truth. It encourages individuals to engage with processes and actions that yield practical results in achieving their goals. Pragmatism prioritises experiential learning over abstract ideas, suggesting that knowledge is continually evolving based on social and environmental interactions. </a:t>
            </a:r>
            <a:endParaRPr lang="en-GB" dirty="0"/>
          </a:p>
          <a:p>
            <a:endParaRPr lang="en-GB" dirty="0"/>
          </a:p>
          <a:p>
            <a:r>
              <a:rPr lang="en-GB" dirty="0"/>
              <a:t>Critical Paradigm - Philosophical roots. Draws from: Marxism, Critical theory. It argues research should not just understand the world — it should change it. Core focus: Power structures, Inequality, Oppression, Social justice, Institutional control</a:t>
            </a:r>
          </a:p>
          <a:p>
            <a:r>
              <a:rPr lang="en-GB" dirty="0"/>
              <a:t>Key assumption: Knowledge is political — research is never neutral. Research aims - Expose injustice, Challenge dominant systems, Empower marginalised groups, Inform policy and practice change, Examples in youth research - School exclusion and structural racism; Mental health service inequities; Disability rights in education. Methods often used - Participatory action research (PAR), Critical discourse analysis, Policy critique. Highlight the shift from: “Studying people” → “Researching with people”</a:t>
            </a:r>
          </a:p>
          <a:p>
            <a:endParaRPr lang="en-GB" dirty="0"/>
          </a:p>
          <a:p>
            <a:endParaRPr lang="en-GB" dirty="0"/>
          </a:p>
        </p:txBody>
      </p:sp>
      <p:sp>
        <p:nvSpPr>
          <p:cNvPr id="4" name="Slide Number Placeholder 3"/>
          <p:cNvSpPr>
            <a:spLocks noGrp="1"/>
          </p:cNvSpPr>
          <p:nvPr>
            <p:ph type="sldNum" sz="quarter" idx="5"/>
          </p:nvPr>
        </p:nvSpPr>
        <p:spPr/>
        <p:txBody>
          <a:bodyPr/>
          <a:lstStyle/>
          <a:p>
            <a:fld id="{C6074690-7256-4BB9-AC0F-97AEAE8CDEC2}" type="slidenum">
              <a:rPr lang="en-GB" smtClean="0"/>
              <a:t>6</a:t>
            </a:fld>
            <a:endParaRPr lang="en-GB" dirty="0"/>
          </a:p>
        </p:txBody>
      </p:sp>
    </p:spTree>
    <p:extLst>
      <p:ext uri="{BB962C8B-B14F-4D97-AF65-F5344CB8AC3E}">
        <p14:creationId xmlns:p14="http://schemas.microsoft.com/office/powerpoint/2010/main" val="4082788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7E5C1-B53F-C7C7-EF07-CF1EC383D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B5FA7D-F74C-0D7F-AF3C-2D033A2E00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384EF0-199D-1BA7-D435-DDF135E871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32F151-1E10-DB88-D9BE-B2E8AD268BDD}"/>
              </a:ext>
            </a:extLst>
          </p:cNvPr>
          <p:cNvSpPr>
            <a:spLocks noGrp="1"/>
          </p:cNvSpPr>
          <p:nvPr>
            <p:ph type="sldNum" sz="quarter" idx="5"/>
          </p:nvPr>
        </p:nvSpPr>
        <p:spPr/>
        <p:txBody>
          <a:bodyPr/>
          <a:lstStyle/>
          <a:p>
            <a:fld id="{C6074690-7256-4BB9-AC0F-97AEAE8CDEC2}" type="slidenum">
              <a:rPr lang="en-GB" smtClean="0"/>
              <a:t>7</a:t>
            </a:fld>
            <a:endParaRPr lang="en-GB" dirty="0"/>
          </a:p>
        </p:txBody>
      </p:sp>
    </p:spTree>
    <p:extLst>
      <p:ext uri="{BB962C8B-B14F-4D97-AF65-F5344CB8AC3E}">
        <p14:creationId xmlns:p14="http://schemas.microsoft.com/office/powerpoint/2010/main" val="2316016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A4A66-2C4A-0953-B327-7643C504BE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558A5-17A5-06A1-7DFF-0A0E448BFB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89F9AB-A59A-D466-058A-C5982C61D4D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2DF479-1641-00A3-DB91-5FC5832BE98C}"/>
              </a:ext>
            </a:extLst>
          </p:cNvPr>
          <p:cNvSpPr>
            <a:spLocks noGrp="1"/>
          </p:cNvSpPr>
          <p:nvPr>
            <p:ph type="sldNum" sz="quarter" idx="5"/>
          </p:nvPr>
        </p:nvSpPr>
        <p:spPr/>
        <p:txBody>
          <a:bodyPr/>
          <a:lstStyle/>
          <a:p>
            <a:fld id="{C6074690-7256-4BB9-AC0F-97AEAE8CDEC2}" type="slidenum">
              <a:rPr lang="en-GB" smtClean="0"/>
              <a:t>11</a:t>
            </a:fld>
            <a:endParaRPr lang="en-GB" dirty="0"/>
          </a:p>
        </p:txBody>
      </p:sp>
    </p:spTree>
    <p:extLst>
      <p:ext uri="{BB962C8B-B14F-4D97-AF65-F5344CB8AC3E}">
        <p14:creationId xmlns:p14="http://schemas.microsoft.com/office/powerpoint/2010/main" val="29614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74690-7256-4BB9-AC0F-97AEAE8CDEC2}" type="slidenum">
              <a:rPr lang="en-GB" smtClean="0"/>
              <a:t>14</a:t>
            </a:fld>
            <a:endParaRPr lang="en-GB" dirty="0"/>
          </a:p>
        </p:txBody>
      </p:sp>
    </p:spTree>
    <p:extLst>
      <p:ext uri="{BB962C8B-B14F-4D97-AF65-F5344CB8AC3E}">
        <p14:creationId xmlns:p14="http://schemas.microsoft.com/office/powerpoint/2010/main" val="660050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74690-7256-4BB9-AC0F-97AEAE8CDEC2}" type="slidenum">
              <a:rPr lang="en-GB" smtClean="0"/>
              <a:t>15</a:t>
            </a:fld>
            <a:endParaRPr lang="en-GB" dirty="0"/>
          </a:p>
        </p:txBody>
      </p:sp>
    </p:spTree>
    <p:extLst>
      <p:ext uri="{BB962C8B-B14F-4D97-AF65-F5344CB8AC3E}">
        <p14:creationId xmlns:p14="http://schemas.microsoft.com/office/powerpoint/2010/main" val="787786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Simple practical example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Imagine studying </a:t>
            </a:r>
            <a:r>
              <a:rPr lang="en-GB" sz="1200" b="1" kern="1200" dirty="0">
                <a:solidFill>
                  <a:schemeClr val="tx1"/>
                </a:solidFill>
                <a:effectLst/>
                <a:latin typeface="+mn-lt"/>
                <a:ea typeface="+mn-ea"/>
                <a:cs typeface="+mn-cs"/>
              </a:rPr>
              <a:t>teacher burnout</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You might:</a:t>
            </a:r>
          </a:p>
          <a:p>
            <a:pPr lvl="0"/>
            <a:r>
              <a:rPr lang="en-GB" sz="1200" kern="1200" dirty="0">
                <a:solidFill>
                  <a:schemeClr val="tx1"/>
                </a:solidFill>
                <a:effectLst/>
                <a:latin typeface="+mn-lt"/>
                <a:ea typeface="+mn-ea"/>
                <a:cs typeface="+mn-cs"/>
              </a:rPr>
              <a:t>Interview teachers (interviews)</a:t>
            </a:r>
          </a:p>
          <a:p>
            <a:pPr lvl="0"/>
            <a:r>
              <a:rPr lang="en-GB" sz="1200" kern="1200" dirty="0">
                <a:solidFill>
                  <a:schemeClr val="tx1"/>
                </a:solidFill>
                <a:effectLst/>
                <a:latin typeface="+mn-lt"/>
                <a:ea typeface="+mn-ea"/>
                <a:cs typeface="+mn-cs"/>
              </a:rPr>
              <a:t>Observe classrooms (observation)</a:t>
            </a:r>
          </a:p>
          <a:p>
            <a:pPr lvl="0"/>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school policies (documents)</a:t>
            </a:r>
          </a:p>
          <a:p>
            <a:pPr lvl="0"/>
            <a:r>
              <a:rPr lang="en-GB" sz="1200" kern="1200" dirty="0">
                <a:solidFill>
                  <a:schemeClr val="tx1"/>
                </a:solidFill>
                <a:effectLst/>
                <a:latin typeface="+mn-lt"/>
                <a:ea typeface="+mn-ea"/>
                <a:cs typeface="+mn-cs"/>
              </a:rPr>
              <a:t>Have two researchers code data</a:t>
            </a:r>
          </a:p>
          <a:p>
            <a:pPr lvl="0"/>
            <a:r>
              <a:rPr lang="en-GB" sz="1200" kern="1200" dirty="0">
                <a:solidFill>
                  <a:schemeClr val="tx1"/>
                </a:solidFill>
                <a:effectLst/>
                <a:latin typeface="+mn-lt"/>
                <a:ea typeface="+mn-ea"/>
                <a:cs typeface="+mn-cs"/>
              </a:rPr>
              <a:t>Interpret using stress theory and workplace culture theory</a:t>
            </a:r>
          </a:p>
          <a:p>
            <a:r>
              <a:rPr lang="en-GB" sz="1200" kern="1200" dirty="0">
                <a:solidFill>
                  <a:schemeClr val="tx1"/>
                </a:solidFill>
                <a:effectLst/>
                <a:latin typeface="+mn-lt"/>
                <a:ea typeface="+mn-ea"/>
                <a:cs typeface="+mn-cs"/>
              </a:rPr>
              <a:t>If all point to similar conclusions → strong evidence.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Important clarification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Triangulation does </a:t>
            </a:r>
            <a:r>
              <a:rPr lang="en-GB" sz="1200" b="1" kern="1200" dirty="0">
                <a:solidFill>
                  <a:schemeClr val="tx1"/>
                </a:solidFill>
                <a:effectLst/>
                <a:latin typeface="+mn-lt"/>
                <a:ea typeface="+mn-ea"/>
                <a:cs typeface="+mn-cs"/>
              </a:rPr>
              <a:t>not</a:t>
            </a:r>
            <a:r>
              <a:rPr lang="en-GB" sz="1200" kern="1200" dirty="0">
                <a:solidFill>
                  <a:schemeClr val="tx1"/>
                </a:solidFill>
                <a:effectLst/>
                <a:latin typeface="+mn-lt"/>
                <a:ea typeface="+mn-ea"/>
                <a:cs typeface="+mn-cs"/>
              </a:rPr>
              <a:t> mean:</a:t>
            </a:r>
          </a:p>
          <a:p>
            <a:pPr lvl="0"/>
            <a:r>
              <a:rPr lang="en-GB" sz="1200" kern="1200" dirty="0">
                <a:solidFill>
                  <a:schemeClr val="tx1"/>
                </a:solidFill>
                <a:effectLst/>
                <a:latin typeface="+mn-lt"/>
                <a:ea typeface="+mn-ea"/>
                <a:cs typeface="+mn-cs"/>
              </a:rPr>
              <a:t>Forcing agreement</a:t>
            </a:r>
          </a:p>
          <a:p>
            <a:pPr lvl="0"/>
            <a:r>
              <a:rPr lang="en-GB" sz="1200" kern="1200" dirty="0">
                <a:solidFill>
                  <a:schemeClr val="tx1"/>
                </a:solidFill>
                <a:effectLst/>
                <a:latin typeface="+mn-lt"/>
                <a:ea typeface="+mn-ea"/>
                <a:cs typeface="+mn-cs"/>
              </a:rPr>
              <a:t>Proving absolute truth</a:t>
            </a:r>
          </a:p>
          <a:p>
            <a:pPr lvl="0"/>
            <a:r>
              <a:rPr lang="en-GB" sz="1200" kern="1200" dirty="0">
                <a:solidFill>
                  <a:schemeClr val="tx1"/>
                </a:solidFill>
                <a:effectLst/>
                <a:latin typeface="+mn-lt"/>
                <a:ea typeface="+mn-ea"/>
                <a:cs typeface="+mn-cs"/>
              </a:rPr>
              <a:t>Just adding more data for the sake of it</a:t>
            </a:r>
          </a:p>
          <a:p>
            <a:r>
              <a:rPr lang="en-GB" sz="1200" kern="1200" dirty="0">
                <a:solidFill>
                  <a:schemeClr val="tx1"/>
                </a:solidFill>
                <a:effectLst/>
                <a:latin typeface="+mn-lt"/>
                <a:ea typeface="+mn-ea"/>
                <a:cs typeface="+mn-cs"/>
              </a:rPr>
              <a:t>It means </a:t>
            </a:r>
            <a:r>
              <a:rPr lang="en-GB" sz="1200" b="1" kern="1200" dirty="0">
                <a:solidFill>
                  <a:schemeClr val="tx1"/>
                </a:solidFill>
                <a:effectLst/>
                <a:latin typeface="+mn-lt"/>
                <a:ea typeface="+mn-ea"/>
                <a:cs typeface="+mn-cs"/>
              </a:rPr>
              <a:t>thoughtful comparison</a:t>
            </a:r>
            <a:r>
              <a:rPr lang="en-GB" sz="1200" kern="1200" dirty="0">
                <a:solidFill>
                  <a:schemeClr val="tx1"/>
                </a:solidFill>
                <a:effectLst/>
                <a:latin typeface="+mn-lt"/>
                <a:ea typeface="+mn-ea"/>
                <a:cs typeface="+mn-cs"/>
              </a:rPr>
              <a:t> to deepen understanding.</a:t>
            </a:r>
          </a:p>
          <a:p>
            <a:r>
              <a:rPr lang="en-GB" sz="1200" kern="1200" dirty="0">
                <a:solidFill>
                  <a:schemeClr val="tx1"/>
                </a:solidFill>
                <a:effectLst/>
                <a:latin typeface="+mn-lt"/>
                <a:ea typeface="+mn-ea"/>
                <a:cs typeface="+mn-cs"/>
              </a:rPr>
              <a:t>Sometimes differences between sources are actually </a:t>
            </a:r>
            <a:r>
              <a:rPr lang="en-GB" sz="1200" b="1" kern="1200" dirty="0">
                <a:solidFill>
                  <a:schemeClr val="tx1"/>
                </a:solidFill>
                <a:effectLst/>
                <a:latin typeface="+mn-lt"/>
                <a:ea typeface="+mn-ea"/>
                <a:cs typeface="+mn-cs"/>
              </a:rPr>
              <a:t>important findings</a:t>
            </a:r>
            <a:r>
              <a:rPr lang="en-GB" sz="1200" kern="1200" dirty="0">
                <a:solidFill>
                  <a:schemeClr val="tx1"/>
                </a:solidFill>
                <a:effectLst/>
                <a:latin typeface="+mn-lt"/>
                <a:ea typeface="+mn-ea"/>
                <a:cs typeface="+mn-cs"/>
              </a:rPr>
              <a:t>, not problems.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When to use triangulation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especially helpful when:</a:t>
            </a:r>
          </a:p>
          <a:p>
            <a:pPr lvl="0"/>
            <a:r>
              <a:rPr lang="en-GB" sz="1200" kern="1200" dirty="0">
                <a:solidFill>
                  <a:schemeClr val="tx1"/>
                </a:solidFill>
                <a:effectLst/>
                <a:latin typeface="+mn-lt"/>
                <a:ea typeface="+mn-ea"/>
                <a:cs typeface="+mn-cs"/>
              </a:rPr>
              <a:t>Studying complex social issues</a:t>
            </a:r>
          </a:p>
          <a:p>
            <a:pPr lvl="0"/>
            <a:r>
              <a:rPr lang="en-GB" sz="1200" kern="1200" dirty="0">
                <a:solidFill>
                  <a:schemeClr val="tx1"/>
                </a:solidFill>
                <a:effectLst/>
                <a:latin typeface="+mn-lt"/>
                <a:ea typeface="+mn-ea"/>
                <a:cs typeface="+mn-cs"/>
              </a:rPr>
              <a:t>Using case studies or ethnography</a:t>
            </a:r>
          </a:p>
          <a:p>
            <a:pPr lvl="0"/>
            <a:r>
              <a:rPr lang="en-GB" sz="1200" kern="1200" dirty="0">
                <a:solidFill>
                  <a:schemeClr val="tx1"/>
                </a:solidFill>
                <a:effectLst/>
                <a:latin typeface="+mn-lt"/>
                <a:ea typeface="+mn-ea"/>
                <a:cs typeface="+mn-cs"/>
              </a:rPr>
              <a:t>Working with subjective data</a:t>
            </a:r>
          </a:p>
          <a:p>
            <a:pPr lvl="0"/>
            <a:r>
              <a:rPr lang="en-GB" sz="1200" kern="1200" dirty="0">
                <a:solidFill>
                  <a:schemeClr val="tx1"/>
                </a:solidFill>
                <a:effectLst/>
                <a:latin typeface="+mn-lt"/>
                <a:ea typeface="+mn-ea"/>
                <a:cs typeface="+mn-cs"/>
              </a:rPr>
              <a:t>You want stronger credibility for academic research (theses/dissertations)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C6074690-7256-4BB9-AC0F-97AEAE8CDEC2}" type="slidenum">
              <a:rPr lang="en-GB" smtClean="0"/>
              <a:t>24</a:t>
            </a:fld>
            <a:endParaRPr lang="en-GB" dirty="0"/>
          </a:p>
        </p:txBody>
      </p:sp>
    </p:spTree>
    <p:extLst>
      <p:ext uri="{BB962C8B-B14F-4D97-AF65-F5344CB8AC3E}">
        <p14:creationId xmlns:p14="http://schemas.microsoft.com/office/powerpoint/2010/main" val="314545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EBF2AB60-3F8C-B205-0E32-B5E61218EA68}"/>
              </a:ext>
            </a:extLst>
          </p:cNvPr>
          <p:cNvSpPr>
            <a:spLocks noGrp="1"/>
          </p:cNvSpPr>
          <p:nvPr>
            <p:ph type="pic" sz="quarter" idx="13"/>
          </p:nvPr>
        </p:nvSpPr>
        <p:spPr>
          <a:xfrm>
            <a:off x="-1" y="0"/>
            <a:ext cx="12188825" cy="6858000"/>
          </a:xfrm>
          <a:custGeom>
            <a:avLst/>
            <a:gdLst>
              <a:gd name="connsiteX0" fmla="*/ 0 w 12188825"/>
              <a:gd name="connsiteY0" fmla="*/ 0 h 6858000"/>
              <a:gd name="connsiteX1" fmla="*/ 6080697 w 12188825"/>
              <a:gd name="connsiteY1" fmla="*/ 0 h 6858000"/>
              <a:gd name="connsiteX2" fmla="*/ 6080697 w 12188825"/>
              <a:gd name="connsiteY2" fmla="*/ 2898648 h 6858000"/>
              <a:gd name="connsiteX3" fmla="*/ 6108129 w 12188825"/>
              <a:gd name="connsiteY3" fmla="*/ 2898648 h 6858000"/>
              <a:gd name="connsiteX4" fmla="*/ 6108129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0" y="0"/>
                </a:moveTo>
                <a:lnTo>
                  <a:pt x="6080697" y="0"/>
                </a:lnTo>
                <a:lnTo>
                  <a:pt x="6080697" y="2898648"/>
                </a:lnTo>
                <a:lnTo>
                  <a:pt x="6108129" y="2898648"/>
                </a:lnTo>
                <a:lnTo>
                  <a:pt x="6108129" y="0"/>
                </a:ln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r>
              <a:rPr lang="en-US"/>
              <a:t>Click icon to add picture</a:t>
            </a:r>
            <a:endParaRPr lang="en-US" dirty="0"/>
          </a:p>
        </p:txBody>
      </p:sp>
      <p:sp>
        <p:nvSpPr>
          <p:cNvPr id="2" name="Title 1"/>
          <p:cNvSpPr>
            <a:spLocks noGrp="1"/>
          </p:cNvSpPr>
          <p:nvPr>
            <p:ph type="title" hasCustomPrompt="1"/>
          </p:nvPr>
        </p:nvSpPr>
        <p:spPr>
          <a:xfrm>
            <a:off x="415988" y="2743200"/>
            <a:ext cx="11356848" cy="1627632"/>
          </a:xfrm>
        </p:spPr>
        <p:txBody>
          <a:bodyPr anchor="b">
            <a:noAutofit/>
          </a:bodyPr>
          <a:lstStyle>
            <a:lvl1pPr algn="ctr">
              <a:lnSpc>
                <a:spcPct val="90000"/>
              </a:lnSpc>
              <a:defRPr sz="6600" b="0" cap="none" baseline="0">
                <a:solidFill>
                  <a:schemeClr val="accent2">
                    <a:lumMod val="20000"/>
                    <a:lumOff val="80000"/>
                  </a:schemeClr>
                </a:solidFill>
              </a:defRPr>
            </a:lvl1pPr>
          </a:lstStyle>
          <a:p>
            <a:r>
              <a:rPr lang="en-US" dirty="0"/>
              <a:t>CLICK T O EDIT MASTER TITLE STYLE</a:t>
            </a:r>
          </a:p>
        </p:txBody>
      </p:sp>
      <p:sp>
        <p:nvSpPr>
          <p:cNvPr id="3" name="Text Placeholder 2"/>
          <p:cNvSpPr>
            <a:spLocks noGrp="1"/>
          </p:cNvSpPr>
          <p:nvPr>
            <p:ph type="body" idx="1"/>
          </p:nvPr>
        </p:nvSpPr>
        <p:spPr>
          <a:xfrm>
            <a:off x="1380680" y="4901184"/>
            <a:ext cx="9427464" cy="987552"/>
          </a:xfrm>
        </p:spPr>
        <p:txBody>
          <a:bodyPr anchor="t">
            <a:normAutofit/>
          </a:bodyPr>
          <a:lstStyle>
            <a:lvl1pPr marL="0" indent="0" algn="ctr">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Rectangle 4">
            <a:extLst>
              <a:ext uri="{FF2B5EF4-FFF2-40B4-BE49-F238E27FC236}">
                <a16:creationId xmlns:a16="http://schemas.microsoft.com/office/drawing/2014/main" id="{C2E24B88-F571-25BB-4513-3A17217DC2E5}"/>
              </a:ext>
            </a:extLst>
          </p:cNvPr>
          <p:cNvSpPr/>
          <p:nvPr userDrawn="1"/>
        </p:nvSpPr>
        <p:spPr>
          <a:xfrm rot="5400000">
            <a:off x="4645088" y="1435608"/>
            <a:ext cx="2898648"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2397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7918577" y="0"/>
            <a:ext cx="4270248" cy="6858000"/>
          </a:xfrm>
          <a:solidFill>
            <a:schemeClr val="bg2"/>
          </a:solidFill>
        </p:spPr>
        <p:txBody>
          <a:bodyPr anchor="ctr"/>
          <a:lstStyle>
            <a:lvl1pPr marL="0" indent="0" algn="ctr">
              <a:buNone/>
              <a:defRPr/>
            </a:lvl1pPr>
          </a:lstStyle>
          <a:p>
            <a:r>
              <a:rPr lang="en-US"/>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cxnSp>
        <p:nvCxnSpPr>
          <p:cNvPr id="6" name="Straight Connector 5">
            <a:extLst>
              <a:ext uri="{FF2B5EF4-FFF2-40B4-BE49-F238E27FC236}">
                <a16:creationId xmlns:a16="http://schemas.microsoft.com/office/drawing/2014/main" id="{22AF402F-F8C6-E5B1-65C7-DFC0D8ED0878}"/>
              </a:ext>
            </a:extLst>
          </p:cNvPr>
          <p:cNvCxnSpPr>
            <a:cxnSpLocks/>
          </p:cNvCxnSpPr>
          <p:nvPr userDrawn="1"/>
        </p:nvCxnSpPr>
        <p:spPr>
          <a:xfrm>
            <a:off x="1522413" y="2743200"/>
            <a:ext cx="0" cy="4114800"/>
          </a:xfrm>
          <a:prstGeom prst="line">
            <a:avLst/>
          </a:prstGeom>
          <a:ln w="254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1828800" y="2743200"/>
            <a:ext cx="5102352" cy="2157984"/>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lstStyle/>
          <a:p>
            <a:r>
              <a:rPr lang="en-US"/>
              <a:t>Click to edit Master title style</a:t>
            </a:r>
          </a:p>
        </p:txBody>
      </p:sp>
    </p:spTree>
    <p:extLst>
      <p:ext uri="{BB962C8B-B14F-4D97-AF65-F5344CB8AC3E}">
        <p14:creationId xmlns:p14="http://schemas.microsoft.com/office/powerpoint/2010/main" val="305391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lvl1pPr>
              <a:defRPr>
                <a:solidFill>
                  <a:schemeClr val="tx2">
                    <a:lumMod val="50000"/>
                  </a:schemeClr>
                </a:solidFill>
              </a:defRPr>
            </a:lvl1p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lvl1pPr>
              <a:defRPr>
                <a:solidFill>
                  <a:schemeClr val="tx2">
                    <a:lumMod val="50000"/>
                  </a:schemeClr>
                </a:solidFill>
              </a:defRPr>
            </a:lvl1p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1220660" y="2386584"/>
            <a:ext cx="9747504" cy="401421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AEE196DA-ED88-0EDC-A28F-7426416C0CA5}"/>
              </a:ext>
            </a:extLst>
          </p:cNvPr>
          <p:cNvSpPr>
            <a:spLocks noGrp="1"/>
          </p:cNvSpPr>
          <p:nvPr>
            <p:ph type="title"/>
          </p:nvPr>
        </p:nvSpPr>
        <p:spPr>
          <a:xfrm>
            <a:off x="1220660" y="640080"/>
            <a:ext cx="9747504" cy="1625600"/>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303046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two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0" y="0"/>
            <a:ext cx="3355848" cy="6858000"/>
          </a:xfrm>
          <a:solidFill>
            <a:schemeClr val="bg2"/>
          </a:solidFill>
        </p:spPr>
        <p:txBody>
          <a:bodyPr anchor="ctr"/>
          <a:lstStyle>
            <a:lvl1pPr marL="0" indent="0" algn="ctr">
              <a:buNone/>
              <a:defRPr/>
            </a:lvl1pPr>
          </a:lstStyle>
          <a:p>
            <a:r>
              <a:rPr lang="en-US"/>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4178808" y="2862072"/>
            <a:ext cx="7397496" cy="157276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4178808" y="640080"/>
            <a:ext cx="7397496" cy="1773936"/>
          </a:xfrm>
        </p:spPr>
        <p:txBody>
          <a:bodyPr anchor="t" anchorCtr="0"/>
          <a:lstStyle/>
          <a:p>
            <a:r>
              <a:rPr lang="en-US"/>
              <a:t>Click to edit Master title style</a:t>
            </a:r>
            <a:endParaRPr lang="en-US" dirty="0"/>
          </a:p>
        </p:txBody>
      </p:sp>
      <p:sp>
        <p:nvSpPr>
          <p:cNvPr id="2" name="Content Placeholder 8">
            <a:extLst>
              <a:ext uri="{FF2B5EF4-FFF2-40B4-BE49-F238E27FC236}">
                <a16:creationId xmlns:a16="http://schemas.microsoft.com/office/drawing/2014/main" id="{D5E17843-7672-6C71-1608-D794830CE89C}"/>
              </a:ext>
            </a:extLst>
          </p:cNvPr>
          <p:cNvSpPr>
            <a:spLocks noGrp="1"/>
          </p:cNvSpPr>
          <p:nvPr>
            <p:ph sz="quarter" idx="15"/>
          </p:nvPr>
        </p:nvSpPr>
        <p:spPr>
          <a:xfrm>
            <a:off x="4160520" y="4846320"/>
            <a:ext cx="7397496" cy="1170432"/>
          </a:xfrm>
        </p:spPr>
        <p:txBody>
          <a:bodyPr>
            <a:noAutofit/>
          </a:bodyPr>
          <a:lstStyle>
            <a:lvl1pPr>
              <a:spcBef>
                <a:spcPts val="1200"/>
              </a:spcBef>
              <a:defRPr sz="1200"/>
            </a:lvl1pPr>
            <a:lvl2pPr>
              <a:spcBef>
                <a:spcPts val="1200"/>
              </a:spcBef>
              <a:defRPr sz="1200"/>
            </a:lvl2pPr>
            <a:lvl3pPr>
              <a:spcBef>
                <a:spcPts val="1200"/>
              </a:spcBef>
              <a:defRPr sz="1200"/>
            </a:lvl3pPr>
            <a:lvl4pPr>
              <a:spcBef>
                <a:spcPts val="1200"/>
              </a:spcBef>
              <a:defRPr sz="1200"/>
            </a:lvl4pPr>
            <a:lvl5pPr>
              <a:spcBef>
                <a:spcPts val="12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7177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two content, and picture 2">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8915400" y="0"/>
            <a:ext cx="2587752" cy="6858000"/>
          </a:xfrm>
          <a:solidFill>
            <a:schemeClr val="bg2"/>
          </a:solidFill>
        </p:spPr>
        <p:txBody>
          <a:bodyPr anchor="ctr"/>
          <a:lstStyle>
            <a:lvl1pPr marL="0" indent="0" algn="ctr">
              <a:buNone/>
              <a:defRPr/>
            </a:lvl1pPr>
          </a:lstStyle>
          <a:p>
            <a:r>
              <a:rPr lang="en-US"/>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640080" y="2679192"/>
            <a:ext cx="7242048" cy="1170432"/>
          </a:xfrm>
        </p:spPr>
        <p:txBody>
          <a:bodyPr>
            <a:noAutofit/>
          </a:bodyPr>
          <a:lstStyle>
            <a:lvl1pPr>
              <a:spcBef>
                <a:spcPts val="1200"/>
              </a:spcBef>
              <a:buClr>
                <a:schemeClr val="accent2">
                  <a:lumMod val="20000"/>
                  <a:lumOff val="80000"/>
                </a:schemeClr>
              </a:buClr>
              <a:defRPr sz="1200">
                <a:solidFill>
                  <a:schemeClr val="accent2">
                    <a:lumMod val="20000"/>
                    <a:lumOff val="80000"/>
                  </a:schemeClr>
                </a:solidFill>
              </a:defRPr>
            </a:lvl1pPr>
            <a:lvl2pPr>
              <a:spcBef>
                <a:spcPts val="1200"/>
              </a:spcBef>
              <a:buClr>
                <a:schemeClr val="accent2">
                  <a:lumMod val="20000"/>
                  <a:lumOff val="80000"/>
                </a:schemeClr>
              </a:buClr>
              <a:defRPr sz="1200">
                <a:solidFill>
                  <a:schemeClr val="accent2">
                    <a:lumMod val="20000"/>
                    <a:lumOff val="80000"/>
                  </a:schemeClr>
                </a:solidFill>
              </a:defRPr>
            </a:lvl2pPr>
            <a:lvl3pPr>
              <a:spcBef>
                <a:spcPts val="1200"/>
              </a:spcBef>
              <a:buClr>
                <a:schemeClr val="accent2">
                  <a:lumMod val="20000"/>
                  <a:lumOff val="80000"/>
                </a:schemeClr>
              </a:buClr>
              <a:defRPr sz="1200">
                <a:solidFill>
                  <a:schemeClr val="accent2">
                    <a:lumMod val="20000"/>
                    <a:lumOff val="80000"/>
                  </a:schemeClr>
                </a:solidFill>
              </a:defRPr>
            </a:lvl3pPr>
            <a:lvl4pPr>
              <a:spcBef>
                <a:spcPts val="1200"/>
              </a:spcBef>
              <a:buClr>
                <a:schemeClr val="accent2">
                  <a:lumMod val="20000"/>
                  <a:lumOff val="80000"/>
                </a:schemeClr>
              </a:buClr>
              <a:defRPr sz="1200">
                <a:solidFill>
                  <a:schemeClr val="accent2">
                    <a:lumMod val="20000"/>
                    <a:lumOff val="80000"/>
                  </a:schemeClr>
                </a:solidFill>
              </a:defRPr>
            </a:lvl4pPr>
            <a:lvl5pPr>
              <a:spcBef>
                <a:spcPts val="1200"/>
              </a:spcBef>
              <a:buClr>
                <a:schemeClr val="accent2">
                  <a:lumMod val="20000"/>
                  <a:lumOff val="80000"/>
                </a:schemeClr>
              </a:buClr>
              <a:defRPr sz="1200">
                <a:solidFill>
                  <a:schemeClr val="accent2">
                    <a:lumMod val="20000"/>
                    <a:lumOff val="8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lstStyle>
            <a:lvl1pPr>
              <a:defRPr>
                <a:solidFill>
                  <a:schemeClr val="accent2">
                    <a:lumMod val="20000"/>
                    <a:lumOff val="80000"/>
                  </a:schemeClr>
                </a:solidFill>
              </a:defRPr>
            </a:lvl1pPr>
          </a:lstStyle>
          <a:p>
            <a:r>
              <a:rPr lang="en-US"/>
              <a:t>Click to edit Master title style</a:t>
            </a:r>
            <a:endParaRPr lang="en-US" dirty="0"/>
          </a:p>
        </p:txBody>
      </p:sp>
      <p:sp>
        <p:nvSpPr>
          <p:cNvPr id="2" name="Content Placeholder 8">
            <a:extLst>
              <a:ext uri="{FF2B5EF4-FFF2-40B4-BE49-F238E27FC236}">
                <a16:creationId xmlns:a16="http://schemas.microsoft.com/office/drawing/2014/main" id="{7856CD97-B46D-FEB2-B35C-2890C62DB543}"/>
              </a:ext>
            </a:extLst>
          </p:cNvPr>
          <p:cNvSpPr>
            <a:spLocks noGrp="1"/>
          </p:cNvSpPr>
          <p:nvPr>
            <p:ph sz="quarter" idx="15"/>
          </p:nvPr>
        </p:nvSpPr>
        <p:spPr>
          <a:xfrm>
            <a:off x="640080" y="4059936"/>
            <a:ext cx="7242048" cy="2130552"/>
          </a:xfrm>
        </p:spPr>
        <p:txBody>
          <a:bodyPr>
            <a:normAutofit/>
          </a:bodyPr>
          <a:lstStyle>
            <a:lvl1pPr>
              <a:buClr>
                <a:schemeClr val="accent2">
                  <a:lumMod val="20000"/>
                  <a:lumOff val="80000"/>
                </a:schemeClr>
              </a:buClr>
              <a:defRPr sz="1200">
                <a:solidFill>
                  <a:schemeClr val="accent2">
                    <a:lumMod val="20000"/>
                    <a:lumOff val="80000"/>
                  </a:schemeClr>
                </a:solidFill>
              </a:defRPr>
            </a:lvl1pPr>
            <a:lvl2pPr>
              <a:buClr>
                <a:schemeClr val="accent2">
                  <a:lumMod val="20000"/>
                  <a:lumOff val="80000"/>
                </a:schemeClr>
              </a:buClr>
              <a:defRPr sz="1200">
                <a:solidFill>
                  <a:schemeClr val="accent2">
                    <a:lumMod val="20000"/>
                    <a:lumOff val="80000"/>
                  </a:schemeClr>
                </a:solidFill>
              </a:defRPr>
            </a:lvl2pPr>
            <a:lvl3pPr>
              <a:buClr>
                <a:schemeClr val="accent2">
                  <a:lumMod val="20000"/>
                  <a:lumOff val="80000"/>
                </a:schemeClr>
              </a:buClr>
              <a:defRPr sz="1200">
                <a:solidFill>
                  <a:schemeClr val="accent2">
                    <a:lumMod val="20000"/>
                    <a:lumOff val="80000"/>
                  </a:schemeClr>
                </a:solidFill>
              </a:defRPr>
            </a:lvl3pPr>
            <a:lvl4pPr>
              <a:buClr>
                <a:schemeClr val="accent2">
                  <a:lumMod val="20000"/>
                  <a:lumOff val="80000"/>
                </a:schemeClr>
              </a:buClr>
              <a:defRPr sz="1200">
                <a:solidFill>
                  <a:schemeClr val="accent2">
                    <a:lumMod val="20000"/>
                    <a:lumOff val="80000"/>
                  </a:schemeClr>
                </a:solidFill>
              </a:defRPr>
            </a:lvl4pPr>
            <a:lvl5pPr>
              <a:buClr>
                <a:schemeClr val="accent2">
                  <a:lumMod val="20000"/>
                  <a:lumOff val="80000"/>
                </a:schemeClr>
              </a:buClr>
              <a:defRPr sz="1200">
                <a:solidFill>
                  <a:schemeClr val="accent2">
                    <a:lumMod val="20000"/>
                    <a:lumOff val="8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0597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8157CF4D-A5B0-F63D-3033-42520894BFE3}"/>
              </a:ext>
            </a:extLst>
          </p:cNvPr>
          <p:cNvSpPr>
            <a:spLocks noGrp="1"/>
          </p:cNvSpPr>
          <p:nvPr>
            <p:ph type="pic" sz="quarter" idx="13"/>
          </p:nvPr>
        </p:nvSpPr>
        <p:spPr>
          <a:xfrm>
            <a:off x="-1" y="0"/>
            <a:ext cx="12188825" cy="6858000"/>
          </a:xfrm>
          <a:custGeom>
            <a:avLst/>
            <a:gdLst>
              <a:gd name="connsiteX0" fmla="*/ 4759389 w 12188825"/>
              <a:gd name="connsiteY0" fmla="*/ 4787265 h 6858000"/>
              <a:gd name="connsiteX1" fmla="*/ 4759389 w 12188825"/>
              <a:gd name="connsiteY1" fmla="*/ 4814697 h 6858000"/>
              <a:gd name="connsiteX2" fmla="*/ 7429437 w 12188825"/>
              <a:gd name="connsiteY2" fmla="*/ 4814697 h 6858000"/>
              <a:gd name="connsiteX3" fmla="*/ 7429437 w 12188825"/>
              <a:gd name="connsiteY3" fmla="*/ 4787265 h 6858000"/>
              <a:gd name="connsiteX4" fmla="*/ 0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4759389" y="4787265"/>
                </a:moveTo>
                <a:lnTo>
                  <a:pt x="4759389" y="4814697"/>
                </a:lnTo>
                <a:lnTo>
                  <a:pt x="7429437" y="4814697"/>
                </a:lnTo>
                <a:lnTo>
                  <a:pt x="7429437" y="4787265"/>
                </a:lnTo>
                <a:close/>
                <a:moveTo>
                  <a:pt x="0" y="0"/>
                </a:move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r>
              <a:rPr lang="en-US"/>
              <a:t>Click icon to add picture</a:t>
            </a:r>
            <a:endParaRPr lang="en-US" dirty="0"/>
          </a:p>
        </p:txBody>
      </p:sp>
      <p:sp>
        <p:nvSpPr>
          <p:cNvPr id="2" name="Title 1"/>
          <p:cNvSpPr>
            <a:spLocks noGrp="1"/>
          </p:cNvSpPr>
          <p:nvPr>
            <p:ph type="title" hasCustomPrompt="1"/>
          </p:nvPr>
        </p:nvSpPr>
        <p:spPr>
          <a:xfrm>
            <a:off x="415988" y="3657600"/>
            <a:ext cx="11356848" cy="941832"/>
          </a:xfrm>
        </p:spPr>
        <p:txBody>
          <a:bodyPr anchor="t">
            <a:normAutofit/>
          </a:bodyPr>
          <a:lstStyle>
            <a:lvl1pPr algn="ctr">
              <a:lnSpc>
                <a:spcPct val="90000"/>
              </a:lnSpc>
              <a:defRPr sz="4800" b="0" cap="none" baseline="0">
                <a:solidFill>
                  <a:schemeClr val="accent2">
                    <a:lumMod val="20000"/>
                    <a:lumOff val="80000"/>
                  </a:schemeClr>
                </a:solidFill>
              </a:defRPr>
            </a:lvl1pPr>
          </a:lstStyle>
          <a:p>
            <a:r>
              <a:rPr lang="en-US" dirty="0"/>
              <a:t>CLICK TO EDIT MASTER TITLE STYLE</a:t>
            </a:r>
          </a:p>
        </p:txBody>
      </p:sp>
      <p:sp>
        <p:nvSpPr>
          <p:cNvPr id="3" name="Text Placeholder 2"/>
          <p:cNvSpPr>
            <a:spLocks noGrp="1"/>
          </p:cNvSpPr>
          <p:nvPr>
            <p:ph type="body" idx="1"/>
          </p:nvPr>
        </p:nvSpPr>
        <p:spPr>
          <a:xfrm>
            <a:off x="1380680" y="5129784"/>
            <a:ext cx="9427464" cy="987552"/>
          </a:xfrm>
        </p:spPr>
        <p:txBody>
          <a:bodyPr anchor="t">
            <a:normAutofit/>
          </a:bodyPr>
          <a:lstStyle>
            <a:lvl1pPr marL="0" indent="0" algn="ctr">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6" name="Rectangle 15">
            <a:extLst>
              <a:ext uri="{FF2B5EF4-FFF2-40B4-BE49-F238E27FC236}">
                <a16:creationId xmlns:a16="http://schemas.microsoft.com/office/drawing/2014/main" id="{DDC6E071-6E0A-A6A5-AC43-072450B96555}"/>
              </a:ext>
            </a:extLst>
          </p:cNvPr>
          <p:cNvSpPr/>
          <p:nvPr userDrawn="1"/>
        </p:nvSpPr>
        <p:spPr>
          <a:xfrm>
            <a:off x="4759388" y="4787265"/>
            <a:ext cx="2670048"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6CCC78F-07A7-7F5C-E67F-2CFC846E0DE1}"/>
              </a:ext>
            </a:extLst>
          </p:cNvPr>
          <p:cNvSpPr/>
          <p:nvPr userDrawn="1"/>
        </p:nvSpPr>
        <p:spPr>
          <a:xfrm>
            <a:off x="3813048" y="612648"/>
            <a:ext cx="7635240" cy="548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Picture Placeholder 16">
            <a:extLst>
              <a:ext uri="{FF2B5EF4-FFF2-40B4-BE49-F238E27FC236}">
                <a16:creationId xmlns:a16="http://schemas.microsoft.com/office/drawing/2014/main" id="{5D7FFB3F-B685-7C31-5080-632B0441EADA}"/>
              </a:ext>
            </a:extLst>
          </p:cNvPr>
          <p:cNvSpPr>
            <a:spLocks noGrp="1"/>
          </p:cNvSpPr>
          <p:nvPr>
            <p:ph type="pic" sz="quarter" idx="13"/>
          </p:nvPr>
        </p:nvSpPr>
        <p:spPr>
          <a:xfrm>
            <a:off x="0" y="0"/>
            <a:ext cx="8906256" cy="6858000"/>
          </a:xfrm>
          <a:custGeom>
            <a:avLst/>
            <a:gdLst>
              <a:gd name="connsiteX0" fmla="*/ 0 w 8906256"/>
              <a:gd name="connsiteY0" fmla="*/ 0 h 6858000"/>
              <a:gd name="connsiteX1" fmla="*/ 8906256 w 8906256"/>
              <a:gd name="connsiteY1" fmla="*/ 0 h 6858000"/>
              <a:gd name="connsiteX2" fmla="*/ 8906256 w 8906256"/>
              <a:gd name="connsiteY2" fmla="*/ 612648 h 6858000"/>
              <a:gd name="connsiteX3" fmla="*/ 4945285 w 8906256"/>
              <a:gd name="connsiteY3" fmla="*/ 612648 h 6858000"/>
              <a:gd name="connsiteX4" fmla="*/ 3813048 w 8906256"/>
              <a:gd name="connsiteY4" fmla="*/ 612648 h 6858000"/>
              <a:gd name="connsiteX5" fmla="*/ 3813048 w 8906256"/>
              <a:gd name="connsiteY5" fmla="*/ 6099048 h 6858000"/>
              <a:gd name="connsiteX6" fmla="*/ 4945285 w 8906256"/>
              <a:gd name="connsiteY6" fmla="*/ 6099048 h 6858000"/>
              <a:gd name="connsiteX7" fmla="*/ 8906256 w 8906256"/>
              <a:gd name="connsiteY7" fmla="*/ 6099048 h 6858000"/>
              <a:gd name="connsiteX8" fmla="*/ 8906256 w 8906256"/>
              <a:gd name="connsiteY8" fmla="*/ 6858000 h 6858000"/>
              <a:gd name="connsiteX9" fmla="*/ 0 w 8906256"/>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06256" h="6858000">
                <a:moveTo>
                  <a:pt x="0" y="0"/>
                </a:moveTo>
                <a:lnTo>
                  <a:pt x="8906256" y="0"/>
                </a:lnTo>
                <a:lnTo>
                  <a:pt x="8906256" y="612648"/>
                </a:lnTo>
                <a:lnTo>
                  <a:pt x="4945285" y="612648"/>
                </a:lnTo>
                <a:lnTo>
                  <a:pt x="3813048" y="612648"/>
                </a:lnTo>
                <a:lnTo>
                  <a:pt x="3813048" y="6099048"/>
                </a:lnTo>
                <a:lnTo>
                  <a:pt x="4945285" y="6099048"/>
                </a:lnTo>
                <a:lnTo>
                  <a:pt x="8906256" y="6099048"/>
                </a:lnTo>
                <a:lnTo>
                  <a:pt x="8906256" y="6858000"/>
                </a:lnTo>
                <a:lnTo>
                  <a:pt x="0" y="6858000"/>
                </a:lnTo>
                <a:close/>
              </a:path>
            </a:pathLst>
          </a:custGeom>
          <a:solidFill>
            <a:schemeClr val="bg2"/>
          </a:solidFill>
        </p:spPr>
        <p:txBody>
          <a:bodyPr wrap="square" anchor="ctr">
            <a:noAutofit/>
          </a:bodyPr>
          <a:lstStyle>
            <a:lvl1pPr marL="0" indent="0" algn="ctr">
              <a:buNone/>
              <a:defRPr/>
            </a:lvl1pPr>
          </a:lstStyle>
          <a:p>
            <a:r>
              <a:rPr lang="en-US"/>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cxnSp>
        <p:nvCxnSpPr>
          <p:cNvPr id="11" name="Straight Connector 10">
            <a:extLst>
              <a:ext uri="{FF2B5EF4-FFF2-40B4-BE49-F238E27FC236}">
                <a16:creationId xmlns:a16="http://schemas.microsoft.com/office/drawing/2014/main" id="{21A4DAAA-F386-CC30-C391-320517CB5974}"/>
              </a:ext>
            </a:extLst>
          </p:cNvPr>
          <p:cNvCxnSpPr>
            <a:cxnSpLocks/>
          </p:cNvCxnSpPr>
          <p:nvPr userDrawn="1"/>
        </p:nvCxnSpPr>
        <p:spPr>
          <a:xfrm>
            <a:off x="4570412" y="3886200"/>
            <a:ext cx="687185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89B1E0A-D5BC-6920-B6F6-E799F22323B0}"/>
              </a:ext>
            </a:extLst>
          </p:cNvPr>
          <p:cNvCxnSpPr>
            <a:cxnSpLocks/>
          </p:cNvCxnSpPr>
          <p:nvPr userDrawn="1"/>
        </p:nvCxnSpPr>
        <p:spPr>
          <a:xfrm>
            <a:off x="11444684" y="3886200"/>
            <a:ext cx="744141"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4434840" y="1389888"/>
            <a:ext cx="6327648" cy="2304288"/>
          </a:xfrm>
        </p:spPr>
        <p:txBody>
          <a:bodyPr/>
          <a:lstStyle>
            <a:lvl1pPr>
              <a:defRPr>
                <a:solidFill>
                  <a:schemeClr val="tx2">
                    <a:lumMod val="50000"/>
                  </a:schemeClr>
                </a:solidFill>
              </a:defRPr>
            </a:lvl1pPr>
          </a:lstStyle>
          <a:p>
            <a:r>
              <a:rPr lang="en-US"/>
              <a:t>Click to edit Master title style</a:t>
            </a:r>
            <a:endParaRPr lang="en-US" dirty="0"/>
          </a:p>
        </p:txBody>
      </p:sp>
      <p:sp>
        <p:nvSpPr>
          <p:cNvPr id="13" name="Text Placeholder 2">
            <a:extLst>
              <a:ext uri="{FF2B5EF4-FFF2-40B4-BE49-F238E27FC236}">
                <a16:creationId xmlns:a16="http://schemas.microsoft.com/office/drawing/2014/main" id="{B4A24C6E-B46B-052B-14AF-08C705E55A2E}"/>
              </a:ext>
            </a:extLst>
          </p:cNvPr>
          <p:cNvSpPr>
            <a:spLocks noGrp="1"/>
          </p:cNvSpPr>
          <p:nvPr>
            <p:ph type="body" idx="1"/>
          </p:nvPr>
        </p:nvSpPr>
        <p:spPr>
          <a:xfrm>
            <a:off x="5230368" y="3813048"/>
            <a:ext cx="2112264" cy="711200"/>
          </a:xfrm>
        </p:spPr>
        <p:txBody>
          <a:bodyPr anchor="b">
            <a:normAutofit/>
          </a:bodyPr>
          <a:lstStyle>
            <a:lvl1pPr marL="0" indent="0">
              <a:lnSpc>
                <a:spcPct val="90000"/>
              </a:lnSpc>
              <a:spcBef>
                <a:spcPts val="0"/>
              </a:spcBef>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a:extLst>
              <a:ext uri="{FF2B5EF4-FFF2-40B4-BE49-F238E27FC236}">
                <a16:creationId xmlns:a16="http://schemas.microsoft.com/office/drawing/2014/main" id="{D803DA3C-F09E-61FF-139B-50144783786A}"/>
              </a:ext>
            </a:extLst>
          </p:cNvPr>
          <p:cNvSpPr>
            <a:spLocks noGrp="1"/>
          </p:cNvSpPr>
          <p:nvPr>
            <p:ph sz="half" idx="2"/>
          </p:nvPr>
        </p:nvSpPr>
        <p:spPr>
          <a:xfrm>
            <a:off x="5230368" y="4617720"/>
            <a:ext cx="1901952" cy="1316736"/>
          </a:xfrm>
        </p:spPr>
        <p:txBody>
          <a:bodyPr>
            <a:normAutofit/>
          </a:bodyPr>
          <a:lstStyle>
            <a:lvl1pPr>
              <a:lnSpc>
                <a:spcPct val="100000"/>
              </a:lnSpc>
              <a:spcBef>
                <a:spcPts val="400"/>
              </a:spcBef>
              <a:defRPr sz="1600"/>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a:t>Click to edit Master text styles</a:t>
            </a:r>
          </a:p>
        </p:txBody>
      </p:sp>
      <p:sp>
        <p:nvSpPr>
          <p:cNvPr id="15" name="Text Placeholder 4">
            <a:extLst>
              <a:ext uri="{FF2B5EF4-FFF2-40B4-BE49-F238E27FC236}">
                <a16:creationId xmlns:a16="http://schemas.microsoft.com/office/drawing/2014/main" id="{8D23143E-34D4-7916-690C-3BE380588664}"/>
              </a:ext>
            </a:extLst>
          </p:cNvPr>
          <p:cNvSpPr>
            <a:spLocks noGrp="1"/>
          </p:cNvSpPr>
          <p:nvPr>
            <p:ph type="body" sz="quarter" idx="3"/>
          </p:nvPr>
        </p:nvSpPr>
        <p:spPr>
          <a:xfrm>
            <a:off x="8074152" y="3813048"/>
            <a:ext cx="1901952" cy="711200"/>
          </a:xfrm>
        </p:spPr>
        <p:txBody>
          <a:bodyPr anchor="b">
            <a:noAutofit/>
          </a:bodyPr>
          <a:lstStyle>
            <a:lvl1pPr marL="0" indent="0">
              <a:lnSpc>
                <a:spcPct val="90000"/>
              </a:lnSpc>
              <a:spcBef>
                <a:spcPts val="0"/>
              </a:spcBef>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6FEC2F71-3E9B-0E18-C638-41C2B0C8D5D6}"/>
              </a:ext>
            </a:extLst>
          </p:cNvPr>
          <p:cNvSpPr>
            <a:spLocks noGrp="1"/>
          </p:cNvSpPr>
          <p:nvPr>
            <p:ph sz="quarter" idx="4"/>
          </p:nvPr>
        </p:nvSpPr>
        <p:spPr>
          <a:xfrm>
            <a:off x="8074152" y="4617720"/>
            <a:ext cx="1901952" cy="1316736"/>
          </a:xfrm>
        </p:spPr>
        <p:txBody>
          <a:bodyPr>
            <a:normAutofit/>
          </a:bodyPr>
          <a:lstStyle>
            <a:lvl1pPr>
              <a:lnSpc>
                <a:spcPct val="100000"/>
              </a:lnSpc>
              <a:spcBef>
                <a:spcPts val="400"/>
              </a:spcBef>
              <a:defRPr sz="1600"/>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a:t>Click to edit Master text styles</a:t>
            </a:r>
          </a:p>
        </p:txBody>
      </p:sp>
    </p:spTree>
    <p:extLst>
      <p:ext uri="{BB962C8B-B14F-4D97-AF65-F5344CB8AC3E}">
        <p14:creationId xmlns:p14="http://schemas.microsoft.com/office/powerpoint/2010/main" val="3926549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14400" y="1444752"/>
            <a:ext cx="10360152" cy="4416552"/>
          </a:xfrm>
        </p:spPr>
        <p:txBody>
          <a:bodyPr lIns="91440" rIns="91440" anchor="t">
            <a:noAutofit/>
          </a:bodyPr>
          <a:lstStyle>
            <a:lvl1pPr algn="l">
              <a:lnSpc>
                <a:spcPct val="100000"/>
              </a:lnSpc>
              <a:defRPr sz="4000" b="0" cap="none" baseline="0">
                <a:solidFill>
                  <a:schemeClr val="accent1">
                    <a:lumMod val="20000"/>
                    <a:lumOff val="80000"/>
                  </a:schemeClr>
                </a:solidFill>
              </a:defRPr>
            </a:lvl1pPr>
          </a:lstStyle>
          <a:p>
            <a:r>
              <a:rPr lang="en-US" dirty="0"/>
              <a:t>CLICK TO EDIT MASTER TITLE STYLE</a:t>
            </a:r>
          </a:p>
        </p:txBody>
      </p:sp>
      <p:sp>
        <p:nvSpPr>
          <p:cNvPr id="3" name="Text Placeholder 2"/>
          <p:cNvSpPr>
            <a:spLocks noGrp="1"/>
          </p:cNvSpPr>
          <p:nvPr>
            <p:ph type="body" idx="1"/>
          </p:nvPr>
        </p:nvSpPr>
        <p:spPr>
          <a:xfrm>
            <a:off x="7543800" y="5495544"/>
            <a:ext cx="4494212" cy="484632"/>
          </a:xfrm>
        </p:spPr>
        <p:txBody>
          <a:bodyPr anchor="t">
            <a:noAutofit/>
          </a:bodyPr>
          <a:lstStyle>
            <a:lvl1pPr marL="0" indent="0" algn="l">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4" name="Straight Connector 3">
            <a:extLst>
              <a:ext uri="{FF2B5EF4-FFF2-40B4-BE49-F238E27FC236}">
                <a16:creationId xmlns:a16="http://schemas.microsoft.com/office/drawing/2014/main" id="{37B62AAD-BDB5-5645-A722-E6A8180BB714}"/>
              </a:ext>
            </a:extLst>
          </p:cNvPr>
          <p:cNvCxnSpPr>
            <a:cxnSpLocks/>
          </p:cNvCxnSpPr>
          <p:nvPr userDrawn="1"/>
        </p:nvCxnSpPr>
        <p:spPr>
          <a:xfrm>
            <a:off x="7618412" y="6172200"/>
            <a:ext cx="4570413" cy="0"/>
          </a:xfrm>
          <a:prstGeom prst="line">
            <a:avLst/>
          </a:prstGeom>
          <a:ln w="254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64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estion">
    <p:bg>
      <p:bgPr>
        <a:solidFill>
          <a:schemeClr val="accent2"/>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D3C4F48-5124-C46E-5828-45F6F65E000F}"/>
              </a:ext>
            </a:extLst>
          </p:cNvPr>
          <p:cNvCxnSpPr>
            <a:cxnSpLocks/>
          </p:cNvCxnSpPr>
          <p:nvPr userDrawn="1"/>
        </p:nvCxnSpPr>
        <p:spPr>
          <a:xfrm>
            <a:off x="0" y="6400800"/>
            <a:ext cx="12188825" cy="0"/>
          </a:xfrm>
          <a:prstGeom prst="line">
            <a:avLst/>
          </a:prstGeom>
          <a:ln w="254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9144000" y="0"/>
            <a:ext cx="2587752" cy="6858000"/>
          </a:xfrm>
          <a:solidFill>
            <a:schemeClr val="bg2"/>
          </a:solidFill>
        </p:spPr>
        <p:txBody>
          <a:bodyPr anchor="ctr"/>
          <a:lstStyle>
            <a:lvl1pPr marL="0" indent="0" algn="ctr">
              <a:buNone/>
              <a:defRPr/>
            </a:lvl1pPr>
          </a:lstStyle>
          <a:p>
            <a:r>
              <a:rPr lang="en-US"/>
              <a:t>Click icon to add picture</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841248" y="2414016"/>
            <a:ext cx="7013448" cy="3374136"/>
          </a:xfrm>
        </p:spPr>
        <p:txBody>
          <a:bodyPr/>
          <a:lstStyle>
            <a:lvl1pPr>
              <a:defRPr>
                <a:solidFill>
                  <a:schemeClr val="tx2">
                    <a:lumMod val="50000"/>
                  </a:schemeClr>
                </a:solidFill>
              </a:defRPr>
            </a:lvl1pPr>
          </a:lstStyle>
          <a:p>
            <a:r>
              <a:rPr lang="en-US"/>
              <a:t>Click to edit Master title style</a:t>
            </a:r>
            <a:endParaRPr lang="en-US" dirty="0"/>
          </a:p>
        </p:txBody>
      </p:sp>
    </p:spTree>
    <p:extLst>
      <p:ext uri="{BB962C8B-B14F-4D97-AF65-F5344CB8AC3E}">
        <p14:creationId xmlns:p14="http://schemas.microsoft.com/office/powerpoint/2010/main" val="3363171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7717409" y="0"/>
            <a:ext cx="4471416" cy="6858000"/>
          </a:xfrm>
          <a:solidFill>
            <a:schemeClr val="accent1"/>
          </a:solidFill>
        </p:spPr>
        <p:txBody>
          <a:bodyPr anchor="t">
            <a:noAutofit/>
          </a:bodyPr>
          <a:lstStyle>
            <a:lvl1pPr marL="0" indent="0" algn="ctr">
              <a:buNone/>
              <a:defRPr>
                <a:solidFill>
                  <a:schemeClr val="accent2">
                    <a:lumMod val="20000"/>
                    <a:lumOff val="80000"/>
                  </a:schemeClr>
                </a:solidFill>
              </a:defRPr>
            </a:lvl1pPr>
          </a:lstStyle>
          <a:p>
            <a:r>
              <a:rPr lang="en-US"/>
              <a:t>Click icon to add picture</a:t>
            </a:r>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noAutofit/>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noAutofit/>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640080" y="3172968"/>
            <a:ext cx="5102352" cy="2029968"/>
          </a:xfrm>
        </p:spPr>
        <p:txBody>
          <a:bodyPr>
            <a:no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noAutofit/>
          </a:bodyPr>
          <a:lstStyle/>
          <a:p>
            <a:r>
              <a:rPr lang="en-US"/>
              <a:t>Click to edit Master title style</a:t>
            </a:r>
          </a:p>
        </p:txBody>
      </p:sp>
      <p:cxnSp>
        <p:nvCxnSpPr>
          <p:cNvPr id="2" name="Straight Connector 1">
            <a:extLst>
              <a:ext uri="{FF2B5EF4-FFF2-40B4-BE49-F238E27FC236}">
                <a16:creationId xmlns:a16="http://schemas.microsoft.com/office/drawing/2014/main" id="{20058072-A976-BB1B-E73B-039CA4102FD7}"/>
              </a:ext>
            </a:extLst>
          </p:cNvPr>
          <p:cNvCxnSpPr>
            <a:cxnSpLocks/>
          </p:cNvCxnSpPr>
          <p:nvPr userDrawn="1"/>
        </p:nvCxnSpPr>
        <p:spPr>
          <a:xfrm flipH="1">
            <a:off x="0" y="2667000"/>
            <a:ext cx="7722689" cy="0"/>
          </a:xfrm>
          <a:prstGeom prst="line">
            <a:avLst/>
          </a:prstGeom>
          <a:ln w="254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8">
            <a:extLst>
              <a:ext uri="{FF2B5EF4-FFF2-40B4-BE49-F238E27FC236}">
                <a16:creationId xmlns:a16="http://schemas.microsoft.com/office/drawing/2014/main" id="{A65D0A25-C9DB-7306-466C-DFD2401F85D4}"/>
              </a:ext>
            </a:extLst>
          </p:cNvPr>
          <p:cNvSpPr>
            <a:spLocks noGrp="1"/>
          </p:cNvSpPr>
          <p:nvPr>
            <p:ph sz="quarter" idx="15"/>
          </p:nvPr>
        </p:nvSpPr>
        <p:spPr>
          <a:xfrm>
            <a:off x="8202168" y="3172968"/>
            <a:ext cx="3255264" cy="2688336"/>
          </a:xfrm>
        </p:spPr>
        <p:txBody>
          <a:bodyPr lIns="91440" tIns="0">
            <a:noAutofit/>
          </a:bodyPr>
          <a:lstStyle>
            <a:lvl1pPr marL="0" indent="0">
              <a:buNone/>
              <a:defRPr sz="2400" cap="all" baseline="0">
                <a:solidFill>
                  <a:schemeClr val="accent2">
                    <a:lumMod val="20000"/>
                    <a:lumOff val="80000"/>
                  </a:schemeClr>
                </a:solidFill>
              </a:defRPr>
            </a:lvl1pPr>
            <a:lvl2pPr marL="0" indent="0">
              <a:spcBef>
                <a:spcPts val="1800"/>
              </a:spcBef>
              <a:buNone/>
              <a:defRPr sz="1600">
                <a:solidFill>
                  <a:schemeClr val="accent2">
                    <a:lumMod val="20000"/>
                    <a:lumOff val="80000"/>
                  </a:schemeClr>
                </a:solidFill>
              </a:defRPr>
            </a:lvl2pPr>
            <a:lvl3pPr>
              <a:defRPr sz="1600"/>
            </a:lvl3pPr>
            <a:lvl4pPr>
              <a:defRPr sz="1600"/>
            </a:lvl4pPr>
            <a:lvl5pPr>
              <a:defRPr sz="1600"/>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2423946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3DE998D3-1DC1-ED0C-84CE-D3710A6AE4A8}"/>
              </a:ext>
            </a:extLst>
          </p:cNvPr>
          <p:cNvSpPr>
            <a:spLocks noGrp="1"/>
          </p:cNvSpPr>
          <p:nvPr>
            <p:ph type="pic" sz="quarter" idx="13"/>
          </p:nvPr>
        </p:nvSpPr>
        <p:spPr>
          <a:xfrm>
            <a:off x="0" y="0"/>
            <a:ext cx="12188825" cy="6858000"/>
          </a:xfrm>
          <a:custGeom>
            <a:avLst/>
            <a:gdLst>
              <a:gd name="connsiteX0" fmla="*/ 0 w 12188825"/>
              <a:gd name="connsiteY0" fmla="*/ 0 h 6858000"/>
              <a:gd name="connsiteX1" fmla="*/ 4341813 w 12188825"/>
              <a:gd name="connsiteY1" fmla="*/ 0 h 6858000"/>
              <a:gd name="connsiteX2" fmla="*/ 4341813 w 12188825"/>
              <a:gd name="connsiteY2" fmla="*/ 4745736 h 6858000"/>
              <a:gd name="connsiteX3" fmla="*/ 4369245 w 12188825"/>
              <a:gd name="connsiteY3" fmla="*/ 4745736 h 6858000"/>
              <a:gd name="connsiteX4" fmla="*/ 4369245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0" y="0"/>
                </a:moveTo>
                <a:lnTo>
                  <a:pt x="4341813" y="0"/>
                </a:lnTo>
                <a:lnTo>
                  <a:pt x="4341813" y="4745736"/>
                </a:lnTo>
                <a:lnTo>
                  <a:pt x="4369245" y="4745736"/>
                </a:lnTo>
                <a:lnTo>
                  <a:pt x="4369245" y="0"/>
                </a:ln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r>
              <a:rPr lang="en-US"/>
              <a:t>Click icon to add picture</a:t>
            </a:r>
            <a:endParaRPr lang="en-US" dirty="0"/>
          </a:p>
        </p:txBody>
      </p:sp>
      <p:sp>
        <p:nvSpPr>
          <p:cNvPr id="2" name="Title 1"/>
          <p:cNvSpPr>
            <a:spLocks noGrp="1"/>
          </p:cNvSpPr>
          <p:nvPr>
            <p:ph type="title"/>
          </p:nvPr>
        </p:nvSpPr>
        <p:spPr>
          <a:xfrm>
            <a:off x="640081" y="640080"/>
            <a:ext cx="3200400" cy="2084832"/>
          </a:xfrm>
        </p:spPr>
        <p:txBody>
          <a:bodyPr anchor="t">
            <a:noAutofit/>
          </a:bodyPr>
          <a:lstStyle>
            <a:lvl1pPr algn="l">
              <a:lnSpc>
                <a:spcPct val="90000"/>
              </a:lnSpc>
              <a:defRPr sz="4800" b="0" cap="none" baseline="0">
                <a:solidFill>
                  <a:schemeClr val="accent2">
                    <a:lumMod val="20000"/>
                    <a:lumOff val="80000"/>
                  </a:schemeClr>
                </a:solidFill>
              </a:defRPr>
            </a:lvl1pPr>
          </a:lstStyle>
          <a:p>
            <a:r>
              <a:rPr lang="en-US"/>
              <a:t>Click to edit Master title style</a:t>
            </a:r>
            <a:endParaRPr lang="en-US" dirty="0"/>
          </a:p>
        </p:txBody>
      </p:sp>
      <p:sp>
        <p:nvSpPr>
          <p:cNvPr id="8" name="Rectangle 7">
            <a:extLst>
              <a:ext uri="{FF2B5EF4-FFF2-40B4-BE49-F238E27FC236}">
                <a16:creationId xmlns:a16="http://schemas.microsoft.com/office/drawing/2014/main" id="{15CAA1D0-9CC9-4F01-19B8-029FF0FF1254}"/>
              </a:ext>
            </a:extLst>
          </p:cNvPr>
          <p:cNvSpPr/>
          <p:nvPr userDrawn="1"/>
        </p:nvSpPr>
        <p:spPr>
          <a:xfrm rot="5400000">
            <a:off x="1982661" y="2359152"/>
            <a:ext cx="4745736"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Text Placeholder 2">
            <a:extLst>
              <a:ext uri="{FF2B5EF4-FFF2-40B4-BE49-F238E27FC236}">
                <a16:creationId xmlns:a16="http://schemas.microsoft.com/office/drawing/2014/main" id="{35D20188-2858-4017-16C7-8D8B2EB783AC}"/>
              </a:ext>
            </a:extLst>
          </p:cNvPr>
          <p:cNvSpPr>
            <a:spLocks noGrp="1"/>
          </p:cNvSpPr>
          <p:nvPr>
            <p:ph type="body" idx="14"/>
          </p:nvPr>
        </p:nvSpPr>
        <p:spPr>
          <a:xfrm>
            <a:off x="4873753" y="850260"/>
            <a:ext cx="2276856" cy="711200"/>
          </a:xfrm>
        </p:spPr>
        <p:txBody>
          <a:bodyPr anchor="t">
            <a:noAutofit/>
          </a:bodyPr>
          <a:lstStyle>
            <a:lvl1pPr marL="0" indent="0">
              <a:lnSpc>
                <a:spcPct val="90000"/>
              </a:lnSpc>
              <a:spcBef>
                <a:spcPts val="0"/>
              </a:spcBef>
              <a:buNone/>
              <a:defRPr sz="2400" b="0" cap="all" baseline="0">
                <a:solidFill>
                  <a:schemeClr val="accent4">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3351FF95-77DF-46F6-7673-71454E42DC18}"/>
              </a:ext>
            </a:extLst>
          </p:cNvPr>
          <p:cNvSpPr>
            <a:spLocks noGrp="1"/>
          </p:cNvSpPr>
          <p:nvPr>
            <p:ph sz="half" idx="2"/>
          </p:nvPr>
        </p:nvSpPr>
        <p:spPr>
          <a:xfrm>
            <a:off x="4873753" y="1380612"/>
            <a:ext cx="2276856" cy="1316736"/>
          </a:xfrm>
        </p:spPr>
        <p:txBody>
          <a:bodyPr>
            <a:noAutofit/>
          </a:bodyPr>
          <a:lstStyle>
            <a:lvl1pPr>
              <a:lnSpc>
                <a:spcPct val="100000"/>
              </a:lnSpc>
              <a:spcBef>
                <a:spcPts val="1200"/>
              </a:spcBef>
              <a:buClr>
                <a:schemeClr val="accent2">
                  <a:lumMod val="20000"/>
                  <a:lumOff val="80000"/>
                </a:schemeClr>
              </a:buClr>
              <a:defRPr sz="1600">
                <a:solidFill>
                  <a:schemeClr val="accent2">
                    <a:lumMod val="20000"/>
                    <a:lumOff val="80000"/>
                  </a:schemeClr>
                </a:solidFill>
              </a:defRPr>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a:t>Click to edit Master text styles</a:t>
            </a:r>
          </a:p>
        </p:txBody>
      </p:sp>
      <p:sp>
        <p:nvSpPr>
          <p:cNvPr id="11" name="Text Placeholder 4">
            <a:extLst>
              <a:ext uri="{FF2B5EF4-FFF2-40B4-BE49-F238E27FC236}">
                <a16:creationId xmlns:a16="http://schemas.microsoft.com/office/drawing/2014/main" id="{D585749F-5840-3B72-40A1-A68404430863}"/>
              </a:ext>
            </a:extLst>
          </p:cNvPr>
          <p:cNvSpPr>
            <a:spLocks noGrp="1"/>
          </p:cNvSpPr>
          <p:nvPr>
            <p:ph type="body" sz="quarter" idx="3"/>
          </p:nvPr>
        </p:nvSpPr>
        <p:spPr>
          <a:xfrm>
            <a:off x="4873753" y="2807076"/>
            <a:ext cx="2276856" cy="711200"/>
          </a:xfrm>
        </p:spPr>
        <p:txBody>
          <a:bodyPr anchor="t">
            <a:noAutofit/>
          </a:bodyPr>
          <a:lstStyle>
            <a:lvl1pPr marL="0" indent="0">
              <a:lnSpc>
                <a:spcPct val="90000"/>
              </a:lnSpc>
              <a:spcBef>
                <a:spcPts val="0"/>
              </a:spcBef>
              <a:buNone/>
              <a:defRPr sz="2400" b="0" cap="all" baseline="0">
                <a:solidFill>
                  <a:schemeClr val="accent4">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AA075B67-81C5-7714-2DF6-B942F80605C7}"/>
              </a:ext>
            </a:extLst>
          </p:cNvPr>
          <p:cNvSpPr>
            <a:spLocks noGrp="1"/>
          </p:cNvSpPr>
          <p:nvPr>
            <p:ph sz="quarter" idx="4"/>
          </p:nvPr>
        </p:nvSpPr>
        <p:spPr>
          <a:xfrm>
            <a:off x="4873753" y="3291708"/>
            <a:ext cx="2276856" cy="1316736"/>
          </a:xfrm>
        </p:spPr>
        <p:txBody>
          <a:bodyPr>
            <a:noAutofit/>
          </a:bodyPr>
          <a:lstStyle>
            <a:lvl1pPr>
              <a:lnSpc>
                <a:spcPct val="100000"/>
              </a:lnSpc>
              <a:spcBef>
                <a:spcPts val="1200"/>
              </a:spcBef>
              <a:buClr>
                <a:schemeClr val="accent2">
                  <a:lumMod val="20000"/>
                  <a:lumOff val="80000"/>
                </a:schemeClr>
              </a:buClr>
              <a:defRPr sz="1600">
                <a:solidFill>
                  <a:schemeClr val="accent2">
                    <a:lumMod val="20000"/>
                    <a:lumOff val="80000"/>
                  </a:schemeClr>
                </a:solidFill>
              </a:defRPr>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a:t>Click to edit Master text styles</a:t>
            </a:r>
          </a:p>
        </p:txBody>
      </p:sp>
    </p:spTree>
    <p:extLst>
      <p:ext uri="{BB962C8B-B14F-4D97-AF65-F5344CB8AC3E}">
        <p14:creationId xmlns:p14="http://schemas.microsoft.com/office/powerpoint/2010/main" val="3348115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4" name="Footer Placeholder 3"/>
          <p:cNvSpPr>
            <a:spLocks noGrp="1"/>
          </p:cNvSpPr>
          <p:nvPr>
            <p:ph type="ftr" sz="quarter" idx="11"/>
          </p:nvPr>
        </p:nvSpPr>
        <p:spPr/>
        <p:txBody>
          <a:bodyPr/>
          <a:lstStyle/>
          <a:p>
            <a:r>
              <a:rPr lang="en-US" dirty="0"/>
              <a:t>CLASSICAL LITERATURE</a:t>
            </a:r>
            <a:endParaRPr dirty="0"/>
          </a:p>
        </p:txBody>
      </p:sp>
      <p:sp>
        <p:nvSpPr>
          <p:cNvPr id="3" name="Date Placeholder 2"/>
          <p:cNvSpPr>
            <a:spLocks noGrp="1"/>
          </p:cNvSpPr>
          <p:nvPr>
            <p:ph type="dt" sz="half" idx="10"/>
          </p:nvPr>
        </p:nvSpPr>
        <p:spPr>
          <a:xfrm>
            <a:off x="8836898" y="6172200"/>
            <a:ext cx="1218883" cy="304800"/>
          </a:xfrm>
          <a:prstGeom prst="rect">
            <a:avLst/>
          </a:prstGeom>
        </p:spPr>
        <p:txBody>
          <a:bodyPr/>
          <a:lstStyle/>
          <a:p>
            <a:endParaRPr dirty="0"/>
          </a:p>
        </p:txBody>
      </p:sp>
      <p:sp>
        <p:nvSpPr>
          <p:cNvPr id="5" name="Slide Number Placeholder 4"/>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CLASSICAL LITERATURE</a:t>
            </a:r>
            <a:endParaRPr dirty="0"/>
          </a:p>
        </p:txBody>
      </p:sp>
      <p:sp>
        <p:nvSpPr>
          <p:cNvPr id="2" name="Date Placeholder 1"/>
          <p:cNvSpPr>
            <a:spLocks noGrp="1"/>
          </p:cNvSpPr>
          <p:nvPr>
            <p:ph type="dt" sz="half" idx="10"/>
          </p:nvPr>
        </p:nvSpPr>
        <p:spPr>
          <a:xfrm>
            <a:off x="8836898" y="6172200"/>
            <a:ext cx="1218883" cy="304800"/>
          </a:xfrm>
          <a:prstGeom prst="rect">
            <a:avLst/>
          </a:prstGeom>
        </p:spPr>
        <p:txBody>
          <a:bodyPr/>
          <a:lstStyle/>
          <a:p>
            <a:endParaRPr dirty="0"/>
          </a:p>
        </p:txBody>
      </p:sp>
      <p:sp>
        <p:nvSpPr>
          <p:cNvPr id="4" name="Slide Number Placeholder 3"/>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b">
            <a:normAutofit/>
          </a:bodyPr>
          <a:lstStyle>
            <a:lvl1pPr algn="l">
              <a:defRPr sz="4800" b="0"/>
            </a:lvl1pPr>
          </a:lstStyle>
          <a:p>
            <a:r>
              <a:rPr lang="en-US" dirty="0"/>
              <a:t>CLICK TO EDIT MASTER TITLE STYLE</a:t>
            </a:r>
          </a:p>
        </p:txBody>
      </p:sp>
      <p:sp>
        <p:nvSpPr>
          <p:cNvPr id="3" name="Content Placeholder 2"/>
          <p:cNvSpPr>
            <a:spLocks noGrp="1"/>
          </p:cNvSpPr>
          <p:nvPr>
            <p:ph idx="1"/>
          </p:nvPr>
        </p:nvSpPr>
        <p:spPr>
          <a:xfrm>
            <a:off x="1218883" y="1803400"/>
            <a:ext cx="6602281" cy="426720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25883" y="1803400"/>
            <a:ext cx="2844060" cy="4267201"/>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CLASSICAL LITERATURE</a:t>
            </a:r>
            <a:endParaRPr dirty="0"/>
          </a:p>
        </p:txBody>
      </p:sp>
      <p:sp>
        <p:nvSpPr>
          <p:cNvPr id="5" name="Date Placeholder 4"/>
          <p:cNvSpPr>
            <a:spLocks noGrp="1"/>
          </p:cNvSpPr>
          <p:nvPr>
            <p:ph type="dt" sz="half" idx="10"/>
          </p:nvPr>
        </p:nvSpPr>
        <p:spPr>
          <a:xfrm>
            <a:off x="8836898" y="6172200"/>
            <a:ext cx="1218883" cy="304800"/>
          </a:xfrm>
          <a:prstGeom prst="rect">
            <a:avLst/>
          </a:prstGeom>
        </p:spPr>
        <p:txBody>
          <a:bodyPr/>
          <a:lstStyle/>
          <a:p>
            <a:endParaRPr dirty="0"/>
          </a:p>
        </p:txBody>
      </p:sp>
      <p:sp>
        <p:nvSpPr>
          <p:cNvPr id="7" name="Slide Number Placeholder 6"/>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b">
            <a:normAutofit/>
          </a:bodyPr>
          <a:lstStyle>
            <a:lvl1pPr algn="l">
              <a:defRPr sz="4800" b="0">
                <a:latin typeface="Book Antiqua" panose="02040602050305030304" pitchFamily="18" charset="0"/>
              </a:defRPr>
            </a:lvl1pPr>
          </a:lstStyle>
          <a:p>
            <a:r>
              <a:rPr lang="en-US" dirty="0"/>
              <a:t>CLICK TO EDIT MASTER TITLE STYLE</a:t>
            </a:r>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8125883" y="1803401"/>
            <a:ext cx="2844060" cy="4165600"/>
          </a:xfrm>
        </p:spPr>
        <p:txBody>
          <a:bodyPr>
            <a:normAutofit/>
          </a:bodyPr>
          <a:lstStyle>
            <a:lvl1pPr marL="0" indent="0">
              <a:spcBef>
                <a:spcPts val="1600"/>
              </a:spcBef>
              <a:buNone/>
              <a:defRPr sz="2400">
                <a:solidFill>
                  <a:schemeClr val="tx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CLASSICAL LITERATURE</a:t>
            </a:r>
            <a:endParaRPr dirty="0"/>
          </a:p>
        </p:txBody>
      </p:sp>
      <p:sp>
        <p:nvSpPr>
          <p:cNvPr id="5" name="Date Placeholder 4"/>
          <p:cNvSpPr>
            <a:spLocks noGrp="1"/>
          </p:cNvSpPr>
          <p:nvPr>
            <p:ph type="dt" sz="half" idx="10"/>
          </p:nvPr>
        </p:nvSpPr>
        <p:spPr>
          <a:xfrm>
            <a:off x="8836898" y="6172200"/>
            <a:ext cx="1218883" cy="304800"/>
          </a:xfrm>
          <a:prstGeom prst="rect">
            <a:avLst/>
          </a:prstGeom>
        </p:spPr>
        <p:txBody>
          <a:bodyPr/>
          <a:lstStyle/>
          <a:p>
            <a:endParaRPr dirty="0"/>
          </a:p>
        </p:txBody>
      </p:sp>
      <p:sp>
        <p:nvSpPr>
          <p:cNvPr id="7" name="Slide Number Placeholder 6"/>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8883" y="431800"/>
            <a:ext cx="9751060" cy="162560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218883" y="2362200"/>
            <a:ext cx="9751060" cy="3708400"/>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rot="5400000">
            <a:off x="11183112" y="5413248"/>
            <a:ext cx="1298448" cy="219456"/>
          </a:xfrm>
          <a:prstGeom prst="rect">
            <a:avLst/>
          </a:prstGeom>
        </p:spPr>
        <p:txBody>
          <a:bodyPr vert="horz" lIns="91440" tIns="45720" rIns="91440" bIns="45720" rtlCol="0" anchor="ctr">
            <a:noAutofit/>
          </a:bodyPr>
          <a:lstStyle>
            <a:lvl1pPr algn="r">
              <a:defRPr sz="800" cap="all" baseline="0">
                <a:solidFill>
                  <a:schemeClr val="accent2">
                    <a:lumMod val="20000"/>
                    <a:lumOff val="80000"/>
                  </a:schemeClr>
                </a:solidFill>
              </a:defRPr>
            </a:lvl1pPr>
          </a:lstStyle>
          <a:p>
            <a:r>
              <a:rPr lang="en-US" dirty="0"/>
              <a:t>CLASSICAL LITERATURE</a:t>
            </a:r>
          </a:p>
        </p:txBody>
      </p:sp>
      <p:sp>
        <p:nvSpPr>
          <p:cNvPr id="6" name="Slide Number Placeholder 5"/>
          <p:cNvSpPr>
            <a:spLocks noGrp="1"/>
          </p:cNvSpPr>
          <p:nvPr>
            <p:ph type="sldNum" sz="quarter" idx="4"/>
          </p:nvPr>
        </p:nvSpPr>
        <p:spPr>
          <a:xfrm>
            <a:off x="11565572" y="6245352"/>
            <a:ext cx="548640" cy="457200"/>
          </a:xfrm>
          <a:prstGeom prst="rect">
            <a:avLst/>
          </a:prstGeom>
        </p:spPr>
        <p:txBody>
          <a:bodyPr vert="horz" lIns="0" tIns="0" rIns="0" bIns="0" rtlCol="0" anchor="ctr">
            <a:noAutofit/>
          </a:bodyPr>
          <a:lstStyle>
            <a:lvl1pPr algn="ctr">
              <a:defRPr sz="3000">
                <a:solidFill>
                  <a:schemeClr val="accent2">
                    <a:lumMod val="20000"/>
                    <a:lumOff val="80000"/>
                  </a:schemeClr>
                </a:solidFill>
                <a:latin typeface="+mj-lt"/>
              </a:defRPr>
            </a:lvl1p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73" r:id="rId1"/>
    <p:sldLayoutId id="2147483766" r:id="rId2"/>
    <p:sldLayoutId id="2147483767" r:id="rId3"/>
    <p:sldLayoutId id="2147483768" r:id="rId4"/>
    <p:sldLayoutId id="2147483769" r:id="rId5"/>
    <p:sldLayoutId id="2147483759" r:id="rId6"/>
    <p:sldLayoutId id="2147483770" r:id="rId7"/>
    <p:sldLayoutId id="2147483771" r:id="rId8"/>
    <p:sldLayoutId id="2147483772" r:id="rId9"/>
    <p:sldLayoutId id="2147483774" r:id="rId10"/>
    <p:sldLayoutId id="2147483775" r:id="rId11"/>
    <p:sldLayoutId id="2147483762" r:id="rId12"/>
    <p:sldLayoutId id="2147483763" r:id="rId13"/>
    <p:sldLayoutId id="2147483764" r:id="rId14"/>
    <p:sldLayoutId id="2147483765"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spcBef>
          <a:spcPct val="0"/>
        </a:spcBef>
        <a:buNone/>
        <a:defRPr sz="4800" kern="1200" cap="all" spc="100" baseline="0">
          <a:solidFill>
            <a:schemeClr val="tx1">
              <a:lumMod val="50000"/>
            </a:schemeClr>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lumMod val="50000"/>
          </a:schemeClr>
        </a:buClr>
        <a:buFont typeface="Arial" pitchFamily="34" charset="0"/>
        <a:buChar char="•"/>
        <a:defRPr sz="2400" b="0" i="0" kern="1200">
          <a:solidFill>
            <a:schemeClr val="tx1">
              <a:lumMod val="50000"/>
            </a:schemeClr>
          </a:solidFill>
          <a:latin typeface="+mn-lt"/>
          <a:ea typeface="+mn-ea"/>
          <a:cs typeface="Gill Sans Light" panose="020B0302020104020203" pitchFamily="34" charset="-79"/>
        </a:defRPr>
      </a:lvl1pPr>
      <a:lvl2pPr marL="548640" indent="-246888" algn="l" defTabSz="914400" rtl="0" eaLnBrk="1" latinLnBrk="0" hangingPunct="1">
        <a:lnSpc>
          <a:spcPct val="90000"/>
        </a:lnSpc>
        <a:spcBef>
          <a:spcPts val="800"/>
        </a:spcBef>
        <a:buClr>
          <a:schemeClr val="tx1">
            <a:lumMod val="50000"/>
          </a:schemeClr>
        </a:buClr>
        <a:buFont typeface="Arial" pitchFamily="34" charset="0"/>
        <a:buChar char="•"/>
        <a:defRPr sz="2000" b="0" i="0" kern="1200">
          <a:solidFill>
            <a:schemeClr val="tx1">
              <a:lumMod val="50000"/>
            </a:schemeClr>
          </a:solidFill>
          <a:latin typeface="+mn-lt"/>
          <a:ea typeface="+mn-ea"/>
          <a:cs typeface="Gill Sans Light" panose="020B0302020104020203" pitchFamily="34" charset="-79"/>
        </a:defRPr>
      </a:lvl2pPr>
      <a:lvl3pPr marL="850392" indent="-246888" algn="l" defTabSz="914400" rtl="0" eaLnBrk="1" latinLnBrk="0" hangingPunct="1">
        <a:lnSpc>
          <a:spcPct val="90000"/>
        </a:lnSpc>
        <a:spcBef>
          <a:spcPts val="800"/>
        </a:spcBef>
        <a:buClr>
          <a:schemeClr val="tx1">
            <a:lumMod val="50000"/>
          </a:schemeClr>
        </a:buClr>
        <a:buFont typeface="Arial" pitchFamily="34" charset="0"/>
        <a:buChar char="•"/>
        <a:defRPr sz="1800" b="0" i="0" kern="1200">
          <a:solidFill>
            <a:schemeClr val="tx1">
              <a:lumMod val="50000"/>
            </a:schemeClr>
          </a:solidFill>
          <a:latin typeface="+mn-lt"/>
          <a:ea typeface="+mn-ea"/>
          <a:cs typeface="Gill Sans Light" panose="020B0302020104020203" pitchFamily="34" charset="-79"/>
        </a:defRPr>
      </a:lvl3pPr>
      <a:lvl4pPr marL="1152144"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4pPr>
      <a:lvl5pPr marL="1453896"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hyperlink" Target="https://pmc.ncbi.nlm.nih.gov/articles/PMC9204989/" TargetMode="Externa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pmc.ncbi.nlm.nih.gov/articles/PMC5642789/" TargetMode="External"/><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pmc.ncbi.nlm.nih.gov/articles/PMC5445271/"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pdf/10.1080/09518398.2023.2233945?needAccess=true&amp;role=button" TargetMode="External"/><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hyperlink" Target="https://www.researchgate.net/publication/391245610_A_Case_Study_Exploring_Students'_Mental_Health"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5" descr="Wooden library">
            <a:extLst>
              <a:ext uri="{FF2B5EF4-FFF2-40B4-BE49-F238E27FC236}">
                <a16:creationId xmlns:a16="http://schemas.microsoft.com/office/drawing/2014/main" id="{B2CFDBFB-F04E-9E7A-5F81-0667FBC14334}"/>
              </a:ext>
            </a:extLst>
          </p:cNvPr>
          <p:cNvPicPr>
            <a:picLocks noGrp="1" noChangeAspect="1"/>
          </p:cNvPicPr>
          <p:nvPr>
            <p:ph type="pic" sz="quarter" idx="13"/>
          </p:nvPr>
        </p:nvPicPr>
        <p:blipFill rotWithShape="1">
          <a:blip r:embed="rId2" cstate="email">
            <a:extLst>
              <a:ext uri="{BEBA8EAE-BF5A-486C-A8C5-ECC9F3942E4B}">
                <a14:imgProps xmlns:a14="http://schemas.microsoft.com/office/drawing/2010/main">
                  <a14:imgLayer r:embed="rId3">
                    <a14:imgEffect>
                      <a14:saturation sat="140000"/>
                    </a14:imgEffect>
                    <a14:imgEffect>
                      <a14:brightnessContrast bright="-60000" contrast="-10000"/>
                    </a14:imgEffect>
                  </a14:imgLayer>
                </a14:imgProps>
              </a:ext>
              <a:ext uri="{28A0092B-C50C-407E-A947-70E740481C1C}">
                <a14:useLocalDpi xmlns:a14="http://schemas.microsoft.com/office/drawing/2010/main"/>
              </a:ext>
            </a:extLst>
          </a:blip>
          <a:srcRect/>
          <a:stretch/>
        </p:blipFill>
        <p:spPr/>
      </p:pic>
      <p:sp>
        <p:nvSpPr>
          <p:cNvPr id="3" name="Title 2">
            <a:extLst>
              <a:ext uri="{FF2B5EF4-FFF2-40B4-BE49-F238E27FC236}">
                <a16:creationId xmlns:a16="http://schemas.microsoft.com/office/drawing/2014/main" id="{44A635A2-CC0C-270C-AC8A-59116BD6AE1E}"/>
              </a:ext>
            </a:extLst>
          </p:cNvPr>
          <p:cNvSpPr>
            <a:spLocks noGrp="1"/>
          </p:cNvSpPr>
          <p:nvPr>
            <p:ph type="title"/>
          </p:nvPr>
        </p:nvSpPr>
        <p:spPr/>
        <p:txBody>
          <a:bodyPr/>
          <a:lstStyle/>
          <a:p>
            <a:r>
              <a:rPr lang="en-GB" b="1" dirty="0"/>
              <a:t>Introduction to Qualitative Research</a:t>
            </a:r>
            <a:endParaRPr lang="en-US" dirty="0"/>
          </a:p>
        </p:txBody>
      </p:sp>
      <p:sp>
        <p:nvSpPr>
          <p:cNvPr id="6" name="Text Placeholder 5">
            <a:extLst>
              <a:ext uri="{FF2B5EF4-FFF2-40B4-BE49-F238E27FC236}">
                <a16:creationId xmlns:a16="http://schemas.microsoft.com/office/drawing/2014/main" id="{0E430ABE-5769-388C-63FF-B1EA6AB45373}"/>
              </a:ext>
            </a:extLst>
          </p:cNvPr>
          <p:cNvSpPr>
            <a:spLocks noGrp="1"/>
          </p:cNvSpPr>
          <p:nvPr>
            <p:ph type="body" idx="1"/>
          </p:nvPr>
        </p:nvSpPr>
        <p:spPr/>
        <p:txBody>
          <a:bodyPr/>
          <a:lstStyle/>
          <a:p>
            <a:r>
              <a:rPr lang="en-US" dirty="0"/>
              <a:t>Dr charlotte greenway</a:t>
            </a:r>
          </a:p>
          <a:p>
            <a:endParaRPr lang="en-US" dirty="0"/>
          </a:p>
        </p:txBody>
      </p:sp>
    </p:spTree>
    <p:extLst>
      <p:ext uri="{BB962C8B-B14F-4D97-AF65-F5344CB8AC3E}">
        <p14:creationId xmlns:p14="http://schemas.microsoft.com/office/powerpoint/2010/main" val="3796457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rdcover books">
            <a:extLst>
              <a:ext uri="{FF2B5EF4-FFF2-40B4-BE49-F238E27FC236}">
                <a16:creationId xmlns:a16="http://schemas.microsoft.com/office/drawing/2014/main" id="{D88DD74C-0A4B-3D88-24B0-18CA695DB22C}"/>
              </a:ext>
            </a:extLst>
          </p:cNvPr>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a:fillRect/>
          </a:stretch>
        </p:blipFill>
        <p:spPr>
          <a:prstGeom prst="rect">
            <a:avLst/>
          </a:prstGeom>
        </p:spPr>
      </p:pic>
      <p:sp>
        <p:nvSpPr>
          <p:cNvPr id="16" name="Slide Number Placeholder 15">
            <a:extLst>
              <a:ext uri="{FF2B5EF4-FFF2-40B4-BE49-F238E27FC236}">
                <a16:creationId xmlns:a16="http://schemas.microsoft.com/office/drawing/2014/main" id="{29AE97BE-9F33-81A3-2D36-C923C197D023}"/>
              </a:ext>
            </a:extLst>
          </p:cNvPr>
          <p:cNvSpPr>
            <a:spLocks noGrp="1"/>
          </p:cNvSpPr>
          <p:nvPr>
            <p:ph type="sldNum" sz="quarter" idx="12"/>
          </p:nvPr>
        </p:nvSpPr>
        <p:spPr/>
        <p:txBody>
          <a:bodyPr/>
          <a:lstStyle/>
          <a:p>
            <a:fld id="{DF28FB93-0A08-4E7D-8E63-9EFA29F1E093}" type="slidenum">
              <a:rPr lang="en-US" smtClean="0"/>
              <a:pPr/>
              <a:t>2</a:t>
            </a:fld>
            <a:endParaRPr lang="en-US" dirty="0"/>
          </a:p>
        </p:txBody>
      </p:sp>
      <p:sp>
        <p:nvSpPr>
          <p:cNvPr id="12" name="TextBox 11">
            <a:extLst>
              <a:ext uri="{FF2B5EF4-FFF2-40B4-BE49-F238E27FC236}">
                <a16:creationId xmlns:a16="http://schemas.microsoft.com/office/drawing/2014/main" id="{6DEE5A30-1461-44A8-6C41-85648390CAA8}"/>
              </a:ext>
            </a:extLst>
          </p:cNvPr>
          <p:cNvSpPr txBox="1"/>
          <p:nvPr/>
        </p:nvSpPr>
        <p:spPr>
          <a:xfrm>
            <a:off x="3584336" y="1628800"/>
            <a:ext cx="7981236" cy="4524315"/>
          </a:xfrm>
          <a:prstGeom prst="rect">
            <a:avLst/>
          </a:prstGeom>
          <a:noFill/>
        </p:spPr>
        <p:txBody>
          <a:bodyPr wrap="square">
            <a:spAutoFit/>
          </a:bodyPr>
          <a:lstStyle/>
          <a:p>
            <a:pPr>
              <a:buNone/>
            </a:pPr>
            <a:endParaRPr lang="en-GB" dirty="0"/>
          </a:p>
          <a:p>
            <a:pPr>
              <a:buFont typeface="Arial" panose="020B0604020202020204" pitchFamily="34" charset="0"/>
              <a:buChar char="•"/>
            </a:pPr>
            <a:r>
              <a:rPr lang="en-GB" dirty="0"/>
              <a:t>A research approach focused on exploring </a:t>
            </a:r>
            <a:r>
              <a:rPr lang="en-GB" b="1" dirty="0"/>
              <a:t>meanings, experiences, and social processes</a:t>
            </a:r>
          </a:p>
          <a:p>
            <a:pPr>
              <a:buFont typeface="Arial" panose="020B0604020202020204" pitchFamily="34" charset="0"/>
              <a:buChar char="•"/>
            </a:pPr>
            <a:endParaRPr lang="en-GB" dirty="0"/>
          </a:p>
          <a:p>
            <a:pPr>
              <a:buFont typeface="Arial" panose="020B0604020202020204" pitchFamily="34" charset="0"/>
              <a:buChar char="•"/>
            </a:pPr>
            <a:r>
              <a:rPr lang="en-GB" dirty="0"/>
              <a:t>Seeks to understand </a:t>
            </a:r>
            <a:r>
              <a:rPr lang="en-GB" b="1" dirty="0"/>
              <a:t>how</a:t>
            </a:r>
            <a:r>
              <a:rPr lang="en-GB" dirty="0"/>
              <a:t> and </a:t>
            </a:r>
            <a:r>
              <a:rPr lang="en-GB" b="1" dirty="0"/>
              <a:t>why</a:t>
            </a:r>
            <a:r>
              <a:rPr lang="en-GB" dirty="0"/>
              <a:t> people interpret their world</a:t>
            </a:r>
          </a:p>
          <a:p>
            <a:pPr>
              <a:buFont typeface="Arial" panose="020B0604020202020204" pitchFamily="34" charset="0"/>
              <a:buChar char="•"/>
            </a:pPr>
            <a:r>
              <a:rPr lang="en-GB" dirty="0"/>
              <a:t>Produces </a:t>
            </a:r>
            <a:r>
              <a:rPr lang="en-GB" b="1" dirty="0"/>
              <a:t>non-numerical data</a:t>
            </a:r>
            <a:r>
              <a:rPr lang="en-GB" dirty="0"/>
              <a:t> (e.g., words, narratives, images, observations)</a:t>
            </a:r>
          </a:p>
          <a:p>
            <a:pPr>
              <a:buFont typeface="Arial" panose="020B0604020202020204" pitchFamily="34" charset="0"/>
              <a:buChar char="•"/>
            </a:pPr>
            <a:endParaRPr lang="en-GB" dirty="0"/>
          </a:p>
          <a:p>
            <a:pPr>
              <a:buFont typeface="Arial" panose="020B0604020202020204" pitchFamily="34" charset="0"/>
              <a:buChar char="•"/>
            </a:pPr>
            <a:r>
              <a:rPr lang="en-GB" dirty="0"/>
              <a:t>Often used in health, education, psychology, sociology, and social policy</a:t>
            </a:r>
          </a:p>
          <a:p>
            <a:pPr>
              <a:buFont typeface="Arial" panose="020B0604020202020204" pitchFamily="34" charset="0"/>
              <a:buChar char="•"/>
            </a:pPr>
            <a:r>
              <a:rPr lang="en-GB" dirty="0"/>
              <a:t>Emphasises </a:t>
            </a:r>
            <a:r>
              <a:rPr lang="en-GB" b="1" dirty="0"/>
              <a:t>depth over breadth</a:t>
            </a:r>
            <a:endParaRPr lang="en-GB" dirty="0"/>
          </a:p>
          <a:p>
            <a:pPr>
              <a:buNone/>
            </a:pPr>
            <a:endParaRPr lang="en-GB" b="1" dirty="0"/>
          </a:p>
          <a:p>
            <a:pPr>
              <a:buNone/>
            </a:pPr>
            <a:r>
              <a:rPr lang="en-GB" b="1" dirty="0"/>
              <a:t>Key Characteristics</a:t>
            </a:r>
            <a:endParaRPr lang="en-GB" dirty="0"/>
          </a:p>
          <a:p>
            <a:pPr>
              <a:buFont typeface="Arial" panose="020B0604020202020204" pitchFamily="34" charset="0"/>
              <a:buChar char="•"/>
            </a:pPr>
            <a:r>
              <a:rPr lang="en-GB" dirty="0"/>
              <a:t>Naturalistic settings</a:t>
            </a:r>
          </a:p>
          <a:p>
            <a:pPr>
              <a:buFont typeface="Arial" panose="020B0604020202020204" pitchFamily="34" charset="0"/>
              <a:buChar char="•"/>
            </a:pPr>
            <a:r>
              <a:rPr lang="en-GB" dirty="0"/>
              <a:t>Researcher as an instrument</a:t>
            </a:r>
          </a:p>
          <a:p>
            <a:pPr>
              <a:buFont typeface="Arial" panose="020B0604020202020204" pitchFamily="34" charset="0"/>
              <a:buChar char="•"/>
            </a:pPr>
            <a:r>
              <a:rPr lang="en-GB" dirty="0"/>
              <a:t>Inductive </a:t>
            </a:r>
            <a:r>
              <a:rPr lang="en-GB" dirty="0" err="1"/>
              <a:t>reasoni</a:t>
            </a:r>
            <a:endParaRPr lang="en-GB" dirty="0"/>
          </a:p>
          <a:p>
            <a:pPr>
              <a:buFont typeface="Arial" panose="020B0604020202020204" pitchFamily="34" charset="0"/>
              <a:buChar char="•"/>
            </a:pPr>
            <a:r>
              <a:rPr lang="en-GB" dirty="0"/>
              <a:t>Contextually situated findings</a:t>
            </a:r>
          </a:p>
          <a:p>
            <a:pPr>
              <a:buFont typeface="Arial" panose="020B0604020202020204" pitchFamily="34" charset="0"/>
              <a:buChar char="•"/>
            </a:pPr>
            <a:r>
              <a:rPr lang="en-GB" dirty="0"/>
              <a:t>Flexible and emergent design</a:t>
            </a:r>
          </a:p>
        </p:txBody>
      </p:sp>
      <p:sp>
        <p:nvSpPr>
          <p:cNvPr id="17" name="Title 16">
            <a:extLst>
              <a:ext uri="{FF2B5EF4-FFF2-40B4-BE49-F238E27FC236}">
                <a16:creationId xmlns:a16="http://schemas.microsoft.com/office/drawing/2014/main" id="{8FD19AA9-88A4-3C7C-B8EB-FB49BC85C523}"/>
              </a:ext>
            </a:extLst>
          </p:cNvPr>
          <p:cNvSpPr>
            <a:spLocks noGrp="1"/>
          </p:cNvSpPr>
          <p:nvPr>
            <p:ph type="title"/>
          </p:nvPr>
        </p:nvSpPr>
        <p:spPr>
          <a:xfrm>
            <a:off x="3584336" y="260648"/>
            <a:ext cx="8468332" cy="1440160"/>
          </a:xfrm>
        </p:spPr>
        <p:txBody>
          <a:bodyPr/>
          <a:lstStyle/>
          <a:p>
            <a:r>
              <a:rPr lang="en-GB" b="1" dirty="0"/>
              <a:t>What is Qualitative Research?</a:t>
            </a:r>
            <a:br>
              <a:rPr lang="en-GB" b="1" dirty="0"/>
            </a:br>
            <a:endParaRPr lang="en-GB" dirty="0"/>
          </a:p>
        </p:txBody>
      </p:sp>
    </p:spTree>
    <p:extLst>
      <p:ext uri="{BB962C8B-B14F-4D97-AF65-F5344CB8AC3E}">
        <p14:creationId xmlns:p14="http://schemas.microsoft.com/office/powerpoint/2010/main" val="161659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3CD9A3B-E03D-8CBC-A756-2B3AEF926C68}"/>
              </a:ext>
            </a:extLst>
          </p:cNvPr>
          <p:cNvSpPr>
            <a:spLocks noGrp="1"/>
          </p:cNvSpPr>
          <p:nvPr>
            <p:ph type="title"/>
          </p:nvPr>
        </p:nvSpPr>
        <p:spPr/>
        <p:txBody>
          <a:bodyPr/>
          <a:lstStyle/>
          <a:p>
            <a:r>
              <a:rPr lang="en-GB" dirty="0"/>
              <a:t>When to Use Qualitative Research</a:t>
            </a:r>
            <a:endParaRPr lang="en-US" dirty="0"/>
          </a:p>
        </p:txBody>
      </p:sp>
      <p:sp>
        <p:nvSpPr>
          <p:cNvPr id="5" name="Slide Number Placeholder 4">
            <a:extLst>
              <a:ext uri="{FF2B5EF4-FFF2-40B4-BE49-F238E27FC236}">
                <a16:creationId xmlns:a16="http://schemas.microsoft.com/office/drawing/2014/main" id="{76E17039-FEC3-06EB-8F5D-5B8C77E50A52}"/>
              </a:ext>
            </a:extLst>
          </p:cNvPr>
          <p:cNvSpPr>
            <a:spLocks noGrp="1"/>
          </p:cNvSpPr>
          <p:nvPr>
            <p:ph type="sldNum" sz="quarter" idx="12"/>
          </p:nvPr>
        </p:nvSpPr>
        <p:spPr/>
        <p:txBody>
          <a:bodyPr/>
          <a:lstStyle/>
          <a:p>
            <a:fld id="{DF28FB93-0A08-4E7D-8E63-9EFA29F1E093}" type="slidenum">
              <a:rPr lang="en-US" smtClean="0"/>
              <a:pPr/>
              <a:t>3</a:t>
            </a:fld>
            <a:endParaRPr lang="en-US" dirty="0"/>
          </a:p>
        </p:txBody>
      </p:sp>
      <p:sp>
        <p:nvSpPr>
          <p:cNvPr id="9" name="TextBox 8">
            <a:extLst>
              <a:ext uri="{FF2B5EF4-FFF2-40B4-BE49-F238E27FC236}">
                <a16:creationId xmlns:a16="http://schemas.microsoft.com/office/drawing/2014/main" id="{89FEB1E0-AFB9-1ED6-55AA-3139161F2789}"/>
              </a:ext>
            </a:extLst>
          </p:cNvPr>
          <p:cNvSpPr txBox="1"/>
          <p:nvPr/>
        </p:nvSpPr>
        <p:spPr>
          <a:xfrm>
            <a:off x="74613" y="2090368"/>
            <a:ext cx="10009112" cy="4154984"/>
          </a:xfrm>
          <a:prstGeom prst="rect">
            <a:avLst/>
          </a:prstGeom>
          <a:noFill/>
        </p:spPr>
        <p:txBody>
          <a:bodyPr wrap="square">
            <a:spAutoFit/>
          </a:bodyPr>
          <a:lstStyle/>
          <a:p>
            <a:pPr>
              <a:buNone/>
            </a:pPr>
            <a:endParaRPr lang="en-GB" sz="2200" b="1" dirty="0"/>
          </a:p>
          <a:p>
            <a:pPr>
              <a:buNone/>
            </a:pPr>
            <a:r>
              <a:rPr lang="en-GB" sz="2200" b="1" dirty="0"/>
              <a:t>Qualitative approaches are appropriate when:</a:t>
            </a:r>
            <a:endParaRPr lang="en-GB" sz="2200" dirty="0"/>
          </a:p>
          <a:p>
            <a:pPr>
              <a:buFont typeface="Arial" panose="020B0604020202020204" pitchFamily="34" charset="0"/>
              <a:buChar char="•"/>
            </a:pPr>
            <a:r>
              <a:rPr lang="en-GB" sz="2200" dirty="0"/>
              <a:t>Exploring </a:t>
            </a:r>
            <a:r>
              <a:rPr lang="en-GB" sz="2200" b="1" dirty="0"/>
              <a:t>new or under-researched topics</a:t>
            </a:r>
            <a:endParaRPr lang="en-GB" sz="2200" dirty="0"/>
          </a:p>
          <a:p>
            <a:pPr>
              <a:buFont typeface="Arial" panose="020B0604020202020204" pitchFamily="34" charset="0"/>
              <a:buChar char="•"/>
            </a:pPr>
            <a:r>
              <a:rPr lang="en-GB" sz="2200" dirty="0"/>
              <a:t>Investigating </a:t>
            </a:r>
            <a:r>
              <a:rPr lang="en-GB" sz="2200" b="1" dirty="0"/>
              <a:t>lived experiences</a:t>
            </a:r>
            <a:endParaRPr lang="en-GB" sz="2200" dirty="0"/>
          </a:p>
          <a:p>
            <a:pPr>
              <a:buFont typeface="Arial" panose="020B0604020202020204" pitchFamily="34" charset="0"/>
              <a:buChar char="•"/>
            </a:pPr>
            <a:r>
              <a:rPr lang="en-GB" sz="2200" dirty="0"/>
              <a:t>Understanding </a:t>
            </a:r>
            <a:r>
              <a:rPr lang="en-GB" sz="2200" b="1" dirty="0"/>
              <a:t>beliefs, attitudes, or behaviours</a:t>
            </a:r>
            <a:endParaRPr lang="en-GB" sz="2200" dirty="0"/>
          </a:p>
          <a:p>
            <a:pPr>
              <a:buFont typeface="Arial" panose="020B0604020202020204" pitchFamily="34" charset="0"/>
              <a:buChar char="•"/>
            </a:pPr>
            <a:r>
              <a:rPr lang="en-GB" sz="2200" dirty="0"/>
              <a:t>Examining </a:t>
            </a:r>
            <a:r>
              <a:rPr lang="en-GB" sz="2200" b="1" dirty="0"/>
              <a:t>complex systems or processes</a:t>
            </a:r>
            <a:endParaRPr lang="en-GB" sz="2200" dirty="0"/>
          </a:p>
          <a:p>
            <a:pPr>
              <a:buFont typeface="Arial" panose="020B0604020202020204" pitchFamily="34" charset="0"/>
              <a:buChar char="•"/>
            </a:pPr>
            <a:r>
              <a:rPr lang="en-GB" sz="2200" dirty="0"/>
              <a:t>Giving voice to </a:t>
            </a:r>
            <a:r>
              <a:rPr lang="en-GB" sz="2200" b="1" dirty="0"/>
              <a:t>marginalised groups</a:t>
            </a:r>
          </a:p>
          <a:p>
            <a:pPr>
              <a:buFont typeface="Arial" panose="020B0604020202020204" pitchFamily="34" charset="0"/>
              <a:buChar char="•"/>
            </a:pPr>
            <a:endParaRPr lang="en-GB" sz="2200" dirty="0"/>
          </a:p>
          <a:p>
            <a:pPr>
              <a:buNone/>
            </a:pPr>
            <a:r>
              <a:rPr lang="en-GB" sz="2200" b="1" dirty="0"/>
              <a:t>Example Research Questions</a:t>
            </a:r>
            <a:endParaRPr lang="en-GB" sz="2200" dirty="0"/>
          </a:p>
          <a:p>
            <a:pPr>
              <a:buFont typeface="Arial" panose="020B0604020202020204" pitchFamily="34" charset="0"/>
              <a:buChar char="•"/>
            </a:pPr>
            <a:r>
              <a:rPr lang="en-GB" sz="2200" dirty="0"/>
              <a:t>How do young people experience school exclusion?</a:t>
            </a:r>
          </a:p>
          <a:p>
            <a:pPr>
              <a:buFont typeface="Arial" panose="020B0604020202020204" pitchFamily="34" charset="0"/>
              <a:buChar char="•"/>
            </a:pPr>
            <a:r>
              <a:rPr lang="en-GB" sz="2200" dirty="0"/>
              <a:t>What are therapists’ views on AI in counselling?</a:t>
            </a:r>
          </a:p>
          <a:p>
            <a:pPr>
              <a:buFont typeface="Arial" panose="020B0604020202020204" pitchFamily="34" charset="0"/>
              <a:buChar char="•"/>
            </a:pPr>
            <a:r>
              <a:rPr lang="en-GB" sz="2200" dirty="0"/>
              <a:t>How do parents perceive early intervention services?</a:t>
            </a:r>
          </a:p>
        </p:txBody>
      </p:sp>
      <p:pic>
        <p:nvPicPr>
          <p:cNvPr id="11" name="Picture 10">
            <a:extLst>
              <a:ext uri="{FF2B5EF4-FFF2-40B4-BE49-F238E27FC236}">
                <a16:creationId xmlns:a16="http://schemas.microsoft.com/office/drawing/2014/main" id="{0415A557-DC98-62C0-BCE3-96B9AB3CF19B}"/>
              </a:ext>
            </a:extLst>
          </p:cNvPr>
          <p:cNvPicPr>
            <a:picLocks noChangeAspect="1"/>
          </p:cNvPicPr>
          <p:nvPr/>
        </p:nvPicPr>
        <p:blipFill>
          <a:blip r:embed="rId2"/>
          <a:stretch>
            <a:fillRect/>
          </a:stretch>
        </p:blipFill>
        <p:spPr>
          <a:xfrm>
            <a:off x="6886500" y="2636912"/>
            <a:ext cx="4823089" cy="3384376"/>
          </a:xfrm>
          <a:prstGeom prst="rect">
            <a:avLst/>
          </a:prstGeom>
          <a:effectLst>
            <a:softEdge rad="139700"/>
          </a:effectLst>
        </p:spPr>
      </p:pic>
    </p:spTree>
    <p:extLst>
      <p:ext uri="{BB962C8B-B14F-4D97-AF65-F5344CB8AC3E}">
        <p14:creationId xmlns:p14="http://schemas.microsoft.com/office/powerpoint/2010/main" val="822699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A297CFA-6E96-2C78-BAF9-FECDA0D2C023}"/>
              </a:ext>
            </a:extLst>
          </p:cNvPr>
          <p:cNvSpPr>
            <a:spLocks noGrp="1"/>
          </p:cNvSpPr>
          <p:nvPr>
            <p:ph type="title"/>
          </p:nvPr>
        </p:nvSpPr>
        <p:spPr>
          <a:xfrm>
            <a:off x="333772" y="404664"/>
            <a:ext cx="7488832" cy="1700784"/>
          </a:xfrm>
        </p:spPr>
        <p:txBody>
          <a:bodyPr/>
          <a:lstStyle/>
          <a:p>
            <a:r>
              <a:rPr lang="en-GB" sz="3600" b="1" dirty="0"/>
              <a:t>Research Paradigms in Qualitative Research</a:t>
            </a:r>
            <a:endParaRPr lang="en-US" sz="3600" dirty="0"/>
          </a:p>
        </p:txBody>
      </p:sp>
      <p:pic>
        <p:nvPicPr>
          <p:cNvPr id="11" name="Picture Placeholder 10" descr="Statue in a building">
            <a:extLst>
              <a:ext uri="{FF2B5EF4-FFF2-40B4-BE49-F238E27FC236}">
                <a16:creationId xmlns:a16="http://schemas.microsoft.com/office/drawing/2014/main" id="{7574BA57-B0B5-8D24-E04D-5D19962F46D2}"/>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p:pic>
      <p:sp>
        <p:nvSpPr>
          <p:cNvPr id="7" name="Slide Number Placeholder 6">
            <a:extLst>
              <a:ext uri="{FF2B5EF4-FFF2-40B4-BE49-F238E27FC236}">
                <a16:creationId xmlns:a16="http://schemas.microsoft.com/office/drawing/2014/main" id="{4F406CB4-E4D5-97C2-AEE7-21F92E34EA7B}"/>
              </a:ext>
            </a:extLst>
          </p:cNvPr>
          <p:cNvSpPr>
            <a:spLocks noGrp="1"/>
          </p:cNvSpPr>
          <p:nvPr>
            <p:ph type="sldNum" sz="quarter" idx="12"/>
          </p:nvPr>
        </p:nvSpPr>
        <p:spPr/>
        <p:txBody>
          <a:bodyPr/>
          <a:lstStyle/>
          <a:p>
            <a:fld id="{DF28FB93-0A08-4E7D-8E63-9EFA29F1E093}" type="slidenum">
              <a:rPr lang="en-US" smtClean="0"/>
              <a:pPr/>
              <a:t>4</a:t>
            </a:fld>
            <a:endParaRPr lang="en-US" dirty="0"/>
          </a:p>
        </p:txBody>
      </p:sp>
      <p:sp>
        <p:nvSpPr>
          <p:cNvPr id="4" name="TextBox 3">
            <a:extLst>
              <a:ext uri="{FF2B5EF4-FFF2-40B4-BE49-F238E27FC236}">
                <a16:creationId xmlns:a16="http://schemas.microsoft.com/office/drawing/2014/main" id="{17DED43B-50E1-02F3-1894-E1A303D2F6D0}"/>
              </a:ext>
            </a:extLst>
          </p:cNvPr>
          <p:cNvSpPr txBox="1"/>
          <p:nvPr/>
        </p:nvSpPr>
        <p:spPr>
          <a:xfrm>
            <a:off x="1656543" y="1844824"/>
            <a:ext cx="6214048" cy="4708981"/>
          </a:xfrm>
          <a:prstGeom prst="rect">
            <a:avLst/>
          </a:prstGeom>
          <a:noFill/>
        </p:spPr>
        <p:txBody>
          <a:bodyPr wrap="square">
            <a:spAutoFit/>
          </a:bodyPr>
          <a:lstStyle/>
          <a:p>
            <a:pPr>
              <a:buNone/>
            </a:pPr>
            <a:r>
              <a:rPr lang="en-GB" sz="2000" b="1" dirty="0"/>
              <a:t>What is a Research Paradigm?</a:t>
            </a:r>
            <a:endParaRPr lang="en-GB" sz="2000" dirty="0"/>
          </a:p>
          <a:p>
            <a:pPr>
              <a:buNone/>
            </a:pPr>
            <a:r>
              <a:rPr lang="en-GB" sz="2000" dirty="0"/>
              <a:t>A worldview guiding research decisions, including:</a:t>
            </a:r>
          </a:p>
          <a:p>
            <a:pPr>
              <a:buNone/>
            </a:pPr>
            <a:endParaRPr lang="en-GB" sz="2000" dirty="0"/>
          </a:p>
          <a:p>
            <a:pPr>
              <a:buFont typeface="Arial" panose="020B0604020202020204" pitchFamily="34" charset="0"/>
              <a:buChar char="•"/>
            </a:pPr>
            <a:r>
              <a:rPr lang="en-GB" sz="2000" dirty="0"/>
              <a:t>What counts as knowledge?</a:t>
            </a:r>
          </a:p>
          <a:p>
            <a:pPr>
              <a:buFont typeface="Arial" panose="020B0604020202020204" pitchFamily="34" charset="0"/>
              <a:buChar char="•"/>
            </a:pPr>
            <a:r>
              <a:rPr lang="en-GB" sz="2000" dirty="0"/>
              <a:t>How knowledge is created?</a:t>
            </a:r>
          </a:p>
          <a:p>
            <a:pPr>
              <a:buFont typeface="Arial" panose="020B0604020202020204" pitchFamily="34" charset="0"/>
              <a:buChar char="•"/>
            </a:pPr>
            <a:r>
              <a:rPr lang="en-GB" sz="2000" dirty="0"/>
              <a:t>The role of the researcher</a:t>
            </a:r>
          </a:p>
          <a:p>
            <a:pPr>
              <a:buFont typeface="Arial" panose="020B0604020202020204" pitchFamily="34" charset="0"/>
              <a:buChar char="•"/>
            </a:pPr>
            <a:endParaRPr lang="en-GB" sz="2000" dirty="0"/>
          </a:p>
          <a:p>
            <a:r>
              <a:rPr lang="en-GB" sz="2000" dirty="0"/>
              <a:t>In simple terms, a research paradigm answers three core questions:</a:t>
            </a:r>
          </a:p>
          <a:p>
            <a:endParaRPr lang="en-GB" sz="2000" dirty="0"/>
          </a:p>
          <a:p>
            <a:r>
              <a:rPr lang="en-GB" sz="2000" b="1" dirty="0"/>
              <a:t>What is reality?</a:t>
            </a:r>
            <a:r>
              <a:rPr lang="en-GB" sz="2000" dirty="0"/>
              <a:t> (Ontology)</a:t>
            </a:r>
          </a:p>
          <a:p>
            <a:r>
              <a:rPr lang="en-GB" sz="2000" b="1" dirty="0"/>
              <a:t>What counts as knowledge?</a:t>
            </a:r>
            <a:r>
              <a:rPr lang="en-GB" sz="2000" dirty="0"/>
              <a:t> (Epistemology)</a:t>
            </a:r>
          </a:p>
          <a:p>
            <a:r>
              <a:rPr lang="en-GB" sz="2000" b="1" dirty="0"/>
              <a:t>How should we go about finding that knowledge?</a:t>
            </a:r>
            <a:r>
              <a:rPr lang="en-GB" sz="2000" dirty="0"/>
              <a:t> (Methodology)</a:t>
            </a:r>
          </a:p>
          <a:p>
            <a:endParaRPr lang="en-GB" sz="2000" dirty="0"/>
          </a:p>
        </p:txBody>
      </p:sp>
    </p:spTree>
    <p:extLst>
      <p:ext uri="{BB962C8B-B14F-4D97-AF65-F5344CB8AC3E}">
        <p14:creationId xmlns:p14="http://schemas.microsoft.com/office/powerpoint/2010/main" val="177929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B6A135-BE1D-A6EC-7E22-1FF9021DF8FF}"/>
              </a:ext>
            </a:extLst>
          </p:cNvPr>
          <p:cNvSpPr>
            <a:spLocks noGrp="1"/>
          </p:cNvSpPr>
          <p:nvPr>
            <p:ph type="title"/>
          </p:nvPr>
        </p:nvSpPr>
        <p:spPr>
          <a:xfrm>
            <a:off x="198932" y="237717"/>
            <a:ext cx="8716467" cy="1936200"/>
          </a:xfrm>
        </p:spPr>
        <p:txBody>
          <a:bodyPr/>
          <a:lstStyle/>
          <a:p>
            <a:r>
              <a:rPr lang="en-GB" sz="3600" b="1" dirty="0"/>
              <a:t>Ontology vs Epistemology</a:t>
            </a:r>
            <a:br>
              <a:rPr lang="en-GB" sz="3600" b="1" dirty="0"/>
            </a:br>
            <a:endParaRPr lang="en-US" sz="3600" dirty="0"/>
          </a:p>
        </p:txBody>
      </p:sp>
      <p:pic>
        <p:nvPicPr>
          <p:cNvPr id="7" name="Picture Placeholder 6" descr="Wooden library">
            <a:extLst>
              <a:ext uri="{FF2B5EF4-FFF2-40B4-BE49-F238E27FC236}">
                <a16:creationId xmlns:a16="http://schemas.microsoft.com/office/drawing/2014/main" id="{90AF5E67-3797-BCD1-D188-195487B608ED}"/>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prstGeom prst="rect">
            <a:avLst/>
          </a:prstGeom>
        </p:spPr>
      </p:pic>
      <p:sp>
        <p:nvSpPr>
          <p:cNvPr id="9" name="Slide Number Placeholder 8">
            <a:extLst>
              <a:ext uri="{FF2B5EF4-FFF2-40B4-BE49-F238E27FC236}">
                <a16:creationId xmlns:a16="http://schemas.microsoft.com/office/drawing/2014/main" id="{C696A836-17BB-0246-BB76-7E07F4C9A030}"/>
              </a:ext>
            </a:extLst>
          </p:cNvPr>
          <p:cNvSpPr>
            <a:spLocks noGrp="1"/>
          </p:cNvSpPr>
          <p:nvPr>
            <p:ph type="sldNum" sz="quarter" idx="12"/>
          </p:nvPr>
        </p:nvSpPr>
        <p:spPr/>
        <p:txBody>
          <a:bodyPr/>
          <a:lstStyle/>
          <a:p>
            <a:fld id="{DF28FB93-0A08-4E7D-8E63-9EFA29F1E093}" type="slidenum">
              <a:rPr lang="en-US" smtClean="0"/>
              <a:pPr/>
              <a:t>5</a:t>
            </a:fld>
            <a:endParaRPr lang="en-US" dirty="0"/>
          </a:p>
        </p:txBody>
      </p:sp>
      <p:sp>
        <p:nvSpPr>
          <p:cNvPr id="3" name="TextBox 2">
            <a:extLst>
              <a:ext uri="{FF2B5EF4-FFF2-40B4-BE49-F238E27FC236}">
                <a16:creationId xmlns:a16="http://schemas.microsoft.com/office/drawing/2014/main" id="{47AED7E0-D7DA-97B3-B0A3-B6C2BD219BA6}"/>
              </a:ext>
            </a:extLst>
          </p:cNvPr>
          <p:cNvSpPr txBox="1"/>
          <p:nvPr/>
        </p:nvSpPr>
        <p:spPr>
          <a:xfrm>
            <a:off x="477788" y="1268760"/>
            <a:ext cx="7920880" cy="5262979"/>
          </a:xfrm>
          <a:prstGeom prst="rect">
            <a:avLst/>
          </a:prstGeom>
          <a:noFill/>
        </p:spPr>
        <p:txBody>
          <a:bodyPr wrap="square">
            <a:spAutoFit/>
          </a:bodyPr>
          <a:lstStyle/>
          <a:p>
            <a:pPr>
              <a:buNone/>
            </a:pPr>
            <a:r>
              <a:rPr lang="en-GB" sz="2400" b="1" dirty="0">
                <a:solidFill>
                  <a:schemeClr val="accent2">
                    <a:lumMod val="40000"/>
                    <a:lumOff val="60000"/>
                  </a:schemeClr>
                </a:solidFill>
              </a:rPr>
              <a:t>1. Ontology – What is the nature of reality?</a:t>
            </a:r>
          </a:p>
          <a:p>
            <a:pPr>
              <a:buFont typeface="Arial" panose="020B0604020202020204" pitchFamily="34" charset="0"/>
              <a:buChar char="•"/>
            </a:pPr>
            <a:r>
              <a:rPr lang="en-GB" sz="2400" dirty="0">
                <a:solidFill>
                  <a:schemeClr val="accent2">
                    <a:lumMod val="40000"/>
                    <a:lumOff val="60000"/>
                  </a:schemeClr>
                </a:solidFill>
              </a:rPr>
              <a:t>Is there one objective reality independent of us?</a:t>
            </a:r>
          </a:p>
          <a:p>
            <a:pPr>
              <a:buFont typeface="Arial" panose="020B0604020202020204" pitchFamily="34" charset="0"/>
              <a:buChar char="•"/>
            </a:pPr>
            <a:r>
              <a:rPr lang="en-GB" sz="2400" dirty="0">
                <a:solidFill>
                  <a:schemeClr val="accent2">
                    <a:lumMod val="40000"/>
                    <a:lumOff val="60000"/>
                  </a:schemeClr>
                </a:solidFill>
              </a:rPr>
              <a:t>Or are there multiple realities shaped by social experience?</a:t>
            </a:r>
          </a:p>
          <a:p>
            <a:pPr>
              <a:buFont typeface="Arial" panose="020B0604020202020204" pitchFamily="34" charset="0"/>
              <a:buChar char="•"/>
            </a:pPr>
            <a:endParaRPr lang="en-GB" sz="2400" dirty="0">
              <a:solidFill>
                <a:schemeClr val="accent2">
                  <a:lumMod val="40000"/>
                  <a:lumOff val="60000"/>
                </a:schemeClr>
              </a:solidFill>
            </a:endParaRPr>
          </a:p>
          <a:p>
            <a:pPr>
              <a:buNone/>
            </a:pPr>
            <a:r>
              <a:rPr lang="en-GB" sz="2400" b="1" dirty="0">
                <a:solidFill>
                  <a:schemeClr val="accent2">
                    <a:lumMod val="40000"/>
                    <a:lumOff val="60000"/>
                  </a:schemeClr>
                </a:solidFill>
              </a:rPr>
              <a:t>2. Epistemology – What is the relationship between the researcher and knowledge?</a:t>
            </a:r>
          </a:p>
          <a:p>
            <a:pPr>
              <a:buFont typeface="Arial" panose="020B0604020202020204" pitchFamily="34" charset="0"/>
              <a:buChar char="•"/>
            </a:pPr>
            <a:r>
              <a:rPr lang="en-GB" sz="2400" dirty="0">
                <a:solidFill>
                  <a:schemeClr val="accent2">
                    <a:lumMod val="40000"/>
                    <a:lumOff val="60000"/>
                  </a:schemeClr>
                </a:solidFill>
              </a:rPr>
              <a:t>Can knowledge be measured objectively?</a:t>
            </a:r>
          </a:p>
          <a:p>
            <a:pPr>
              <a:buFont typeface="Arial" panose="020B0604020202020204" pitchFamily="34" charset="0"/>
              <a:buChar char="•"/>
            </a:pPr>
            <a:r>
              <a:rPr lang="en-GB" sz="2400" dirty="0">
                <a:solidFill>
                  <a:schemeClr val="accent2">
                    <a:lumMod val="40000"/>
                    <a:lumOff val="60000"/>
                  </a:schemeClr>
                </a:solidFill>
              </a:rPr>
              <a:t>Or is knowledge co-constructed between researcher and participant?</a:t>
            </a:r>
          </a:p>
          <a:p>
            <a:pPr>
              <a:buFont typeface="Arial" panose="020B0604020202020204" pitchFamily="34" charset="0"/>
              <a:buChar char="•"/>
            </a:pPr>
            <a:endParaRPr lang="en-GB" sz="2400" dirty="0">
              <a:solidFill>
                <a:schemeClr val="accent2">
                  <a:lumMod val="40000"/>
                  <a:lumOff val="60000"/>
                </a:schemeClr>
              </a:solidFill>
            </a:endParaRPr>
          </a:p>
          <a:p>
            <a:pPr>
              <a:buNone/>
            </a:pPr>
            <a:r>
              <a:rPr lang="en-GB" sz="2400" b="1" dirty="0">
                <a:solidFill>
                  <a:schemeClr val="accent2">
                    <a:lumMod val="40000"/>
                    <a:lumOff val="60000"/>
                  </a:schemeClr>
                </a:solidFill>
              </a:rPr>
              <a:t>3. Methodology – How should research be conducted?</a:t>
            </a:r>
          </a:p>
          <a:p>
            <a:pPr>
              <a:buFont typeface="Arial" panose="020B0604020202020204" pitchFamily="34" charset="0"/>
              <a:buChar char="•"/>
            </a:pPr>
            <a:r>
              <a:rPr lang="en-GB" sz="2400" dirty="0">
                <a:solidFill>
                  <a:schemeClr val="accent2">
                    <a:lumMod val="40000"/>
                    <a:lumOff val="60000"/>
                  </a:schemeClr>
                </a:solidFill>
              </a:rPr>
              <a:t>Experiments and statistics?</a:t>
            </a:r>
          </a:p>
          <a:p>
            <a:pPr>
              <a:buFont typeface="Arial" panose="020B0604020202020204" pitchFamily="34" charset="0"/>
              <a:buChar char="•"/>
            </a:pPr>
            <a:r>
              <a:rPr lang="en-GB" sz="2400" dirty="0">
                <a:solidFill>
                  <a:schemeClr val="accent2">
                    <a:lumMod val="40000"/>
                    <a:lumOff val="60000"/>
                  </a:schemeClr>
                </a:solidFill>
              </a:rPr>
              <a:t>Interviews and thematic analysis?</a:t>
            </a:r>
          </a:p>
          <a:p>
            <a:pPr>
              <a:buFont typeface="Arial" panose="020B0604020202020204" pitchFamily="34" charset="0"/>
              <a:buChar char="•"/>
            </a:pPr>
            <a:r>
              <a:rPr lang="en-GB" sz="2400" dirty="0">
                <a:solidFill>
                  <a:schemeClr val="accent2">
                    <a:lumMod val="40000"/>
                    <a:lumOff val="60000"/>
                  </a:schemeClr>
                </a:solidFill>
              </a:rPr>
              <a:t>Participatory or emancipatory approaches?</a:t>
            </a:r>
          </a:p>
        </p:txBody>
      </p:sp>
    </p:spTree>
    <p:extLst>
      <p:ext uri="{BB962C8B-B14F-4D97-AF65-F5344CB8AC3E}">
        <p14:creationId xmlns:p14="http://schemas.microsoft.com/office/powerpoint/2010/main" val="2399544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64928-D2AA-3405-109B-06F2861C0BD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E5D5677-9EFF-6A20-2E21-AB165A6E65BF}"/>
              </a:ext>
            </a:extLst>
          </p:cNvPr>
          <p:cNvSpPr>
            <a:spLocks noGrp="1"/>
          </p:cNvSpPr>
          <p:nvPr>
            <p:ph type="title"/>
          </p:nvPr>
        </p:nvSpPr>
        <p:spPr>
          <a:xfrm>
            <a:off x="4726260" y="160037"/>
            <a:ext cx="10648008" cy="1936200"/>
          </a:xfrm>
        </p:spPr>
        <p:txBody>
          <a:bodyPr/>
          <a:lstStyle/>
          <a:p>
            <a:r>
              <a:rPr lang="en-GB" sz="2800" b="1" dirty="0"/>
              <a:t>Major Qualitative Paradigms</a:t>
            </a:r>
            <a:br>
              <a:rPr lang="en-GB" sz="2800" b="1" dirty="0"/>
            </a:br>
            <a:endParaRPr lang="en-US" sz="2800" dirty="0"/>
          </a:p>
        </p:txBody>
      </p:sp>
      <p:sp>
        <p:nvSpPr>
          <p:cNvPr id="9" name="Slide Number Placeholder 8">
            <a:extLst>
              <a:ext uri="{FF2B5EF4-FFF2-40B4-BE49-F238E27FC236}">
                <a16:creationId xmlns:a16="http://schemas.microsoft.com/office/drawing/2014/main" id="{526641CA-DCE6-A87C-6DAB-53B3DA969692}"/>
              </a:ext>
            </a:extLst>
          </p:cNvPr>
          <p:cNvSpPr>
            <a:spLocks noGrp="1"/>
          </p:cNvSpPr>
          <p:nvPr>
            <p:ph type="sldNum" sz="quarter" idx="12"/>
          </p:nvPr>
        </p:nvSpPr>
        <p:spPr/>
        <p:txBody>
          <a:bodyPr/>
          <a:lstStyle/>
          <a:p>
            <a:fld id="{DF28FB93-0A08-4E7D-8E63-9EFA29F1E093}" type="slidenum">
              <a:rPr lang="en-US" smtClean="0"/>
              <a:pPr/>
              <a:t>6</a:t>
            </a:fld>
            <a:endParaRPr lang="en-US" dirty="0"/>
          </a:p>
        </p:txBody>
      </p:sp>
      <p:sp>
        <p:nvSpPr>
          <p:cNvPr id="3" name="TextBox 2">
            <a:extLst>
              <a:ext uri="{FF2B5EF4-FFF2-40B4-BE49-F238E27FC236}">
                <a16:creationId xmlns:a16="http://schemas.microsoft.com/office/drawing/2014/main" id="{1966E2BB-7407-91DF-5901-ACE75244D6D2}"/>
              </a:ext>
            </a:extLst>
          </p:cNvPr>
          <p:cNvSpPr txBox="1"/>
          <p:nvPr/>
        </p:nvSpPr>
        <p:spPr>
          <a:xfrm>
            <a:off x="348933" y="620688"/>
            <a:ext cx="5904657" cy="4370427"/>
          </a:xfrm>
          <a:prstGeom prst="rect">
            <a:avLst/>
          </a:prstGeom>
          <a:noFill/>
        </p:spPr>
        <p:txBody>
          <a:bodyPr wrap="square">
            <a:spAutoFit/>
          </a:bodyPr>
          <a:lstStyle/>
          <a:p>
            <a:pPr>
              <a:buNone/>
            </a:pPr>
            <a:r>
              <a:rPr lang="en-GB" sz="2000" b="1" dirty="0">
                <a:solidFill>
                  <a:schemeClr val="accent4"/>
                </a:solidFill>
              </a:rPr>
              <a:t>Positivism (rare in qualitative work)</a:t>
            </a:r>
          </a:p>
          <a:p>
            <a:pPr>
              <a:buFont typeface="Arial" panose="020B0604020202020204" pitchFamily="34" charset="0"/>
              <a:buChar char="•"/>
            </a:pPr>
            <a:r>
              <a:rPr lang="en-GB" sz="2000" dirty="0">
                <a:solidFill>
                  <a:schemeClr val="accent4"/>
                </a:solidFill>
              </a:rPr>
              <a:t>Reality is objective and measurable.</a:t>
            </a:r>
          </a:p>
          <a:p>
            <a:pPr>
              <a:buFont typeface="Arial" panose="020B0604020202020204" pitchFamily="34" charset="0"/>
              <a:buChar char="•"/>
            </a:pPr>
            <a:r>
              <a:rPr lang="en-GB" sz="2000" dirty="0">
                <a:solidFill>
                  <a:schemeClr val="accent4"/>
                </a:solidFill>
              </a:rPr>
              <a:t>Research aims to test hypotheses and identify causal relationships.</a:t>
            </a:r>
          </a:p>
          <a:p>
            <a:pPr>
              <a:buFont typeface="Arial" panose="020B0604020202020204" pitchFamily="34" charset="0"/>
              <a:buChar char="•"/>
            </a:pPr>
            <a:r>
              <a:rPr lang="en-GB" sz="2000" dirty="0">
                <a:solidFill>
                  <a:schemeClr val="accent4"/>
                </a:solidFill>
              </a:rPr>
              <a:t>Often uses quantitative methods (e.g., surveys, experiments).</a:t>
            </a:r>
          </a:p>
          <a:p>
            <a:pPr>
              <a:buFont typeface="Arial" panose="020B0604020202020204" pitchFamily="34" charset="0"/>
              <a:buChar char="•"/>
            </a:pPr>
            <a:endParaRPr lang="en-GB" sz="2000" dirty="0">
              <a:solidFill>
                <a:schemeClr val="accent4"/>
              </a:solidFill>
            </a:endParaRPr>
          </a:p>
          <a:p>
            <a:pPr>
              <a:buFont typeface="Arial" panose="020B0604020202020204" pitchFamily="34" charset="0"/>
              <a:buChar char="•"/>
            </a:pPr>
            <a:endParaRPr lang="en-GB" sz="2000" dirty="0">
              <a:solidFill>
                <a:schemeClr val="accent4"/>
              </a:solidFill>
            </a:endParaRPr>
          </a:p>
          <a:p>
            <a:pPr>
              <a:buNone/>
            </a:pPr>
            <a:r>
              <a:rPr lang="en-GB" sz="2000" b="1" dirty="0">
                <a:solidFill>
                  <a:schemeClr val="accent4"/>
                </a:solidFill>
              </a:rPr>
              <a:t>Interpretivism</a:t>
            </a:r>
          </a:p>
          <a:p>
            <a:pPr>
              <a:buFont typeface="Arial" panose="020B0604020202020204" pitchFamily="34" charset="0"/>
              <a:buChar char="•"/>
            </a:pPr>
            <a:r>
              <a:rPr lang="en-GB" sz="2000" dirty="0">
                <a:solidFill>
                  <a:schemeClr val="accent4"/>
                </a:solidFill>
              </a:rPr>
              <a:t>Focus on subjective meaning</a:t>
            </a:r>
          </a:p>
          <a:p>
            <a:pPr>
              <a:buFont typeface="Arial" panose="020B0604020202020204" pitchFamily="34" charset="0"/>
              <a:buChar char="•"/>
            </a:pPr>
            <a:r>
              <a:rPr lang="en-GB" sz="2000" dirty="0">
                <a:solidFill>
                  <a:schemeClr val="accent4"/>
                </a:solidFill>
              </a:rPr>
              <a:t>Understanding lived experience</a:t>
            </a:r>
          </a:p>
          <a:p>
            <a:pPr>
              <a:buFont typeface="Arial" panose="020B0604020202020204" pitchFamily="34" charset="0"/>
              <a:buChar char="•"/>
            </a:pPr>
            <a:r>
              <a:rPr lang="en-GB" sz="2000" dirty="0">
                <a:solidFill>
                  <a:schemeClr val="accent4"/>
                </a:solidFill>
              </a:rPr>
              <a:t>Often uses qualitative methods (e.g., interviews, observations).</a:t>
            </a:r>
          </a:p>
          <a:p>
            <a:pPr>
              <a:buNone/>
            </a:pPr>
            <a:endParaRPr lang="en-GB" sz="2000" dirty="0">
              <a:solidFill>
                <a:schemeClr val="accent4"/>
              </a:solidFill>
            </a:endParaRPr>
          </a:p>
        </p:txBody>
      </p:sp>
      <p:sp>
        <p:nvSpPr>
          <p:cNvPr id="17" name="TextBox 16">
            <a:extLst>
              <a:ext uri="{FF2B5EF4-FFF2-40B4-BE49-F238E27FC236}">
                <a16:creationId xmlns:a16="http://schemas.microsoft.com/office/drawing/2014/main" id="{86648CCA-25C1-71DD-08DA-2EFD4FCC9CFA}"/>
              </a:ext>
            </a:extLst>
          </p:cNvPr>
          <p:cNvSpPr txBox="1"/>
          <p:nvPr/>
        </p:nvSpPr>
        <p:spPr>
          <a:xfrm>
            <a:off x="6567688" y="1096853"/>
            <a:ext cx="5241424" cy="4493538"/>
          </a:xfrm>
          <a:prstGeom prst="rect">
            <a:avLst/>
          </a:prstGeom>
          <a:noFill/>
        </p:spPr>
        <p:txBody>
          <a:bodyPr wrap="square">
            <a:spAutoFit/>
          </a:bodyPr>
          <a:lstStyle/>
          <a:p>
            <a:pPr>
              <a:buNone/>
            </a:pPr>
            <a:r>
              <a:rPr lang="en-GB" sz="2200" b="1" dirty="0">
                <a:solidFill>
                  <a:schemeClr val="accent4"/>
                </a:solidFill>
              </a:rPr>
              <a:t>Constructivism</a:t>
            </a:r>
          </a:p>
          <a:p>
            <a:pPr>
              <a:buFont typeface="Arial" panose="020B0604020202020204" pitchFamily="34" charset="0"/>
              <a:buChar char="•"/>
            </a:pPr>
            <a:r>
              <a:rPr lang="en-GB" sz="2200" dirty="0">
                <a:solidFill>
                  <a:schemeClr val="accent4"/>
                </a:solidFill>
              </a:rPr>
              <a:t>Knowledge co-constructed</a:t>
            </a:r>
          </a:p>
          <a:p>
            <a:pPr>
              <a:buFont typeface="Arial" panose="020B0604020202020204" pitchFamily="34" charset="0"/>
              <a:buChar char="•"/>
            </a:pPr>
            <a:r>
              <a:rPr lang="en-GB" sz="2200" dirty="0">
                <a:solidFill>
                  <a:schemeClr val="accent4"/>
                </a:solidFill>
              </a:rPr>
              <a:t>Multiple realities</a:t>
            </a:r>
          </a:p>
          <a:p>
            <a:pPr>
              <a:buFont typeface="Arial" panose="020B0604020202020204" pitchFamily="34" charset="0"/>
              <a:buChar char="•"/>
            </a:pPr>
            <a:r>
              <a:rPr lang="en-GB" sz="2200" dirty="0">
                <a:solidFill>
                  <a:schemeClr val="accent4"/>
                </a:solidFill>
              </a:rPr>
              <a:t>Often uses qualitative methods (e.g., interviews, observations).</a:t>
            </a:r>
          </a:p>
          <a:p>
            <a:pPr>
              <a:buFont typeface="Arial" panose="020B0604020202020204" pitchFamily="34" charset="0"/>
              <a:buChar char="•"/>
            </a:pPr>
            <a:endParaRPr lang="en-GB" sz="2200" dirty="0">
              <a:solidFill>
                <a:schemeClr val="accent4"/>
              </a:solidFill>
            </a:endParaRPr>
          </a:p>
          <a:p>
            <a:pPr>
              <a:buFont typeface="Arial" panose="020B0604020202020204" pitchFamily="34" charset="0"/>
              <a:buChar char="•"/>
            </a:pPr>
            <a:endParaRPr lang="en-GB" sz="2200" dirty="0">
              <a:solidFill>
                <a:schemeClr val="accent4"/>
              </a:solidFill>
            </a:endParaRPr>
          </a:p>
          <a:p>
            <a:pPr>
              <a:buNone/>
            </a:pPr>
            <a:r>
              <a:rPr lang="en-GB" sz="2200" b="1" dirty="0">
                <a:solidFill>
                  <a:schemeClr val="accent4"/>
                </a:solidFill>
              </a:rPr>
              <a:t>Critical Paradigm</a:t>
            </a:r>
          </a:p>
          <a:p>
            <a:pPr>
              <a:buFont typeface="Arial" panose="020B0604020202020204" pitchFamily="34" charset="0"/>
              <a:buChar char="•"/>
            </a:pPr>
            <a:r>
              <a:rPr lang="en-GB" sz="2200" dirty="0">
                <a:solidFill>
                  <a:schemeClr val="accent4"/>
                </a:solidFill>
              </a:rPr>
              <a:t>Focus on power, inequality, social justice</a:t>
            </a:r>
          </a:p>
          <a:p>
            <a:pPr>
              <a:buFont typeface="Arial" panose="020B0604020202020204" pitchFamily="34" charset="0"/>
              <a:buChar char="•"/>
            </a:pPr>
            <a:r>
              <a:rPr lang="en-GB" sz="2200" dirty="0">
                <a:solidFill>
                  <a:schemeClr val="accent4"/>
                </a:solidFill>
              </a:rPr>
              <a:t>Research aims to critique and challenge oppression.</a:t>
            </a:r>
          </a:p>
          <a:p>
            <a:pPr>
              <a:buFont typeface="Arial" panose="020B0604020202020204" pitchFamily="34" charset="0"/>
              <a:buChar char="•"/>
            </a:pPr>
            <a:r>
              <a:rPr lang="en-GB" sz="2200" dirty="0">
                <a:solidFill>
                  <a:schemeClr val="accent4"/>
                </a:solidFill>
              </a:rPr>
              <a:t>Often linked to emancipatory or transformative research.</a:t>
            </a:r>
          </a:p>
        </p:txBody>
      </p:sp>
      <p:sp>
        <p:nvSpPr>
          <p:cNvPr id="5" name="TextBox 4">
            <a:extLst>
              <a:ext uri="{FF2B5EF4-FFF2-40B4-BE49-F238E27FC236}">
                <a16:creationId xmlns:a16="http://schemas.microsoft.com/office/drawing/2014/main" id="{98AE251A-76FE-D47E-3021-7E8FF54BF2B8}"/>
              </a:ext>
            </a:extLst>
          </p:cNvPr>
          <p:cNvSpPr txBox="1"/>
          <p:nvPr/>
        </p:nvSpPr>
        <p:spPr>
          <a:xfrm>
            <a:off x="317038" y="5137161"/>
            <a:ext cx="7686674" cy="1323439"/>
          </a:xfrm>
          <a:prstGeom prst="rect">
            <a:avLst/>
          </a:prstGeom>
          <a:noFill/>
        </p:spPr>
        <p:txBody>
          <a:bodyPr wrap="square">
            <a:spAutoFit/>
          </a:bodyPr>
          <a:lstStyle/>
          <a:p>
            <a:pPr>
              <a:buNone/>
            </a:pPr>
            <a:r>
              <a:rPr lang="en-GB" sz="2000" b="1" dirty="0">
                <a:solidFill>
                  <a:schemeClr val="accent2">
                    <a:lumMod val="40000"/>
                    <a:lumOff val="60000"/>
                  </a:schemeClr>
                </a:solidFill>
              </a:rPr>
              <a:t>Pragmatism</a:t>
            </a:r>
          </a:p>
          <a:p>
            <a:pPr>
              <a:buFont typeface="Arial" panose="020B0604020202020204" pitchFamily="34" charset="0"/>
              <a:buChar char="•"/>
            </a:pPr>
            <a:r>
              <a:rPr lang="en-GB" sz="2000" dirty="0">
                <a:solidFill>
                  <a:schemeClr val="accent2">
                    <a:lumMod val="40000"/>
                    <a:lumOff val="60000"/>
                  </a:schemeClr>
                </a:solidFill>
              </a:rPr>
              <a:t>Focuses on what works to answer the research question.</a:t>
            </a:r>
          </a:p>
          <a:p>
            <a:pPr>
              <a:buFont typeface="Arial" panose="020B0604020202020204" pitchFamily="34" charset="0"/>
              <a:buChar char="•"/>
            </a:pPr>
            <a:r>
              <a:rPr lang="en-GB" sz="2000" dirty="0">
                <a:solidFill>
                  <a:schemeClr val="accent2">
                    <a:lumMod val="40000"/>
                    <a:lumOff val="60000"/>
                  </a:schemeClr>
                </a:solidFill>
              </a:rPr>
              <a:t>Draws on both qualitative and quantitative approaches.</a:t>
            </a:r>
          </a:p>
          <a:p>
            <a:pPr>
              <a:buFont typeface="Arial" panose="020B0604020202020204" pitchFamily="34" charset="0"/>
              <a:buChar char="•"/>
            </a:pPr>
            <a:r>
              <a:rPr lang="en-GB" sz="2000" dirty="0">
                <a:solidFill>
                  <a:schemeClr val="accent2">
                    <a:lumMod val="40000"/>
                    <a:lumOff val="60000"/>
                  </a:schemeClr>
                </a:solidFill>
              </a:rPr>
              <a:t>Common in mixed-methods research.</a:t>
            </a:r>
          </a:p>
        </p:txBody>
      </p:sp>
    </p:spTree>
    <p:extLst>
      <p:ext uri="{BB962C8B-B14F-4D97-AF65-F5344CB8AC3E}">
        <p14:creationId xmlns:p14="http://schemas.microsoft.com/office/powerpoint/2010/main" val="2793156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28502-2C48-7606-D37F-7FE58EB13E3A}"/>
            </a:ext>
          </a:extLst>
        </p:cNvPr>
        <p:cNvGrpSpPr/>
        <p:nvPr/>
      </p:nvGrpSpPr>
      <p:grpSpPr>
        <a:xfrm>
          <a:off x="0" y="0"/>
          <a:ext cx="0" cy="0"/>
          <a:chOff x="0" y="0"/>
          <a:chExt cx="0" cy="0"/>
        </a:xfrm>
      </p:grpSpPr>
      <p:pic>
        <p:nvPicPr>
          <p:cNvPr id="4" name="Picture Placeholder 3" descr="Stamps with alphabet letters">
            <a:extLst>
              <a:ext uri="{FF2B5EF4-FFF2-40B4-BE49-F238E27FC236}">
                <a16:creationId xmlns:a16="http://schemas.microsoft.com/office/drawing/2014/main" id="{2DFAC37F-52C9-6FAD-E17F-C66AB7D0D162}"/>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xfrm>
            <a:off x="9334772" y="0"/>
            <a:ext cx="2587752" cy="6858000"/>
          </a:xfrm>
          <a:prstGeom prst="rect">
            <a:avLst/>
          </a:prstGeom>
        </p:spPr>
      </p:pic>
      <p:sp>
        <p:nvSpPr>
          <p:cNvPr id="3" name="TextBox 2">
            <a:extLst>
              <a:ext uri="{FF2B5EF4-FFF2-40B4-BE49-F238E27FC236}">
                <a16:creationId xmlns:a16="http://schemas.microsoft.com/office/drawing/2014/main" id="{4C699D83-41E9-FB8E-AD02-49D1368A311C}"/>
              </a:ext>
            </a:extLst>
          </p:cNvPr>
          <p:cNvSpPr txBox="1"/>
          <p:nvPr/>
        </p:nvSpPr>
        <p:spPr>
          <a:xfrm>
            <a:off x="326601" y="404664"/>
            <a:ext cx="8536483" cy="3477875"/>
          </a:xfrm>
          <a:prstGeom prst="rect">
            <a:avLst/>
          </a:prstGeom>
          <a:noFill/>
        </p:spPr>
        <p:txBody>
          <a:bodyPr wrap="square">
            <a:spAutoFit/>
          </a:bodyPr>
          <a:lstStyle/>
          <a:p>
            <a:pPr>
              <a:buNone/>
            </a:pPr>
            <a:r>
              <a:rPr lang="en-GB" sz="2000" b="1" dirty="0">
                <a:solidFill>
                  <a:schemeClr val="accent1"/>
                </a:solidFill>
              </a:rPr>
              <a:t>Why Is a Research Paradigm Important?</a:t>
            </a:r>
          </a:p>
          <a:p>
            <a:pPr>
              <a:buNone/>
            </a:pPr>
            <a:endParaRPr lang="en-GB" sz="2000" b="1" dirty="0">
              <a:solidFill>
                <a:schemeClr val="accent1"/>
              </a:solidFill>
            </a:endParaRPr>
          </a:p>
          <a:p>
            <a:pPr>
              <a:buNone/>
            </a:pPr>
            <a:r>
              <a:rPr lang="en-GB" sz="2000" b="1" dirty="0">
                <a:solidFill>
                  <a:schemeClr val="accent1"/>
                </a:solidFill>
              </a:rPr>
              <a:t>It Ensures Philosophical Coherence</a:t>
            </a:r>
          </a:p>
          <a:p>
            <a:pPr>
              <a:buNone/>
            </a:pPr>
            <a:r>
              <a:rPr lang="en-GB" sz="2000" dirty="0">
                <a:solidFill>
                  <a:schemeClr val="accent1"/>
                </a:solidFill>
              </a:rPr>
              <a:t>Your paradigm ensures alignment between:</a:t>
            </a:r>
          </a:p>
          <a:p>
            <a:pPr>
              <a:buFont typeface="Arial" panose="020B0604020202020204" pitchFamily="34" charset="0"/>
              <a:buChar char="•"/>
            </a:pPr>
            <a:r>
              <a:rPr lang="en-GB" sz="2000" dirty="0">
                <a:solidFill>
                  <a:schemeClr val="accent1"/>
                </a:solidFill>
              </a:rPr>
              <a:t>Research questions</a:t>
            </a:r>
          </a:p>
          <a:p>
            <a:pPr>
              <a:buFont typeface="Arial" panose="020B0604020202020204" pitchFamily="34" charset="0"/>
              <a:buChar char="•"/>
            </a:pPr>
            <a:r>
              <a:rPr lang="en-GB" sz="2000" dirty="0">
                <a:solidFill>
                  <a:schemeClr val="accent1"/>
                </a:solidFill>
              </a:rPr>
              <a:t>Design</a:t>
            </a:r>
          </a:p>
          <a:p>
            <a:pPr>
              <a:buFont typeface="Arial" panose="020B0604020202020204" pitchFamily="34" charset="0"/>
              <a:buChar char="•"/>
            </a:pPr>
            <a:r>
              <a:rPr lang="en-GB" sz="2000" dirty="0">
                <a:solidFill>
                  <a:schemeClr val="accent1"/>
                </a:solidFill>
              </a:rPr>
              <a:t>Data collection</a:t>
            </a:r>
          </a:p>
          <a:p>
            <a:pPr>
              <a:buFont typeface="Arial" panose="020B0604020202020204" pitchFamily="34" charset="0"/>
              <a:buChar char="•"/>
            </a:pPr>
            <a:r>
              <a:rPr lang="en-GB" sz="2000" dirty="0">
                <a:solidFill>
                  <a:schemeClr val="accent1"/>
                </a:solidFill>
              </a:rPr>
              <a:t>Analysis</a:t>
            </a:r>
          </a:p>
          <a:p>
            <a:pPr>
              <a:buFont typeface="Arial" panose="020B0604020202020204" pitchFamily="34" charset="0"/>
              <a:buChar char="•"/>
            </a:pPr>
            <a:r>
              <a:rPr lang="en-GB" sz="2000" dirty="0">
                <a:solidFill>
                  <a:schemeClr val="accent1"/>
                </a:solidFill>
              </a:rPr>
              <a:t>Interpretation</a:t>
            </a:r>
          </a:p>
          <a:p>
            <a:pPr>
              <a:buNone/>
            </a:pPr>
            <a:r>
              <a:rPr lang="en-GB" sz="2000" dirty="0">
                <a:solidFill>
                  <a:schemeClr val="accent1"/>
                </a:solidFill>
              </a:rPr>
              <a:t>For example, it would be inconsistent to claim reality is socially constructed but then treat findings as universal, objective truths.</a:t>
            </a:r>
          </a:p>
        </p:txBody>
      </p:sp>
      <p:sp>
        <p:nvSpPr>
          <p:cNvPr id="6" name="TextBox 5">
            <a:extLst>
              <a:ext uri="{FF2B5EF4-FFF2-40B4-BE49-F238E27FC236}">
                <a16:creationId xmlns:a16="http://schemas.microsoft.com/office/drawing/2014/main" id="{376E5BA1-4341-2DC3-57B0-6774FEA82F6F}"/>
              </a:ext>
            </a:extLst>
          </p:cNvPr>
          <p:cNvSpPr txBox="1"/>
          <p:nvPr/>
        </p:nvSpPr>
        <p:spPr>
          <a:xfrm>
            <a:off x="3862164" y="1772816"/>
            <a:ext cx="6105524" cy="1200329"/>
          </a:xfrm>
          <a:prstGeom prst="rect">
            <a:avLst/>
          </a:prstGeom>
          <a:noFill/>
        </p:spPr>
        <p:txBody>
          <a:bodyPr wrap="square">
            <a:spAutoFit/>
          </a:bodyPr>
          <a:lstStyle/>
          <a:p>
            <a:pPr>
              <a:buNone/>
            </a:pPr>
            <a:r>
              <a:rPr lang="en-GB" b="1" dirty="0">
                <a:solidFill>
                  <a:schemeClr val="accent1"/>
                </a:solidFill>
              </a:rPr>
              <a:t>It Justifies Methodological Choices</a:t>
            </a:r>
          </a:p>
          <a:p>
            <a:pPr>
              <a:buFont typeface="Arial" panose="020B0604020202020204" pitchFamily="34" charset="0"/>
              <a:buChar char="•"/>
            </a:pPr>
            <a:r>
              <a:rPr lang="en-GB" dirty="0">
                <a:solidFill>
                  <a:schemeClr val="accent1"/>
                </a:solidFill>
              </a:rPr>
              <a:t>Why you chose interviews instead of surveys</a:t>
            </a:r>
          </a:p>
          <a:p>
            <a:pPr>
              <a:buFont typeface="Arial" panose="020B0604020202020204" pitchFamily="34" charset="0"/>
              <a:buChar char="•"/>
            </a:pPr>
            <a:r>
              <a:rPr lang="en-GB" dirty="0">
                <a:solidFill>
                  <a:schemeClr val="accent1"/>
                </a:solidFill>
              </a:rPr>
              <a:t>Why you used thematic analysis rather than regression</a:t>
            </a:r>
          </a:p>
          <a:p>
            <a:pPr>
              <a:buFont typeface="Arial" panose="020B0604020202020204" pitchFamily="34" charset="0"/>
              <a:buChar char="•"/>
            </a:pPr>
            <a:r>
              <a:rPr lang="en-GB" dirty="0">
                <a:solidFill>
                  <a:schemeClr val="accent1"/>
                </a:solidFill>
              </a:rPr>
              <a:t>Why you positioned yourself as a reflexive researcher</a:t>
            </a:r>
          </a:p>
        </p:txBody>
      </p:sp>
      <p:sp>
        <p:nvSpPr>
          <p:cNvPr id="8" name="TextBox 7">
            <a:extLst>
              <a:ext uri="{FF2B5EF4-FFF2-40B4-BE49-F238E27FC236}">
                <a16:creationId xmlns:a16="http://schemas.microsoft.com/office/drawing/2014/main" id="{6360EF13-EFC3-2B70-050C-80D2A444440E}"/>
              </a:ext>
            </a:extLst>
          </p:cNvPr>
          <p:cNvSpPr txBox="1"/>
          <p:nvPr/>
        </p:nvSpPr>
        <p:spPr>
          <a:xfrm>
            <a:off x="326601" y="4280029"/>
            <a:ext cx="8409780" cy="1754326"/>
          </a:xfrm>
          <a:prstGeom prst="rect">
            <a:avLst/>
          </a:prstGeom>
          <a:noFill/>
        </p:spPr>
        <p:txBody>
          <a:bodyPr wrap="square">
            <a:spAutoFit/>
          </a:bodyPr>
          <a:lstStyle/>
          <a:p>
            <a:pPr>
              <a:buNone/>
            </a:pPr>
            <a:r>
              <a:rPr lang="en-GB" b="1" dirty="0">
                <a:solidFill>
                  <a:schemeClr val="accent1"/>
                </a:solidFill>
              </a:rPr>
              <a:t>It Shapes How Findings Are Interpreted</a:t>
            </a:r>
          </a:p>
          <a:p>
            <a:pPr>
              <a:buNone/>
            </a:pPr>
            <a:r>
              <a:rPr lang="en-GB" dirty="0">
                <a:solidFill>
                  <a:schemeClr val="accent1"/>
                </a:solidFill>
              </a:rPr>
              <a:t>Under:</a:t>
            </a:r>
          </a:p>
          <a:p>
            <a:pPr>
              <a:buFont typeface="Arial" panose="020B0604020202020204" pitchFamily="34" charset="0"/>
              <a:buChar char="•"/>
            </a:pPr>
            <a:r>
              <a:rPr lang="en-GB" b="1" dirty="0">
                <a:solidFill>
                  <a:schemeClr val="accent1"/>
                </a:solidFill>
              </a:rPr>
              <a:t>Positivism</a:t>
            </a:r>
            <a:r>
              <a:rPr lang="en-GB" dirty="0">
                <a:solidFill>
                  <a:schemeClr val="accent1"/>
                </a:solidFill>
              </a:rPr>
              <a:t> → Findings are generalisable and predictive.</a:t>
            </a:r>
          </a:p>
          <a:p>
            <a:pPr>
              <a:buFont typeface="Arial" panose="020B0604020202020204" pitchFamily="34" charset="0"/>
              <a:buChar char="•"/>
            </a:pPr>
            <a:r>
              <a:rPr lang="en-GB" b="1" dirty="0">
                <a:solidFill>
                  <a:schemeClr val="accent1"/>
                </a:solidFill>
              </a:rPr>
              <a:t>Interpretivism/constructivism</a:t>
            </a:r>
            <a:r>
              <a:rPr lang="en-GB" dirty="0">
                <a:solidFill>
                  <a:schemeClr val="accent1"/>
                </a:solidFill>
              </a:rPr>
              <a:t> → Findings are contextual and meaning-based.</a:t>
            </a:r>
          </a:p>
          <a:p>
            <a:pPr>
              <a:buFont typeface="Arial" panose="020B0604020202020204" pitchFamily="34" charset="0"/>
              <a:buChar char="•"/>
            </a:pPr>
            <a:r>
              <a:rPr lang="en-GB" b="1" dirty="0">
                <a:solidFill>
                  <a:schemeClr val="accent1"/>
                </a:solidFill>
              </a:rPr>
              <a:t>Critical theory</a:t>
            </a:r>
            <a:r>
              <a:rPr lang="en-GB" dirty="0">
                <a:solidFill>
                  <a:schemeClr val="accent1"/>
                </a:solidFill>
              </a:rPr>
              <a:t> → Findings expose power relations and injustice.</a:t>
            </a:r>
          </a:p>
          <a:p>
            <a:pPr>
              <a:buNone/>
            </a:pPr>
            <a:r>
              <a:rPr lang="en-GB" dirty="0">
                <a:solidFill>
                  <a:schemeClr val="accent1"/>
                </a:solidFill>
              </a:rPr>
              <a:t>The same data could be interpreted differently depending on paradigm.</a:t>
            </a:r>
          </a:p>
        </p:txBody>
      </p:sp>
    </p:spTree>
    <p:extLst>
      <p:ext uri="{BB962C8B-B14F-4D97-AF65-F5344CB8AC3E}">
        <p14:creationId xmlns:p14="http://schemas.microsoft.com/office/powerpoint/2010/main" val="167750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4BB44-26E8-AFF1-74CF-6B39C934809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043187C-4365-D829-AB98-CFD9FC4357EF}"/>
              </a:ext>
            </a:extLst>
          </p:cNvPr>
          <p:cNvSpPr>
            <a:spLocks noGrp="1"/>
          </p:cNvSpPr>
          <p:nvPr>
            <p:ph type="title"/>
          </p:nvPr>
        </p:nvSpPr>
        <p:spPr>
          <a:xfrm>
            <a:off x="261764" y="116632"/>
            <a:ext cx="7488832" cy="1700784"/>
          </a:xfrm>
        </p:spPr>
        <p:txBody>
          <a:bodyPr/>
          <a:lstStyle/>
          <a:p>
            <a:r>
              <a:rPr lang="en-GB" sz="3200" b="1" dirty="0"/>
              <a:t>Common Qualitative Methodologies and Data collection methods</a:t>
            </a:r>
            <a:endParaRPr lang="en-US" sz="3200" dirty="0"/>
          </a:p>
        </p:txBody>
      </p:sp>
      <p:pic>
        <p:nvPicPr>
          <p:cNvPr id="11" name="Picture Placeholder 10" descr="Statue in a building">
            <a:extLst>
              <a:ext uri="{FF2B5EF4-FFF2-40B4-BE49-F238E27FC236}">
                <a16:creationId xmlns:a16="http://schemas.microsoft.com/office/drawing/2014/main" id="{5149BC2D-4E4E-8B09-65EE-8DFA798F9303}"/>
              </a:ext>
            </a:extLst>
          </p:cNvPr>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a:fillRect/>
          </a:stretch>
        </p:blipFill>
        <p:spPr>
          <a:xfrm>
            <a:off x="8470675" y="0"/>
            <a:ext cx="3718149" cy="6858000"/>
          </a:xfrm>
        </p:spPr>
      </p:pic>
      <p:sp>
        <p:nvSpPr>
          <p:cNvPr id="7" name="Slide Number Placeholder 6">
            <a:extLst>
              <a:ext uri="{FF2B5EF4-FFF2-40B4-BE49-F238E27FC236}">
                <a16:creationId xmlns:a16="http://schemas.microsoft.com/office/drawing/2014/main" id="{B5C3F499-94EB-A783-84A5-5CB28225E6F7}"/>
              </a:ext>
            </a:extLst>
          </p:cNvPr>
          <p:cNvSpPr>
            <a:spLocks noGrp="1"/>
          </p:cNvSpPr>
          <p:nvPr>
            <p:ph type="sldNum" sz="quarter" idx="12"/>
          </p:nvPr>
        </p:nvSpPr>
        <p:spPr/>
        <p:txBody>
          <a:bodyPr/>
          <a:lstStyle/>
          <a:p>
            <a:fld id="{DF28FB93-0A08-4E7D-8E63-9EFA29F1E093}" type="slidenum">
              <a:rPr lang="en-US" smtClean="0"/>
              <a:pPr/>
              <a:t>8</a:t>
            </a:fld>
            <a:endParaRPr lang="en-US" dirty="0"/>
          </a:p>
        </p:txBody>
      </p:sp>
      <p:sp>
        <p:nvSpPr>
          <p:cNvPr id="4" name="TextBox 3">
            <a:extLst>
              <a:ext uri="{FF2B5EF4-FFF2-40B4-BE49-F238E27FC236}">
                <a16:creationId xmlns:a16="http://schemas.microsoft.com/office/drawing/2014/main" id="{75BCACFC-55FB-E374-2831-915CB57E85F8}"/>
              </a:ext>
            </a:extLst>
          </p:cNvPr>
          <p:cNvSpPr txBox="1"/>
          <p:nvPr/>
        </p:nvSpPr>
        <p:spPr>
          <a:xfrm>
            <a:off x="1654596" y="1628800"/>
            <a:ext cx="6214048" cy="2346412"/>
          </a:xfrm>
          <a:prstGeom prst="rect">
            <a:avLst/>
          </a:prstGeom>
          <a:noFill/>
        </p:spPr>
        <p:txBody>
          <a:bodyPr wrap="square">
            <a:spAutoFit/>
          </a:bodyPr>
          <a:lstStyle/>
          <a:p>
            <a:pPr>
              <a:lnSpc>
                <a:spcPct val="150000"/>
              </a:lnSpc>
              <a:buNone/>
            </a:pPr>
            <a:r>
              <a:rPr lang="en-GB" sz="2000" b="1" dirty="0"/>
              <a:t>Phenomenology — Lived experience</a:t>
            </a:r>
          </a:p>
          <a:p>
            <a:pPr>
              <a:lnSpc>
                <a:spcPct val="150000"/>
              </a:lnSpc>
              <a:buNone/>
            </a:pPr>
            <a:r>
              <a:rPr lang="en-GB" sz="2000" b="1" dirty="0"/>
              <a:t>Grounded Theory — Theory generation</a:t>
            </a:r>
          </a:p>
          <a:p>
            <a:pPr>
              <a:lnSpc>
                <a:spcPct val="150000"/>
              </a:lnSpc>
              <a:buNone/>
            </a:pPr>
            <a:r>
              <a:rPr lang="en-GB" sz="2000" b="1" dirty="0"/>
              <a:t>Ethnography — Cultural groups</a:t>
            </a:r>
          </a:p>
          <a:p>
            <a:pPr>
              <a:lnSpc>
                <a:spcPct val="150000"/>
              </a:lnSpc>
              <a:buNone/>
            </a:pPr>
            <a:r>
              <a:rPr lang="en-GB" sz="2000" b="1" dirty="0"/>
              <a:t>Narrative Inquiry — Life stories</a:t>
            </a:r>
          </a:p>
          <a:p>
            <a:pPr>
              <a:lnSpc>
                <a:spcPct val="150000"/>
              </a:lnSpc>
              <a:buNone/>
            </a:pPr>
            <a:r>
              <a:rPr lang="en-GB" sz="2000" b="1" dirty="0"/>
              <a:t>Case Study — In-depth bounded systems</a:t>
            </a:r>
            <a:endParaRPr lang="en-GB" sz="2000" dirty="0"/>
          </a:p>
        </p:txBody>
      </p:sp>
      <p:sp>
        <p:nvSpPr>
          <p:cNvPr id="5" name="TextBox 4">
            <a:extLst>
              <a:ext uri="{FF2B5EF4-FFF2-40B4-BE49-F238E27FC236}">
                <a16:creationId xmlns:a16="http://schemas.microsoft.com/office/drawing/2014/main" id="{7E0396DD-F3E6-43C0-46CA-FEE6E6783AE8}"/>
              </a:ext>
            </a:extLst>
          </p:cNvPr>
          <p:cNvSpPr txBox="1"/>
          <p:nvPr/>
        </p:nvSpPr>
        <p:spPr>
          <a:xfrm>
            <a:off x="1654596" y="4208778"/>
            <a:ext cx="3501108" cy="2492990"/>
          </a:xfrm>
          <a:prstGeom prst="rect">
            <a:avLst/>
          </a:prstGeom>
          <a:noFill/>
        </p:spPr>
        <p:txBody>
          <a:bodyPr wrap="square">
            <a:spAutoFit/>
          </a:bodyPr>
          <a:lstStyle/>
          <a:p>
            <a:pPr>
              <a:buNone/>
            </a:pPr>
            <a:r>
              <a:rPr lang="en-GB" sz="2200" b="1" dirty="0"/>
              <a:t>Most Common Methods</a:t>
            </a:r>
          </a:p>
          <a:p>
            <a:pPr>
              <a:buNone/>
            </a:pPr>
            <a:endParaRPr lang="en-GB" sz="1400" dirty="0"/>
          </a:p>
          <a:p>
            <a:pPr>
              <a:buFont typeface="Arial" panose="020B0604020202020204" pitchFamily="34" charset="0"/>
              <a:buChar char="•"/>
            </a:pPr>
            <a:r>
              <a:rPr lang="en-GB" sz="2400" dirty="0"/>
              <a:t>Interviews</a:t>
            </a:r>
          </a:p>
          <a:p>
            <a:pPr>
              <a:buFont typeface="Arial" panose="020B0604020202020204" pitchFamily="34" charset="0"/>
              <a:buChar char="•"/>
            </a:pPr>
            <a:r>
              <a:rPr lang="en-GB" sz="2400" dirty="0"/>
              <a:t>Focus Groups</a:t>
            </a:r>
          </a:p>
          <a:p>
            <a:pPr>
              <a:buFont typeface="Arial" panose="020B0604020202020204" pitchFamily="34" charset="0"/>
              <a:buChar char="•"/>
            </a:pPr>
            <a:r>
              <a:rPr lang="en-GB" sz="2400" dirty="0"/>
              <a:t>Surveys (open-ended)</a:t>
            </a:r>
          </a:p>
          <a:p>
            <a:pPr>
              <a:buFont typeface="Arial" panose="020B0604020202020204" pitchFamily="34" charset="0"/>
              <a:buChar char="•"/>
            </a:pPr>
            <a:r>
              <a:rPr lang="en-GB" sz="2400" dirty="0"/>
              <a:t>Observations</a:t>
            </a:r>
          </a:p>
          <a:p>
            <a:pPr>
              <a:buFont typeface="Arial" panose="020B0604020202020204" pitchFamily="34" charset="0"/>
              <a:buChar char="•"/>
            </a:pPr>
            <a:r>
              <a:rPr lang="en-GB" sz="2400" dirty="0"/>
              <a:t>Document analysis</a:t>
            </a:r>
          </a:p>
        </p:txBody>
      </p:sp>
      <p:sp>
        <p:nvSpPr>
          <p:cNvPr id="10" name="TextBox 9">
            <a:extLst>
              <a:ext uri="{FF2B5EF4-FFF2-40B4-BE49-F238E27FC236}">
                <a16:creationId xmlns:a16="http://schemas.microsoft.com/office/drawing/2014/main" id="{1783B7FC-9C68-D51F-E6CF-710E925B0C99}"/>
              </a:ext>
            </a:extLst>
          </p:cNvPr>
          <p:cNvSpPr txBox="1"/>
          <p:nvPr/>
        </p:nvSpPr>
        <p:spPr>
          <a:xfrm>
            <a:off x="5422675" y="4581128"/>
            <a:ext cx="6096000" cy="1477328"/>
          </a:xfrm>
          <a:prstGeom prst="rect">
            <a:avLst/>
          </a:prstGeom>
          <a:noFill/>
        </p:spPr>
        <p:txBody>
          <a:bodyPr wrap="square">
            <a:spAutoFit/>
          </a:bodyPr>
          <a:lstStyle/>
          <a:p>
            <a:pPr>
              <a:buNone/>
            </a:pPr>
            <a:r>
              <a:rPr lang="en-GB" b="1" dirty="0"/>
              <a:t>Choice depends on:</a:t>
            </a:r>
          </a:p>
          <a:p>
            <a:pPr>
              <a:buFont typeface="Arial" panose="020B0604020202020204" pitchFamily="34" charset="0"/>
              <a:buChar char="•"/>
            </a:pPr>
            <a:r>
              <a:rPr lang="en-GB" dirty="0"/>
              <a:t>Research question</a:t>
            </a:r>
          </a:p>
          <a:p>
            <a:pPr>
              <a:buFont typeface="Arial" panose="020B0604020202020204" pitchFamily="34" charset="0"/>
              <a:buChar char="•"/>
            </a:pPr>
            <a:r>
              <a:rPr lang="en-GB" dirty="0"/>
              <a:t>Population</a:t>
            </a:r>
          </a:p>
          <a:p>
            <a:pPr>
              <a:buFont typeface="Arial" panose="020B0604020202020204" pitchFamily="34" charset="0"/>
              <a:buChar char="•"/>
            </a:pPr>
            <a:r>
              <a:rPr lang="en-GB" dirty="0"/>
              <a:t>Context</a:t>
            </a:r>
          </a:p>
          <a:p>
            <a:pPr>
              <a:buFont typeface="Arial" panose="020B0604020202020204" pitchFamily="34" charset="0"/>
              <a:buChar char="•"/>
            </a:pPr>
            <a:r>
              <a:rPr lang="en-GB" dirty="0"/>
              <a:t>Ethical considerations</a:t>
            </a:r>
          </a:p>
        </p:txBody>
      </p:sp>
    </p:spTree>
    <p:extLst>
      <p:ext uri="{BB962C8B-B14F-4D97-AF65-F5344CB8AC3E}">
        <p14:creationId xmlns:p14="http://schemas.microsoft.com/office/powerpoint/2010/main" val="3466893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FF256-C97D-442A-D822-A830B223FC7C}"/>
              </a:ext>
            </a:extLst>
          </p:cNvPr>
          <p:cNvSpPr>
            <a:spLocks noGrp="1"/>
          </p:cNvSpPr>
          <p:nvPr>
            <p:ph type="title"/>
          </p:nvPr>
        </p:nvSpPr>
        <p:spPr>
          <a:xfrm>
            <a:off x="333772" y="188640"/>
            <a:ext cx="10852195" cy="1080120"/>
          </a:xfrm>
        </p:spPr>
        <p:txBody>
          <a:bodyPr/>
          <a:lstStyle/>
          <a:p>
            <a:r>
              <a:rPr lang="en-GB" sz="3600" dirty="0"/>
              <a:t>Phenomenology in </a:t>
            </a:r>
            <a:r>
              <a:rPr lang="en-GB" sz="3600" b="1" dirty="0"/>
              <a:t>qualitative research</a:t>
            </a:r>
            <a:endParaRPr lang="en-GB" sz="3600" dirty="0"/>
          </a:p>
        </p:txBody>
      </p:sp>
      <p:sp>
        <p:nvSpPr>
          <p:cNvPr id="4" name="Slide Number Placeholder 3">
            <a:extLst>
              <a:ext uri="{FF2B5EF4-FFF2-40B4-BE49-F238E27FC236}">
                <a16:creationId xmlns:a16="http://schemas.microsoft.com/office/drawing/2014/main" id="{D6F95500-9C3B-5501-C398-D06E91B3A5A3}"/>
              </a:ext>
            </a:extLst>
          </p:cNvPr>
          <p:cNvSpPr>
            <a:spLocks noGrp="1"/>
          </p:cNvSpPr>
          <p:nvPr>
            <p:ph type="sldNum" sz="quarter" idx="12"/>
          </p:nvPr>
        </p:nvSpPr>
        <p:spPr/>
        <p:txBody>
          <a:bodyPr/>
          <a:lstStyle/>
          <a:p>
            <a:fld id="{DF28FB93-0A08-4E7D-8E63-9EFA29F1E093}" type="slidenum">
              <a:rPr lang="en-GB" smtClean="0"/>
              <a:pPr/>
              <a:t>9</a:t>
            </a:fld>
            <a:endParaRPr lang="en-GB" dirty="0"/>
          </a:p>
        </p:txBody>
      </p:sp>
      <p:sp>
        <p:nvSpPr>
          <p:cNvPr id="6" name="TextBox 5">
            <a:extLst>
              <a:ext uri="{FF2B5EF4-FFF2-40B4-BE49-F238E27FC236}">
                <a16:creationId xmlns:a16="http://schemas.microsoft.com/office/drawing/2014/main" id="{FDC7C13E-FF95-83B7-674F-FDF09ADEE797}"/>
              </a:ext>
            </a:extLst>
          </p:cNvPr>
          <p:cNvSpPr txBox="1"/>
          <p:nvPr/>
        </p:nvSpPr>
        <p:spPr>
          <a:xfrm>
            <a:off x="333772" y="3645024"/>
            <a:ext cx="11377264" cy="3023905"/>
          </a:xfrm>
          <a:prstGeom prst="rect">
            <a:avLst/>
          </a:prstGeom>
          <a:solidFill>
            <a:schemeClr val="accent2">
              <a:lumMod val="40000"/>
              <a:lumOff val="60000"/>
            </a:schemeClr>
          </a:solidFill>
        </p:spPr>
        <p:txBody>
          <a:bodyPr wrap="square">
            <a:spAutoFit/>
          </a:bodyPr>
          <a:lstStyle/>
          <a:p>
            <a:pPr algn="ctr">
              <a:buNone/>
            </a:pPr>
            <a:r>
              <a:rPr lang="en-GB" b="1" dirty="0"/>
              <a:t>Two main types in qualitative research</a:t>
            </a:r>
          </a:p>
          <a:p>
            <a:pPr algn="ctr">
              <a:buNone/>
            </a:pPr>
            <a:endParaRPr lang="en-GB" sz="1050" b="1" dirty="0"/>
          </a:p>
          <a:p>
            <a:pPr algn="ctr">
              <a:buNone/>
            </a:pPr>
            <a:r>
              <a:rPr lang="en-GB" b="1" dirty="0"/>
              <a:t>1. Descriptive (transcendental) phenomenology  </a:t>
            </a:r>
            <a:r>
              <a:rPr lang="en-GB" dirty="0"/>
              <a:t>Associated with </a:t>
            </a:r>
            <a:r>
              <a:rPr lang="en-GB" b="1" dirty="0"/>
              <a:t>Clark Moustakas</a:t>
            </a:r>
            <a:endParaRPr lang="en-GB" dirty="0"/>
          </a:p>
          <a:p>
            <a:pPr algn="ctr">
              <a:buFont typeface="Arial" panose="020B0604020202020204" pitchFamily="34" charset="0"/>
              <a:buChar char="•"/>
            </a:pPr>
            <a:r>
              <a:rPr lang="en-GB" dirty="0"/>
              <a:t>Aims to </a:t>
            </a:r>
            <a:r>
              <a:rPr lang="en-GB" b="1" dirty="0"/>
              <a:t>describe</a:t>
            </a:r>
            <a:r>
              <a:rPr lang="en-GB" dirty="0"/>
              <a:t> experiences as purely as possible</a:t>
            </a:r>
          </a:p>
          <a:p>
            <a:pPr algn="ctr">
              <a:buFont typeface="Arial" panose="020B0604020202020204" pitchFamily="34" charset="0"/>
              <a:buChar char="•"/>
            </a:pPr>
            <a:r>
              <a:rPr lang="en-GB" dirty="0"/>
              <a:t>Researcher practices </a:t>
            </a:r>
            <a:r>
              <a:rPr lang="en-GB" b="1" dirty="0"/>
              <a:t>bracketing (</a:t>
            </a:r>
            <a:r>
              <a:rPr lang="en-GB" b="1" dirty="0" err="1"/>
              <a:t>epoché</a:t>
            </a:r>
            <a:r>
              <a:rPr lang="en-GB" b="1" dirty="0"/>
              <a:t>)</a:t>
            </a:r>
            <a:r>
              <a:rPr lang="en-GB" dirty="0"/>
              <a:t> to set aside personal assumptions</a:t>
            </a:r>
          </a:p>
          <a:p>
            <a:pPr algn="ctr">
              <a:buFont typeface="Arial" panose="020B0604020202020204" pitchFamily="34" charset="0"/>
              <a:buChar char="•"/>
            </a:pPr>
            <a:r>
              <a:rPr lang="en-GB" dirty="0"/>
              <a:t>Focus on the universal “essence” of the experience</a:t>
            </a:r>
          </a:p>
          <a:p>
            <a:pPr algn="ctr">
              <a:buFont typeface="Arial" panose="020B0604020202020204" pitchFamily="34" charset="0"/>
              <a:buChar char="•"/>
            </a:pPr>
            <a:endParaRPr lang="en-GB" dirty="0"/>
          </a:p>
          <a:p>
            <a:pPr algn="ctr">
              <a:buNone/>
            </a:pPr>
            <a:r>
              <a:rPr lang="en-GB" b="1" dirty="0"/>
              <a:t>2. Interpretive (hermeneutic) phenomenology   </a:t>
            </a:r>
            <a:r>
              <a:rPr lang="en-GB" dirty="0"/>
              <a:t>Influenced by </a:t>
            </a:r>
            <a:r>
              <a:rPr lang="en-GB" b="1" dirty="0"/>
              <a:t>Martin Heidegger</a:t>
            </a:r>
            <a:endParaRPr lang="en-GB" dirty="0"/>
          </a:p>
          <a:p>
            <a:pPr algn="ctr">
              <a:buFont typeface="Arial" panose="020B0604020202020204" pitchFamily="34" charset="0"/>
              <a:buChar char="•"/>
            </a:pPr>
            <a:r>
              <a:rPr lang="en-GB" dirty="0"/>
              <a:t>Aims to </a:t>
            </a:r>
            <a:r>
              <a:rPr lang="en-GB" b="1" dirty="0"/>
              <a:t>interpret</a:t>
            </a:r>
            <a:r>
              <a:rPr lang="en-GB" dirty="0"/>
              <a:t> meanings rather than just describe</a:t>
            </a:r>
          </a:p>
          <a:p>
            <a:pPr algn="ctr">
              <a:buFont typeface="Arial" panose="020B0604020202020204" pitchFamily="34" charset="0"/>
              <a:buChar char="•"/>
            </a:pPr>
            <a:r>
              <a:rPr lang="en-GB" dirty="0"/>
              <a:t>Researcher’s perspective is part of the analysis</a:t>
            </a:r>
          </a:p>
          <a:p>
            <a:pPr algn="ctr">
              <a:buFont typeface="Arial" panose="020B0604020202020204" pitchFamily="34" charset="0"/>
              <a:buChar char="•"/>
            </a:pPr>
            <a:r>
              <a:rPr lang="en-GB" dirty="0"/>
              <a:t>Emphasizes context, history, and culture</a:t>
            </a:r>
          </a:p>
        </p:txBody>
      </p:sp>
      <p:graphicFrame>
        <p:nvGraphicFramePr>
          <p:cNvPr id="9" name="Diagram 8">
            <a:extLst>
              <a:ext uri="{FF2B5EF4-FFF2-40B4-BE49-F238E27FC236}">
                <a16:creationId xmlns:a16="http://schemas.microsoft.com/office/drawing/2014/main" id="{F98E23B8-6BFC-0D45-D48D-EE9AE73EABC1}"/>
              </a:ext>
            </a:extLst>
          </p:cNvPr>
          <p:cNvGraphicFramePr/>
          <p:nvPr>
            <p:extLst>
              <p:ext uri="{D42A27DB-BD31-4B8C-83A1-F6EECF244321}">
                <p14:modId xmlns:p14="http://schemas.microsoft.com/office/powerpoint/2010/main" val="1063768592"/>
              </p:ext>
            </p:extLst>
          </p:nvPr>
        </p:nvGraphicFramePr>
        <p:xfrm>
          <a:off x="909836" y="908720"/>
          <a:ext cx="10513168" cy="3024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59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2A41AF-41D2-F001-7921-33E49B805870}"/>
              </a:ext>
            </a:extLst>
          </p:cNvPr>
          <p:cNvSpPr txBox="1"/>
          <p:nvPr/>
        </p:nvSpPr>
        <p:spPr>
          <a:xfrm>
            <a:off x="267908" y="1336700"/>
            <a:ext cx="11377264" cy="2308324"/>
          </a:xfrm>
          <a:prstGeom prst="rect">
            <a:avLst/>
          </a:prstGeom>
          <a:noFill/>
        </p:spPr>
        <p:txBody>
          <a:bodyPr wrap="square">
            <a:spAutoFit/>
          </a:bodyPr>
          <a:lstStyle/>
          <a:p>
            <a:pPr>
              <a:buNone/>
            </a:pPr>
            <a:r>
              <a:rPr lang="en-GB" b="1" dirty="0">
                <a:solidFill>
                  <a:schemeClr val="accent4"/>
                </a:solidFill>
              </a:rPr>
              <a:t>Data collection</a:t>
            </a:r>
          </a:p>
          <a:p>
            <a:pPr>
              <a:buFont typeface="Arial" panose="020B0604020202020204" pitchFamily="34" charset="0"/>
              <a:buChar char="•"/>
            </a:pPr>
            <a:r>
              <a:rPr lang="en-GB" dirty="0">
                <a:solidFill>
                  <a:schemeClr val="accent4"/>
                </a:solidFill>
              </a:rPr>
              <a:t>In-depth, semi-structured interviews (most common)</a:t>
            </a:r>
          </a:p>
          <a:p>
            <a:pPr>
              <a:buFont typeface="Arial" panose="020B0604020202020204" pitchFamily="34" charset="0"/>
              <a:buChar char="•"/>
            </a:pPr>
            <a:r>
              <a:rPr lang="en-GB" dirty="0">
                <a:solidFill>
                  <a:schemeClr val="accent4"/>
                </a:solidFill>
              </a:rPr>
              <a:t>Life histories or narratives</a:t>
            </a:r>
          </a:p>
          <a:p>
            <a:pPr>
              <a:buFont typeface="Arial" panose="020B0604020202020204" pitchFamily="34" charset="0"/>
              <a:buChar char="•"/>
            </a:pPr>
            <a:r>
              <a:rPr lang="en-GB" dirty="0">
                <a:solidFill>
                  <a:schemeClr val="accent4"/>
                </a:solidFill>
              </a:rPr>
              <a:t>Reflective journals or diaries</a:t>
            </a:r>
          </a:p>
          <a:p>
            <a:pPr>
              <a:buFont typeface="Arial" panose="020B0604020202020204" pitchFamily="34" charset="0"/>
              <a:buChar char="•"/>
            </a:pPr>
            <a:r>
              <a:rPr lang="en-GB" dirty="0">
                <a:solidFill>
                  <a:schemeClr val="accent4"/>
                </a:solidFill>
              </a:rPr>
              <a:t>Written descriptions of experiences</a:t>
            </a:r>
          </a:p>
          <a:p>
            <a:pPr>
              <a:buFont typeface="Arial" panose="020B0604020202020204" pitchFamily="34" charset="0"/>
              <a:buChar char="•"/>
            </a:pPr>
            <a:r>
              <a:rPr lang="en-GB" dirty="0">
                <a:solidFill>
                  <a:schemeClr val="accent4"/>
                </a:solidFill>
              </a:rPr>
              <a:t>Observations (sometimes)</a:t>
            </a:r>
          </a:p>
          <a:p>
            <a:pPr>
              <a:buFont typeface="Arial" panose="020B0604020202020204" pitchFamily="34" charset="0"/>
              <a:buChar char="•"/>
            </a:pPr>
            <a:r>
              <a:rPr lang="en-GB" dirty="0">
                <a:solidFill>
                  <a:schemeClr val="accent4"/>
                </a:solidFill>
              </a:rPr>
              <a:t>Documents or personal artifacts</a:t>
            </a:r>
          </a:p>
          <a:p>
            <a:pPr>
              <a:buNone/>
            </a:pPr>
            <a:endParaRPr lang="en-GB" dirty="0">
              <a:solidFill>
                <a:schemeClr val="accent4"/>
              </a:solidFill>
            </a:endParaRPr>
          </a:p>
        </p:txBody>
      </p:sp>
      <p:sp>
        <p:nvSpPr>
          <p:cNvPr id="5" name="TextBox 4">
            <a:extLst>
              <a:ext uri="{FF2B5EF4-FFF2-40B4-BE49-F238E27FC236}">
                <a16:creationId xmlns:a16="http://schemas.microsoft.com/office/drawing/2014/main" id="{4F29065A-4BBB-2E2F-2025-6E98AC3BD9B1}"/>
              </a:ext>
            </a:extLst>
          </p:cNvPr>
          <p:cNvSpPr txBox="1"/>
          <p:nvPr/>
        </p:nvSpPr>
        <p:spPr>
          <a:xfrm>
            <a:off x="266828" y="135791"/>
            <a:ext cx="6101860" cy="984885"/>
          </a:xfrm>
          <a:prstGeom prst="rect">
            <a:avLst/>
          </a:prstGeom>
          <a:noFill/>
        </p:spPr>
        <p:txBody>
          <a:bodyPr wrap="square">
            <a:spAutoFit/>
          </a:bodyPr>
          <a:lstStyle/>
          <a:p>
            <a:pPr>
              <a:buNone/>
            </a:pPr>
            <a:r>
              <a:rPr lang="en-GB" sz="2000" b="1" dirty="0">
                <a:solidFill>
                  <a:schemeClr val="accent4"/>
                </a:solidFill>
              </a:rPr>
              <a:t>Common methods used in phenomenological research</a:t>
            </a:r>
          </a:p>
          <a:p>
            <a:pPr>
              <a:buNone/>
            </a:pPr>
            <a:r>
              <a:rPr lang="en-GB" dirty="0">
                <a:solidFill>
                  <a:schemeClr val="accent4"/>
                </a:solidFill>
              </a:rPr>
              <a:t>These methods help gather rich, first-person accounts:</a:t>
            </a:r>
          </a:p>
        </p:txBody>
      </p:sp>
      <p:sp>
        <p:nvSpPr>
          <p:cNvPr id="7" name="TextBox 6">
            <a:extLst>
              <a:ext uri="{FF2B5EF4-FFF2-40B4-BE49-F238E27FC236}">
                <a16:creationId xmlns:a16="http://schemas.microsoft.com/office/drawing/2014/main" id="{C1F964D1-66D6-6817-65F3-EBE8CAC61726}"/>
              </a:ext>
            </a:extLst>
          </p:cNvPr>
          <p:cNvSpPr txBox="1"/>
          <p:nvPr/>
        </p:nvSpPr>
        <p:spPr>
          <a:xfrm>
            <a:off x="6559232" y="112309"/>
            <a:ext cx="6226418" cy="5355312"/>
          </a:xfrm>
          <a:prstGeom prst="rect">
            <a:avLst/>
          </a:prstGeom>
          <a:noFill/>
        </p:spPr>
        <p:txBody>
          <a:bodyPr wrap="square">
            <a:spAutoFit/>
          </a:bodyPr>
          <a:lstStyle/>
          <a:p>
            <a:pPr>
              <a:buNone/>
            </a:pPr>
            <a:r>
              <a:rPr lang="en-GB" sz="2000" b="1" dirty="0">
                <a:solidFill>
                  <a:schemeClr val="accent4"/>
                </a:solidFill>
              </a:rPr>
              <a:t>Data analysis techniques</a:t>
            </a:r>
          </a:p>
          <a:p>
            <a:pPr>
              <a:buNone/>
            </a:pPr>
            <a:endParaRPr lang="en-GB" b="1" dirty="0">
              <a:solidFill>
                <a:schemeClr val="accent4"/>
              </a:solidFill>
            </a:endParaRPr>
          </a:p>
          <a:p>
            <a:pPr>
              <a:buNone/>
            </a:pPr>
            <a:r>
              <a:rPr lang="en-GB" dirty="0">
                <a:solidFill>
                  <a:schemeClr val="accent4"/>
                </a:solidFill>
              </a:rPr>
              <a:t>Typical steps include:</a:t>
            </a:r>
          </a:p>
          <a:p>
            <a:pPr>
              <a:buNone/>
            </a:pPr>
            <a:r>
              <a:rPr lang="en-GB" b="1" dirty="0">
                <a:solidFill>
                  <a:schemeClr val="accent4"/>
                </a:solidFill>
              </a:rPr>
              <a:t>For descriptive approaches</a:t>
            </a:r>
          </a:p>
          <a:p>
            <a:pPr>
              <a:buFont typeface="Arial" panose="020B0604020202020204" pitchFamily="34" charset="0"/>
              <a:buChar char="•"/>
            </a:pPr>
            <a:r>
              <a:rPr lang="en-GB" dirty="0">
                <a:solidFill>
                  <a:schemeClr val="accent4"/>
                </a:solidFill>
              </a:rPr>
              <a:t>Bracketing personal biases</a:t>
            </a:r>
          </a:p>
          <a:p>
            <a:pPr>
              <a:buFont typeface="Arial" panose="020B0604020202020204" pitchFamily="34" charset="0"/>
              <a:buChar char="•"/>
            </a:pPr>
            <a:r>
              <a:rPr lang="en-GB" dirty="0">
                <a:solidFill>
                  <a:schemeClr val="accent4"/>
                </a:solidFill>
              </a:rPr>
              <a:t>Horizontalization (treating each statement equally at first)</a:t>
            </a:r>
          </a:p>
          <a:p>
            <a:pPr>
              <a:buFont typeface="Arial" panose="020B0604020202020204" pitchFamily="34" charset="0"/>
              <a:buChar char="•"/>
            </a:pPr>
            <a:r>
              <a:rPr lang="en-GB" dirty="0">
                <a:solidFill>
                  <a:schemeClr val="accent4"/>
                </a:solidFill>
              </a:rPr>
              <a:t>Meaning units/coding</a:t>
            </a:r>
          </a:p>
          <a:p>
            <a:pPr>
              <a:buFont typeface="Arial" panose="020B0604020202020204" pitchFamily="34" charset="0"/>
              <a:buChar char="•"/>
            </a:pPr>
            <a:r>
              <a:rPr lang="en-GB" dirty="0">
                <a:solidFill>
                  <a:schemeClr val="accent4"/>
                </a:solidFill>
              </a:rPr>
              <a:t>Textural descriptions (what happened)</a:t>
            </a:r>
          </a:p>
          <a:p>
            <a:pPr>
              <a:buFont typeface="Arial" panose="020B0604020202020204" pitchFamily="34" charset="0"/>
              <a:buChar char="•"/>
            </a:pPr>
            <a:r>
              <a:rPr lang="en-GB" dirty="0">
                <a:solidFill>
                  <a:schemeClr val="accent4"/>
                </a:solidFill>
              </a:rPr>
              <a:t>Structural descriptions (how it was experienced)</a:t>
            </a:r>
          </a:p>
          <a:p>
            <a:pPr>
              <a:buFont typeface="Arial" panose="020B0604020202020204" pitchFamily="34" charset="0"/>
              <a:buChar char="•"/>
            </a:pPr>
            <a:r>
              <a:rPr lang="en-GB" dirty="0">
                <a:solidFill>
                  <a:schemeClr val="accent4"/>
                </a:solidFill>
              </a:rPr>
              <a:t>Synthesizing the “essence”</a:t>
            </a:r>
          </a:p>
          <a:p>
            <a:pPr>
              <a:buFont typeface="Arial" panose="020B0604020202020204" pitchFamily="34" charset="0"/>
              <a:buChar char="•"/>
            </a:pPr>
            <a:endParaRPr lang="en-GB" dirty="0">
              <a:solidFill>
                <a:schemeClr val="accent4"/>
              </a:solidFill>
            </a:endParaRPr>
          </a:p>
          <a:p>
            <a:pPr>
              <a:buNone/>
            </a:pPr>
            <a:r>
              <a:rPr lang="en-GB" b="1" dirty="0">
                <a:solidFill>
                  <a:schemeClr val="accent4"/>
                </a:solidFill>
              </a:rPr>
              <a:t>For interpretive approaches</a:t>
            </a:r>
          </a:p>
          <a:p>
            <a:pPr>
              <a:buFont typeface="Arial" panose="020B0604020202020204" pitchFamily="34" charset="0"/>
              <a:buChar char="•"/>
            </a:pPr>
            <a:r>
              <a:rPr lang="en-GB" dirty="0">
                <a:solidFill>
                  <a:schemeClr val="accent4"/>
                </a:solidFill>
              </a:rPr>
              <a:t>Thematic analysis</a:t>
            </a:r>
          </a:p>
          <a:p>
            <a:pPr>
              <a:buFont typeface="Arial" panose="020B0604020202020204" pitchFamily="34" charset="0"/>
              <a:buChar char="•"/>
            </a:pPr>
            <a:r>
              <a:rPr lang="en-GB" dirty="0">
                <a:solidFill>
                  <a:schemeClr val="accent4"/>
                </a:solidFill>
              </a:rPr>
              <a:t>Hermeneutic interpretation</a:t>
            </a:r>
          </a:p>
          <a:p>
            <a:pPr>
              <a:buFont typeface="Arial" panose="020B0604020202020204" pitchFamily="34" charset="0"/>
              <a:buChar char="•"/>
            </a:pPr>
            <a:r>
              <a:rPr lang="en-GB" dirty="0">
                <a:solidFill>
                  <a:schemeClr val="accent4"/>
                </a:solidFill>
              </a:rPr>
              <a:t>Iterative reading and reflection</a:t>
            </a:r>
          </a:p>
          <a:p>
            <a:pPr>
              <a:buFont typeface="Arial" panose="020B0604020202020204" pitchFamily="34" charset="0"/>
              <a:buChar char="•"/>
            </a:pPr>
            <a:r>
              <a:rPr lang="en-GB" dirty="0">
                <a:solidFill>
                  <a:schemeClr val="accent4"/>
                </a:solidFill>
              </a:rPr>
              <a:t>Contextual meaning-making</a:t>
            </a:r>
          </a:p>
          <a:p>
            <a:pPr>
              <a:buNone/>
            </a:pPr>
            <a:br>
              <a:rPr lang="en-GB" dirty="0">
                <a:solidFill>
                  <a:schemeClr val="accent4"/>
                </a:solidFill>
              </a:rPr>
            </a:br>
            <a:endParaRPr lang="en-GB" dirty="0">
              <a:solidFill>
                <a:schemeClr val="accent4"/>
              </a:solidFill>
            </a:endParaRPr>
          </a:p>
          <a:p>
            <a:pPr>
              <a:buNone/>
            </a:pPr>
            <a:endParaRPr lang="en-GB" dirty="0"/>
          </a:p>
        </p:txBody>
      </p:sp>
      <p:sp>
        <p:nvSpPr>
          <p:cNvPr id="9" name="TextBox 8">
            <a:extLst>
              <a:ext uri="{FF2B5EF4-FFF2-40B4-BE49-F238E27FC236}">
                <a16:creationId xmlns:a16="http://schemas.microsoft.com/office/drawing/2014/main" id="{625CB563-DDD7-C057-EFC0-0B899ED9CC6A}"/>
              </a:ext>
            </a:extLst>
          </p:cNvPr>
          <p:cNvSpPr txBox="1"/>
          <p:nvPr/>
        </p:nvSpPr>
        <p:spPr>
          <a:xfrm>
            <a:off x="266828" y="3861048"/>
            <a:ext cx="5251520" cy="2308324"/>
          </a:xfrm>
          <a:prstGeom prst="rect">
            <a:avLst/>
          </a:prstGeom>
          <a:noFill/>
        </p:spPr>
        <p:txBody>
          <a:bodyPr wrap="square">
            <a:spAutoFit/>
          </a:bodyPr>
          <a:lstStyle/>
          <a:p>
            <a:pPr>
              <a:buNone/>
            </a:pPr>
            <a:r>
              <a:rPr lang="en-GB" b="1" dirty="0">
                <a:solidFill>
                  <a:schemeClr val="accent4"/>
                </a:solidFill>
              </a:rPr>
              <a:t>When to use phenomenology</a:t>
            </a:r>
          </a:p>
          <a:p>
            <a:pPr>
              <a:buNone/>
            </a:pPr>
            <a:r>
              <a:rPr lang="en-GB" dirty="0">
                <a:solidFill>
                  <a:schemeClr val="accent4"/>
                </a:solidFill>
              </a:rPr>
              <a:t>It’s a good choice when:</a:t>
            </a:r>
          </a:p>
          <a:p>
            <a:pPr>
              <a:buFont typeface="Arial" panose="020B0604020202020204" pitchFamily="34" charset="0"/>
              <a:buChar char="•"/>
            </a:pPr>
            <a:r>
              <a:rPr lang="en-GB" dirty="0">
                <a:solidFill>
                  <a:schemeClr val="accent4"/>
                </a:solidFill>
              </a:rPr>
              <a:t>You want deep understanding rather than measurement</a:t>
            </a:r>
          </a:p>
          <a:p>
            <a:pPr>
              <a:buFont typeface="Arial" panose="020B0604020202020204" pitchFamily="34" charset="0"/>
              <a:buChar char="•"/>
            </a:pPr>
            <a:r>
              <a:rPr lang="en-GB" dirty="0">
                <a:solidFill>
                  <a:schemeClr val="accent4"/>
                </a:solidFill>
              </a:rPr>
              <a:t>The topic is about subjective experience</a:t>
            </a:r>
          </a:p>
          <a:p>
            <a:pPr>
              <a:buFont typeface="Arial" panose="020B0604020202020204" pitchFamily="34" charset="0"/>
              <a:buChar char="•"/>
            </a:pPr>
            <a:r>
              <a:rPr lang="en-GB" dirty="0">
                <a:solidFill>
                  <a:schemeClr val="accent4"/>
                </a:solidFill>
              </a:rPr>
              <a:t>Little is known about how people actually live through something</a:t>
            </a:r>
          </a:p>
          <a:p>
            <a:pPr>
              <a:buFont typeface="Arial" panose="020B0604020202020204" pitchFamily="34" charset="0"/>
              <a:buChar char="•"/>
            </a:pPr>
            <a:r>
              <a:rPr lang="en-GB" dirty="0">
                <a:solidFill>
                  <a:schemeClr val="accent4"/>
                </a:solidFill>
              </a:rPr>
              <a:t>You want rich, detailed descriptions</a:t>
            </a:r>
            <a:endParaRPr lang="en-GB" dirty="0"/>
          </a:p>
        </p:txBody>
      </p:sp>
      <p:sp>
        <p:nvSpPr>
          <p:cNvPr id="11" name="TextBox 10">
            <a:extLst>
              <a:ext uri="{FF2B5EF4-FFF2-40B4-BE49-F238E27FC236}">
                <a16:creationId xmlns:a16="http://schemas.microsoft.com/office/drawing/2014/main" id="{BDB6AFDE-D48F-F019-6C8E-FE3363BD79B0}"/>
              </a:ext>
            </a:extLst>
          </p:cNvPr>
          <p:cNvSpPr txBox="1"/>
          <p:nvPr/>
        </p:nvSpPr>
        <p:spPr>
          <a:xfrm>
            <a:off x="6559232" y="4793084"/>
            <a:ext cx="5165118" cy="1754326"/>
          </a:xfrm>
          <a:prstGeom prst="rect">
            <a:avLst/>
          </a:prstGeom>
          <a:solidFill>
            <a:schemeClr val="accent2">
              <a:lumMod val="40000"/>
              <a:lumOff val="60000"/>
            </a:schemeClr>
          </a:solidFill>
        </p:spPr>
        <p:txBody>
          <a:bodyPr wrap="square">
            <a:spAutoFit/>
          </a:bodyPr>
          <a:lstStyle/>
          <a:p>
            <a:pPr>
              <a:buNone/>
            </a:pPr>
            <a:r>
              <a:rPr lang="en-GB" b="1" dirty="0"/>
              <a:t>Example research questions</a:t>
            </a:r>
          </a:p>
          <a:p>
            <a:pPr>
              <a:buFont typeface="Arial" panose="020B0604020202020204" pitchFamily="34" charset="0"/>
              <a:buChar char="•"/>
            </a:pPr>
            <a:r>
              <a:rPr lang="en-GB" dirty="0"/>
              <a:t>What is the lived experience of first-year teachers in rural schools?</a:t>
            </a:r>
          </a:p>
          <a:p>
            <a:pPr>
              <a:buFont typeface="Arial" panose="020B0604020202020204" pitchFamily="34" charset="0"/>
              <a:buChar char="•"/>
            </a:pPr>
            <a:r>
              <a:rPr lang="en-GB" dirty="0"/>
              <a:t>How do patients experience chronic pain?</a:t>
            </a:r>
          </a:p>
          <a:p>
            <a:pPr>
              <a:buFont typeface="Arial" panose="020B0604020202020204" pitchFamily="34" charset="0"/>
              <a:buChar char="•"/>
            </a:pPr>
            <a:r>
              <a:rPr lang="en-GB" dirty="0"/>
              <a:t>What is it like to be a first-generation college student?</a:t>
            </a:r>
          </a:p>
        </p:txBody>
      </p:sp>
      <p:sp>
        <p:nvSpPr>
          <p:cNvPr id="4" name="TextBox 3">
            <a:extLst>
              <a:ext uri="{FF2B5EF4-FFF2-40B4-BE49-F238E27FC236}">
                <a16:creationId xmlns:a16="http://schemas.microsoft.com/office/drawing/2014/main" id="{BAC663F4-D9EA-24A8-2C33-C6C8677D6D32}"/>
              </a:ext>
            </a:extLst>
          </p:cNvPr>
          <p:cNvSpPr txBox="1"/>
          <p:nvPr/>
        </p:nvSpPr>
        <p:spPr>
          <a:xfrm>
            <a:off x="266828" y="6376359"/>
            <a:ext cx="6392634" cy="369332"/>
          </a:xfrm>
          <a:prstGeom prst="rect">
            <a:avLst/>
          </a:prstGeom>
          <a:noFill/>
        </p:spPr>
        <p:txBody>
          <a:bodyPr wrap="square">
            <a:spAutoFit/>
          </a:bodyPr>
          <a:lstStyle/>
          <a:p>
            <a:r>
              <a:rPr lang="en-GB" dirty="0">
                <a:solidFill>
                  <a:schemeClr val="accent4"/>
                </a:solidFill>
                <a:hlinkClick r:id="rId2">
                  <a:extLst>
                    <a:ext uri="{A12FA001-AC4F-418D-AE19-62706E023703}">
                      <ahyp:hlinkClr xmlns:ahyp="http://schemas.microsoft.com/office/drawing/2018/hyperlinkcolor" val="tx"/>
                    </a:ext>
                  </a:extLst>
                </a:hlinkClick>
              </a:rPr>
              <a:t>https://pmc.ncbi.nlm.nih.gov/articles/PMC9204989/</a:t>
            </a:r>
            <a:r>
              <a:rPr lang="en-GB" dirty="0">
                <a:solidFill>
                  <a:schemeClr val="accent4"/>
                </a:solidFill>
              </a:rPr>
              <a:t> </a:t>
            </a:r>
          </a:p>
        </p:txBody>
      </p:sp>
    </p:spTree>
    <p:extLst>
      <p:ext uri="{BB962C8B-B14F-4D97-AF65-F5344CB8AC3E}">
        <p14:creationId xmlns:p14="http://schemas.microsoft.com/office/powerpoint/2010/main" val="3725284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AF71B-00B1-4A44-A151-BF6329C28D5A}"/>
            </a:ext>
          </a:extLst>
        </p:cNvPr>
        <p:cNvGrpSpPr/>
        <p:nvPr/>
      </p:nvGrpSpPr>
      <p:grpSpPr>
        <a:xfrm>
          <a:off x="0" y="0"/>
          <a:ext cx="0" cy="0"/>
          <a:chOff x="0" y="0"/>
          <a:chExt cx="0" cy="0"/>
        </a:xfrm>
      </p:grpSpPr>
      <p:pic>
        <p:nvPicPr>
          <p:cNvPr id="4" name="Picture Placeholder 3" descr="Stamps with alphabet letters">
            <a:extLst>
              <a:ext uri="{FF2B5EF4-FFF2-40B4-BE49-F238E27FC236}">
                <a16:creationId xmlns:a16="http://schemas.microsoft.com/office/drawing/2014/main" id="{6907B3E2-1980-47D7-D213-D56A15366700}"/>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xfrm>
            <a:off x="9334772" y="0"/>
            <a:ext cx="2587752" cy="6858000"/>
          </a:xfrm>
          <a:prstGeom prst="rect">
            <a:avLst/>
          </a:prstGeom>
        </p:spPr>
      </p:pic>
      <p:sp>
        <p:nvSpPr>
          <p:cNvPr id="5" name="TextBox 4">
            <a:extLst>
              <a:ext uri="{FF2B5EF4-FFF2-40B4-BE49-F238E27FC236}">
                <a16:creationId xmlns:a16="http://schemas.microsoft.com/office/drawing/2014/main" id="{187668D8-7AB8-0AEA-CBDE-5BA2FBF111ED}"/>
              </a:ext>
            </a:extLst>
          </p:cNvPr>
          <p:cNvSpPr txBox="1"/>
          <p:nvPr/>
        </p:nvSpPr>
        <p:spPr>
          <a:xfrm>
            <a:off x="189756" y="1412776"/>
            <a:ext cx="4176464" cy="4523354"/>
          </a:xfrm>
          <a:prstGeom prst="rect">
            <a:avLst/>
          </a:prstGeom>
          <a:noFill/>
          <a:ln>
            <a:solidFill>
              <a:schemeClr val="tx2"/>
            </a:solidFill>
          </a:ln>
        </p:spPr>
        <p:txBody>
          <a:bodyPr wrap="square">
            <a:sp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Grounded theory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is a qualitative research approach used to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develop a theory directly from data</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rather than starting with an existing theory and testing it.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simple terms: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Phenomenology asks: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What is this experience like?</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Grounded theory asks: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What process or pattern explains what’s happening here?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It was originally developed by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Barney Glaser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Anselm Strauss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the 1960s to study social processes in real-life settings.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640D28C2-474B-3E06-DEDC-A5535228B2FA}"/>
              </a:ext>
            </a:extLst>
          </p:cNvPr>
          <p:cNvSpPr txBox="1"/>
          <p:nvPr/>
        </p:nvSpPr>
        <p:spPr>
          <a:xfrm>
            <a:off x="3574132" y="260648"/>
            <a:ext cx="6101860" cy="523220"/>
          </a:xfrm>
          <a:prstGeom prst="rect">
            <a:avLst/>
          </a:prstGeom>
          <a:noFill/>
        </p:spPr>
        <p:txBody>
          <a:bodyPr wrap="square">
            <a:spAutoFit/>
          </a:bodyPr>
          <a:lstStyle/>
          <a:p>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Grounded theory</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2800" dirty="0"/>
          </a:p>
        </p:txBody>
      </p:sp>
      <p:sp>
        <p:nvSpPr>
          <p:cNvPr id="11" name="TextBox 10">
            <a:extLst>
              <a:ext uri="{FF2B5EF4-FFF2-40B4-BE49-F238E27FC236}">
                <a16:creationId xmlns:a16="http://schemas.microsoft.com/office/drawing/2014/main" id="{BAEAA8A9-28C3-6CED-0F8C-4CD7B0A227B8}"/>
              </a:ext>
            </a:extLst>
          </p:cNvPr>
          <p:cNvSpPr txBox="1"/>
          <p:nvPr/>
        </p:nvSpPr>
        <p:spPr>
          <a:xfrm>
            <a:off x="5014292" y="1418674"/>
            <a:ext cx="3672408" cy="4514762"/>
          </a:xfrm>
          <a:prstGeom prst="rect">
            <a:avLst/>
          </a:prstGeom>
          <a:noFill/>
          <a:ln>
            <a:solidFill>
              <a:schemeClr val="tx2"/>
            </a:solidFill>
          </a:ln>
        </p:spPr>
        <p:txBody>
          <a:bodyPr wrap="square">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Grounded theory aims to: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Explain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how something works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Identify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patterns, actions, and interactions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Build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theory or model grounded in participants’ data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So instead of just describing experiences, you produce something like: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“Here is the process people go through when adapting to X.”</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0091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19360F-028E-D399-6337-F4C3D109C590}"/>
              </a:ext>
            </a:extLst>
          </p:cNvPr>
          <p:cNvSpPr txBox="1"/>
          <p:nvPr/>
        </p:nvSpPr>
        <p:spPr>
          <a:xfrm>
            <a:off x="189756" y="260648"/>
            <a:ext cx="4752528" cy="6797438"/>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When to use grounded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Choose it when you want to: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Study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processes or behaviours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Explain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how or why something happens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Develop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new theory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where little theory exists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Go beyond description toward explanation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Examples: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How do patients adjust to a new chronic illness?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How do employees cope with workplace change?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How do students decide to drop out of college?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2FB6EF0C-0169-A629-542A-A1B7B950E0DD}"/>
              </a:ext>
            </a:extLst>
          </p:cNvPr>
          <p:cNvSpPr txBox="1"/>
          <p:nvPr/>
        </p:nvSpPr>
        <p:spPr>
          <a:xfrm>
            <a:off x="5242942" y="332656"/>
            <a:ext cx="3600400" cy="5694957"/>
          </a:xfrm>
          <a:prstGeom prst="rect">
            <a:avLst/>
          </a:prstGeom>
          <a:no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Common methods used</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Grounded theory has a very systematic procedure.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Data collection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Usually: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In-depth interviews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Observations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Field notes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Documents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Memos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Data collection and analysis happen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at the same time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(not sequentially).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dirty="0"/>
          </a:p>
        </p:txBody>
      </p:sp>
      <p:pic>
        <p:nvPicPr>
          <p:cNvPr id="1030" name="Picture 6" descr="Interviews in Qualitative Research">
            <a:extLst>
              <a:ext uri="{FF2B5EF4-FFF2-40B4-BE49-F238E27FC236}">
                <a16:creationId xmlns:a16="http://schemas.microsoft.com/office/drawing/2014/main" id="{AD896AA3-7AC4-E192-99B3-0B42F6C66C9A}"/>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31218" r="3121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C1A7DBB-BC5A-4955-D4FB-3EEFF01BE4B0}"/>
              </a:ext>
            </a:extLst>
          </p:cNvPr>
          <p:cNvSpPr txBox="1"/>
          <p:nvPr/>
        </p:nvSpPr>
        <p:spPr>
          <a:xfrm>
            <a:off x="3983527" y="5842947"/>
            <a:ext cx="6102802" cy="369332"/>
          </a:xfrm>
          <a:prstGeom prst="rect">
            <a:avLst/>
          </a:prstGeom>
          <a:noFill/>
        </p:spPr>
        <p:txBody>
          <a:bodyPr wrap="square">
            <a:spAutoFit/>
          </a:bodyPr>
          <a:lstStyle/>
          <a:p>
            <a:r>
              <a:rPr lang="en-GB" dirty="0">
                <a:hlinkClick r:id="rId3"/>
              </a:rPr>
              <a:t>https://pmc.ncbi.nlm.nih.gov/articles/PMC5642789/</a:t>
            </a:r>
            <a:r>
              <a:rPr lang="en-GB" dirty="0"/>
              <a:t> </a:t>
            </a:r>
          </a:p>
        </p:txBody>
      </p:sp>
    </p:spTree>
    <p:extLst>
      <p:ext uri="{BB962C8B-B14F-4D97-AF65-F5344CB8AC3E}">
        <p14:creationId xmlns:p14="http://schemas.microsoft.com/office/powerpoint/2010/main" val="47274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50888B9-38AE-6F35-84D8-668D1B87FCCF}"/>
              </a:ext>
            </a:extLst>
          </p:cNvPr>
          <p:cNvSpPr>
            <a:spLocks noGrp="1"/>
          </p:cNvSpPr>
          <p:nvPr>
            <p:ph type="sldNum" sz="quarter" idx="12"/>
          </p:nvPr>
        </p:nvSpPr>
        <p:spPr/>
        <p:txBody>
          <a:bodyPr/>
          <a:lstStyle/>
          <a:p>
            <a:fld id="{DF28FB93-0A08-4E7D-8E63-9EFA29F1E093}" type="slidenum">
              <a:rPr lang="en-GB" smtClean="0"/>
              <a:pPr/>
              <a:t>13</a:t>
            </a:fld>
            <a:endParaRPr lang="en-GB" dirty="0"/>
          </a:p>
        </p:txBody>
      </p:sp>
      <p:sp>
        <p:nvSpPr>
          <p:cNvPr id="5" name="TextBox 4">
            <a:extLst>
              <a:ext uri="{FF2B5EF4-FFF2-40B4-BE49-F238E27FC236}">
                <a16:creationId xmlns:a16="http://schemas.microsoft.com/office/drawing/2014/main" id="{05A0447D-F07B-1AE9-2546-58A1197BED7B}"/>
              </a:ext>
            </a:extLst>
          </p:cNvPr>
          <p:cNvSpPr txBox="1"/>
          <p:nvPr/>
        </p:nvSpPr>
        <p:spPr>
          <a:xfrm>
            <a:off x="837828" y="236615"/>
            <a:ext cx="7416824" cy="6465937"/>
          </a:xfrm>
          <a:prstGeom prst="rect">
            <a:avLst/>
          </a:prstGeom>
          <a:no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Key analytic techniques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1. Theoretical sampling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Participants are chosen based on emerging findings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You collect data to test or refine developing categories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2. Coding (core feature)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Often three stages: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Open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Break data into small pieces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Label concepts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Axial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Connect categories and relationships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Look for causes, conditions, consequences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Selective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Identify a core category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Integrate everything into a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DFB863A0-9FB3-8115-3533-796D987EDD3C}"/>
              </a:ext>
            </a:extLst>
          </p:cNvPr>
          <p:cNvSpPr txBox="1"/>
          <p:nvPr/>
        </p:nvSpPr>
        <p:spPr>
          <a:xfrm>
            <a:off x="6598468" y="764704"/>
            <a:ext cx="6131168" cy="4289444"/>
          </a:xfrm>
          <a:prstGeom prst="rect">
            <a:avLst/>
          </a:prstGeom>
          <a:no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3. Constant comparison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Compare data with data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Data with codes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Codes with categories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Categories with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4. Memo writing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Record ideas, patterns, interpretations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Helps theory development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5. Theoretical saturation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Stop collecting data when no new insights appear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68114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22522C-9EF1-6571-E3A0-4101093B7BBD}"/>
              </a:ext>
            </a:extLst>
          </p:cNvPr>
          <p:cNvSpPr txBox="1"/>
          <p:nvPr/>
        </p:nvSpPr>
        <p:spPr>
          <a:xfrm>
            <a:off x="333772" y="260648"/>
            <a:ext cx="6840760" cy="5786199"/>
          </a:xfrm>
          <a:prstGeom prst="rect">
            <a:avLst/>
          </a:prstGeom>
          <a:noFill/>
        </p:spPr>
        <p:txBody>
          <a:bodyPr wrap="square">
            <a:spAutoFit/>
          </a:bodyPr>
          <a:lstStyle/>
          <a:p>
            <a:pPr>
              <a:buNone/>
            </a:pPr>
            <a:r>
              <a:rPr lang="en-GB" sz="3200" b="1" dirty="0">
                <a:solidFill>
                  <a:schemeClr val="accent4"/>
                </a:solidFill>
              </a:rPr>
              <a:t>Ethnography</a:t>
            </a:r>
          </a:p>
          <a:p>
            <a:pPr>
              <a:buNone/>
            </a:pPr>
            <a:endParaRPr lang="en-GB" sz="3200" b="1" dirty="0">
              <a:solidFill>
                <a:schemeClr val="accent4"/>
              </a:solidFill>
            </a:endParaRPr>
          </a:p>
          <a:p>
            <a:pPr>
              <a:buNone/>
            </a:pPr>
            <a:r>
              <a:rPr lang="en-GB" dirty="0">
                <a:solidFill>
                  <a:schemeClr val="accent4"/>
                </a:solidFill>
              </a:rPr>
              <a:t>Ethnography studies </a:t>
            </a:r>
            <a:r>
              <a:rPr lang="en-GB" b="1" dirty="0">
                <a:solidFill>
                  <a:schemeClr val="accent4"/>
                </a:solidFill>
              </a:rPr>
              <a:t>culture and shared patterns of a group</a:t>
            </a:r>
            <a:r>
              <a:rPr lang="en-GB" dirty="0">
                <a:solidFill>
                  <a:schemeClr val="accent4"/>
                </a:solidFill>
              </a:rPr>
              <a:t> — their beliefs, behaviours, language, and social practices.</a:t>
            </a:r>
          </a:p>
          <a:p>
            <a:pPr>
              <a:buNone/>
            </a:pPr>
            <a:r>
              <a:rPr lang="en-GB" dirty="0">
                <a:solidFill>
                  <a:schemeClr val="accent4"/>
                </a:solidFill>
              </a:rPr>
              <a:t>It comes from anthropology, especially the work of </a:t>
            </a:r>
            <a:r>
              <a:rPr lang="en-GB" b="1" dirty="0">
                <a:solidFill>
                  <a:schemeClr val="accent4"/>
                </a:solidFill>
              </a:rPr>
              <a:t>Bronisław Malinowski</a:t>
            </a:r>
            <a:r>
              <a:rPr lang="en-GB" dirty="0">
                <a:solidFill>
                  <a:schemeClr val="accent4"/>
                </a:solidFill>
              </a:rPr>
              <a:t> and later interpretive approaches by </a:t>
            </a:r>
            <a:r>
              <a:rPr lang="en-GB" b="1" dirty="0">
                <a:solidFill>
                  <a:schemeClr val="accent4"/>
                </a:solidFill>
              </a:rPr>
              <a:t>Clifford Geertz</a:t>
            </a:r>
            <a:r>
              <a:rPr lang="en-GB" dirty="0">
                <a:solidFill>
                  <a:schemeClr val="accent4"/>
                </a:solidFill>
              </a:rPr>
              <a:t>.</a:t>
            </a:r>
          </a:p>
          <a:p>
            <a:pPr>
              <a:buNone/>
            </a:pPr>
            <a:endParaRPr lang="en-GB" b="1" dirty="0">
              <a:solidFill>
                <a:schemeClr val="accent4"/>
              </a:solidFill>
            </a:endParaRPr>
          </a:p>
          <a:p>
            <a:pPr>
              <a:buNone/>
            </a:pPr>
            <a:r>
              <a:rPr lang="en-GB" b="1" dirty="0">
                <a:solidFill>
                  <a:schemeClr val="accent4"/>
                </a:solidFill>
              </a:rPr>
              <a:t>Core purpose</a:t>
            </a:r>
          </a:p>
          <a:p>
            <a:pPr>
              <a:buNone/>
            </a:pPr>
            <a:r>
              <a:rPr lang="en-GB" dirty="0">
                <a:solidFill>
                  <a:schemeClr val="accent4"/>
                </a:solidFill>
              </a:rPr>
              <a:t>To understand: </a:t>
            </a:r>
            <a:r>
              <a:rPr lang="en-GB" i="1" dirty="0">
                <a:solidFill>
                  <a:schemeClr val="accent4"/>
                </a:solidFill>
              </a:rPr>
              <a:t>How does this group live, think, and function as a culture?</a:t>
            </a:r>
            <a:endParaRPr lang="en-GB" dirty="0">
              <a:solidFill>
                <a:schemeClr val="accent4"/>
              </a:solidFill>
            </a:endParaRPr>
          </a:p>
          <a:p>
            <a:pPr>
              <a:buNone/>
            </a:pPr>
            <a:r>
              <a:rPr lang="en-GB" dirty="0">
                <a:solidFill>
                  <a:schemeClr val="accent4"/>
                </a:solidFill>
              </a:rPr>
              <a:t>You’re not focusing on one person’s experience, but </a:t>
            </a:r>
            <a:r>
              <a:rPr lang="en-GB" b="1" dirty="0">
                <a:solidFill>
                  <a:schemeClr val="accent4"/>
                </a:solidFill>
              </a:rPr>
              <a:t>shared norms and meanings</a:t>
            </a:r>
            <a:r>
              <a:rPr lang="en-GB" dirty="0">
                <a:solidFill>
                  <a:schemeClr val="accent4"/>
                </a:solidFill>
              </a:rPr>
              <a:t>.</a:t>
            </a:r>
          </a:p>
          <a:p>
            <a:pPr>
              <a:buNone/>
            </a:pPr>
            <a:br>
              <a:rPr lang="en-GB" dirty="0">
                <a:solidFill>
                  <a:schemeClr val="accent4"/>
                </a:solidFill>
              </a:rPr>
            </a:br>
            <a:r>
              <a:rPr lang="en-GB" b="1" dirty="0">
                <a:solidFill>
                  <a:schemeClr val="accent4"/>
                </a:solidFill>
              </a:rPr>
              <a:t>Methods used</a:t>
            </a:r>
          </a:p>
          <a:p>
            <a:pPr>
              <a:buNone/>
            </a:pPr>
            <a:r>
              <a:rPr lang="en-GB" b="1" dirty="0">
                <a:solidFill>
                  <a:schemeClr val="accent4"/>
                </a:solidFill>
              </a:rPr>
              <a:t>Data collection (long-term immersion is key)</a:t>
            </a:r>
          </a:p>
          <a:p>
            <a:pPr>
              <a:buFont typeface="Arial" panose="020B0604020202020204" pitchFamily="34" charset="0"/>
              <a:buChar char="•"/>
            </a:pPr>
            <a:r>
              <a:rPr lang="en-GB" dirty="0">
                <a:solidFill>
                  <a:schemeClr val="accent4"/>
                </a:solidFill>
              </a:rPr>
              <a:t>Participant observation (very central)</a:t>
            </a:r>
          </a:p>
          <a:p>
            <a:pPr>
              <a:buFont typeface="Arial" panose="020B0604020202020204" pitchFamily="34" charset="0"/>
              <a:buChar char="•"/>
            </a:pPr>
            <a:r>
              <a:rPr lang="en-GB" dirty="0">
                <a:solidFill>
                  <a:schemeClr val="accent4"/>
                </a:solidFill>
              </a:rPr>
              <a:t>Field notes</a:t>
            </a:r>
          </a:p>
          <a:p>
            <a:pPr>
              <a:buFont typeface="Arial" panose="020B0604020202020204" pitchFamily="34" charset="0"/>
              <a:buChar char="•"/>
            </a:pPr>
            <a:r>
              <a:rPr lang="en-GB" dirty="0">
                <a:solidFill>
                  <a:schemeClr val="accent4"/>
                </a:solidFill>
              </a:rPr>
              <a:t>Informal and formal interviews</a:t>
            </a:r>
          </a:p>
          <a:p>
            <a:pPr>
              <a:buFont typeface="Arial" panose="020B0604020202020204" pitchFamily="34" charset="0"/>
              <a:buChar char="•"/>
            </a:pPr>
            <a:r>
              <a:rPr lang="en-GB" dirty="0">
                <a:solidFill>
                  <a:schemeClr val="accent4"/>
                </a:solidFill>
              </a:rPr>
              <a:t>Artifacts/documents</a:t>
            </a:r>
          </a:p>
          <a:p>
            <a:pPr>
              <a:buFont typeface="Arial" panose="020B0604020202020204" pitchFamily="34" charset="0"/>
              <a:buChar char="•"/>
            </a:pPr>
            <a:r>
              <a:rPr lang="en-GB" dirty="0">
                <a:solidFill>
                  <a:schemeClr val="accent4"/>
                </a:solidFill>
              </a:rPr>
              <a:t>Cultural texts (language, rituals, symbols)</a:t>
            </a:r>
          </a:p>
        </p:txBody>
      </p:sp>
      <p:sp>
        <p:nvSpPr>
          <p:cNvPr id="7" name="TextBox 6">
            <a:extLst>
              <a:ext uri="{FF2B5EF4-FFF2-40B4-BE49-F238E27FC236}">
                <a16:creationId xmlns:a16="http://schemas.microsoft.com/office/drawing/2014/main" id="{1BA54074-F44D-2E94-C766-DA39C922A9F5}"/>
              </a:ext>
            </a:extLst>
          </p:cNvPr>
          <p:cNvSpPr txBox="1"/>
          <p:nvPr/>
        </p:nvSpPr>
        <p:spPr>
          <a:xfrm>
            <a:off x="7894612" y="188640"/>
            <a:ext cx="6245164" cy="4524315"/>
          </a:xfrm>
          <a:prstGeom prst="rect">
            <a:avLst/>
          </a:prstGeom>
          <a:noFill/>
        </p:spPr>
        <p:txBody>
          <a:bodyPr wrap="square">
            <a:spAutoFit/>
          </a:bodyPr>
          <a:lstStyle/>
          <a:p>
            <a:pPr>
              <a:buNone/>
            </a:pPr>
            <a:r>
              <a:rPr lang="en-GB" b="1" dirty="0">
                <a:solidFill>
                  <a:schemeClr val="accent4"/>
                </a:solidFill>
              </a:rPr>
              <a:t>Analysis</a:t>
            </a:r>
          </a:p>
          <a:p>
            <a:pPr>
              <a:buFont typeface="Arial" panose="020B0604020202020204" pitchFamily="34" charset="0"/>
              <a:buChar char="•"/>
            </a:pPr>
            <a:r>
              <a:rPr lang="en-GB" dirty="0">
                <a:solidFill>
                  <a:schemeClr val="accent4"/>
                </a:solidFill>
              </a:rPr>
              <a:t>Thick description</a:t>
            </a:r>
          </a:p>
          <a:p>
            <a:pPr>
              <a:buFont typeface="Arial" panose="020B0604020202020204" pitchFamily="34" charset="0"/>
              <a:buChar char="•"/>
            </a:pPr>
            <a:r>
              <a:rPr lang="en-GB" dirty="0">
                <a:solidFill>
                  <a:schemeClr val="accent4"/>
                </a:solidFill>
              </a:rPr>
              <a:t>Pattern finding</a:t>
            </a:r>
          </a:p>
          <a:p>
            <a:pPr>
              <a:buFont typeface="Arial" panose="020B0604020202020204" pitchFamily="34" charset="0"/>
              <a:buChar char="•"/>
            </a:pPr>
            <a:r>
              <a:rPr lang="en-GB" dirty="0">
                <a:solidFill>
                  <a:schemeClr val="accent4"/>
                </a:solidFill>
              </a:rPr>
              <a:t>Cultural themes</a:t>
            </a:r>
          </a:p>
          <a:p>
            <a:pPr>
              <a:buFont typeface="Arial" panose="020B0604020202020204" pitchFamily="34" charset="0"/>
              <a:buChar char="•"/>
            </a:pPr>
            <a:r>
              <a:rPr lang="en-GB" dirty="0">
                <a:solidFill>
                  <a:schemeClr val="accent4"/>
                </a:solidFill>
              </a:rPr>
              <a:t>Interpretation of meanings</a:t>
            </a:r>
          </a:p>
          <a:p>
            <a:pPr>
              <a:buFont typeface="Arial" panose="020B0604020202020204" pitchFamily="34" charset="0"/>
              <a:buChar char="•"/>
            </a:pPr>
            <a:r>
              <a:rPr lang="en-GB" dirty="0">
                <a:solidFill>
                  <a:schemeClr val="accent4"/>
                </a:solidFill>
              </a:rPr>
              <a:t>Reflexive notes</a:t>
            </a:r>
          </a:p>
          <a:p>
            <a:pPr>
              <a:buNone/>
            </a:pPr>
            <a:br>
              <a:rPr lang="en-GB" dirty="0">
                <a:solidFill>
                  <a:schemeClr val="accent4"/>
                </a:solidFill>
              </a:rPr>
            </a:br>
            <a:endParaRPr lang="en-GB" dirty="0">
              <a:solidFill>
                <a:schemeClr val="accent4"/>
              </a:solidFill>
            </a:endParaRPr>
          </a:p>
          <a:p>
            <a:pPr>
              <a:buNone/>
            </a:pPr>
            <a:r>
              <a:rPr lang="en-GB" b="1" dirty="0">
                <a:solidFill>
                  <a:schemeClr val="accent4"/>
                </a:solidFill>
              </a:rPr>
              <a:t>When to use it</a:t>
            </a:r>
          </a:p>
          <a:p>
            <a:pPr>
              <a:buNone/>
            </a:pPr>
            <a:r>
              <a:rPr lang="en-GB" dirty="0">
                <a:solidFill>
                  <a:schemeClr val="accent4"/>
                </a:solidFill>
              </a:rPr>
              <a:t>Good for:</a:t>
            </a:r>
          </a:p>
          <a:p>
            <a:pPr>
              <a:buFont typeface="Arial" panose="020B0604020202020204" pitchFamily="34" charset="0"/>
              <a:buChar char="•"/>
            </a:pPr>
            <a:r>
              <a:rPr lang="en-GB" dirty="0">
                <a:solidFill>
                  <a:schemeClr val="accent4"/>
                </a:solidFill>
              </a:rPr>
              <a:t>Classrooms</a:t>
            </a:r>
          </a:p>
          <a:p>
            <a:pPr>
              <a:buFont typeface="Arial" panose="020B0604020202020204" pitchFamily="34" charset="0"/>
              <a:buChar char="•"/>
            </a:pPr>
            <a:r>
              <a:rPr lang="en-GB" dirty="0">
                <a:solidFill>
                  <a:schemeClr val="accent4"/>
                </a:solidFill>
              </a:rPr>
              <a:t>Workplaces</a:t>
            </a:r>
          </a:p>
          <a:p>
            <a:pPr>
              <a:buFont typeface="Arial" panose="020B0604020202020204" pitchFamily="34" charset="0"/>
              <a:buChar char="•"/>
            </a:pPr>
            <a:r>
              <a:rPr lang="en-GB" dirty="0">
                <a:solidFill>
                  <a:schemeClr val="accent4"/>
                </a:solidFill>
              </a:rPr>
              <a:t>Online communities</a:t>
            </a:r>
          </a:p>
          <a:p>
            <a:pPr>
              <a:buFont typeface="Arial" panose="020B0604020202020204" pitchFamily="34" charset="0"/>
              <a:buChar char="•"/>
            </a:pPr>
            <a:r>
              <a:rPr lang="en-GB" dirty="0">
                <a:solidFill>
                  <a:schemeClr val="accent4"/>
                </a:solidFill>
              </a:rPr>
              <a:t>Religious groups</a:t>
            </a:r>
          </a:p>
          <a:p>
            <a:pPr>
              <a:buFont typeface="Arial" panose="020B0604020202020204" pitchFamily="34" charset="0"/>
              <a:buChar char="•"/>
            </a:pPr>
            <a:r>
              <a:rPr lang="en-GB" dirty="0">
                <a:solidFill>
                  <a:schemeClr val="accent4"/>
                </a:solidFill>
              </a:rPr>
              <a:t>Youth cultures</a:t>
            </a:r>
          </a:p>
          <a:p>
            <a:pPr>
              <a:buNone/>
            </a:pPr>
            <a:endParaRPr lang="en-GB" dirty="0">
              <a:solidFill>
                <a:schemeClr val="accent4"/>
              </a:solidFill>
            </a:endParaRPr>
          </a:p>
        </p:txBody>
      </p:sp>
      <p:sp>
        <p:nvSpPr>
          <p:cNvPr id="9" name="TextBox 8">
            <a:extLst>
              <a:ext uri="{FF2B5EF4-FFF2-40B4-BE49-F238E27FC236}">
                <a16:creationId xmlns:a16="http://schemas.microsoft.com/office/drawing/2014/main" id="{68F74509-BBBA-481A-EE11-99D04A5BB195}"/>
              </a:ext>
            </a:extLst>
          </p:cNvPr>
          <p:cNvSpPr txBox="1"/>
          <p:nvPr/>
        </p:nvSpPr>
        <p:spPr>
          <a:xfrm>
            <a:off x="6886500" y="4843026"/>
            <a:ext cx="5112568" cy="1754326"/>
          </a:xfrm>
          <a:prstGeom prst="rect">
            <a:avLst/>
          </a:prstGeom>
          <a:solidFill>
            <a:schemeClr val="accent4"/>
          </a:solidFill>
        </p:spPr>
        <p:txBody>
          <a:bodyPr wrap="square">
            <a:spAutoFit/>
          </a:bodyPr>
          <a:lstStyle/>
          <a:p>
            <a:pPr>
              <a:buNone/>
            </a:pPr>
            <a:r>
              <a:rPr lang="en-GB" b="1" dirty="0"/>
              <a:t>Example questions</a:t>
            </a:r>
          </a:p>
          <a:p>
            <a:pPr>
              <a:buFont typeface="Arial" panose="020B0604020202020204" pitchFamily="34" charset="0"/>
              <a:buChar char="•"/>
            </a:pPr>
            <a:r>
              <a:rPr lang="en-GB" dirty="0"/>
              <a:t>How does hospital culture shape nurses’ decision-making?</a:t>
            </a:r>
          </a:p>
          <a:p>
            <a:pPr>
              <a:buFont typeface="Arial" panose="020B0604020202020204" pitchFamily="34" charset="0"/>
              <a:buChar char="•"/>
            </a:pPr>
            <a:r>
              <a:rPr lang="en-GB" dirty="0"/>
              <a:t>What norms guide </a:t>
            </a:r>
            <a:r>
              <a:rPr lang="en-GB" dirty="0" err="1"/>
              <a:t>behavior</a:t>
            </a:r>
            <a:r>
              <a:rPr lang="en-GB" dirty="0"/>
              <a:t> in startup companies?</a:t>
            </a:r>
          </a:p>
          <a:p>
            <a:pPr>
              <a:buFont typeface="Arial" panose="020B0604020202020204" pitchFamily="34" charset="0"/>
              <a:buChar char="•"/>
            </a:pPr>
            <a:r>
              <a:rPr lang="en-GB" dirty="0"/>
              <a:t>How do gamers form identity in online communities?</a:t>
            </a:r>
          </a:p>
        </p:txBody>
      </p:sp>
      <p:sp>
        <p:nvSpPr>
          <p:cNvPr id="3" name="TextBox 2">
            <a:extLst>
              <a:ext uri="{FF2B5EF4-FFF2-40B4-BE49-F238E27FC236}">
                <a16:creationId xmlns:a16="http://schemas.microsoft.com/office/drawing/2014/main" id="{88DC9AC5-1F76-3690-0F0C-8F0114E96F22}"/>
              </a:ext>
            </a:extLst>
          </p:cNvPr>
          <p:cNvSpPr txBox="1"/>
          <p:nvPr/>
        </p:nvSpPr>
        <p:spPr>
          <a:xfrm>
            <a:off x="1557908" y="6300028"/>
            <a:ext cx="6817178" cy="369332"/>
          </a:xfrm>
          <a:prstGeom prst="rect">
            <a:avLst/>
          </a:prstGeom>
          <a:noFill/>
        </p:spPr>
        <p:txBody>
          <a:bodyPr wrap="square">
            <a:spAutoFit/>
          </a:bodyPr>
          <a:lstStyle/>
          <a:p>
            <a:r>
              <a:rPr lang="en-GB" dirty="0">
                <a:solidFill>
                  <a:schemeClr val="accent4"/>
                </a:solidFill>
                <a:hlinkClick r:id="rId3">
                  <a:extLst>
                    <a:ext uri="{A12FA001-AC4F-418D-AE19-62706E023703}">
                      <ahyp:hlinkClr xmlns:ahyp="http://schemas.microsoft.com/office/drawing/2018/hyperlinkcolor" val="tx"/>
                    </a:ext>
                  </a:extLst>
                </a:hlinkClick>
              </a:rPr>
              <a:t>https://pmc.ncbi.nlm.nih.gov/articles/PMC5445271/</a:t>
            </a:r>
            <a:r>
              <a:rPr lang="en-GB" dirty="0">
                <a:solidFill>
                  <a:schemeClr val="accent4"/>
                </a:solidFill>
              </a:rPr>
              <a:t> </a:t>
            </a:r>
          </a:p>
        </p:txBody>
      </p:sp>
    </p:spTree>
    <p:extLst>
      <p:ext uri="{BB962C8B-B14F-4D97-AF65-F5344CB8AC3E}">
        <p14:creationId xmlns:p14="http://schemas.microsoft.com/office/powerpoint/2010/main" val="2318827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835EE8-3A30-F114-F5BB-5C2CC75BF96F}"/>
              </a:ext>
            </a:extLst>
          </p:cNvPr>
          <p:cNvSpPr txBox="1"/>
          <p:nvPr/>
        </p:nvSpPr>
        <p:spPr>
          <a:xfrm>
            <a:off x="212418" y="387686"/>
            <a:ext cx="11953328" cy="5109091"/>
          </a:xfrm>
          <a:prstGeom prst="rect">
            <a:avLst/>
          </a:prstGeom>
          <a:noFill/>
        </p:spPr>
        <p:txBody>
          <a:bodyPr wrap="square">
            <a:spAutoFit/>
          </a:bodyPr>
          <a:lstStyle/>
          <a:p>
            <a:pPr>
              <a:buNone/>
            </a:pPr>
            <a:r>
              <a:rPr lang="en-GB" sz="2000" b="1" dirty="0">
                <a:solidFill>
                  <a:schemeClr val="accent4"/>
                </a:solidFill>
              </a:rPr>
              <a:t>Narrative Inquiry</a:t>
            </a:r>
          </a:p>
          <a:p>
            <a:pPr>
              <a:buNone/>
            </a:pPr>
            <a:endParaRPr lang="en-GB" b="1" dirty="0">
              <a:solidFill>
                <a:schemeClr val="accent4"/>
              </a:solidFill>
            </a:endParaRPr>
          </a:p>
          <a:p>
            <a:pPr>
              <a:buNone/>
            </a:pPr>
            <a:r>
              <a:rPr lang="en-GB" dirty="0">
                <a:solidFill>
                  <a:schemeClr val="accent4"/>
                </a:solidFill>
              </a:rPr>
              <a:t>Narrative inquiry studies </a:t>
            </a:r>
            <a:r>
              <a:rPr lang="en-GB" b="1" dirty="0">
                <a:solidFill>
                  <a:schemeClr val="accent4"/>
                </a:solidFill>
              </a:rPr>
              <a:t>people’s stories</a:t>
            </a:r>
            <a:r>
              <a:rPr lang="en-GB" dirty="0">
                <a:solidFill>
                  <a:schemeClr val="accent4"/>
                </a:solidFill>
              </a:rPr>
              <a:t> to understand how they make sense of their lives.</a:t>
            </a:r>
          </a:p>
          <a:p>
            <a:pPr>
              <a:buNone/>
            </a:pPr>
            <a:r>
              <a:rPr lang="en-GB" dirty="0">
                <a:solidFill>
                  <a:schemeClr val="accent4"/>
                </a:solidFill>
              </a:rPr>
              <a:t>Influenced by narrative scholars like </a:t>
            </a:r>
            <a:r>
              <a:rPr lang="en-GB" b="1" dirty="0">
                <a:solidFill>
                  <a:schemeClr val="accent4"/>
                </a:solidFill>
              </a:rPr>
              <a:t>Jerome Bruner</a:t>
            </a:r>
            <a:r>
              <a:rPr lang="en-GB" dirty="0">
                <a:solidFill>
                  <a:schemeClr val="accent4"/>
                </a:solidFill>
              </a:rPr>
              <a:t> and qualitative methodologists like </a:t>
            </a:r>
            <a:r>
              <a:rPr lang="en-GB" b="1" dirty="0">
                <a:solidFill>
                  <a:schemeClr val="accent4"/>
                </a:solidFill>
              </a:rPr>
              <a:t>D. Jean </a:t>
            </a:r>
            <a:r>
              <a:rPr lang="en-GB" b="1" dirty="0" err="1">
                <a:solidFill>
                  <a:schemeClr val="accent4"/>
                </a:solidFill>
              </a:rPr>
              <a:t>Clandinin</a:t>
            </a:r>
            <a:r>
              <a:rPr lang="en-GB" dirty="0">
                <a:solidFill>
                  <a:schemeClr val="accent4"/>
                </a:solidFill>
              </a:rPr>
              <a:t>.</a:t>
            </a:r>
          </a:p>
          <a:p>
            <a:pPr>
              <a:buNone/>
            </a:pPr>
            <a:r>
              <a:rPr lang="en-GB" b="1" dirty="0">
                <a:solidFill>
                  <a:schemeClr val="accent4"/>
                </a:solidFill>
              </a:rPr>
              <a:t>Core purpose</a:t>
            </a:r>
          </a:p>
          <a:p>
            <a:pPr>
              <a:buNone/>
            </a:pPr>
            <a:r>
              <a:rPr lang="en-GB" dirty="0">
                <a:solidFill>
                  <a:schemeClr val="accent4"/>
                </a:solidFill>
              </a:rPr>
              <a:t>To explore: </a:t>
            </a:r>
            <a:r>
              <a:rPr lang="en-GB" i="1" dirty="0">
                <a:solidFill>
                  <a:schemeClr val="accent4"/>
                </a:solidFill>
              </a:rPr>
              <a:t>How do people construct meaning through personal stories over time?</a:t>
            </a:r>
            <a:endParaRPr lang="en-GB" dirty="0">
              <a:solidFill>
                <a:schemeClr val="accent4"/>
              </a:solidFill>
            </a:endParaRPr>
          </a:p>
          <a:p>
            <a:pPr>
              <a:buNone/>
            </a:pPr>
            <a:r>
              <a:rPr lang="en-GB" dirty="0">
                <a:solidFill>
                  <a:schemeClr val="accent4"/>
                </a:solidFill>
              </a:rPr>
              <a:t>The </a:t>
            </a:r>
            <a:r>
              <a:rPr lang="en-GB" b="1" dirty="0">
                <a:solidFill>
                  <a:schemeClr val="accent4"/>
                </a:solidFill>
              </a:rPr>
              <a:t>unit of analysis = the story</a:t>
            </a:r>
            <a:r>
              <a:rPr lang="en-GB" dirty="0">
                <a:solidFill>
                  <a:schemeClr val="accent4"/>
                </a:solidFill>
              </a:rPr>
              <a:t>.</a:t>
            </a:r>
          </a:p>
          <a:p>
            <a:pPr>
              <a:buNone/>
            </a:pPr>
            <a:br>
              <a:rPr lang="en-GB" dirty="0">
                <a:solidFill>
                  <a:schemeClr val="accent4"/>
                </a:solidFill>
              </a:rPr>
            </a:br>
            <a:endParaRPr lang="en-GB" dirty="0">
              <a:solidFill>
                <a:schemeClr val="accent4"/>
              </a:solidFill>
            </a:endParaRPr>
          </a:p>
          <a:p>
            <a:pPr>
              <a:buNone/>
            </a:pPr>
            <a:r>
              <a:rPr lang="en-GB" b="1" dirty="0">
                <a:solidFill>
                  <a:schemeClr val="accent4"/>
                </a:solidFill>
              </a:rPr>
              <a:t>Methods used</a:t>
            </a:r>
          </a:p>
          <a:p>
            <a:pPr>
              <a:buNone/>
            </a:pPr>
            <a:r>
              <a:rPr lang="en-GB" b="1" dirty="0">
                <a:solidFill>
                  <a:schemeClr val="accent4"/>
                </a:solidFill>
              </a:rPr>
              <a:t>Data collection</a:t>
            </a:r>
          </a:p>
          <a:p>
            <a:pPr>
              <a:buFont typeface="Arial" panose="020B0604020202020204" pitchFamily="34" charset="0"/>
              <a:buChar char="•"/>
            </a:pPr>
            <a:r>
              <a:rPr lang="en-GB" dirty="0">
                <a:solidFill>
                  <a:schemeClr val="accent4"/>
                </a:solidFill>
              </a:rPr>
              <a:t>Life-story interviews</a:t>
            </a:r>
          </a:p>
          <a:p>
            <a:pPr>
              <a:buFont typeface="Arial" panose="020B0604020202020204" pitchFamily="34" charset="0"/>
              <a:buChar char="•"/>
            </a:pPr>
            <a:r>
              <a:rPr lang="en-GB" dirty="0">
                <a:solidFill>
                  <a:schemeClr val="accent4"/>
                </a:solidFill>
              </a:rPr>
              <a:t>Personal journals</a:t>
            </a:r>
          </a:p>
          <a:p>
            <a:pPr>
              <a:buFont typeface="Arial" panose="020B0604020202020204" pitchFamily="34" charset="0"/>
              <a:buChar char="•"/>
            </a:pPr>
            <a:r>
              <a:rPr lang="en-GB" dirty="0">
                <a:solidFill>
                  <a:schemeClr val="accent4"/>
                </a:solidFill>
              </a:rPr>
              <a:t>Letters</a:t>
            </a:r>
          </a:p>
          <a:p>
            <a:pPr>
              <a:buFont typeface="Arial" panose="020B0604020202020204" pitchFamily="34" charset="0"/>
              <a:buChar char="•"/>
            </a:pPr>
            <a:r>
              <a:rPr lang="en-GB" dirty="0">
                <a:solidFill>
                  <a:schemeClr val="accent4"/>
                </a:solidFill>
              </a:rPr>
              <a:t>Autobiographies</a:t>
            </a:r>
          </a:p>
          <a:p>
            <a:pPr>
              <a:buFont typeface="Arial" panose="020B0604020202020204" pitchFamily="34" charset="0"/>
              <a:buChar char="•"/>
            </a:pPr>
            <a:r>
              <a:rPr lang="en-GB" dirty="0">
                <a:solidFill>
                  <a:schemeClr val="accent4"/>
                </a:solidFill>
              </a:rPr>
              <a:t>Conversations</a:t>
            </a:r>
          </a:p>
          <a:p>
            <a:pPr>
              <a:buFont typeface="Arial" panose="020B0604020202020204" pitchFamily="34" charset="0"/>
              <a:buChar char="•"/>
            </a:pPr>
            <a:r>
              <a:rPr lang="en-GB" dirty="0">
                <a:solidFill>
                  <a:schemeClr val="accent4"/>
                </a:solidFill>
              </a:rPr>
              <a:t>Chronological accounts</a:t>
            </a:r>
          </a:p>
          <a:p>
            <a:pPr>
              <a:buNone/>
            </a:pPr>
            <a:endParaRPr lang="en-GB" dirty="0">
              <a:solidFill>
                <a:schemeClr val="accent4"/>
              </a:solidFill>
            </a:endParaRPr>
          </a:p>
        </p:txBody>
      </p:sp>
      <p:sp>
        <p:nvSpPr>
          <p:cNvPr id="7" name="TextBox 6">
            <a:extLst>
              <a:ext uri="{FF2B5EF4-FFF2-40B4-BE49-F238E27FC236}">
                <a16:creationId xmlns:a16="http://schemas.microsoft.com/office/drawing/2014/main" id="{8C0B2864-9878-8C48-4328-4AC85BB5881A}"/>
              </a:ext>
            </a:extLst>
          </p:cNvPr>
          <p:cNvSpPr txBox="1"/>
          <p:nvPr/>
        </p:nvSpPr>
        <p:spPr>
          <a:xfrm>
            <a:off x="3502124" y="2911454"/>
            <a:ext cx="6101860" cy="2585323"/>
          </a:xfrm>
          <a:prstGeom prst="rect">
            <a:avLst/>
          </a:prstGeom>
          <a:noFill/>
        </p:spPr>
        <p:txBody>
          <a:bodyPr wrap="square">
            <a:spAutoFit/>
          </a:bodyPr>
          <a:lstStyle/>
          <a:p>
            <a:pPr>
              <a:buNone/>
            </a:pPr>
            <a:r>
              <a:rPr lang="en-GB" b="1" dirty="0">
                <a:solidFill>
                  <a:schemeClr val="accent4"/>
                </a:solidFill>
              </a:rPr>
              <a:t>Analysis</a:t>
            </a:r>
          </a:p>
          <a:p>
            <a:pPr>
              <a:buFont typeface="Arial" panose="020B0604020202020204" pitchFamily="34" charset="0"/>
              <a:buChar char="•"/>
            </a:pPr>
            <a:r>
              <a:rPr lang="en-GB" dirty="0" err="1">
                <a:solidFill>
                  <a:schemeClr val="accent4"/>
                </a:solidFill>
              </a:rPr>
              <a:t>Restorying</a:t>
            </a:r>
            <a:r>
              <a:rPr lang="en-GB" dirty="0">
                <a:solidFill>
                  <a:schemeClr val="accent4"/>
                </a:solidFill>
              </a:rPr>
              <a:t> (organising into beginning–middle–end)</a:t>
            </a:r>
          </a:p>
          <a:p>
            <a:pPr>
              <a:buFont typeface="Arial" panose="020B0604020202020204" pitchFamily="34" charset="0"/>
              <a:buChar char="•"/>
            </a:pPr>
            <a:r>
              <a:rPr lang="en-GB" dirty="0">
                <a:solidFill>
                  <a:schemeClr val="accent4"/>
                </a:solidFill>
              </a:rPr>
              <a:t>Plotlines</a:t>
            </a:r>
          </a:p>
          <a:p>
            <a:pPr>
              <a:buFont typeface="Arial" panose="020B0604020202020204" pitchFamily="34" charset="0"/>
              <a:buChar char="•"/>
            </a:pPr>
            <a:r>
              <a:rPr lang="en-GB" dirty="0">
                <a:solidFill>
                  <a:schemeClr val="accent4"/>
                </a:solidFill>
              </a:rPr>
              <a:t>Turning points</a:t>
            </a:r>
          </a:p>
          <a:p>
            <a:pPr>
              <a:buFont typeface="Arial" panose="020B0604020202020204" pitchFamily="34" charset="0"/>
              <a:buChar char="•"/>
            </a:pPr>
            <a:r>
              <a:rPr lang="en-GB" dirty="0">
                <a:solidFill>
                  <a:schemeClr val="accent4"/>
                </a:solidFill>
              </a:rPr>
              <a:t>Characters</a:t>
            </a:r>
          </a:p>
          <a:p>
            <a:pPr>
              <a:buFont typeface="Arial" panose="020B0604020202020204" pitchFamily="34" charset="0"/>
              <a:buChar char="•"/>
            </a:pPr>
            <a:r>
              <a:rPr lang="en-GB" dirty="0">
                <a:solidFill>
                  <a:schemeClr val="accent4"/>
                </a:solidFill>
              </a:rPr>
              <a:t>Themes</a:t>
            </a:r>
          </a:p>
          <a:p>
            <a:pPr>
              <a:buFont typeface="Arial" panose="020B0604020202020204" pitchFamily="34" charset="0"/>
              <a:buChar char="•"/>
            </a:pPr>
            <a:r>
              <a:rPr lang="en-GB" dirty="0">
                <a:solidFill>
                  <a:schemeClr val="accent4"/>
                </a:solidFill>
              </a:rPr>
              <a:t>Temporality (past–present–future)</a:t>
            </a:r>
          </a:p>
          <a:p>
            <a:pPr>
              <a:buNone/>
            </a:pPr>
            <a:br>
              <a:rPr lang="en-GB" dirty="0">
                <a:solidFill>
                  <a:schemeClr val="accent4"/>
                </a:solidFill>
              </a:rPr>
            </a:br>
            <a:endParaRPr lang="en-GB" dirty="0">
              <a:solidFill>
                <a:schemeClr val="accent4"/>
              </a:solidFill>
            </a:endParaRPr>
          </a:p>
        </p:txBody>
      </p:sp>
      <p:sp>
        <p:nvSpPr>
          <p:cNvPr id="9" name="TextBox 8">
            <a:extLst>
              <a:ext uri="{FF2B5EF4-FFF2-40B4-BE49-F238E27FC236}">
                <a16:creationId xmlns:a16="http://schemas.microsoft.com/office/drawing/2014/main" id="{D8381C9B-9DDB-AB6C-A845-50FDBC4FC112}"/>
              </a:ext>
            </a:extLst>
          </p:cNvPr>
          <p:cNvSpPr txBox="1"/>
          <p:nvPr/>
        </p:nvSpPr>
        <p:spPr>
          <a:xfrm>
            <a:off x="8614692" y="2942232"/>
            <a:ext cx="6101860" cy="1477328"/>
          </a:xfrm>
          <a:prstGeom prst="rect">
            <a:avLst/>
          </a:prstGeom>
          <a:noFill/>
        </p:spPr>
        <p:txBody>
          <a:bodyPr wrap="square">
            <a:spAutoFit/>
          </a:bodyPr>
          <a:lstStyle/>
          <a:p>
            <a:pPr>
              <a:buNone/>
            </a:pPr>
            <a:r>
              <a:rPr lang="en-GB" b="1" dirty="0">
                <a:solidFill>
                  <a:schemeClr val="accent4"/>
                </a:solidFill>
              </a:rPr>
              <a:t>When to use it</a:t>
            </a:r>
          </a:p>
          <a:p>
            <a:pPr>
              <a:buNone/>
            </a:pPr>
            <a:r>
              <a:rPr lang="en-GB" dirty="0">
                <a:solidFill>
                  <a:schemeClr val="accent4"/>
                </a:solidFill>
              </a:rPr>
              <a:t>Best when:</a:t>
            </a:r>
          </a:p>
          <a:p>
            <a:pPr>
              <a:buFont typeface="Arial" panose="020B0604020202020204" pitchFamily="34" charset="0"/>
              <a:buChar char="•"/>
            </a:pPr>
            <a:r>
              <a:rPr lang="en-GB" dirty="0">
                <a:solidFill>
                  <a:schemeClr val="accent4"/>
                </a:solidFill>
              </a:rPr>
              <a:t>Personal identity matters</a:t>
            </a:r>
          </a:p>
          <a:p>
            <a:pPr>
              <a:buFont typeface="Arial" panose="020B0604020202020204" pitchFamily="34" charset="0"/>
              <a:buChar char="•"/>
            </a:pPr>
            <a:r>
              <a:rPr lang="en-GB" dirty="0">
                <a:solidFill>
                  <a:schemeClr val="accent4"/>
                </a:solidFill>
              </a:rPr>
              <a:t>Life transitions are important</a:t>
            </a:r>
          </a:p>
          <a:p>
            <a:pPr>
              <a:buFont typeface="Arial" panose="020B0604020202020204" pitchFamily="34" charset="0"/>
              <a:buChar char="•"/>
            </a:pPr>
            <a:r>
              <a:rPr lang="en-GB" dirty="0">
                <a:solidFill>
                  <a:schemeClr val="accent4"/>
                </a:solidFill>
              </a:rPr>
              <a:t>Individual voices are central</a:t>
            </a:r>
          </a:p>
        </p:txBody>
      </p:sp>
      <p:sp>
        <p:nvSpPr>
          <p:cNvPr id="11" name="TextBox 10">
            <a:extLst>
              <a:ext uri="{FF2B5EF4-FFF2-40B4-BE49-F238E27FC236}">
                <a16:creationId xmlns:a16="http://schemas.microsoft.com/office/drawing/2014/main" id="{B6793558-DC03-FCB3-AEC6-22540E0B4EE9}"/>
              </a:ext>
            </a:extLst>
          </p:cNvPr>
          <p:cNvSpPr txBox="1"/>
          <p:nvPr/>
        </p:nvSpPr>
        <p:spPr>
          <a:xfrm>
            <a:off x="7007855" y="5229200"/>
            <a:ext cx="4968552" cy="1477328"/>
          </a:xfrm>
          <a:prstGeom prst="rect">
            <a:avLst/>
          </a:prstGeom>
          <a:solidFill>
            <a:schemeClr val="accent4"/>
          </a:solidFill>
        </p:spPr>
        <p:txBody>
          <a:bodyPr wrap="square">
            <a:spAutoFit/>
          </a:bodyPr>
          <a:lstStyle/>
          <a:p>
            <a:pPr>
              <a:buNone/>
            </a:pPr>
            <a:r>
              <a:rPr lang="en-GB" b="1" dirty="0"/>
              <a:t>Example questions</a:t>
            </a:r>
          </a:p>
          <a:p>
            <a:pPr>
              <a:buFont typeface="Arial" panose="020B0604020202020204" pitchFamily="34" charset="0"/>
              <a:buChar char="•"/>
            </a:pPr>
            <a:r>
              <a:rPr lang="en-GB" dirty="0"/>
              <a:t>How do refugees narrate their migration journeys?</a:t>
            </a:r>
          </a:p>
          <a:p>
            <a:pPr>
              <a:buFont typeface="Arial" panose="020B0604020202020204" pitchFamily="34" charset="0"/>
              <a:buChar char="•"/>
            </a:pPr>
            <a:r>
              <a:rPr lang="en-GB" dirty="0"/>
              <a:t>How do teachers describe becoming educators?</a:t>
            </a:r>
          </a:p>
          <a:p>
            <a:pPr>
              <a:buFont typeface="Arial" panose="020B0604020202020204" pitchFamily="34" charset="0"/>
              <a:buChar char="•"/>
            </a:pPr>
            <a:r>
              <a:rPr lang="en-GB" dirty="0"/>
              <a:t>How do cancer survivors tell their recovery stories?</a:t>
            </a:r>
          </a:p>
        </p:txBody>
      </p:sp>
      <p:sp>
        <p:nvSpPr>
          <p:cNvPr id="3" name="TextBox 2">
            <a:extLst>
              <a:ext uri="{FF2B5EF4-FFF2-40B4-BE49-F238E27FC236}">
                <a16:creationId xmlns:a16="http://schemas.microsoft.com/office/drawing/2014/main" id="{540E9157-A763-B8D7-77CA-491E0FF56478}"/>
              </a:ext>
            </a:extLst>
          </p:cNvPr>
          <p:cNvSpPr txBox="1"/>
          <p:nvPr/>
        </p:nvSpPr>
        <p:spPr>
          <a:xfrm>
            <a:off x="212418" y="5958888"/>
            <a:ext cx="6458058" cy="646331"/>
          </a:xfrm>
          <a:prstGeom prst="rect">
            <a:avLst/>
          </a:prstGeom>
          <a:noFill/>
        </p:spPr>
        <p:txBody>
          <a:bodyPr wrap="square">
            <a:spAutoFit/>
          </a:bodyPr>
          <a:lstStyle/>
          <a:p>
            <a:r>
              <a:rPr lang="en-GB" dirty="0">
                <a:solidFill>
                  <a:schemeClr val="accent4"/>
                </a:solidFill>
                <a:hlinkClick r:id="rId3">
                  <a:extLst>
                    <a:ext uri="{A12FA001-AC4F-418D-AE19-62706E023703}">
                      <ahyp:hlinkClr xmlns:ahyp="http://schemas.microsoft.com/office/drawing/2018/hyperlinkcolor" val="tx"/>
                    </a:ext>
                  </a:extLst>
                </a:hlinkClick>
              </a:rPr>
              <a:t>https://www.tandfonline.com/doi/pdf/10.1080/09518398.2023.2233945?needAccess=true&amp;role=button</a:t>
            </a:r>
            <a:r>
              <a:rPr lang="en-GB" dirty="0">
                <a:solidFill>
                  <a:schemeClr val="accent4"/>
                </a:solidFill>
              </a:rPr>
              <a:t> </a:t>
            </a:r>
          </a:p>
        </p:txBody>
      </p:sp>
    </p:spTree>
    <p:extLst>
      <p:ext uri="{BB962C8B-B14F-4D97-AF65-F5344CB8AC3E}">
        <p14:creationId xmlns:p14="http://schemas.microsoft.com/office/powerpoint/2010/main" val="3205117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BABE47-8BD8-05B4-8D3D-B74687142650}"/>
              </a:ext>
            </a:extLst>
          </p:cNvPr>
          <p:cNvSpPr txBox="1"/>
          <p:nvPr/>
        </p:nvSpPr>
        <p:spPr>
          <a:xfrm>
            <a:off x="280538" y="184216"/>
            <a:ext cx="9107051" cy="5139869"/>
          </a:xfrm>
          <a:prstGeom prst="rect">
            <a:avLst/>
          </a:prstGeom>
          <a:noFill/>
        </p:spPr>
        <p:txBody>
          <a:bodyPr wrap="square">
            <a:spAutoFit/>
          </a:bodyPr>
          <a:lstStyle/>
          <a:p>
            <a:pPr>
              <a:buNone/>
            </a:pPr>
            <a:r>
              <a:rPr lang="en-GB" sz="2000" b="1" dirty="0">
                <a:solidFill>
                  <a:schemeClr val="accent4"/>
                </a:solidFill>
              </a:rPr>
              <a:t>Case Study</a:t>
            </a:r>
          </a:p>
          <a:p>
            <a:pPr>
              <a:buNone/>
            </a:pPr>
            <a:endParaRPr lang="en-GB" sz="2000" b="1" dirty="0">
              <a:solidFill>
                <a:schemeClr val="accent4"/>
              </a:solidFill>
            </a:endParaRPr>
          </a:p>
          <a:p>
            <a:pPr>
              <a:buNone/>
            </a:pPr>
            <a:r>
              <a:rPr lang="en-GB" dirty="0">
                <a:solidFill>
                  <a:schemeClr val="accent4"/>
                </a:solidFill>
              </a:rPr>
              <a:t>Case study investigates a </a:t>
            </a:r>
            <a:r>
              <a:rPr lang="en-GB" b="1" dirty="0">
                <a:solidFill>
                  <a:schemeClr val="accent4"/>
                </a:solidFill>
              </a:rPr>
              <a:t>bounded system (a specific case)</a:t>
            </a:r>
            <a:r>
              <a:rPr lang="en-GB" dirty="0">
                <a:solidFill>
                  <a:schemeClr val="accent4"/>
                </a:solidFill>
              </a:rPr>
              <a:t> in depth.</a:t>
            </a:r>
          </a:p>
          <a:p>
            <a:pPr>
              <a:buNone/>
            </a:pPr>
            <a:r>
              <a:rPr lang="en-GB" dirty="0">
                <a:solidFill>
                  <a:schemeClr val="accent4"/>
                </a:solidFill>
              </a:rPr>
              <a:t>Popularized in qualitative research by </a:t>
            </a:r>
            <a:r>
              <a:rPr lang="en-GB" b="1" dirty="0">
                <a:solidFill>
                  <a:schemeClr val="accent4"/>
                </a:solidFill>
              </a:rPr>
              <a:t>Robert K. Yin</a:t>
            </a:r>
            <a:r>
              <a:rPr lang="en-GB" dirty="0">
                <a:solidFill>
                  <a:schemeClr val="accent4"/>
                </a:solidFill>
              </a:rPr>
              <a:t> and </a:t>
            </a:r>
            <a:r>
              <a:rPr lang="en-GB" b="1" dirty="0">
                <a:solidFill>
                  <a:schemeClr val="accent4"/>
                </a:solidFill>
              </a:rPr>
              <a:t>Robert E. Stake</a:t>
            </a:r>
            <a:r>
              <a:rPr lang="en-GB" dirty="0">
                <a:solidFill>
                  <a:schemeClr val="accent4"/>
                </a:solidFill>
              </a:rPr>
              <a:t>.</a:t>
            </a:r>
          </a:p>
          <a:p>
            <a:pPr>
              <a:buNone/>
            </a:pPr>
            <a:r>
              <a:rPr lang="en-GB" b="1" dirty="0">
                <a:solidFill>
                  <a:schemeClr val="accent4"/>
                </a:solidFill>
              </a:rPr>
              <a:t>Core purpose</a:t>
            </a:r>
          </a:p>
          <a:p>
            <a:pPr>
              <a:buNone/>
            </a:pPr>
            <a:r>
              <a:rPr lang="en-GB" dirty="0">
                <a:solidFill>
                  <a:schemeClr val="accent4"/>
                </a:solidFill>
              </a:rPr>
              <a:t>To answer: </a:t>
            </a:r>
            <a:r>
              <a:rPr lang="en-GB" i="1" dirty="0">
                <a:solidFill>
                  <a:schemeClr val="accent4"/>
                </a:solidFill>
              </a:rPr>
              <a:t>What is happening in this particular case, and why?</a:t>
            </a:r>
            <a:endParaRPr lang="en-GB" dirty="0">
              <a:solidFill>
                <a:schemeClr val="accent4"/>
              </a:solidFill>
            </a:endParaRPr>
          </a:p>
          <a:p>
            <a:pPr>
              <a:buNone/>
            </a:pPr>
            <a:r>
              <a:rPr lang="en-GB" dirty="0">
                <a:solidFill>
                  <a:schemeClr val="accent4"/>
                </a:solidFill>
              </a:rPr>
              <a:t>The </a:t>
            </a:r>
            <a:r>
              <a:rPr lang="en-GB" b="1" dirty="0">
                <a:solidFill>
                  <a:schemeClr val="accent4"/>
                </a:solidFill>
              </a:rPr>
              <a:t>unit of analysis = the case</a:t>
            </a:r>
            <a:r>
              <a:rPr lang="en-GB" dirty="0">
                <a:solidFill>
                  <a:schemeClr val="accent4"/>
                </a:solidFill>
              </a:rPr>
              <a:t> (person, program, organization, event, etc.).</a:t>
            </a:r>
          </a:p>
          <a:p>
            <a:pPr>
              <a:buNone/>
            </a:pPr>
            <a:br>
              <a:rPr lang="en-GB" dirty="0">
                <a:solidFill>
                  <a:schemeClr val="accent4"/>
                </a:solidFill>
              </a:rPr>
            </a:br>
            <a:endParaRPr lang="en-GB" dirty="0">
              <a:solidFill>
                <a:schemeClr val="accent4"/>
              </a:solidFill>
            </a:endParaRPr>
          </a:p>
          <a:p>
            <a:pPr>
              <a:buNone/>
            </a:pPr>
            <a:r>
              <a:rPr lang="en-GB" b="1" dirty="0">
                <a:solidFill>
                  <a:schemeClr val="accent4"/>
                </a:solidFill>
              </a:rPr>
              <a:t>Methods used</a:t>
            </a:r>
          </a:p>
          <a:p>
            <a:pPr>
              <a:buNone/>
            </a:pPr>
            <a:r>
              <a:rPr lang="en-GB" dirty="0">
                <a:solidFill>
                  <a:schemeClr val="accent4"/>
                </a:solidFill>
              </a:rPr>
              <a:t>Case study is very flexible and can mix many methods:</a:t>
            </a:r>
          </a:p>
          <a:p>
            <a:pPr>
              <a:buNone/>
            </a:pPr>
            <a:r>
              <a:rPr lang="en-GB" b="1" dirty="0">
                <a:solidFill>
                  <a:schemeClr val="accent4"/>
                </a:solidFill>
              </a:rPr>
              <a:t>Data collection</a:t>
            </a:r>
          </a:p>
          <a:p>
            <a:pPr>
              <a:buFont typeface="Arial" panose="020B0604020202020204" pitchFamily="34" charset="0"/>
              <a:buChar char="•"/>
            </a:pPr>
            <a:r>
              <a:rPr lang="en-GB" dirty="0">
                <a:solidFill>
                  <a:schemeClr val="accent4"/>
                </a:solidFill>
              </a:rPr>
              <a:t>Interviews</a:t>
            </a:r>
          </a:p>
          <a:p>
            <a:pPr>
              <a:buFont typeface="Arial" panose="020B0604020202020204" pitchFamily="34" charset="0"/>
              <a:buChar char="•"/>
            </a:pPr>
            <a:r>
              <a:rPr lang="en-GB" dirty="0">
                <a:solidFill>
                  <a:schemeClr val="accent4"/>
                </a:solidFill>
              </a:rPr>
              <a:t>Observations</a:t>
            </a:r>
          </a:p>
          <a:p>
            <a:pPr>
              <a:buFont typeface="Arial" panose="020B0604020202020204" pitchFamily="34" charset="0"/>
              <a:buChar char="•"/>
            </a:pPr>
            <a:r>
              <a:rPr lang="en-GB" dirty="0">
                <a:solidFill>
                  <a:schemeClr val="accent4"/>
                </a:solidFill>
              </a:rPr>
              <a:t>Documents</a:t>
            </a:r>
          </a:p>
          <a:p>
            <a:pPr>
              <a:buFont typeface="Arial" panose="020B0604020202020204" pitchFamily="34" charset="0"/>
              <a:buChar char="•"/>
            </a:pPr>
            <a:r>
              <a:rPr lang="en-GB" dirty="0">
                <a:solidFill>
                  <a:schemeClr val="accent4"/>
                </a:solidFill>
              </a:rPr>
              <a:t>Reports</a:t>
            </a:r>
          </a:p>
          <a:p>
            <a:pPr>
              <a:buFont typeface="Arial" panose="020B0604020202020204" pitchFamily="34" charset="0"/>
              <a:buChar char="•"/>
            </a:pPr>
            <a:r>
              <a:rPr lang="en-GB" dirty="0">
                <a:solidFill>
                  <a:schemeClr val="accent4"/>
                </a:solidFill>
              </a:rPr>
              <a:t>Artifacts</a:t>
            </a:r>
          </a:p>
          <a:p>
            <a:pPr>
              <a:buFont typeface="Arial" panose="020B0604020202020204" pitchFamily="34" charset="0"/>
              <a:buChar char="•"/>
            </a:pPr>
            <a:r>
              <a:rPr lang="en-GB" dirty="0">
                <a:solidFill>
                  <a:schemeClr val="accent4"/>
                </a:solidFill>
              </a:rPr>
              <a:t>Quantitative data (sometimes)</a:t>
            </a:r>
          </a:p>
        </p:txBody>
      </p:sp>
      <p:sp>
        <p:nvSpPr>
          <p:cNvPr id="7" name="TextBox 6">
            <a:extLst>
              <a:ext uri="{FF2B5EF4-FFF2-40B4-BE49-F238E27FC236}">
                <a16:creationId xmlns:a16="http://schemas.microsoft.com/office/drawing/2014/main" id="{E7EE7336-BC99-C7E4-38C9-F06C32E415EA}"/>
              </a:ext>
            </a:extLst>
          </p:cNvPr>
          <p:cNvSpPr txBox="1"/>
          <p:nvPr/>
        </p:nvSpPr>
        <p:spPr>
          <a:xfrm>
            <a:off x="5950396" y="2636912"/>
            <a:ext cx="4752528" cy="1754326"/>
          </a:xfrm>
          <a:prstGeom prst="rect">
            <a:avLst/>
          </a:prstGeom>
          <a:noFill/>
        </p:spPr>
        <p:txBody>
          <a:bodyPr wrap="square">
            <a:spAutoFit/>
          </a:bodyPr>
          <a:lstStyle/>
          <a:p>
            <a:pPr>
              <a:buNone/>
            </a:pPr>
            <a:r>
              <a:rPr lang="en-GB" b="1" dirty="0">
                <a:solidFill>
                  <a:schemeClr val="accent4"/>
                </a:solidFill>
              </a:rPr>
              <a:t>When to use it</a:t>
            </a:r>
          </a:p>
          <a:p>
            <a:pPr>
              <a:buNone/>
            </a:pPr>
            <a:r>
              <a:rPr lang="en-GB" dirty="0">
                <a:solidFill>
                  <a:schemeClr val="accent4"/>
                </a:solidFill>
              </a:rPr>
              <a:t>Good when:</a:t>
            </a:r>
          </a:p>
          <a:p>
            <a:pPr>
              <a:buFont typeface="Arial" panose="020B0604020202020204" pitchFamily="34" charset="0"/>
              <a:buChar char="•"/>
            </a:pPr>
            <a:r>
              <a:rPr lang="en-GB" dirty="0">
                <a:solidFill>
                  <a:schemeClr val="accent4"/>
                </a:solidFill>
              </a:rPr>
              <a:t>Studying one program/school/organization/event deeply</a:t>
            </a:r>
          </a:p>
          <a:p>
            <a:pPr>
              <a:buFont typeface="Arial" panose="020B0604020202020204" pitchFamily="34" charset="0"/>
              <a:buChar char="•"/>
            </a:pPr>
            <a:r>
              <a:rPr lang="en-GB" dirty="0">
                <a:solidFill>
                  <a:schemeClr val="accent4"/>
                </a:solidFill>
              </a:rPr>
              <a:t>You want holistic understanding</a:t>
            </a:r>
          </a:p>
          <a:p>
            <a:pPr>
              <a:buFont typeface="Arial" panose="020B0604020202020204" pitchFamily="34" charset="0"/>
              <a:buChar char="•"/>
            </a:pPr>
            <a:r>
              <a:rPr lang="en-GB" dirty="0">
                <a:solidFill>
                  <a:schemeClr val="accent4"/>
                </a:solidFill>
              </a:rPr>
              <a:t>Boundaries are clear</a:t>
            </a:r>
          </a:p>
        </p:txBody>
      </p:sp>
      <p:sp>
        <p:nvSpPr>
          <p:cNvPr id="9" name="TextBox 8">
            <a:extLst>
              <a:ext uri="{FF2B5EF4-FFF2-40B4-BE49-F238E27FC236}">
                <a16:creationId xmlns:a16="http://schemas.microsoft.com/office/drawing/2014/main" id="{22A5CF1D-E6B8-13A4-E17B-84E9D18E64A0}"/>
              </a:ext>
            </a:extLst>
          </p:cNvPr>
          <p:cNvSpPr txBox="1"/>
          <p:nvPr/>
        </p:nvSpPr>
        <p:spPr>
          <a:xfrm>
            <a:off x="262322" y="5231454"/>
            <a:ext cx="6552170" cy="1477328"/>
          </a:xfrm>
          <a:prstGeom prst="rect">
            <a:avLst/>
          </a:prstGeom>
          <a:noFill/>
        </p:spPr>
        <p:txBody>
          <a:bodyPr wrap="square">
            <a:spAutoFit/>
          </a:bodyPr>
          <a:lstStyle/>
          <a:p>
            <a:pPr>
              <a:buNone/>
            </a:pPr>
            <a:r>
              <a:rPr lang="en-GB" b="1" dirty="0">
                <a:solidFill>
                  <a:schemeClr val="accent4"/>
                </a:solidFill>
              </a:rPr>
              <a:t>Analysis</a:t>
            </a:r>
          </a:p>
          <a:p>
            <a:pPr>
              <a:buFont typeface="Arial" panose="020B0604020202020204" pitchFamily="34" charset="0"/>
              <a:buChar char="•"/>
            </a:pPr>
            <a:r>
              <a:rPr lang="en-GB" dirty="0">
                <a:solidFill>
                  <a:schemeClr val="accent4"/>
                </a:solidFill>
              </a:rPr>
              <a:t>Within-case analysis</a:t>
            </a:r>
          </a:p>
          <a:p>
            <a:pPr>
              <a:buFont typeface="Arial" panose="020B0604020202020204" pitchFamily="34" charset="0"/>
              <a:buChar char="•"/>
            </a:pPr>
            <a:r>
              <a:rPr lang="en-GB" dirty="0">
                <a:solidFill>
                  <a:schemeClr val="accent4"/>
                </a:solidFill>
              </a:rPr>
              <a:t>Pattern matching</a:t>
            </a:r>
          </a:p>
          <a:p>
            <a:pPr>
              <a:buFont typeface="Arial" panose="020B0604020202020204" pitchFamily="34" charset="0"/>
              <a:buChar char="•"/>
            </a:pPr>
            <a:r>
              <a:rPr lang="en-GB" dirty="0">
                <a:solidFill>
                  <a:schemeClr val="accent4"/>
                </a:solidFill>
              </a:rPr>
              <a:t>Explanation building</a:t>
            </a:r>
          </a:p>
          <a:p>
            <a:pPr>
              <a:buFont typeface="Arial" panose="020B0604020202020204" pitchFamily="34" charset="0"/>
              <a:buChar char="•"/>
            </a:pPr>
            <a:r>
              <a:rPr lang="en-GB" dirty="0">
                <a:solidFill>
                  <a:schemeClr val="accent4"/>
                </a:solidFill>
              </a:rPr>
              <a:t>Cross-case comparison (if multiple cases)</a:t>
            </a:r>
          </a:p>
        </p:txBody>
      </p:sp>
      <p:sp>
        <p:nvSpPr>
          <p:cNvPr id="11" name="TextBox 10">
            <a:extLst>
              <a:ext uri="{FF2B5EF4-FFF2-40B4-BE49-F238E27FC236}">
                <a16:creationId xmlns:a16="http://schemas.microsoft.com/office/drawing/2014/main" id="{3A0B3910-C896-A969-04ED-C62AB21DA14A}"/>
              </a:ext>
            </a:extLst>
          </p:cNvPr>
          <p:cNvSpPr txBox="1"/>
          <p:nvPr/>
        </p:nvSpPr>
        <p:spPr>
          <a:xfrm>
            <a:off x="8038628" y="365284"/>
            <a:ext cx="3600400" cy="1477328"/>
          </a:xfrm>
          <a:prstGeom prst="rect">
            <a:avLst/>
          </a:prstGeom>
          <a:noFill/>
          <a:ln>
            <a:solidFill>
              <a:schemeClr val="accent4"/>
            </a:solidFill>
          </a:ln>
        </p:spPr>
        <p:txBody>
          <a:bodyPr wrap="square">
            <a:spAutoFit/>
          </a:bodyPr>
          <a:lstStyle/>
          <a:p>
            <a:pPr>
              <a:buNone/>
            </a:pPr>
            <a:r>
              <a:rPr lang="en-GB" b="1" dirty="0">
                <a:solidFill>
                  <a:schemeClr val="accent4"/>
                </a:solidFill>
              </a:rPr>
              <a:t>Types</a:t>
            </a:r>
          </a:p>
          <a:p>
            <a:pPr>
              <a:buFont typeface="Arial" panose="020B0604020202020204" pitchFamily="34" charset="0"/>
              <a:buChar char="•"/>
            </a:pPr>
            <a:r>
              <a:rPr lang="en-GB" dirty="0">
                <a:solidFill>
                  <a:schemeClr val="accent4"/>
                </a:solidFill>
              </a:rPr>
              <a:t>Intrinsic (study the case itself)</a:t>
            </a:r>
          </a:p>
          <a:p>
            <a:pPr>
              <a:buFont typeface="Arial" panose="020B0604020202020204" pitchFamily="34" charset="0"/>
              <a:buChar char="•"/>
            </a:pPr>
            <a:r>
              <a:rPr lang="en-GB" dirty="0">
                <a:solidFill>
                  <a:schemeClr val="accent4"/>
                </a:solidFill>
              </a:rPr>
              <a:t>Instrumental (case used to understand something broader)</a:t>
            </a:r>
          </a:p>
          <a:p>
            <a:pPr>
              <a:buFont typeface="Arial" panose="020B0604020202020204" pitchFamily="34" charset="0"/>
              <a:buChar char="•"/>
            </a:pPr>
            <a:r>
              <a:rPr lang="en-GB" dirty="0">
                <a:solidFill>
                  <a:schemeClr val="accent4"/>
                </a:solidFill>
              </a:rPr>
              <a:t>Multiple/comparative</a:t>
            </a:r>
          </a:p>
        </p:txBody>
      </p:sp>
      <p:sp>
        <p:nvSpPr>
          <p:cNvPr id="13" name="TextBox 12">
            <a:extLst>
              <a:ext uri="{FF2B5EF4-FFF2-40B4-BE49-F238E27FC236}">
                <a16:creationId xmlns:a16="http://schemas.microsoft.com/office/drawing/2014/main" id="{E34594D6-FEF9-34E1-CED0-03C6CEBA7347}"/>
              </a:ext>
            </a:extLst>
          </p:cNvPr>
          <p:cNvSpPr txBox="1"/>
          <p:nvPr/>
        </p:nvSpPr>
        <p:spPr>
          <a:xfrm>
            <a:off x="6022404" y="4919458"/>
            <a:ext cx="6048672" cy="1754326"/>
          </a:xfrm>
          <a:prstGeom prst="rect">
            <a:avLst/>
          </a:prstGeom>
          <a:solidFill>
            <a:schemeClr val="accent4"/>
          </a:solidFill>
        </p:spPr>
        <p:txBody>
          <a:bodyPr wrap="square">
            <a:spAutoFit/>
          </a:bodyPr>
          <a:lstStyle/>
          <a:p>
            <a:pPr>
              <a:buNone/>
            </a:pPr>
            <a:r>
              <a:rPr lang="en-GB" b="1" dirty="0"/>
              <a:t>Example questions</a:t>
            </a:r>
          </a:p>
          <a:p>
            <a:pPr>
              <a:buFont typeface="Arial" panose="020B0604020202020204" pitchFamily="34" charset="0"/>
              <a:buChar char="•"/>
            </a:pPr>
            <a:r>
              <a:rPr lang="en-GB" dirty="0"/>
              <a:t>How did one school implement inclusive education successfully?</a:t>
            </a:r>
          </a:p>
          <a:p>
            <a:pPr>
              <a:buFont typeface="Arial" panose="020B0604020202020204" pitchFamily="34" charset="0"/>
              <a:buChar char="•"/>
            </a:pPr>
            <a:r>
              <a:rPr lang="en-GB" dirty="0"/>
              <a:t>Why did this startup fail?</a:t>
            </a:r>
          </a:p>
          <a:p>
            <a:pPr>
              <a:buFont typeface="Arial" panose="020B0604020202020204" pitchFamily="34" charset="0"/>
              <a:buChar char="•"/>
            </a:pPr>
            <a:r>
              <a:rPr lang="en-GB" dirty="0"/>
              <a:t>How does one hospital manage emergency response?</a:t>
            </a:r>
          </a:p>
          <a:p>
            <a:pPr>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00EA2F8-D945-679B-1DA5-F03CBFDD58A2}"/>
              </a:ext>
            </a:extLst>
          </p:cNvPr>
          <p:cNvSpPr txBox="1"/>
          <p:nvPr/>
        </p:nvSpPr>
        <p:spPr>
          <a:xfrm>
            <a:off x="8110636" y="2117363"/>
            <a:ext cx="3312368" cy="646331"/>
          </a:xfrm>
          <a:prstGeom prst="rect">
            <a:avLst/>
          </a:prstGeom>
          <a:noFill/>
        </p:spPr>
        <p:txBody>
          <a:bodyPr wrap="square">
            <a:spAutoFit/>
          </a:bodyPr>
          <a:lstStyle/>
          <a:p>
            <a:r>
              <a:rPr lang="en-GB" sz="1200" dirty="0">
                <a:solidFill>
                  <a:schemeClr val="accent4"/>
                </a:solidFill>
                <a:hlinkClick r:id="rId2">
                  <a:extLst>
                    <a:ext uri="{A12FA001-AC4F-418D-AE19-62706E023703}">
                      <ahyp:hlinkClr xmlns:ahyp="http://schemas.microsoft.com/office/drawing/2018/hyperlinkcolor" val="tx"/>
                    </a:ext>
                  </a:extLst>
                </a:hlinkClick>
              </a:rPr>
              <a:t>https://www.researchgate.net/publication/391245610_A_Case_Study_Exploring_Students'_Mental_Health</a:t>
            </a:r>
            <a:r>
              <a:rPr lang="en-GB" sz="1200" dirty="0">
                <a:solidFill>
                  <a:schemeClr val="accent4"/>
                </a:solidFill>
              </a:rPr>
              <a:t> </a:t>
            </a:r>
          </a:p>
        </p:txBody>
      </p:sp>
    </p:spTree>
    <p:extLst>
      <p:ext uri="{BB962C8B-B14F-4D97-AF65-F5344CB8AC3E}">
        <p14:creationId xmlns:p14="http://schemas.microsoft.com/office/powerpoint/2010/main" val="10940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2">
            <a:extLst>
              <a:ext uri="{FF2B5EF4-FFF2-40B4-BE49-F238E27FC236}">
                <a16:creationId xmlns:a16="http://schemas.microsoft.com/office/drawing/2014/main" id="{3372BBCA-FCB5-54A8-92FC-07B7C27C6EEC}"/>
              </a:ext>
            </a:extLst>
          </p:cNvPr>
          <p:cNvSpPr>
            <a:spLocks noGrp="1"/>
          </p:cNvSpPr>
          <p:nvPr>
            <p:ph type="sldNum" sz="quarter" idx="12"/>
          </p:nvPr>
        </p:nvSpPr>
        <p:spPr>
          <a:xfrm>
            <a:off x="11565572" y="6245352"/>
            <a:ext cx="548640" cy="457200"/>
          </a:xfrm>
        </p:spPr>
        <p:txBody>
          <a:bodyPr/>
          <a:lstStyle/>
          <a:p>
            <a:pPr>
              <a:spcAft>
                <a:spcPts val="600"/>
              </a:spcAft>
            </a:pPr>
            <a:fld id="{DF28FB93-0A08-4E7D-8E63-9EFA29F1E093}" type="slidenum">
              <a:rPr lang="en-US" smtClean="0"/>
              <a:pPr>
                <a:spcAft>
                  <a:spcPts val="600"/>
                </a:spcAft>
              </a:pPr>
              <a:t>17</a:t>
            </a:fld>
            <a:endParaRPr lang="en-US"/>
          </a:p>
        </p:txBody>
      </p:sp>
      <p:graphicFrame>
        <p:nvGraphicFramePr>
          <p:cNvPr id="5" name="Table 4">
            <a:extLst>
              <a:ext uri="{FF2B5EF4-FFF2-40B4-BE49-F238E27FC236}">
                <a16:creationId xmlns:a16="http://schemas.microsoft.com/office/drawing/2014/main" id="{B84F1718-22A8-DCA6-15CC-8A9B9490F3E8}"/>
              </a:ext>
            </a:extLst>
          </p:cNvPr>
          <p:cNvGraphicFramePr>
            <a:graphicFrameLocks noGrp="1"/>
          </p:cNvGraphicFramePr>
          <p:nvPr>
            <p:extLst>
              <p:ext uri="{D42A27DB-BD31-4B8C-83A1-F6EECF244321}">
                <p14:modId xmlns:p14="http://schemas.microsoft.com/office/powerpoint/2010/main" val="512528767"/>
              </p:ext>
            </p:extLst>
          </p:nvPr>
        </p:nvGraphicFramePr>
        <p:xfrm>
          <a:off x="477788" y="692696"/>
          <a:ext cx="10513168" cy="5256582"/>
        </p:xfrm>
        <a:graphic>
          <a:graphicData uri="http://schemas.openxmlformats.org/drawingml/2006/table">
            <a:tbl>
              <a:tblPr/>
              <a:tblGrid>
                <a:gridCol w="2570161">
                  <a:extLst>
                    <a:ext uri="{9D8B030D-6E8A-4147-A177-3AD203B41FA5}">
                      <a16:colId xmlns:a16="http://schemas.microsoft.com/office/drawing/2014/main" val="2096283935"/>
                    </a:ext>
                  </a:extLst>
                </a:gridCol>
                <a:gridCol w="2492653">
                  <a:extLst>
                    <a:ext uri="{9D8B030D-6E8A-4147-A177-3AD203B41FA5}">
                      <a16:colId xmlns:a16="http://schemas.microsoft.com/office/drawing/2014/main" val="4035340160"/>
                    </a:ext>
                  </a:extLst>
                </a:gridCol>
                <a:gridCol w="3019707">
                  <a:extLst>
                    <a:ext uri="{9D8B030D-6E8A-4147-A177-3AD203B41FA5}">
                      <a16:colId xmlns:a16="http://schemas.microsoft.com/office/drawing/2014/main" val="1616946855"/>
                    </a:ext>
                  </a:extLst>
                </a:gridCol>
                <a:gridCol w="2430647">
                  <a:extLst>
                    <a:ext uri="{9D8B030D-6E8A-4147-A177-3AD203B41FA5}">
                      <a16:colId xmlns:a16="http://schemas.microsoft.com/office/drawing/2014/main" val="2392239083"/>
                    </a:ext>
                  </a:extLst>
                </a:gridCol>
              </a:tblGrid>
              <a:tr h="713857">
                <a:tc>
                  <a:txBody>
                    <a:bodyPr/>
                    <a:lstStyle/>
                    <a:p>
                      <a:pPr>
                        <a:buNone/>
                      </a:pPr>
                      <a:r>
                        <a:rPr lang="en-GB" sz="2000" b="1" u="sng" dirty="0"/>
                        <a:t>Approach</a:t>
                      </a:r>
                    </a:p>
                  </a:txBody>
                  <a:tcPr marL="103483" marR="103483" marT="51741" marB="51741" anchor="ctr">
                    <a:lnL>
                      <a:noFill/>
                    </a:lnL>
                    <a:lnR>
                      <a:noFill/>
                    </a:lnR>
                    <a:lnT>
                      <a:noFill/>
                    </a:lnT>
                    <a:lnB>
                      <a:noFill/>
                    </a:lnB>
                    <a:lnTlToBr w="12700" cmpd="sng">
                      <a:noFill/>
                      <a:prstDash val="solid"/>
                    </a:lnTlToBr>
                    <a:lnBlToTr w="12700" cmpd="sng">
                      <a:noFill/>
                      <a:prstDash val="solid"/>
                    </a:lnBlToTr>
                    <a:noFill/>
                  </a:tcPr>
                </a:tc>
                <a:tc>
                  <a:txBody>
                    <a:bodyPr/>
                    <a:lstStyle/>
                    <a:p>
                      <a:pPr>
                        <a:buNone/>
                      </a:pPr>
                      <a:r>
                        <a:rPr lang="en-GB" sz="2000" b="1" u="sng"/>
                        <a:t>Focus</a:t>
                      </a:r>
                    </a:p>
                  </a:txBody>
                  <a:tcPr marL="103483" marR="103483" marT="51741" marB="51741" anchor="ctr">
                    <a:lnL>
                      <a:noFill/>
                    </a:lnL>
                    <a:lnR>
                      <a:noFill/>
                    </a:lnR>
                    <a:lnT>
                      <a:noFill/>
                    </a:lnT>
                    <a:lnB>
                      <a:noFill/>
                    </a:lnB>
                    <a:noFill/>
                  </a:tcPr>
                </a:tc>
                <a:tc>
                  <a:txBody>
                    <a:bodyPr/>
                    <a:lstStyle/>
                    <a:p>
                      <a:pPr>
                        <a:buNone/>
                      </a:pPr>
                      <a:r>
                        <a:rPr lang="en-GB" sz="2000" b="1" u="sng"/>
                        <a:t>Unit of analysis</a:t>
                      </a:r>
                    </a:p>
                  </a:txBody>
                  <a:tcPr marL="103483" marR="103483" marT="51741" marB="51741" anchor="ctr">
                    <a:lnL>
                      <a:noFill/>
                    </a:lnL>
                    <a:lnR>
                      <a:noFill/>
                    </a:lnR>
                    <a:lnT>
                      <a:noFill/>
                    </a:lnT>
                    <a:lnB>
                      <a:noFill/>
                    </a:lnB>
                    <a:noFill/>
                  </a:tcPr>
                </a:tc>
                <a:tc>
                  <a:txBody>
                    <a:bodyPr/>
                    <a:lstStyle/>
                    <a:p>
                      <a:pPr>
                        <a:buNone/>
                      </a:pPr>
                      <a:r>
                        <a:rPr lang="en-GB" sz="2000" b="1" u="sng" dirty="0"/>
                        <a:t>Outcome</a:t>
                      </a:r>
                    </a:p>
                  </a:txBody>
                  <a:tcPr marL="103483" marR="103483" marT="51741" marB="51741" anchor="ctr">
                    <a:lnL>
                      <a:noFill/>
                    </a:lnL>
                    <a:lnR>
                      <a:noFill/>
                    </a:lnR>
                    <a:lnT>
                      <a:noFill/>
                    </a:lnT>
                    <a:lnB>
                      <a:noFill/>
                    </a:lnB>
                    <a:noFill/>
                  </a:tcPr>
                </a:tc>
                <a:extLst>
                  <a:ext uri="{0D108BD9-81ED-4DB2-BD59-A6C34878D82A}">
                    <a16:rowId xmlns:a16="http://schemas.microsoft.com/office/drawing/2014/main" val="1638860172"/>
                  </a:ext>
                </a:extLst>
              </a:tr>
              <a:tr h="1200577">
                <a:tc>
                  <a:txBody>
                    <a:bodyPr/>
                    <a:lstStyle/>
                    <a:p>
                      <a:pPr>
                        <a:buNone/>
                      </a:pPr>
                      <a:r>
                        <a:rPr lang="en-GB" sz="2000" dirty="0"/>
                        <a:t>Phenomenology</a:t>
                      </a:r>
                    </a:p>
                  </a:txBody>
                  <a:tcPr marL="103483" marR="103483" marT="51741" marB="51741" anchor="ctr">
                    <a:lnL>
                      <a:noFill/>
                    </a:lnL>
                    <a:lnR>
                      <a:noFill/>
                    </a:lnR>
                    <a:lnT>
                      <a:noFill/>
                    </a:lnT>
                    <a:lnB>
                      <a:noFill/>
                    </a:lnB>
                    <a:noFill/>
                  </a:tcPr>
                </a:tc>
                <a:tc>
                  <a:txBody>
                    <a:bodyPr/>
                    <a:lstStyle/>
                    <a:p>
                      <a:pPr>
                        <a:buNone/>
                      </a:pPr>
                      <a:r>
                        <a:rPr lang="en-GB" sz="2000" dirty="0"/>
                        <a:t>Lived experience</a:t>
                      </a:r>
                    </a:p>
                  </a:txBody>
                  <a:tcPr marL="103483" marR="103483" marT="51741" marB="51741" anchor="ctr">
                    <a:lnL>
                      <a:noFill/>
                    </a:lnL>
                    <a:lnR>
                      <a:noFill/>
                    </a:lnR>
                    <a:lnT>
                      <a:noFill/>
                    </a:lnT>
                    <a:lnB>
                      <a:noFill/>
                    </a:lnB>
                    <a:noFill/>
                  </a:tcPr>
                </a:tc>
                <a:tc>
                  <a:txBody>
                    <a:bodyPr/>
                    <a:lstStyle/>
                    <a:p>
                      <a:pPr>
                        <a:buNone/>
                      </a:pPr>
                      <a:r>
                        <a:rPr lang="en-GB" sz="2000"/>
                        <a:t>Individuals</a:t>
                      </a:r>
                    </a:p>
                  </a:txBody>
                  <a:tcPr marL="103483" marR="103483" marT="51741" marB="51741" anchor="ctr">
                    <a:lnL>
                      <a:noFill/>
                    </a:lnL>
                    <a:lnR>
                      <a:noFill/>
                    </a:lnR>
                    <a:lnT>
                      <a:noFill/>
                    </a:lnT>
                    <a:lnB>
                      <a:noFill/>
                    </a:lnB>
                    <a:noFill/>
                  </a:tcPr>
                </a:tc>
                <a:tc>
                  <a:txBody>
                    <a:bodyPr/>
                    <a:lstStyle/>
                    <a:p>
                      <a:pPr>
                        <a:buNone/>
                      </a:pPr>
                      <a:r>
                        <a:rPr lang="en-GB" sz="2000" dirty="0"/>
                        <a:t>Essence of experience</a:t>
                      </a:r>
                    </a:p>
                  </a:txBody>
                  <a:tcPr marL="103483" marR="103483" marT="51741" marB="51741" anchor="ctr">
                    <a:lnL>
                      <a:noFill/>
                    </a:lnL>
                    <a:lnR>
                      <a:noFill/>
                    </a:lnR>
                    <a:lnT>
                      <a:noFill/>
                    </a:lnT>
                    <a:lnB>
                      <a:noFill/>
                    </a:lnB>
                    <a:noFill/>
                  </a:tcPr>
                </a:tc>
                <a:extLst>
                  <a:ext uri="{0D108BD9-81ED-4DB2-BD59-A6C34878D82A}">
                    <a16:rowId xmlns:a16="http://schemas.microsoft.com/office/drawing/2014/main" val="2947409599"/>
                  </a:ext>
                </a:extLst>
              </a:tr>
              <a:tr h="713857">
                <a:tc>
                  <a:txBody>
                    <a:bodyPr/>
                    <a:lstStyle/>
                    <a:p>
                      <a:pPr>
                        <a:buNone/>
                      </a:pPr>
                      <a:r>
                        <a:rPr lang="en-GB" sz="2000"/>
                        <a:t>Grounded Theory</a:t>
                      </a:r>
                    </a:p>
                  </a:txBody>
                  <a:tcPr marL="103483" marR="103483" marT="51741" marB="51741" anchor="ctr">
                    <a:lnL>
                      <a:noFill/>
                    </a:lnL>
                    <a:lnR>
                      <a:noFill/>
                    </a:lnR>
                    <a:lnT>
                      <a:noFill/>
                    </a:lnT>
                    <a:lnB>
                      <a:noFill/>
                    </a:lnB>
                    <a:noFill/>
                  </a:tcPr>
                </a:tc>
                <a:tc>
                  <a:txBody>
                    <a:bodyPr/>
                    <a:lstStyle/>
                    <a:p>
                      <a:pPr>
                        <a:buNone/>
                      </a:pPr>
                      <a:r>
                        <a:rPr lang="en-GB" sz="2000"/>
                        <a:t>Social process</a:t>
                      </a:r>
                    </a:p>
                  </a:txBody>
                  <a:tcPr marL="103483" marR="103483" marT="51741" marB="51741" anchor="ctr">
                    <a:lnL>
                      <a:noFill/>
                    </a:lnL>
                    <a:lnR>
                      <a:noFill/>
                    </a:lnR>
                    <a:lnT>
                      <a:noFill/>
                    </a:lnT>
                    <a:lnB>
                      <a:noFill/>
                    </a:lnB>
                    <a:noFill/>
                  </a:tcPr>
                </a:tc>
                <a:tc>
                  <a:txBody>
                    <a:bodyPr/>
                    <a:lstStyle/>
                    <a:p>
                      <a:pPr>
                        <a:buNone/>
                      </a:pPr>
                      <a:r>
                        <a:rPr lang="en-GB" sz="2000"/>
                        <a:t>Actions/interactions</a:t>
                      </a:r>
                    </a:p>
                  </a:txBody>
                  <a:tcPr marL="103483" marR="103483" marT="51741" marB="51741" anchor="ctr">
                    <a:lnL>
                      <a:noFill/>
                    </a:lnL>
                    <a:lnR>
                      <a:noFill/>
                    </a:lnR>
                    <a:lnT>
                      <a:noFill/>
                    </a:lnT>
                    <a:lnB>
                      <a:noFill/>
                    </a:lnB>
                    <a:noFill/>
                  </a:tcPr>
                </a:tc>
                <a:tc>
                  <a:txBody>
                    <a:bodyPr/>
                    <a:lstStyle/>
                    <a:p>
                      <a:pPr>
                        <a:buNone/>
                      </a:pPr>
                      <a:r>
                        <a:rPr lang="en-GB" sz="2000"/>
                        <a:t>Theory/model</a:t>
                      </a:r>
                    </a:p>
                  </a:txBody>
                  <a:tcPr marL="103483" marR="103483" marT="51741" marB="51741" anchor="ctr">
                    <a:lnL>
                      <a:noFill/>
                    </a:lnL>
                    <a:lnR>
                      <a:noFill/>
                    </a:lnR>
                    <a:lnT>
                      <a:noFill/>
                    </a:lnT>
                    <a:lnB>
                      <a:noFill/>
                    </a:lnB>
                    <a:noFill/>
                  </a:tcPr>
                </a:tc>
                <a:extLst>
                  <a:ext uri="{0D108BD9-81ED-4DB2-BD59-A6C34878D82A}">
                    <a16:rowId xmlns:a16="http://schemas.microsoft.com/office/drawing/2014/main" val="1739190226"/>
                  </a:ext>
                </a:extLst>
              </a:tr>
              <a:tr h="713857">
                <a:tc>
                  <a:txBody>
                    <a:bodyPr/>
                    <a:lstStyle/>
                    <a:p>
                      <a:pPr>
                        <a:buNone/>
                      </a:pPr>
                      <a:r>
                        <a:rPr lang="en-GB" sz="2000"/>
                        <a:t>Ethnography</a:t>
                      </a:r>
                    </a:p>
                  </a:txBody>
                  <a:tcPr marL="103483" marR="103483" marT="51741" marB="51741" anchor="ctr">
                    <a:lnL>
                      <a:noFill/>
                    </a:lnL>
                    <a:lnR>
                      <a:noFill/>
                    </a:lnR>
                    <a:lnT>
                      <a:noFill/>
                    </a:lnT>
                    <a:lnB>
                      <a:noFill/>
                    </a:lnB>
                    <a:noFill/>
                  </a:tcPr>
                </a:tc>
                <a:tc>
                  <a:txBody>
                    <a:bodyPr/>
                    <a:lstStyle/>
                    <a:p>
                      <a:pPr>
                        <a:buNone/>
                      </a:pPr>
                      <a:r>
                        <a:rPr lang="en-GB" sz="2000"/>
                        <a:t>Culture</a:t>
                      </a:r>
                    </a:p>
                  </a:txBody>
                  <a:tcPr marL="103483" marR="103483" marT="51741" marB="51741" anchor="ctr">
                    <a:lnL>
                      <a:noFill/>
                    </a:lnL>
                    <a:lnR>
                      <a:noFill/>
                    </a:lnR>
                    <a:lnT>
                      <a:noFill/>
                    </a:lnT>
                    <a:lnB>
                      <a:noFill/>
                    </a:lnB>
                    <a:noFill/>
                  </a:tcPr>
                </a:tc>
                <a:tc>
                  <a:txBody>
                    <a:bodyPr/>
                    <a:lstStyle/>
                    <a:p>
                      <a:pPr>
                        <a:buNone/>
                      </a:pPr>
                      <a:r>
                        <a:rPr lang="en-GB" sz="2000"/>
                        <a:t>Group/community</a:t>
                      </a:r>
                    </a:p>
                  </a:txBody>
                  <a:tcPr marL="103483" marR="103483" marT="51741" marB="51741" anchor="ctr">
                    <a:lnL>
                      <a:noFill/>
                    </a:lnL>
                    <a:lnR>
                      <a:noFill/>
                    </a:lnR>
                    <a:lnT>
                      <a:noFill/>
                    </a:lnT>
                    <a:lnB>
                      <a:noFill/>
                    </a:lnB>
                    <a:noFill/>
                  </a:tcPr>
                </a:tc>
                <a:tc>
                  <a:txBody>
                    <a:bodyPr/>
                    <a:lstStyle/>
                    <a:p>
                      <a:pPr>
                        <a:buNone/>
                      </a:pPr>
                      <a:r>
                        <a:rPr lang="en-GB" sz="2000"/>
                        <a:t>Cultural patterns</a:t>
                      </a:r>
                    </a:p>
                  </a:txBody>
                  <a:tcPr marL="103483" marR="103483" marT="51741" marB="51741" anchor="ctr">
                    <a:lnL>
                      <a:noFill/>
                    </a:lnL>
                    <a:lnR>
                      <a:noFill/>
                    </a:lnR>
                    <a:lnT>
                      <a:noFill/>
                    </a:lnT>
                    <a:lnB>
                      <a:noFill/>
                    </a:lnB>
                    <a:noFill/>
                  </a:tcPr>
                </a:tc>
                <a:extLst>
                  <a:ext uri="{0D108BD9-81ED-4DB2-BD59-A6C34878D82A}">
                    <a16:rowId xmlns:a16="http://schemas.microsoft.com/office/drawing/2014/main" val="3722940046"/>
                  </a:ext>
                </a:extLst>
              </a:tr>
              <a:tr h="713857">
                <a:tc>
                  <a:txBody>
                    <a:bodyPr/>
                    <a:lstStyle/>
                    <a:p>
                      <a:pPr>
                        <a:buNone/>
                      </a:pPr>
                      <a:r>
                        <a:rPr lang="en-GB" sz="2000"/>
                        <a:t>Narrative Inquiry</a:t>
                      </a:r>
                    </a:p>
                  </a:txBody>
                  <a:tcPr marL="103483" marR="103483" marT="51741" marB="51741" anchor="ctr">
                    <a:lnL>
                      <a:noFill/>
                    </a:lnL>
                    <a:lnR>
                      <a:noFill/>
                    </a:lnR>
                    <a:lnT>
                      <a:noFill/>
                    </a:lnT>
                    <a:lnB>
                      <a:noFill/>
                    </a:lnB>
                    <a:noFill/>
                  </a:tcPr>
                </a:tc>
                <a:tc>
                  <a:txBody>
                    <a:bodyPr/>
                    <a:lstStyle/>
                    <a:p>
                      <a:pPr>
                        <a:buNone/>
                      </a:pPr>
                      <a:r>
                        <a:rPr lang="en-GB" sz="2000"/>
                        <a:t>Stories</a:t>
                      </a:r>
                    </a:p>
                  </a:txBody>
                  <a:tcPr marL="103483" marR="103483" marT="51741" marB="51741" anchor="ctr">
                    <a:lnL>
                      <a:noFill/>
                    </a:lnL>
                    <a:lnR>
                      <a:noFill/>
                    </a:lnR>
                    <a:lnT>
                      <a:noFill/>
                    </a:lnT>
                    <a:lnB>
                      <a:noFill/>
                    </a:lnB>
                    <a:noFill/>
                  </a:tcPr>
                </a:tc>
                <a:tc>
                  <a:txBody>
                    <a:bodyPr/>
                    <a:lstStyle/>
                    <a:p>
                      <a:pPr>
                        <a:buNone/>
                      </a:pPr>
                      <a:r>
                        <a:rPr lang="en-GB" sz="2000"/>
                        <a:t>Individual narratives</a:t>
                      </a:r>
                    </a:p>
                  </a:txBody>
                  <a:tcPr marL="103483" marR="103483" marT="51741" marB="51741" anchor="ctr">
                    <a:lnL>
                      <a:noFill/>
                    </a:lnL>
                    <a:lnR>
                      <a:noFill/>
                    </a:lnR>
                    <a:lnT>
                      <a:noFill/>
                    </a:lnT>
                    <a:lnB>
                      <a:noFill/>
                    </a:lnB>
                    <a:noFill/>
                  </a:tcPr>
                </a:tc>
                <a:tc>
                  <a:txBody>
                    <a:bodyPr/>
                    <a:lstStyle/>
                    <a:p>
                      <a:pPr>
                        <a:buNone/>
                      </a:pPr>
                      <a:r>
                        <a:rPr lang="en-GB" sz="2000"/>
                        <a:t>Life meanings</a:t>
                      </a:r>
                    </a:p>
                  </a:txBody>
                  <a:tcPr marL="103483" marR="103483" marT="51741" marB="51741" anchor="ctr">
                    <a:lnL>
                      <a:noFill/>
                    </a:lnL>
                    <a:lnR>
                      <a:noFill/>
                    </a:lnR>
                    <a:lnT>
                      <a:noFill/>
                    </a:lnT>
                    <a:lnB>
                      <a:noFill/>
                    </a:lnB>
                    <a:noFill/>
                  </a:tcPr>
                </a:tc>
                <a:extLst>
                  <a:ext uri="{0D108BD9-81ED-4DB2-BD59-A6C34878D82A}">
                    <a16:rowId xmlns:a16="http://schemas.microsoft.com/office/drawing/2014/main" val="2281494772"/>
                  </a:ext>
                </a:extLst>
              </a:tr>
              <a:tr h="1200577">
                <a:tc>
                  <a:txBody>
                    <a:bodyPr/>
                    <a:lstStyle/>
                    <a:p>
                      <a:pPr>
                        <a:buNone/>
                      </a:pPr>
                      <a:r>
                        <a:rPr lang="en-GB" sz="2000"/>
                        <a:t>Case Study</a:t>
                      </a:r>
                    </a:p>
                  </a:txBody>
                  <a:tcPr marL="103483" marR="103483" marT="51741" marB="51741" anchor="ctr">
                    <a:lnL>
                      <a:noFill/>
                    </a:lnL>
                    <a:lnR>
                      <a:noFill/>
                    </a:lnR>
                    <a:lnT>
                      <a:noFill/>
                    </a:lnT>
                    <a:lnB>
                      <a:noFill/>
                    </a:lnB>
                    <a:noFill/>
                  </a:tcPr>
                </a:tc>
                <a:tc>
                  <a:txBody>
                    <a:bodyPr/>
                    <a:lstStyle/>
                    <a:p>
                      <a:pPr>
                        <a:buNone/>
                      </a:pPr>
                      <a:r>
                        <a:rPr lang="en-GB" sz="2000"/>
                        <a:t>Bounded system</a:t>
                      </a:r>
                    </a:p>
                  </a:txBody>
                  <a:tcPr marL="103483" marR="103483" marT="51741" marB="51741" anchor="ctr">
                    <a:lnL>
                      <a:noFill/>
                    </a:lnL>
                    <a:lnR>
                      <a:noFill/>
                    </a:lnR>
                    <a:lnT>
                      <a:noFill/>
                    </a:lnT>
                    <a:lnB>
                      <a:noFill/>
                    </a:lnB>
                    <a:noFill/>
                  </a:tcPr>
                </a:tc>
                <a:tc>
                  <a:txBody>
                    <a:bodyPr/>
                    <a:lstStyle/>
                    <a:p>
                      <a:pPr>
                        <a:buNone/>
                      </a:pPr>
                      <a:r>
                        <a:rPr lang="en-GB" sz="2000"/>
                        <a:t>Case (program/person/org)</a:t>
                      </a:r>
                    </a:p>
                  </a:txBody>
                  <a:tcPr marL="103483" marR="103483" marT="51741" marB="51741" anchor="ctr">
                    <a:lnL>
                      <a:noFill/>
                    </a:lnL>
                    <a:lnR>
                      <a:noFill/>
                    </a:lnR>
                    <a:lnT>
                      <a:noFill/>
                    </a:lnT>
                    <a:lnB>
                      <a:noFill/>
                    </a:lnB>
                    <a:noFill/>
                  </a:tcPr>
                </a:tc>
                <a:tc>
                  <a:txBody>
                    <a:bodyPr/>
                    <a:lstStyle/>
                    <a:p>
                      <a:pPr>
                        <a:buNone/>
                      </a:pPr>
                      <a:r>
                        <a:rPr lang="en-GB" sz="2000" dirty="0"/>
                        <a:t>In-depth understanding</a:t>
                      </a:r>
                    </a:p>
                  </a:txBody>
                  <a:tcPr marL="103483" marR="103483" marT="51741" marB="51741" anchor="ctr">
                    <a:lnL>
                      <a:noFill/>
                    </a:lnL>
                    <a:lnR>
                      <a:noFill/>
                    </a:lnR>
                    <a:lnT>
                      <a:noFill/>
                    </a:lnT>
                    <a:lnB>
                      <a:noFill/>
                    </a:lnB>
                    <a:noFill/>
                  </a:tcPr>
                </a:tc>
                <a:extLst>
                  <a:ext uri="{0D108BD9-81ED-4DB2-BD59-A6C34878D82A}">
                    <a16:rowId xmlns:a16="http://schemas.microsoft.com/office/drawing/2014/main" val="3675332081"/>
                  </a:ext>
                </a:extLst>
              </a:tr>
            </a:tbl>
          </a:graphicData>
        </a:graphic>
      </p:graphicFrame>
    </p:spTree>
    <p:extLst>
      <p:ext uri="{BB962C8B-B14F-4D97-AF65-F5344CB8AC3E}">
        <p14:creationId xmlns:p14="http://schemas.microsoft.com/office/powerpoint/2010/main" val="1276320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39FF21C-E9B7-7CAF-8FC0-CF31E939184D}"/>
              </a:ext>
            </a:extLst>
          </p:cNvPr>
          <p:cNvSpPr>
            <a:spLocks noGrp="1"/>
          </p:cNvSpPr>
          <p:nvPr>
            <p:ph type="ftr" sz="quarter" idx="10"/>
          </p:nvPr>
        </p:nvSpPr>
        <p:spPr/>
        <p:txBody>
          <a:bodyPr/>
          <a:lstStyle/>
          <a:p>
            <a:r>
              <a:rPr lang="en-US"/>
              <a:t>CLASSICAL LITERATURE</a:t>
            </a:r>
            <a:endParaRPr lang="en-US" dirty="0"/>
          </a:p>
        </p:txBody>
      </p:sp>
      <p:sp>
        <p:nvSpPr>
          <p:cNvPr id="4" name="Slide Number Placeholder 3">
            <a:extLst>
              <a:ext uri="{FF2B5EF4-FFF2-40B4-BE49-F238E27FC236}">
                <a16:creationId xmlns:a16="http://schemas.microsoft.com/office/drawing/2014/main" id="{5D052AB1-3805-4781-6842-B086F7171243}"/>
              </a:ext>
            </a:extLst>
          </p:cNvPr>
          <p:cNvSpPr>
            <a:spLocks noGrp="1"/>
          </p:cNvSpPr>
          <p:nvPr>
            <p:ph type="sldNum" sz="quarter" idx="12"/>
          </p:nvPr>
        </p:nvSpPr>
        <p:spPr/>
        <p:txBody>
          <a:bodyPr/>
          <a:lstStyle/>
          <a:p>
            <a:fld id="{DF28FB93-0A08-4E7D-8E63-9EFA29F1E093}" type="slidenum">
              <a:rPr lang="en-US" smtClean="0"/>
              <a:pPr/>
              <a:t>18</a:t>
            </a:fld>
            <a:endParaRPr lang="en-US" dirty="0"/>
          </a:p>
        </p:txBody>
      </p:sp>
      <p:sp>
        <p:nvSpPr>
          <p:cNvPr id="5" name="Content Placeholder 4">
            <a:extLst>
              <a:ext uri="{FF2B5EF4-FFF2-40B4-BE49-F238E27FC236}">
                <a16:creationId xmlns:a16="http://schemas.microsoft.com/office/drawing/2014/main" id="{79D67D76-3CF3-5770-05C8-E6B76EBC6FED}"/>
              </a:ext>
            </a:extLst>
          </p:cNvPr>
          <p:cNvSpPr>
            <a:spLocks noGrp="1"/>
          </p:cNvSpPr>
          <p:nvPr>
            <p:ph sz="quarter" idx="14"/>
          </p:nvPr>
        </p:nvSpPr>
        <p:spPr>
          <a:xfrm>
            <a:off x="189756" y="1105685"/>
            <a:ext cx="7560840" cy="2157984"/>
          </a:xfrm>
        </p:spPr>
        <p:txBody>
          <a:bodyPr/>
          <a:lstStyle/>
          <a:p>
            <a:r>
              <a:rPr lang="en-GB" dirty="0"/>
              <a:t>Qualitative data analysis isn’t one single technique — it’s a </a:t>
            </a:r>
            <a:r>
              <a:rPr lang="en-GB" b="1" dirty="0"/>
              <a:t>family of approaches</a:t>
            </a:r>
            <a:r>
              <a:rPr lang="en-GB" dirty="0"/>
              <a:t> used to interpret meanings, patterns, experiences, and social processes in non-numerical data (interviews, observations, documents, stories, field notes, etc.).</a:t>
            </a:r>
          </a:p>
          <a:p>
            <a:r>
              <a:rPr lang="en-GB" dirty="0"/>
              <a:t>The type of analysis you choose should match your </a:t>
            </a:r>
            <a:r>
              <a:rPr lang="en-GB" b="1" dirty="0"/>
              <a:t>research goal</a:t>
            </a:r>
            <a:r>
              <a:rPr lang="en-GB" dirty="0"/>
              <a:t>, not just your data.</a:t>
            </a:r>
          </a:p>
          <a:p>
            <a:endParaRPr lang="en-GB" dirty="0"/>
          </a:p>
        </p:txBody>
      </p:sp>
      <p:sp>
        <p:nvSpPr>
          <p:cNvPr id="6" name="Title 5">
            <a:extLst>
              <a:ext uri="{FF2B5EF4-FFF2-40B4-BE49-F238E27FC236}">
                <a16:creationId xmlns:a16="http://schemas.microsoft.com/office/drawing/2014/main" id="{AB3C7ABB-1979-CCDA-9872-82D897321AB4}"/>
              </a:ext>
            </a:extLst>
          </p:cNvPr>
          <p:cNvSpPr>
            <a:spLocks noGrp="1"/>
          </p:cNvSpPr>
          <p:nvPr>
            <p:ph type="title"/>
          </p:nvPr>
        </p:nvSpPr>
        <p:spPr>
          <a:xfrm>
            <a:off x="1125860" y="188640"/>
            <a:ext cx="6858000" cy="1700784"/>
          </a:xfrm>
        </p:spPr>
        <p:txBody>
          <a:bodyPr/>
          <a:lstStyle/>
          <a:p>
            <a:r>
              <a:rPr lang="en-GB" sz="4000" dirty="0"/>
              <a:t>Data analysis</a:t>
            </a:r>
          </a:p>
        </p:txBody>
      </p:sp>
      <p:sp>
        <p:nvSpPr>
          <p:cNvPr id="8" name="TextBox 7">
            <a:extLst>
              <a:ext uri="{FF2B5EF4-FFF2-40B4-BE49-F238E27FC236}">
                <a16:creationId xmlns:a16="http://schemas.microsoft.com/office/drawing/2014/main" id="{9CF3B5AB-ECB3-56CC-1E11-8B20FDBC7459}"/>
              </a:ext>
            </a:extLst>
          </p:cNvPr>
          <p:cNvSpPr txBox="1"/>
          <p:nvPr/>
        </p:nvSpPr>
        <p:spPr>
          <a:xfrm>
            <a:off x="1773932" y="2446515"/>
            <a:ext cx="5976664" cy="4256037"/>
          </a:xfrm>
          <a:prstGeom prst="rect">
            <a:avLst/>
          </a:prstGeom>
          <a:noFill/>
        </p:spPr>
        <p:txBody>
          <a:bodyPr wrap="square">
            <a:spAutoFit/>
          </a:bodyPr>
          <a:lstStyle/>
          <a:p>
            <a:pPr>
              <a:lnSpc>
                <a:spcPct val="115000"/>
              </a:lnSpc>
              <a:spcAft>
                <a:spcPts val="800"/>
              </a:spcAft>
              <a:buNone/>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The most widely used and flexible approach.</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Identifies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patterns or themes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across data.</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“What themes keep appearing?”</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Typical steps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Familiarise with data; Code segments; Group codes → themes; Review and define themes; Interpret meaning</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General qualitative studies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Interviews or focus groups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When you don’t want a strict methodology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Often associated with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Virginia Braun</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Victoria Clarke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BD46EF69-5EC2-3A85-556D-72956AE6C4BA}"/>
              </a:ext>
            </a:extLst>
          </p:cNvPr>
          <p:cNvSpPr txBox="1"/>
          <p:nvPr/>
        </p:nvSpPr>
        <p:spPr>
          <a:xfrm rot="16200000">
            <a:off x="-920204" y="4264412"/>
            <a:ext cx="3310884" cy="493212"/>
          </a:xfrm>
          <a:prstGeom prst="rect">
            <a:avLst/>
          </a:prstGeom>
          <a:no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 Thematic Analysis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4104" name="Picture 8" descr="Famous Quotes About Reading - Blackpool ...">
            <a:extLst>
              <a:ext uri="{FF2B5EF4-FFF2-40B4-BE49-F238E27FC236}">
                <a16:creationId xmlns:a16="http://schemas.microsoft.com/office/drawing/2014/main" id="{1B4A05BD-59A9-2E07-85BB-7FFDB7484433}"/>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30596" r="3059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553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2A335A2-B553-EF6D-7E26-69607913F03D}"/>
              </a:ext>
            </a:extLst>
          </p:cNvPr>
          <p:cNvSpPr>
            <a:spLocks noGrp="1"/>
          </p:cNvSpPr>
          <p:nvPr>
            <p:ph type="sldNum" sz="quarter" idx="12"/>
          </p:nvPr>
        </p:nvSpPr>
        <p:spPr/>
        <p:txBody>
          <a:bodyPr/>
          <a:lstStyle/>
          <a:p>
            <a:fld id="{DF28FB93-0A08-4E7D-8E63-9EFA29F1E093}" type="slidenum">
              <a:rPr lang="en-GB" smtClean="0"/>
              <a:pPr/>
              <a:t>19</a:t>
            </a:fld>
            <a:endParaRPr lang="en-GB" dirty="0"/>
          </a:p>
        </p:txBody>
      </p:sp>
      <p:sp>
        <p:nvSpPr>
          <p:cNvPr id="5" name="TextBox 4">
            <a:extLst>
              <a:ext uri="{FF2B5EF4-FFF2-40B4-BE49-F238E27FC236}">
                <a16:creationId xmlns:a16="http://schemas.microsoft.com/office/drawing/2014/main" id="{39DBCF54-25BA-67F6-C6B0-84904F7379F9}"/>
              </a:ext>
            </a:extLst>
          </p:cNvPr>
          <p:cNvSpPr txBox="1"/>
          <p:nvPr/>
        </p:nvSpPr>
        <p:spPr>
          <a:xfrm>
            <a:off x="405780" y="842780"/>
            <a:ext cx="5566585" cy="5804218"/>
          </a:xfrm>
          <a:prstGeom prst="rect">
            <a:avLst/>
          </a:prstGeom>
          <a:noFill/>
        </p:spPr>
        <p:txBody>
          <a:bodyPr wrap="square">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More structured and sometimes semi-quantitative.</a:t>
            </a: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Categorizes and counts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specific words, ideas, or concepts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“How often and in what way does something appear?”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Types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Conventional (inductive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Directed (theory-driven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Summative (counts + interpretation)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Policy documents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Media texts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Short responses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When frequency matters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1D0187C2-4FD9-4965-AD9B-9B1CDE28FEBE}"/>
              </a:ext>
            </a:extLst>
          </p:cNvPr>
          <p:cNvSpPr txBox="1"/>
          <p:nvPr/>
        </p:nvSpPr>
        <p:spPr>
          <a:xfrm>
            <a:off x="1557908" y="188640"/>
            <a:ext cx="4434173" cy="584775"/>
          </a:xfrm>
          <a:prstGeom prst="rect">
            <a:avLst/>
          </a:prstGeom>
          <a:noFill/>
        </p:spPr>
        <p:txBody>
          <a:bodyPr wrap="square">
            <a:spAutoFit/>
          </a:bodyPr>
          <a:lstStyle/>
          <a:p>
            <a:r>
              <a:rPr lang="en-GB" sz="3200" b="1" kern="0" dirty="0">
                <a:effectLst/>
                <a:latin typeface="Times New Roman" panose="02020603050405020304" pitchFamily="18" charset="0"/>
                <a:ea typeface="Times New Roman" panose="02020603050405020304" pitchFamily="18" charset="0"/>
              </a:rPr>
              <a:t>Content Analysis</a:t>
            </a:r>
            <a:endParaRPr lang="en-GB" sz="3200" dirty="0"/>
          </a:p>
        </p:txBody>
      </p:sp>
      <p:sp>
        <p:nvSpPr>
          <p:cNvPr id="7" name="TextBox 6">
            <a:extLst>
              <a:ext uri="{FF2B5EF4-FFF2-40B4-BE49-F238E27FC236}">
                <a16:creationId xmlns:a16="http://schemas.microsoft.com/office/drawing/2014/main" id="{44E9C2CB-AA15-42BC-0646-0D63714111CA}"/>
              </a:ext>
            </a:extLst>
          </p:cNvPr>
          <p:cNvSpPr txBox="1"/>
          <p:nvPr/>
        </p:nvSpPr>
        <p:spPr>
          <a:xfrm>
            <a:off x="6382444" y="6150355"/>
            <a:ext cx="6132040" cy="993285"/>
          </a:xfrm>
          <a:prstGeom prst="rect">
            <a:avLst/>
          </a:prstGeom>
          <a:noFill/>
        </p:spPr>
        <p:txBody>
          <a:bodyPr wrap="square">
            <a:spAutoFit/>
          </a:bodyPr>
          <a:lstStyle/>
          <a:p>
            <a:pPr>
              <a:lnSpc>
                <a:spcPct val="115000"/>
              </a:lnSpc>
              <a:spcAft>
                <a:spcPts val="800"/>
              </a:spcAf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Grounded Theory Analysis</a:t>
            </a:r>
            <a:r>
              <a:rPr lang="en-GB" kern="0" dirty="0">
                <a:latin typeface="Times New Roman" panose="02020603050405020304" pitchFamily="18" charset="0"/>
                <a:ea typeface="Times New Roman" panose="02020603050405020304" pitchFamily="18" charset="0"/>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DB04B676-04B7-8773-8DC8-158CF5E41BB4}"/>
              </a:ext>
            </a:extLst>
          </p:cNvPr>
          <p:cNvSpPr txBox="1"/>
          <p:nvPr/>
        </p:nvSpPr>
        <p:spPr>
          <a:xfrm>
            <a:off x="6664848" y="104660"/>
            <a:ext cx="5110065" cy="6648680"/>
          </a:xfrm>
          <a:prstGeom prst="rect">
            <a:avLst/>
          </a:prstGeom>
          <a:noFill/>
        </p:spPr>
        <p:txBody>
          <a:bodyPr wrap="square">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Used specifically for building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Develops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theory or model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from data.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“What process explains what’s happening?”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Core techniques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Open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Axial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Selective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Constant comparison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Memo writing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Theoretical sampling</a:t>
            </a:r>
          </a:p>
          <a:p>
            <a:pPr lvl="0">
              <a:lnSpc>
                <a:spcPct val="115000"/>
              </a:lnSpc>
              <a:spcAft>
                <a:spcPts val="800"/>
              </a:spcAft>
              <a:buSzPts val="1000"/>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Studying processes, actions, stages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You want to build new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443140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7CE87F-5B66-BBCB-90C1-6A656B59DC0B}"/>
              </a:ext>
            </a:extLst>
          </p:cNvPr>
          <p:cNvSpPr>
            <a:spLocks noGrp="1"/>
          </p:cNvSpPr>
          <p:nvPr>
            <p:ph type="sldNum" sz="quarter" idx="12"/>
          </p:nvPr>
        </p:nvSpPr>
        <p:spPr/>
        <p:txBody>
          <a:bodyPr/>
          <a:lstStyle/>
          <a:p>
            <a:fld id="{DF28FB93-0A08-4E7D-8E63-9EFA29F1E093}" type="slidenum">
              <a:rPr lang="en-GB" smtClean="0"/>
              <a:pPr/>
              <a:t>20</a:t>
            </a:fld>
            <a:endParaRPr lang="en-GB" dirty="0"/>
          </a:p>
        </p:txBody>
      </p:sp>
      <p:sp>
        <p:nvSpPr>
          <p:cNvPr id="6" name="TextBox 5">
            <a:extLst>
              <a:ext uri="{FF2B5EF4-FFF2-40B4-BE49-F238E27FC236}">
                <a16:creationId xmlns:a16="http://schemas.microsoft.com/office/drawing/2014/main" id="{6853E42D-A9F6-C48B-1B98-D0F01B1413B7}"/>
              </a:ext>
            </a:extLst>
          </p:cNvPr>
          <p:cNvSpPr txBox="1"/>
          <p:nvPr/>
        </p:nvSpPr>
        <p:spPr>
          <a:xfrm>
            <a:off x="246761" y="252184"/>
            <a:ext cx="6639739" cy="6221768"/>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Phenomenological Analysis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Used in phenomenology studies.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Describes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essence of lived experience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“What is this experience like?”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Techniques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Bracketing assumptions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Meaning units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Textural description (what)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Structural description (how)</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Essence synthesis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2000" b="1" kern="0" dirty="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Deep subjective experiences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Small samples, rich interviews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7C4AA27E-A051-2D56-044B-252780B0D3E6}"/>
              </a:ext>
            </a:extLst>
          </p:cNvPr>
          <p:cNvSpPr txBox="1"/>
          <p:nvPr/>
        </p:nvSpPr>
        <p:spPr>
          <a:xfrm>
            <a:off x="6000382" y="252184"/>
            <a:ext cx="6131168" cy="6687665"/>
          </a:xfrm>
          <a:prstGeom prst="rect">
            <a:avLst/>
          </a:prstGeom>
          <a:noFill/>
        </p:spPr>
        <p:txBody>
          <a:bodyPr wrap="square">
            <a:spAutoFit/>
          </a:bodyPr>
          <a:lstStyle/>
          <a:p>
            <a:pPr>
              <a:lnSpc>
                <a:spcPct val="115000"/>
              </a:lnSpc>
              <a:spcAft>
                <a:spcPts val="800"/>
              </a:spcAf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Narrative Analysis </a:t>
            </a:r>
            <a:r>
              <a:rPr lang="en-GB" kern="0" dirty="0">
                <a:latin typeface="Times New Roman" panose="02020603050405020304" pitchFamily="18" charset="0"/>
                <a:ea typeface="Times New Roman" panose="02020603050405020304" pitchFamily="18" charset="0"/>
                <a:cs typeface="Arial" panose="020B0604020202020204" pitchFamily="34" charset="0"/>
              </a:rPr>
              <a:t>Influenced by scholars such as </a:t>
            </a:r>
            <a:r>
              <a:rPr lang="en-GB" b="1" kern="0" dirty="0">
                <a:latin typeface="Times New Roman" panose="02020603050405020304" pitchFamily="18" charset="0"/>
                <a:ea typeface="Times New Roman" panose="02020603050405020304" pitchFamily="18" charset="0"/>
                <a:cs typeface="Arial" panose="020B0604020202020204" pitchFamily="34" charset="0"/>
              </a:rPr>
              <a:t>Jerome Bruner</a:t>
            </a:r>
            <a:r>
              <a:rPr lang="en-GB" kern="0" dirty="0">
                <a:latin typeface="Times New Roman" panose="02020603050405020304" pitchFamily="18" charset="0"/>
                <a:ea typeface="Times New Roman" panose="02020603050405020304" pitchFamily="18" charset="0"/>
                <a:cs typeface="Arial" panose="020B0604020202020204" pitchFamily="34" charset="0"/>
              </a:rPr>
              <a:t>.</a:t>
            </a:r>
          </a:p>
          <a:p>
            <a:pPr>
              <a:lnSpc>
                <a:spcPct val="115000"/>
              </a:lnSpc>
              <a:spcAft>
                <a:spcPts val="800"/>
              </a:spcAft>
            </a:pPr>
            <a:endParaRPr lang="en-GB" sz="90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Analyses stories.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Examines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how people construct meaning through storytelling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“How is this story told and what meaning does it create?”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Looks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Plot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Characters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Turning points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Timeline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Language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Identity construction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F277B80A-7528-83A7-70A5-BCF56A5F2D08}"/>
              </a:ext>
            </a:extLst>
          </p:cNvPr>
          <p:cNvSpPr txBox="1"/>
          <p:nvPr/>
        </p:nvSpPr>
        <p:spPr>
          <a:xfrm>
            <a:off x="8774430" y="3284984"/>
            <a:ext cx="6130924" cy="1684948"/>
          </a:xfrm>
          <a:prstGeom prst="rect">
            <a:avLst/>
          </a:prstGeom>
          <a:no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Life histories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Identity research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Biographical studies</a:t>
            </a:r>
            <a:endParaRPr lang="en-GB" dirty="0"/>
          </a:p>
        </p:txBody>
      </p:sp>
    </p:spTree>
    <p:extLst>
      <p:ext uri="{BB962C8B-B14F-4D97-AF65-F5344CB8AC3E}">
        <p14:creationId xmlns:p14="http://schemas.microsoft.com/office/powerpoint/2010/main" val="906984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B19F86-260C-8484-B536-C4182482D238}"/>
              </a:ext>
            </a:extLst>
          </p:cNvPr>
          <p:cNvSpPr>
            <a:spLocks noGrp="1"/>
          </p:cNvSpPr>
          <p:nvPr>
            <p:ph type="sldNum" sz="quarter" idx="12"/>
          </p:nvPr>
        </p:nvSpPr>
        <p:spPr/>
        <p:txBody>
          <a:bodyPr/>
          <a:lstStyle/>
          <a:p>
            <a:fld id="{DF28FB93-0A08-4E7D-8E63-9EFA29F1E093}" type="slidenum">
              <a:rPr lang="en-GB" smtClean="0"/>
              <a:pPr/>
              <a:t>21</a:t>
            </a:fld>
            <a:endParaRPr lang="en-GB" dirty="0"/>
          </a:p>
        </p:txBody>
      </p:sp>
      <p:sp>
        <p:nvSpPr>
          <p:cNvPr id="6" name="TextBox 5">
            <a:extLst>
              <a:ext uri="{FF2B5EF4-FFF2-40B4-BE49-F238E27FC236}">
                <a16:creationId xmlns:a16="http://schemas.microsoft.com/office/drawing/2014/main" id="{62C9C03C-A3D9-2DA9-21F1-7E5E5579CD6D}"/>
              </a:ext>
            </a:extLst>
          </p:cNvPr>
          <p:cNvSpPr txBox="1"/>
          <p:nvPr/>
        </p:nvSpPr>
        <p:spPr>
          <a:xfrm>
            <a:off x="246761" y="0"/>
            <a:ext cx="6130924" cy="7844904"/>
          </a:xfrm>
          <a:prstGeom prst="rect">
            <a:avLst/>
          </a:prstGeom>
          <a:noFill/>
        </p:spPr>
        <p:txBody>
          <a:bodyPr wrap="square">
            <a:spAutoFit/>
          </a:bodyPr>
          <a:lstStyle/>
          <a:p>
            <a:pPr>
              <a:lnSpc>
                <a:spcPct val="115000"/>
              </a:lnSpc>
              <a:spcAft>
                <a:spcPts val="800"/>
              </a:spcAf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Discourse Analysis </a:t>
            </a:r>
            <a:r>
              <a:rPr lang="en-GB" kern="0" dirty="0">
                <a:latin typeface="Times New Roman" panose="02020603050405020304" pitchFamily="18" charset="0"/>
                <a:ea typeface="Times New Roman" panose="02020603050405020304" pitchFamily="18" charset="0"/>
                <a:cs typeface="Arial" panose="020B0604020202020204" pitchFamily="34" charset="0"/>
              </a:rPr>
              <a:t>Often associated with </a:t>
            </a:r>
            <a:r>
              <a:rPr lang="en-GB" b="1" kern="0" dirty="0">
                <a:latin typeface="Times New Roman" panose="02020603050405020304" pitchFamily="18" charset="0"/>
                <a:ea typeface="Times New Roman" panose="02020603050405020304" pitchFamily="18" charset="0"/>
                <a:cs typeface="Arial" panose="020B0604020202020204" pitchFamily="34" charset="0"/>
              </a:rPr>
              <a:t>Michel Foucault</a:t>
            </a:r>
            <a:r>
              <a:rPr lang="en-GB" kern="0" dirty="0">
                <a:latin typeface="Times New Roman" panose="02020603050405020304" pitchFamily="18" charset="0"/>
                <a:ea typeface="Times New Roman" panose="02020603050405020304" pitchFamily="18" charset="0"/>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Studies language and power.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Explores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how language shapes reality, knowledge, and power relations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“How does language construct social meaning?”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Looks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Word choice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Framing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Assumptions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Power dynamics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Social context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Media analysis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Political speech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Policy documents;  Identity and power issues</a:t>
            </a:r>
            <a:endParaRPr lang="en-GB" kern="100" dirty="0">
              <a:latin typeface="Aptos" panose="020B0004020202020204" pitchFamily="34" charset="0"/>
              <a:ea typeface="DengXian" panose="02010600030101010101" pitchFamily="2" charset="-122"/>
              <a:cs typeface="Arial" panose="020B0604020202020204" pitchFamily="34" charset="0"/>
            </a:endParaRPr>
          </a:p>
          <a:p>
            <a:pPr lvl="0">
              <a:lnSpc>
                <a:spcPct val="115000"/>
              </a:lnSpc>
              <a:spcAft>
                <a:spcPts val="800"/>
              </a:spcAft>
              <a:buSzPts val="1000"/>
              <a:tabLst>
                <a:tab pos="457200" algn="l"/>
              </a:tabLst>
            </a:pPr>
            <a:endParaRPr lang="en-GB" sz="2800" b="1" kern="100" dirty="0">
              <a:effectLst/>
              <a:latin typeface="Aptos" panose="020B0004020202020204" pitchFamily="34" charset="0"/>
              <a:ea typeface="DengXian" panose="02010600030101010101" pitchFamily="2" charset="-122"/>
              <a:cs typeface="Arial" panose="020B0604020202020204" pitchFamily="34" charset="0"/>
            </a:endParaRPr>
          </a:p>
          <a:p>
            <a:pPr lvl="0">
              <a:lnSpc>
                <a:spcPct val="115000"/>
              </a:lnSpc>
              <a:spcAft>
                <a:spcPts val="800"/>
              </a:spcAft>
              <a:buSzPts val="1000"/>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76D9B4C5-0616-7904-DC0C-F0B700E97D2C}"/>
              </a:ext>
            </a:extLst>
          </p:cNvPr>
          <p:cNvSpPr txBox="1"/>
          <p:nvPr/>
        </p:nvSpPr>
        <p:spPr>
          <a:xfrm>
            <a:off x="6377685" y="0"/>
            <a:ext cx="6130924" cy="7659084"/>
          </a:xfrm>
          <a:prstGeom prst="rect">
            <a:avLst/>
          </a:prstGeom>
          <a:noFill/>
        </p:spPr>
        <p:txBody>
          <a:bodyPr wrap="square">
            <a:spAutoFit/>
          </a:bodyPr>
          <a:lstStyle/>
          <a:p>
            <a:pPr>
              <a:lnSpc>
                <a:spcPct val="115000"/>
              </a:lnSpc>
              <a:spcAft>
                <a:spcPts val="800"/>
              </a:spcAft>
              <a:buSzPts val="1000"/>
              <a:tabLst>
                <a:tab pos="457200" algn="l"/>
              </a:tabLs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Ethnographic Analysis </a:t>
            </a:r>
            <a:r>
              <a:rPr lang="en-GB" kern="0" dirty="0">
                <a:latin typeface="Times New Roman" panose="02020603050405020304" pitchFamily="18" charset="0"/>
                <a:ea typeface="Times New Roman" panose="02020603050405020304" pitchFamily="18" charset="0"/>
                <a:cs typeface="Arial" panose="020B0604020202020204" pitchFamily="34" charset="0"/>
              </a:rPr>
              <a:t>Influenced by </a:t>
            </a:r>
            <a:r>
              <a:rPr lang="en-GB" b="1" kern="0" dirty="0">
                <a:latin typeface="Times New Roman" panose="02020603050405020304" pitchFamily="18" charset="0"/>
                <a:ea typeface="Times New Roman" panose="02020603050405020304" pitchFamily="18" charset="0"/>
                <a:cs typeface="Arial" panose="020B0604020202020204" pitchFamily="34" charset="0"/>
              </a:rPr>
              <a:t>Clifford Geertz</a:t>
            </a:r>
            <a:r>
              <a:rPr lang="en-GB" kern="0" dirty="0">
                <a:latin typeface="Times New Roman" panose="02020603050405020304" pitchFamily="18" charset="0"/>
                <a:ea typeface="Times New Roman" panose="02020603050405020304" pitchFamily="18" charset="0"/>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lvl="0">
              <a:lnSpc>
                <a:spcPct val="115000"/>
              </a:lnSpc>
              <a:spcAft>
                <a:spcPts val="800"/>
              </a:spcAft>
              <a:buSzPts val="1000"/>
              <a:tabLst>
                <a:tab pos="457200" algn="l"/>
              </a:tabLst>
            </a:pP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Used in ethnography.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Interprets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cultural patterns and practices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“How does this group’s culture work?”</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Techniques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Thick description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Field notes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Cultural themes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Insider (emic) perspectives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Group behaviour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Communities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Organizations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Cultural studies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dirty="0"/>
          </a:p>
        </p:txBody>
      </p:sp>
    </p:spTree>
    <p:extLst>
      <p:ext uri="{BB962C8B-B14F-4D97-AF65-F5344CB8AC3E}">
        <p14:creationId xmlns:p14="http://schemas.microsoft.com/office/powerpoint/2010/main" val="1682174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80E0CF9-D0BE-3737-288C-EAB1D8BFE058}"/>
              </a:ext>
            </a:extLst>
          </p:cNvPr>
          <p:cNvSpPr>
            <a:spLocks noGrp="1"/>
          </p:cNvSpPr>
          <p:nvPr>
            <p:ph type="sldNum" sz="quarter" idx="12"/>
          </p:nvPr>
        </p:nvSpPr>
        <p:spPr/>
        <p:txBody>
          <a:bodyPr/>
          <a:lstStyle/>
          <a:p>
            <a:fld id="{DF28FB93-0A08-4E7D-8E63-9EFA29F1E093}" type="slidenum">
              <a:rPr lang="en-GB" smtClean="0"/>
              <a:pPr/>
              <a:t>22</a:t>
            </a:fld>
            <a:endParaRPr lang="en-GB" dirty="0"/>
          </a:p>
        </p:txBody>
      </p:sp>
      <p:sp>
        <p:nvSpPr>
          <p:cNvPr id="6" name="TextBox 5">
            <a:extLst>
              <a:ext uri="{FF2B5EF4-FFF2-40B4-BE49-F238E27FC236}">
                <a16:creationId xmlns:a16="http://schemas.microsoft.com/office/drawing/2014/main" id="{3652EFC9-8E8D-37C9-234C-5427B390CC0F}"/>
              </a:ext>
            </a:extLst>
          </p:cNvPr>
          <p:cNvSpPr txBox="1"/>
          <p:nvPr/>
        </p:nvSpPr>
        <p:spPr>
          <a:xfrm>
            <a:off x="549796" y="476672"/>
            <a:ext cx="6624736" cy="5741572"/>
          </a:xfrm>
          <a:prstGeom prst="rect">
            <a:avLst/>
          </a:prstGeom>
          <a:noFill/>
        </p:spPr>
        <p:txBody>
          <a:bodyPr wrap="square">
            <a:spAutoFit/>
          </a:bodyPr>
          <a:lstStyle/>
          <a:p>
            <a:pPr>
              <a:lnSpc>
                <a:spcPct val="115000"/>
              </a:lnSpc>
              <a:spcAft>
                <a:spcPts val="800"/>
              </a:spcAf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Case Study Analysis </a:t>
            </a:r>
            <a:r>
              <a:rPr lang="en-GB" kern="0" dirty="0">
                <a:latin typeface="Times New Roman" panose="02020603050405020304" pitchFamily="18" charset="0"/>
                <a:ea typeface="Times New Roman" panose="02020603050405020304" pitchFamily="18" charset="0"/>
                <a:cs typeface="Arial" panose="020B0604020202020204" pitchFamily="34" charset="0"/>
              </a:rPr>
              <a:t>Popularised by </a:t>
            </a:r>
            <a:r>
              <a:rPr lang="en-GB" b="1" kern="0" dirty="0">
                <a:latin typeface="Times New Roman" panose="02020603050405020304" pitchFamily="18" charset="0"/>
                <a:ea typeface="Times New Roman" panose="02020603050405020304" pitchFamily="18" charset="0"/>
                <a:cs typeface="Arial" panose="020B0604020202020204" pitchFamily="34" charset="0"/>
              </a:rPr>
              <a:t>Robert K. Yin</a:t>
            </a:r>
            <a:r>
              <a:rPr lang="en-GB" kern="0" dirty="0">
                <a:latin typeface="Times New Roman" panose="02020603050405020304" pitchFamily="18" charset="0"/>
                <a:ea typeface="Times New Roman" panose="02020603050405020304" pitchFamily="18" charset="0"/>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Used in case studies.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What it does: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Provides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deep understanding of one bounded case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“What is happening in this case and why?”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Techniques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Within-case coding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Pattern matching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Triangulation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Cross-case comparison (if multiple cases)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When to use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One organisation/program/event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buNone/>
            </a:pPr>
            <a:r>
              <a:rPr lang="en-GB" sz="1800" kern="0" dirty="0">
                <a:effectLst/>
                <a:latin typeface="Times New Roman" panose="02020603050405020304" pitchFamily="18" charset="0"/>
                <a:ea typeface="Times New Roman" panose="02020603050405020304" pitchFamily="18" charset="0"/>
              </a:rPr>
              <a:t>Holistic, contextual understanding</a:t>
            </a:r>
            <a:endParaRPr lang="en-GB" dirty="0"/>
          </a:p>
        </p:txBody>
      </p:sp>
      <p:pic>
        <p:nvPicPr>
          <p:cNvPr id="5124" name="Picture 4" descr="Famous Quotes About Reading - Blackpool ...">
            <a:extLst>
              <a:ext uri="{FF2B5EF4-FFF2-40B4-BE49-F238E27FC236}">
                <a16:creationId xmlns:a16="http://schemas.microsoft.com/office/drawing/2014/main" id="{D539B896-5D20-48CA-141A-A75522735A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6576" y="476672"/>
            <a:ext cx="3663316" cy="257115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People' or 'Persons'?">
            <a:extLst>
              <a:ext uri="{FF2B5EF4-FFF2-40B4-BE49-F238E27FC236}">
                <a16:creationId xmlns:a16="http://schemas.microsoft.com/office/drawing/2014/main" id="{A386192C-3026-4AD9-DFBA-F9259E7E54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0337" y="3429000"/>
            <a:ext cx="3648186"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01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3E706-2D14-8601-9876-3D6F99859CF0}"/>
            </a:ext>
          </a:extLst>
        </p:cNvPr>
        <p:cNvGrpSpPr/>
        <p:nvPr/>
      </p:nvGrpSpPr>
      <p:grpSpPr>
        <a:xfrm>
          <a:off x="0" y="0"/>
          <a:ext cx="0" cy="0"/>
          <a:chOff x="0" y="0"/>
          <a:chExt cx="0" cy="0"/>
        </a:xfrm>
      </p:grpSpPr>
      <p:pic>
        <p:nvPicPr>
          <p:cNvPr id="20" name="Picture Placeholder 19" descr="Statues along the top of a building">
            <a:extLst>
              <a:ext uri="{FF2B5EF4-FFF2-40B4-BE49-F238E27FC236}">
                <a16:creationId xmlns:a16="http://schemas.microsoft.com/office/drawing/2014/main" id="{7FAFEB7F-19E0-BA2A-E1C2-19560F049532}"/>
              </a:ext>
            </a:extLst>
          </p:cNvPr>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a:fillRect/>
          </a:stretch>
        </p:blipFill>
        <p:spPr>
          <a:xfrm>
            <a:off x="0" y="-32792"/>
            <a:ext cx="12188825" cy="6858000"/>
          </a:xfrm>
        </p:spPr>
      </p:pic>
      <p:sp>
        <p:nvSpPr>
          <p:cNvPr id="7" name="Content Placeholder 6">
            <a:extLst>
              <a:ext uri="{FF2B5EF4-FFF2-40B4-BE49-F238E27FC236}">
                <a16:creationId xmlns:a16="http://schemas.microsoft.com/office/drawing/2014/main" id="{0460749E-6451-BC49-5D5A-E1115B533FD3}"/>
              </a:ext>
            </a:extLst>
          </p:cNvPr>
          <p:cNvSpPr>
            <a:spLocks noGrp="1"/>
          </p:cNvSpPr>
          <p:nvPr>
            <p:ph sz="quarter" idx="4"/>
          </p:nvPr>
        </p:nvSpPr>
        <p:spPr/>
        <p:txBody>
          <a:bodyPr/>
          <a:lstStyle/>
          <a:p>
            <a:endParaRPr lang="en-US" dirty="0"/>
          </a:p>
          <a:p>
            <a:endParaRPr lang="en-US" dirty="0"/>
          </a:p>
          <a:p>
            <a:endParaRPr lang="en-US" dirty="0"/>
          </a:p>
          <a:p>
            <a:endParaRPr lang="en-US" dirty="0"/>
          </a:p>
        </p:txBody>
      </p:sp>
      <p:sp>
        <p:nvSpPr>
          <p:cNvPr id="16" name="Title 15">
            <a:extLst>
              <a:ext uri="{FF2B5EF4-FFF2-40B4-BE49-F238E27FC236}">
                <a16:creationId xmlns:a16="http://schemas.microsoft.com/office/drawing/2014/main" id="{13DB8711-B938-D1D6-93EC-4F309FE0E87C}"/>
              </a:ext>
            </a:extLst>
          </p:cNvPr>
          <p:cNvSpPr>
            <a:spLocks noGrp="1"/>
          </p:cNvSpPr>
          <p:nvPr>
            <p:ph type="title"/>
          </p:nvPr>
        </p:nvSpPr>
        <p:spPr>
          <a:xfrm>
            <a:off x="261764" y="640080"/>
            <a:ext cx="3816424" cy="2140848"/>
          </a:xfrm>
        </p:spPr>
        <p:txBody>
          <a:bodyPr/>
          <a:lstStyle/>
          <a:p>
            <a:r>
              <a:rPr lang="en-GB" sz="4400" b="1" kern="1800" dirty="0">
                <a:latin typeface="Times New Roman" panose="02020603050405020304" pitchFamily="18" charset="0"/>
                <a:cs typeface="Arial" panose="020B0604020202020204" pitchFamily="34" charset="0"/>
              </a:rPr>
              <a:t>Triangulation</a:t>
            </a:r>
            <a:endParaRPr lang="en-GB" sz="4400" dirty="0"/>
          </a:p>
        </p:txBody>
      </p:sp>
      <p:sp>
        <p:nvSpPr>
          <p:cNvPr id="3" name="TextBox 2">
            <a:extLst>
              <a:ext uri="{FF2B5EF4-FFF2-40B4-BE49-F238E27FC236}">
                <a16:creationId xmlns:a16="http://schemas.microsoft.com/office/drawing/2014/main" id="{004ADE81-5F46-2EBA-22AF-078B7CA9B166}"/>
              </a:ext>
            </a:extLst>
          </p:cNvPr>
          <p:cNvSpPr txBox="1"/>
          <p:nvPr/>
        </p:nvSpPr>
        <p:spPr>
          <a:xfrm>
            <a:off x="297656" y="1838842"/>
            <a:ext cx="3636516" cy="4524315"/>
          </a:xfrm>
          <a:prstGeom prst="rect">
            <a:avLst/>
          </a:prstGeom>
          <a:noFill/>
        </p:spPr>
        <p:txBody>
          <a:bodyPr wrap="square">
            <a:spAutoFit/>
          </a:bodyPr>
          <a:lstStyle/>
          <a:p>
            <a:pPr>
              <a:buNone/>
            </a:pPr>
            <a:r>
              <a:rPr lang="en-GB" b="1" dirty="0">
                <a:solidFill>
                  <a:schemeClr val="accent4"/>
                </a:solidFill>
              </a:rPr>
              <a:t>Triangulation</a:t>
            </a:r>
            <a:r>
              <a:rPr lang="en-GB" dirty="0">
                <a:solidFill>
                  <a:schemeClr val="accent4"/>
                </a:solidFill>
              </a:rPr>
              <a:t> - using </a:t>
            </a:r>
            <a:r>
              <a:rPr lang="en-GB" b="1" dirty="0">
                <a:solidFill>
                  <a:schemeClr val="accent4"/>
                </a:solidFill>
              </a:rPr>
              <a:t>multiple ways to study the same phenomenon</a:t>
            </a:r>
            <a:r>
              <a:rPr lang="en-GB" dirty="0">
                <a:solidFill>
                  <a:schemeClr val="accent4"/>
                </a:solidFill>
              </a:rPr>
              <a:t> so that your findings are more credible, trustworthy, and well-supported.</a:t>
            </a:r>
          </a:p>
          <a:p>
            <a:pPr>
              <a:buNone/>
            </a:pPr>
            <a:endParaRPr lang="en-GB" dirty="0">
              <a:solidFill>
                <a:schemeClr val="accent4"/>
              </a:solidFill>
            </a:endParaRPr>
          </a:p>
          <a:p>
            <a:pPr>
              <a:buNone/>
            </a:pPr>
            <a:r>
              <a:rPr lang="en-GB" dirty="0">
                <a:solidFill>
                  <a:schemeClr val="accent4"/>
                </a:solidFill>
              </a:rPr>
              <a:t>The basic idea is simple: Don’t rely on just one source or one method — check the finding from different angles.</a:t>
            </a:r>
          </a:p>
          <a:p>
            <a:pPr>
              <a:buNone/>
            </a:pPr>
            <a:endParaRPr lang="en-GB" dirty="0">
              <a:solidFill>
                <a:schemeClr val="accent4"/>
              </a:solidFill>
            </a:endParaRPr>
          </a:p>
          <a:p>
            <a:pPr>
              <a:buNone/>
            </a:pPr>
            <a:r>
              <a:rPr lang="en-GB" dirty="0">
                <a:solidFill>
                  <a:schemeClr val="accent4"/>
                </a:solidFill>
              </a:rPr>
              <a:t>Think of it like using three points to locate something precisely (a triangle). If different approaches lead to the </a:t>
            </a:r>
            <a:r>
              <a:rPr lang="en-GB" b="1" dirty="0">
                <a:solidFill>
                  <a:schemeClr val="accent4"/>
                </a:solidFill>
              </a:rPr>
              <a:t>same conclusion</a:t>
            </a:r>
            <a:r>
              <a:rPr lang="en-GB" dirty="0">
                <a:solidFill>
                  <a:schemeClr val="accent4"/>
                </a:solidFill>
              </a:rPr>
              <a:t>, your results are stronger.</a:t>
            </a:r>
          </a:p>
        </p:txBody>
      </p:sp>
      <p:sp>
        <p:nvSpPr>
          <p:cNvPr id="8" name="TextBox 7">
            <a:extLst>
              <a:ext uri="{FF2B5EF4-FFF2-40B4-BE49-F238E27FC236}">
                <a16:creationId xmlns:a16="http://schemas.microsoft.com/office/drawing/2014/main" id="{FCB184C5-1094-0309-AE66-3C04FDA56616}"/>
              </a:ext>
            </a:extLst>
          </p:cNvPr>
          <p:cNvSpPr txBox="1"/>
          <p:nvPr/>
        </p:nvSpPr>
        <p:spPr>
          <a:xfrm>
            <a:off x="4857142" y="908720"/>
            <a:ext cx="6696744" cy="3939092"/>
          </a:xfrm>
          <a:prstGeom prst="rect">
            <a:avLst/>
          </a:prstGeom>
          <a:noFill/>
        </p:spPr>
        <p:txBody>
          <a:bodyPr wrap="square">
            <a:spAutoFit/>
          </a:bodyPr>
          <a:lstStyle/>
          <a:p>
            <a:pPr>
              <a:lnSpc>
                <a:spcPct val="115000"/>
              </a:lnSpc>
              <a:spcAft>
                <a:spcPts val="800"/>
              </a:spcAft>
              <a:buNone/>
            </a:pPr>
            <a:r>
              <a:rPr lang="en-GB" sz="28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Why triangulation is used</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It helps:</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Increase </a:t>
            </a:r>
            <a:r>
              <a:rPr lang="en-GB" sz="18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credibility/validity</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Reduce </a:t>
            </a:r>
            <a:r>
              <a:rPr lang="en-GB" sz="18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bias</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Cross-check findings</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Provide </a:t>
            </a:r>
            <a:r>
              <a:rPr lang="en-GB" sz="18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deeper, richer understanding</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Strengthen confidence in interpretations</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Instead of asking: “Is this finding true?”</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You ask: “Do multiple sources point to the same explanation?”</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3407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DBCD40-59AD-EC96-E0B4-F47B43485B5A}"/>
              </a:ext>
            </a:extLst>
          </p:cNvPr>
          <p:cNvSpPr txBox="1"/>
          <p:nvPr/>
        </p:nvSpPr>
        <p:spPr>
          <a:xfrm>
            <a:off x="261764" y="238833"/>
            <a:ext cx="7632848" cy="3904082"/>
          </a:xfrm>
          <a:prstGeom prst="rect">
            <a:avLst/>
          </a:prstGeom>
          <a:noFill/>
        </p:spPr>
        <p:txBody>
          <a:bodyPr wrap="square">
            <a:spAutoFit/>
          </a:bodyPr>
          <a:lstStyle/>
          <a:p>
            <a:pPr>
              <a:lnSpc>
                <a:spcPct val="115000"/>
              </a:lnSpc>
              <a:spcAft>
                <a:spcPts val="800"/>
              </a:spcAft>
              <a:buNone/>
            </a:pPr>
            <a:r>
              <a:rPr lang="en-GB" sz="20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1) Data triangulation</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Using </a:t>
            </a:r>
            <a:r>
              <a:rPr lang="en-GB" sz="14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different data sources</a:t>
            </a: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Examples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Interviews with students + teachers + parents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Observations + documents + surveys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Data collected at different times or locations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Purpose</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Check whether the same pattern appears across sources.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05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br>
            <a:endParaRPr lang="en-GB" sz="105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8463754E-2EBF-80B1-6F55-2077A98A5B84}"/>
              </a:ext>
            </a:extLst>
          </p:cNvPr>
          <p:cNvSpPr txBox="1"/>
          <p:nvPr/>
        </p:nvSpPr>
        <p:spPr>
          <a:xfrm>
            <a:off x="261764" y="3597155"/>
            <a:ext cx="6102350" cy="3024418"/>
          </a:xfrm>
          <a:prstGeom prst="rect">
            <a:avLst/>
          </a:prstGeom>
          <a:noFill/>
        </p:spPr>
        <p:txBody>
          <a:bodyPr wrap="square">
            <a:spAutoFit/>
          </a:bodyPr>
          <a:lstStyle/>
          <a:p>
            <a:pPr>
              <a:lnSpc>
                <a:spcPct val="115000"/>
              </a:lnSpc>
              <a:spcAft>
                <a:spcPts val="800"/>
              </a:spcAft>
              <a:buNone/>
            </a:pPr>
            <a:r>
              <a:rPr lang="en-GB" sz="20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2) Method triangulation</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Using </a:t>
            </a:r>
            <a:r>
              <a:rPr lang="en-GB" sz="14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different methods</a:t>
            </a: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 to study the same issue.</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Examples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Interviews + observations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Focus groups + diaries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Qualitative + quantitative (mixed methods)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Purpose</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Compensate for the weaknesses of any single method.</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3CA465D3-4ED0-945D-AAE6-861DE781B553}"/>
              </a:ext>
            </a:extLst>
          </p:cNvPr>
          <p:cNvSpPr txBox="1"/>
          <p:nvPr/>
        </p:nvSpPr>
        <p:spPr>
          <a:xfrm>
            <a:off x="6086475" y="204925"/>
            <a:ext cx="6102350" cy="2638671"/>
          </a:xfrm>
          <a:prstGeom prst="rect">
            <a:avLst/>
          </a:prstGeom>
          <a:noFill/>
        </p:spPr>
        <p:txBody>
          <a:bodyPr wrap="square">
            <a:spAutoFit/>
          </a:bodyPr>
          <a:lstStyle/>
          <a:p>
            <a:pPr>
              <a:lnSpc>
                <a:spcPct val="115000"/>
              </a:lnSpc>
              <a:spcAft>
                <a:spcPts val="800"/>
              </a:spcAft>
              <a:buNone/>
            </a:pPr>
            <a:r>
              <a:rPr lang="en-GB" sz="20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3) Investigator triangulation</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Using </a:t>
            </a:r>
            <a:r>
              <a:rPr lang="en-GB" sz="14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multiple researchers/analysts</a:t>
            </a: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Examples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Two researchers code the same transcripts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Team discusses interpretations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Purpose</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Reduce individual researcher bias.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82C64BA7-E89A-3FDE-0801-74BB3A643F1E}"/>
              </a:ext>
            </a:extLst>
          </p:cNvPr>
          <p:cNvSpPr txBox="1"/>
          <p:nvPr/>
        </p:nvSpPr>
        <p:spPr>
          <a:xfrm>
            <a:off x="6117058" y="3573016"/>
            <a:ext cx="6102350" cy="3452868"/>
          </a:xfrm>
          <a:prstGeom prst="rect">
            <a:avLst/>
          </a:prstGeom>
          <a:noFill/>
        </p:spPr>
        <p:txBody>
          <a:bodyPr wrap="square">
            <a:spAutoFit/>
          </a:bodyPr>
          <a:lstStyle/>
          <a:p>
            <a:pPr>
              <a:lnSpc>
                <a:spcPct val="115000"/>
              </a:lnSpc>
              <a:spcAft>
                <a:spcPts val="800"/>
              </a:spcAft>
              <a:buNone/>
            </a:pPr>
            <a:r>
              <a:rPr lang="en-GB" sz="20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4. Theory triangulation</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Using </a:t>
            </a:r>
            <a:r>
              <a:rPr lang="en-GB" sz="14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multiple theoretical perspectives</a:t>
            </a: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Examples</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Interpreting </a:t>
            </a:r>
            <a:r>
              <a:rPr lang="en-GB" sz="1400" kern="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classroom behaviour </a:t>
            </a: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through both motivation theory and social identity theory</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Applying feminist and organizational lenses together</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Purpose</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Avoid one-sided interpretation.</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4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b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020790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Statues along the top of a building">
            <a:extLst>
              <a:ext uri="{FF2B5EF4-FFF2-40B4-BE49-F238E27FC236}">
                <a16:creationId xmlns:a16="http://schemas.microsoft.com/office/drawing/2014/main" id="{A1AB49CF-A20A-C64A-C665-4B7DE9AD85BA}"/>
              </a:ext>
            </a:extLst>
          </p:cNvPr>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a:fillRect/>
          </a:stretch>
        </p:blipFill>
        <p:spPr>
          <a:xfrm>
            <a:off x="0" y="-32792"/>
            <a:ext cx="12188825" cy="6858000"/>
          </a:xfrm>
        </p:spPr>
      </p:pic>
      <p:sp>
        <p:nvSpPr>
          <p:cNvPr id="7" name="Content Placeholder 6">
            <a:extLst>
              <a:ext uri="{FF2B5EF4-FFF2-40B4-BE49-F238E27FC236}">
                <a16:creationId xmlns:a16="http://schemas.microsoft.com/office/drawing/2014/main" id="{CE08AF22-F0F9-B001-2CCF-2DFA7E8F9499}"/>
              </a:ext>
            </a:extLst>
          </p:cNvPr>
          <p:cNvSpPr>
            <a:spLocks noGrp="1"/>
          </p:cNvSpPr>
          <p:nvPr>
            <p:ph sz="quarter" idx="4"/>
          </p:nvPr>
        </p:nvSpPr>
        <p:spPr/>
        <p:txBody>
          <a:bodyPr/>
          <a:lstStyle/>
          <a:p>
            <a:endParaRPr lang="en-US" dirty="0"/>
          </a:p>
          <a:p>
            <a:endParaRPr lang="en-US" dirty="0"/>
          </a:p>
          <a:p>
            <a:endParaRPr lang="en-US" dirty="0"/>
          </a:p>
          <a:p>
            <a:endParaRPr lang="en-US" dirty="0"/>
          </a:p>
        </p:txBody>
      </p:sp>
      <p:sp>
        <p:nvSpPr>
          <p:cNvPr id="16" name="Title 15">
            <a:extLst>
              <a:ext uri="{FF2B5EF4-FFF2-40B4-BE49-F238E27FC236}">
                <a16:creationId xmlns:a16="http://schemas.microsoft.com/office/drawing/2014/main" id="{B252C59C-9907-D4FB-C401-C6619097754B}"/>
              </a:ext>
            </a:extLst>
          </p:cNvPr>
          <p:cNvSpPr>
            <a:spLocks noGrp="1"/>
          </p:cNvSpPr>
          <p:nvPr>
            <p:ph type="title"/>
          </p:nvPr>
        </p:nvSpPr>
        <p:spPr/>
        <p:txBody>
          <a:bodyPr/>
          <a:lstStyle/>
          <a:p>
            <a:r>
              <a:rPr lang="en-GB" sz="4400" b="1" kern="1800" dirty="0">
                <a:latin typeface="Times New Roman" panose="02020603050405020304" pitchFamily="18" charset="0"/>
                <a:ea typeface="Times New Roman" panose="02020603050405020304" pitchFamily="18" charset="0"/>
                <a:cs typeface="Arial" panose="020B0604020202020204" pitchFamily="34" charset="0"/>
              </a:rPr>
              <a:t>Ensuring Quality in Qualitative Research</a:t>
            </a:r>
            <a:br>
              <a:rPr lang="en-GB" sz="2400" kern="100" dirty="0">
                <a:latin typeface="Aptos" panose="020B0004020202020204" pitchFamily="34" charset="0"/>
                <a:ea typeface="DengXian" panose="02010600030101010101" pitchFamily="2" charset="-122"/>
                <a:cs typeface="Arial" panose="020B0604020202020204" pitchFamily="34" charset="0"/>
              </a:rPr>
            </a:br>
            <a:endParaRPr lang="en-GB" sz="4400" dirty="0"/>
          </a:p>
        </p:txBody>
      </p:sp>
      <p:sp>
        <p:nvSpPr>
          <p:cNvPr id="21" name="TextBox 20">
            <a:extLst>
              <a:ext uri="{FF2B5EF4-FFF2-40B4-BE49-F238E27FC236}">
                <a16:creationId xmlns:a16="http://schemas.microsoft.com/office/drawing/2014/main" id="{47724844-E430-E3F2-EE88-A2E9D2E5823C}"/>
              </a:ext>
            </a:extLst>
          </p:cNvPr>
          <p:cNvSpPr txBox="1"/>
          <p:nvPr/>
        </p:nvSpPr>
        <p:spPr>
          <a:xfrm>
            <a:off x="4480562" y="548680"/>
            <a:ext cx="6214110" cy="5450723"/>
          </a:xfrm>
          <a:prstGeom prst="rect">
            <a:avLst/>
          </a:prstGeom>
          <a:noFill/>
        </p:spPr>
        <p:txBody>
          <a:bodyPr wrap="square">
            <a:spAutoFit/>
          </a:bodyPr>
          <a:lstStyle/>
          <a:p>
            <a:pPr>
              <a:lnSpc>
                <a:spcPct val="115000"/>
              </a:lnSpc>
              <a:spcAft>
                <a:spcPts val="800"/>
              </a:spcAft>
              <a:buNone/>
            </a:pPr>
            <a:r>
              <a:rPr lang="en-GB" sz="24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Trustworthiness </a:t>
            </a:r>
            <a:r>
              <a:rPr lang="en-GB" sz="20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Criteria (Lincoln &amp; Guba, 1985)</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Credibility</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Transferability</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Dependability</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Confirmability</a:t>
            </a:r>
          </a:p>
          <a:p>
            <a:pPr marL="342900" lvl="0" indent="-342900">
              <a:lnSpc>
                <a:spcPct val="115000"/>
              </a:lnSpc>
              <a:spcAft>
                <a:spcPts val="800"/>
              </a:spcAft>
              <a:buSzPts val="1000"/>
              <a:buFont typeface="Symbol" panose="05050102010706020507" pitchFamily="18" charset="2"/>
              <a:buChar char=""/>
              <a:tabLst>
                <a:tab pos="457200" algn="l"/>
              </a:tabLst>
            </a:pPr>
            <a:endParaRPr lang="en-GB" sz="1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Strategies</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Member checking</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Triangulation</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Reflexivity</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Audit trails</a:t>
            </a: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20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25" name="TextBox 24">
            <a:extLst>
              <a:ext uri="{FF2B5EF4-FFF2-40B4-BE49-F238E27FC236}">
                <a16:creationId xmlns:a16="http://schemas.microsoft.com/office/drawing/2014/main" id="{6D982DEA-03F4-540F-A98D-48DC6A7B4538}"/>
              </a:ext>
            </a:extLst>
          </p:cNvPr>
          <p:cNvSpPr txBox="1"/>
          <p:nvPr/>
        </p:nvSpPr>
        <p:spPr>
          <a:xfrm>
            <a:off x="7523876" y="2060848"/>
            <a:ext cx="6214110" cy="3511089"/>
          </a:xfrm>
          <a:prstGeom prst="rect">
            <a:avLst/>
          </a:prstGeom>
          <a:noFill/>
        </p:spPr>
        <p:txBody>
          <a:bodyPr wrap="square">
            <a:spAutoFit/>
          </a:bodyPr>
          <a:lstStyle/>
          <a:p>
            <a:pPr>
              <a:lnSpc>
                <a:spcPct val="115000"/>
              </a:lnSpc>
              <a:spcAft>
                <a:spcPts val="800"/>
              </a:spcAft>
              <a:buNone/>
            </a:pPr>
            <a:r>
              <a:rPr lang="en-GB" sz="2800" b="1" kern="180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Reflexivity</a:t>
            </a:r>
            <a:endParaRPr lang="en-GB" sz="14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Definition: </a:t>
            </a: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Researcher reflection on their</a:t>
            </a:r>
          </a:p>
          <a:p>
            <a:pPr>
              <a:lnSpc>
                <a:spcPct val="115000"/>
              </a:lnSpc>
              <a:spcAft>
                <a:spcPts val="800"/>
              </a:spcAft>
              <a:buNone/>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influence on research (Finlay, 2002).</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Includes</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Positionality</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Bias awareness</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Power dynamics</a:t>
            </a:r>
            <a:endParaRPr lang="en-GB" sz="1800" kern="100" dirty="0">
              <a:solidFill>
                <a:schemeClr val="accent4"/>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solidFill>
                  <a:schemeClr val="accent4"/>
                </a:solidFill>
                <a:effectLst/>
                <a:latin typeface="Times New Roman" panose="02020603050405020304" pitchFamily="18" charset="0"/>
                <a:ea typeface="Times New Roman" panose="02020603050405020304" pitchFamily="18" charset="0"/>
                <a:cs typeface="Arial" panose="020B0604020202020204" pitchFamily="34" charset="0"/>
              </a:rPr>
              <a:t>Insider/outsider status</a:t>
            </a:r>
            <a:endParaRPr lang="en-GB" dirty="0"/>
          </a:p>
        </p:txBody>
      </p:sp>
    </p:spTree>
    <p:extLst>
      <p:ext uri="{BB962C8B-B14F-4D97-AF65-F5344CB8AC3E}">
        <p14:creationId xmlns:p14="http://schemas.microsoft.com/office/powerpoint/2010/main" val="419289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Variety of books on shelves in library">
            <a:extLst>
              <a:ext uri="{FF2B5EF4-FFF2-40B4-BE49-F238E27FC236}">
                <a16:creationId xmlns:a16="http://schemas.microsoft.com/office/drawing/2014/main" id="{2DEE6E45-4D68-51B3-8A83-6600B5B09EEF}"/>
              </a:ext>
            </a:extLst>
          </p:cNvPr>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2BEA8DE-04D5-227E-887B-F2D13183D91D}"/>
              </a:ext>
            </a:extLst>
          </p:cNvPr>
          <p:cNvSpPr>
            <a:spLocks noGrp="1"/>
          </p:cNvSpPr>
          <p:nvPr>
            <p:ph type="title"/>
          </p:nvPr>
        </p:nvSpPr>
        <p:spPr>
          <a:xfrm>
            <a:off x="4006180" y="764704"/>
            <a:ext cx="4671464" cy="1008112"/>
          </a:xfrm>
        </p:spPr>
        <p:txBody>
          <a:bodyPr/>
          <a:lstStyle/>
          <a:p>
            <a:r>
              <a:rPr lang="en-US" sz="2800" dirty="0"/>
              <a:t>Summary and refs</a:t>
            </a:r>
          </a:p>
        </p:txBody>
      </p:sp>
      <p:sp>
        <p:nvSpPr>
          <p:cNvPr id="40" name="Slide Number Placeholder 39">
            <a:extLst>
              <a:ext uri="{FF2B5EF4-FFF2-40B4-BE49-F238E27FC236}">
                <a16:creationId xmlns:a16="http://schemas.microsoft.com/office/drawing/2014/main" id="{642E18FF-2AE9-A488-C519-657BE7DC1AE9}"/>
              </a:ext>
            </a:extLst>
          </p:cNvPr>
          <p:cNvSpPr>
            <a:spLocks noGrp="1"/>
          </p:cNvSpPr>
          <p:nvPr>
            <p:ph type="sldNum" sz="quarter" idx="12"/>
          </p:nvPr>
        </p:nvSpPr>
        <p:spPr/>
        <p:txBody>
          <a:bodyPr/>
          <a:lstStyle/>
          <a:p>
            <a:fld id="{DF28FB93-0A08-4E7D-8E63-9EFA29F1E093}" type="slidenum">
              <a:rPr lang="en-US" smtClean="0"/>
              <a:pPr/>
              <a:t>26</a:t>
            </a:fld>
            <a:endParaRPr lang="en-US" dirty="0"/>
          </a:p>
        </p:txBody>
      </p:sp>
      <p:sp>
        <p:nvSpPr>
          <p:cNvPr id="8" name="TextBox 7">
            <a:extLst>
              <a:ext uri="{FF2B5EF4-FFF2-40B4-BE49-F238E27FC236}">
                <a16:creationId xmlns:a16="http://schemas.microsoft.com/office/drawing/2014/main" id="{FD39AF2C-A640-5551-6333-5C14C281718A}"/>
              </a:ext>
            </a:extLst>
          </p:cNvPr>
          <p:cNvSpPr txBox="1"/>
          <p:nvPr/>
        </p:nvSpPr>
        <p:spPr>
          <a:xfrm>
            <a:off x="3934172" y="1446544"/>
            <a:ext cx="6130290" cy="2077556"/>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Qualitative research explores meaning and experience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Guided by paradigms (ontology, epistemology)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Uses methods like interviews, focus groups, surveys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Analysed through thematic, grounded theory, discourse, etc.</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Requires reflexivity and ethical rigour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8" name="TextBox 17">
            <a:extLst>
              <a:ext uri="{FF2B5EF4-FFF2-40B4-BE49-F238E27FC236}">
                <a16:creationId xmlns:a16="http://schemas.microsoft.com/office/drawing/2014/main" id="{B78060E5-35A1-FCC1-F2A7-0A9238FB0D88}"/>
              </a:ext>
            </a:extLst>
          </p:cNvPr>
          <p:cNvSpPr txBox="1"/>
          <p:nvPr/>
        </p:nvSpPr>
        <p:spPr>
          <a:xfrm>
            <a:off x="3934172" y="3943219"/>
            <a:ext cx="3960439" cy="2207271"/>
          </a:xfrm>
          <a:prstGeom prst="rect">
            <a:avLst/>
          </a:prstGeom>
          <a:noFill/>
        </p:spPr>
        <p:txBody>
          <a:bodyPr wrap="square">
            <a:spAutoFit/>
          </a:bodyPr>
          <a:lstStyle/>
          <a:p>
            <a:pPr>
              <a:lnSpc>
                <a:spcPct val="115000"/>
              </a:lnSpc>
              <a:spcAft>
                <a:spcPts val="800"/>
              </a:spcAft>
              <a:buNone/>
            </a:pPr>
            <a:r>
              <a:rPr lang="en-GB" sz="1000" kern="0" dirty="0" err="1">
                <a:effectLst/>
                <a:latin typeface="Times New Roman" panose="02020603050405020304" pitchFamily="18" charset="0"/>
                <a:ea typeface="Times New Roman" panose="02020603050405020304" pitchFamily="18" charset="0"/>
                <a:cs typeface="Arial" panose="020B0604020202020204" pitchFamily="34" charset="0"/>
              </a:rPr>
              <a:t>Angrosino</a:t>
            </a: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 M. (2007).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Doing Ethnographic and Observational Research.</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Berger, P., &amp; </a:t>
            </a:r>
            <a:r>
              <a:rPr lang="en-GB" sz="1000" kern="0" dirty="0" err="1">
                <a:effectLst/>
                <a:latin typeface="Times New Roman" panose="02020603050405020304" pitchFamily="18" charset="0"/>
                <a:ea typeface="Times New Roman" panose="02020603050405020304" pitchFamily="18" charset="0"/>
                <a:cs typeface="Arial" panose="020B0604020202020204" pitchFamily="34" charset="0"/>
              </a:rPr>
              <a:t>Luckmann</a:t>
            </a: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 T. (1966).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The Social Construction of Reality.</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Braun, V., &amp; Clarke, V. (2006; 2021). Thematic Analysis.</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Charmaz, K. (2014).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Constructing Grounded Theory.</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Creswell, J., &amp; </a:t>
            </a:r>
            <a:r>
              <a:rPr lang="en-GB" sz="1000" kern="0" dirty="0" err="1">
                <a:effectLst/>
                <a:latin typeface="Times New Roman" panose="02020603050405020304" pitchFamily="18" charset="0"/>
                <a:ea typeface="Times New Roman" panose="02020603050405020304" pitchFamily="18" charset="0"/>
                <a:cs typeface="Arial" panose="020B0604020202020204" pitchFamily="34" charset="0"/>
              </a:rPr>
              <a:t>Poth</a:t>
            </a: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 C. (2018).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Qualitative Inquiry and Research Design.</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Crotty, M. (1998).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The Foundations of Social Research.</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Denzin, N., &amp; Lincoln, Y. (2018).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The SAGE Handbook of Qualitative Research.</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Finlay, L. (2002). “Outing” the researcher.</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Guba, E., &amp; Lincoln, Y. (1994). Competing paradigms.</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Hsieh, H., &amp; Shannon, S. (2005). Content analysis.</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21" name="TextBox 20">
            <a:extLst>
              <a:ext uri="{FF2B5EF4-FFF2-40B4-BE49-F238E27FC236}">
                <a16:creationId xmlns:a16="http://schemas.microsoft.com/office/drawing/2014/main" id="{21A5BFDE-1D79-3468-283A-7C7F5859269B}"/>
              </a:ext>
            </a:extLst>
          </p:cNvPr>
          <p:cNvSpPr txBox="1"/>
          <p:nvPr/>
        </p:nvSpPr>
        <p:spPr>
          <a:xfrm>
            <a:off x="7894610" y="3963395"/>
            <a:ext cx="3528393" cy="1938992"/>
          </a:xfrm>
          <a:prstGeom prst="rect">
            <a:avLst/>
          </a:prstGeom>
          <a:noFill/>
        </p:spPr>
        <p:txBody>
          <a:bodyPr wrap="square">
            <a:spAutoFit/>
          </a:bodyPr>
          <a:lstStyle/>
          <a:p>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Kvale, S., &amp; Brinkmann, S. (2015). </a:t>
            </a:r>
            <a:r>
              <a:rPr lang="en-GB" sz="1000" i="1" kern="0" dirty="0" err="1">
                <a:effectLst/>
                <a:latin typeface="Times New Roman" panose="02020603050405020304" pitchFamily="18" charset="0"/>
                <a:ea typeface="Times New Roman" panose="02020603050405020304" pitchFamily="18" charset="0"/>
                <a:cs typeface="Arial" panose="020B0604020202020204" pitchFamily="34" charset="0"/>
              </a:rPr>
              <a:t>InterViews</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Lincoln, Y., &amp; Guba, E. (1985).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Naturalistic Inquiry.</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Miles, M., Huberman, A., &amp; Saldaña, J. (2014).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Qualitative Data Analysis.</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Patton, M. (2015).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Qualitative Research &amp; Evaluation Methods.</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Potter, J., &amp; Wetherell, M. (1987).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Discourse and Social Psychology.</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err="1">
                <a:effectLst/>
                <a:latin typeface="Times New Roman" panose="02020603050405020304" pitchFamily="18" charset="0"/>
                <a:ea typeface="Times New Roman" panose="02020603050405020304" pitchFamily="18" charset="0"/>
                <a:cs typeface="Arial" panose="020B0604020202020204" pitchFamily="34" charset="0"/>
              </a:rPr>
              <a:t>Riessman</a:t>
            </a: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 C. (2008).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Narrative Methods.</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Smith, J., Flowers, P., &amp; Larkin, M. (2009).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Interpretative Phenomenological Analysis.</a:t>
            </a:r>
            <a:b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000" kern="0" dirty="0">
                <a:effectLst/>
                <a:latin typeface="Times New Roman" panose="02020603050405020304" pitchFamily="18" charset="0"/>
                <a:ea typeface="Times New Roman" panose="02020603050405020304" pitchFamily="18" charset="0"/>
                <a:cs typeface="Arial" panose="020B0604020202020204" pitchFamily="34" charset="0"/>
              </a:rPr>
              <a:t>Willig, C. (2013). </a:t>
            </a:r>
            <a:r>
              <a:rPr lang="en-GB" sz="1000" i="1" kern="0" dirty="0">
                <a:effectLst/>
                <a:latin typeface="Times New Roman" panose="02020603050405020304" pitchFamily="18" charset="0"/>
                <a:ea typeface="Times New Roman" panose="02020603050405020304" pitchFamily="18" charset="0"/>
                <a:cs typeface="Arial" panose="020B0604020202020204" pitchFamily="34" charset="0"/>
              </a:rPr>
              <a:t>Introducing Qualitative Research in Psychology.</a:t>
            </a:r>
            <a:endParaRPr lang="en-GB" sz="1000" dirty="0"/>
          </a:p>
        </p:txBody>
      </p:sp>
    </p:spTree>
    <p:extLst>
      <p:ext uri="{BB962C8B-B14F-4D97-AF65-F5344CB8AC3E}">
        <p14:creationId xmlns:p14="http://schemas.microsoft.com/office/powerpoint/2010/main" val="2768150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Custom 71">
      <a:dk1>
        <a:srgbClr val="000000"/>
      </a:dk1>
      <a:lt1>
        <a:srgbClr val="FFFFFF"/>
      </a:lt1>
      <a:dk2>
        <a:srgbClr val="693A20"/>
      </a:dk2>
      <a:lt2>
        <a:srgbClr val="E7E4E6"/>
      </a:lt2>
      <a:accent1>
        <a:srgbClr val="512823"/>
      </a:accent1>
      <a:accent2>
        <a:srgbClr val="B98D34"/>
      </a:accent2>
      <a:accent3>
        <a:srgbClr val="610606"/>
      </a:accent3>
      <a:accent4>
        <a:srgbClr val="FFEDB9"/>
      </a:accent4>
      <a:accent5>
        <a:srgbClr val="787A41"/>
      </a:accent5>
      <a:accent6>
        <a:srgbClr val="B95E14"/>
      </a:accent6>
      <a:hlink>
        <a:srgbClr val="2B3742"/>
      </a:hlink>
      <a:folHlink>
        <a:srgbClr val="C1A56D"/>
      </a:folHlink>
    </a:clrScheme>
    <a:fontScheme name="Custom 89">
      <a:majorFont>
        <a:latin typeface="Book Antiqua"/>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Classic book education presentation (widescreen)_Win32_v3" id="{4B7EA318-15E2-473F-9AB3-202EC7071CC7}" vid="{CC1661AE-A1F1-46A0-A328-D33A145270B8}"/>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ACF9E2-7979-495A-9F5F-33F2C85007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66EAEDD-6865-458C-AB5E-1E0979B7BC4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328458A3-99B8-4914-89E6-B86ADB0D7DF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{4D53B096-95CA-4FCE-9800-4EAFE66FC582}TF494b6564-7c78-4ca3-8c60-7933eb38dad1336b9bc6_win32-eee54183cc64</Template>
  <TotalTime>0</TotalTime>
  <Words>4042</Words>
  <Application>Microsoft Office PowerPoint</Application>
  <PresentationFormat>Custom</PresentationFormat>
  <Paragraphs>628</Paragraphs>
  <Slides>26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Aptos</vt:lpstr>
      <vt:lpstr>Arial</vt:lpstr>
      <vt:lpstr>Book Antiqua</vt:lpstr>
      <vt:lpstr>Constantia</vt:lpstr>
      <vt:lpstr>Gill Sans MT</vt:lpstr>
      <vt:lpstr>Symbol</vt:lpstr>
      <vt:lpstr>Times New Roman</vt:lpstr>
      <vt:lpstr>Books Classic 16x9</vt:lpstr>
      <vt:lpstr>Introduction to Qualitative Research</vt:lpstr>
      <vt:lpstr>What is Qualitative Research? </vt:lpstr>
      <vt:lpstr>When to Use Qualitative Research</vt:lpstr>
      <vt:lpstr>Research Paradigms in Qualitative Research</vt:lpstr>
      <vt:lpstr>Ontology vs Epistemology </vt:lpstr>
      <vt:lpstr>Major Qualitative Paradigms </vt:lpstr>
      <vt:lpstr>PowerPoint Presentation</vt:lpstr>
      <vt:lpstr>Common Qualitative Methodologies and Data collection methods</vt:lpstr>
      <vt:lpstr>Phenomenology in qualitative research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analysis</vt:lpstr>
      <vt:lpstr>PowerPoint Presentation</vt:lpstr>
      <vt:lpstr>PowerPoint Presentation</vt:lpstr>
      <vt:lpstr>PowerPoint Presentation</vt:lpstr>
      <vt:lpstr>PowerPoint Presentation</vt:lpstr>
      <vt:lpstr>Triangulation</vt:lpstr>
      <vt:lpstr>PowerPoint Presentation</vt:lpstr>
      <vt:lpstr>Ensuring Quality in Qualitative Research </vt:lpstr>
      <vt:lpstr>Summary and refs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Greenway</dc:creator>
  <cp:lastModifiedBy>Charlotte Greenway</cp:lastModifiedBy>
  <cp:revision>1</cp:revision>
  <dcterms:created xsi:type="dcterms:W3CDTF">2026-02-18T11:28:59Z</dcterms:created>
  <dcterms:modified xsi:type="dcterms:W3CDTF">2026-03-09T13:44:31Z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