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handoutMasterIdLst>
    <p:handoutMasterId r:id="rId18"/>
  </p:handoutMasterIdLst>
  <p:sldIdLst>
    <p:sldId id="257" r:id="rId2"/>
    <p:sldId id="258" r:id="rId3"/>
    <p:sldId id="259" r:id="rId4"/>
    <p:sldId id="260" r:id="rId5"/>
    <p:sldId id="261" r:id="rId6"/>
    <p:sldId id="262" r:id="rId7"/>
    <p:sldId id="292" r:id="rId8"/>
    <p:sldId id="293" r:id="rId9"/>
    <p:sldId id="264" r:id="rId10"/>
    <p:sldId id="263" r:id="rId11"/>
    <p:sldId id="266" r:id="rId12"/>
    <p:sldId id="269" r:id="rId13"/>
    <p:sldId id="286" r:id="rId14"/>
    <p:sldId id="281" r:id="rId15"/>
    <p:sldId id="282" r:id="rId16"/>
    <p:sldId id="291" r:id="rId17"/>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8" autoAdjust="0"/>
    <p:restoredTop sz="94660"/>
  </p:normalViewPr>
  <p:slideViewPr>
    <p:cSldViewPr>
      <p:cViewPr varScale="1">
        <p:scale>
          <a:sx n="73" d="100"/>
          <a:sy n="73" d="100"/>
        </p:scale>
        <p:origin x="-109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5857"/>
          </a:xfrm>
          <a:prstGeom prst="rect">
            <a:avLst/>
          </a:prstGeom>
        </p:spPr>
        <p:txBody>
          <a:bodyPr vert="horz" lIns="90992" tIns="45496" rIns="90992" bIns="45496" rtlCol="0"/>
          <a:lstStyle>
            <a:lvl1pPr algn="l">
              <a:defRPr sz="1200">
                <a:latin typeface="Verdana"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50443" y="0"/>
            <a:ext cx="2945659" cy="495857"/>
          </a:xfrm>
          <a:prstGeom prst="rect">
            <a:avLst/>
          </a:prstGeom>
        </p:spPr>
        <p:txBody>
          <a:bodyPr vert="horz" lIns="90992" tIns="45496" rIns="90992" bIns="45496" rtlCol="0"/>
          <a:lstStyle>
            <a:lvl1pPr algn="r">
              <a:defRPr sz="1200">
                <a:latin typeface="Verdana" pitchFamily="34" charset="0"/>
                <a:ea typeface="+mn-ea"/>
                <a:cs typeface="+mn-cs"/>
              </a:defRPr>
            </a:lvl1pPr>
          </a:lstStyle>
          <a:p>
            <a:pPr>
              <a:defRPr/>
            </a:pPr>
            <a:fld id="{FDACD29E-2214-4FDB-A4B0-01288F473E1B}" type="datetimeFigureOut">
              <a:rPr lang="en-US"/>
              <a:pPr>
                <a:defRPr/>
              </a:pPr>
              <a:t>9/30/2018</a:t>
            </a:fld>
            <a:endParaRPr lang="en-GB"/>
          </a:p>
        </p:txBody>
      </p:sp>
      <p:sp>
        <p:nvSpPr>
          <p:cNvPr id="4" name="Footer Placeholder 3"/>
          <p:cNvSpPr>
            <a:spLocks noGrp="1"/>
          </p:cNvSpPr>
          <p:nvPr>
            <p:ph type="ftr" sz="quarter" idx="2"/>
          </p:nvPr>
        </p:nvSpPr>
        <p:spPr>
          <a:xfrm>
            <a:off x="0" y="9429197"/>
            <a:ext cx="2945659" cy="495857"/>
          </a:xfrm>
          <a:prstGeom prst="rect">
            <a:avLst/>
          </a:prstGeom>
        </p:spPr>
        <p:txBody>
          <a:bodyPr vert="horz" lIns="90992" tIns="45496" rIns="90992" bIns="45496" rtlCol="0" anchor="b"/>
          <a:lstStyle>
            <a:lvl1pPr algn="l">
              <a:defRPr sz="1200">
                <a:latin typeface="Verdana"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50443" y="9429197"/>
            <a:ext cx="2945659" cy="495857"/>
          </a:xfrm>
          <a:prstGeom prst="rect">
            <a:avLst/>
          </a:prstGeom>
        </p:spPr>
        <p:txBody>
          <a:bodyPr vert="horz" lIns="90992" tIns="45496" rIns="90992" bIns="45496" rtlCol="0" anchor="b"/>
          <a:lstStyle>
            <a:lvl1pPr algn="r">
              <a:defRPr sz="1200">
                <a:latin typeface="Verdana" pitchFamily="34" charset="0"/>
                <a:ea typeface="+mn-ea"/>
                <a:cs typeface="+mn-cs"/>
              </a:defRPr>
            </a:lvl1pPr>
          </a:lstStyle>
          <a:p>
            <a:pPr>
              <a:defRPr/>
            </a:pPr>
            <a:fld id="{237BEE3B-F5F5-4473-AA36-BDCF061ACB6E}" type="slidenum">
              <a:rPr lang="en-GB"/>
              <a:pPr>
                <a:defRPr/>
              </a:pPr>
              <a:t>‹#›</a:t>
            </a:fld>
            <a:endParaRPr lang="en-GB"/>
          </a:p>
        </p:txBody>
      </p:sp>
    </p:spTree>
    <p:extLst>
      <p:ext uri="{BB962C8B-B14F-4D97-AF65-F5344CB8AC3E}">
        <p14:creationId xmlns:p14="http://schemas.microsoft.com/office/powerpoint/2010/main" val="152735888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pPr>
              <a:defRPr/>
            </a:pPr>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pPr>
              <a:defRPr/>
            </a:pPr>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pPr>
              <a:defRPr/>
            </a:pPr>
            <a:fld id="{3A0B8047-8F60-4F09-92BE-73C02E9A1AD3}" type="slidenum">
              <a:rPr lang="en-GB" smtClean="0"/>
              <a:pPr>
                <a:defRPr/>
              </a:pPr>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E1CFA5-A2BF-44CE-A768-5B45CAA897DC}"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E26AF7E-EF67-4435-8ACD-93767D70D624}"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2566208-3A8D-4936-943E-8325FD4CA997}" type="slidenum">
              <a:rPr lang="en-GB" smtClean="0"/>
              <a:pPr>
                <a:defRPr/>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E6681A8-EF45-45B9-BF6C-7E1B0E63CEBF}"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880FD07-EF52-4F75-ADDD-2E3CF90D9959}"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260AB17-BCD8-4F8B-8479-E1DFD9913FAA}"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118BA13-2EF5-4F67-9994-DD9B389195A9}" type="slidenum">
              <a:rPr lang="en-GB" smtClean="0"/>
              <a:pPr>
                <a:defRPr/>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pPr>
              <a:defRPr/>
            </a:pPr>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pPr>
              <a:defRPr/>
            </a:pPr>
            <a:endParaRPr lang="en-GB"/>
          </a:p>
        </p:txBody>
      </p:sp>
      <p:sp>
        <p:nvSpPr>
          <p:cNvPr id="7" name="Slide Number Placeholder 6"/>
          <p:cNvSpPr>
            <a:spLocks noGrp="1"/>
          </p:cNvSpPr>
          <p:nvPr>
            <p:ph type="sldNum" sz="quarter" idx="12"/>
          </p:nvPr>
        </p:nvSpPr>
        <p:spPr/>
        <p:txBody>
          <a:bodyPr/>
          <a:lstStyle/>
          <a:p>
            <a:pPr>
              <a:defRPr/>
            </a:pPr>
            <a:fld id="{7064F1F7-3180-4E0C-877D-FF6AF4CDE4AF}"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66E2DB-FB22-4C3A-BD47-3CBB68AC3895}"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FB139C3-4AEB-4A6D-891A-084F7A1C5C5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pPr>
              <a:defRPr/>
            </a:pPr>
            <a:fld id="{06AC8A0F-17BA-4133-B38F-EDBE03E19E32}"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Dolan.Thoma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15616" y="980728"/>
            <a:ext cx="7313612" cy="1656184"/>
          </a:xfrm>
        </p:spPr>
        <p:txBody>
          <a:bodyPr>
            <a:normAutofit fontScale="90000"/>
          </a:bodyPr>
          <a:lstStyle/>
          <a:p>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a:t/>
            </a:r>
            <a:br>
              <a:rPr lang="en-GB" b="1" dirty="0"/>
            </a:br>
            <a:r>
              <a:rPr lang="en-GB" dirty="0" smtClean="0"/>
              <a:t/>
            </a:r>
            <a:br>
              <a:rPr lang="en-GB" dirty="0" smtClean="0"/>
            </a:br>
            <a:r>
              <a:rPr lang="en-GB" sz="3600" b="1" dirty="0" smtClean="0"/>
              <a:t>ECGE4001Q</a:t>
            </a:r>
            <a:r>
              <a:rPr lang="en-GB" sz="3600" b="1" dirty="0"/>
              <a:t/>
            </a:r>
            <a:br>
              <a:rPr lang="en-GB" sz="3600" b="1" dirty="0"/>
            </a:br>
            <a:r>
              <a:rPr lang="en-GB" sz="3600" b="1" dirty="0"/>
              <a:t>Academic Study Skills </a:t>
            </a:r>
            <a:r>
              <a:rPr lang="en-GB" sz="3600" b="1" dirty="0" smtClean="0"/>
              <a:t>for Students </a:t>
            </a:r>
            <a:endParaRPr lang="en-GB" sz="3600" dirty="0" smtClean="0"/>
          </a:p>
        </p:txBody>
      </p:sp>
      <p:sp>
        <p:nvSpPr>
          <p:cNvPr id="14338" name="Rectangle 3"/>
          <p:cNvSpPr>
            <a:spLocks noGrp="1" noChangeArrowheads="1"/>
          </p:cNvSpPr>
          <p:nvPr>
            <p:ph idx="1"/>
          </p:nvPr>
        </p:nvSpPr>
        <p:spPr>
          <a:xfrm>
            <a:off x="1187624" y="3068960"/>
            <a:ext cx="6777317" cy="2592288"/>
          </a:xfrm>
        </p:spPr>
        <p:txBody>
          <a:bodyPr>
            <a:normAutofit lnSpcReduction="10000"/>
          </a:bodyPr>
          <a:lstStyle/>
          <a:p>
            <a:pPr algn="ctr" eaLnBrk="1" hangingPunct="1">
              <a:buFont typeface="Wingdings" pitchFamily="-72" charset="2"/>
              <a:buNone/>
            </a:pPr>
            <a:r>
              <a:rPr lang="en-GB" b="1" dirty="0" smtClean="0"/>
              <a:t>Lecture 1 – </a:t>
            </a:r>
            <a:r>
              <a:rPr lang="en-GB" b="1" dirty="0" smtClean="0"/>
              <a:t>01.10.18</a:t>
            </a:r>
            <a:endParaRPr lang="en-GB" b="1" dirty="0" smtClean="0"/>
          </a:p>
          <a:p>
            <a:pPr algn="ctr" eaLnBrk="1" hangingPunct="1">
              <a:buFont typeface="Wingdings" pitchFamily="-72" charset="2"/>
              <a:buNone/>
            </a:pPr>
            <a:r>
              <a:rPr lang="en-GB" b="1" dirty="0" smtClean="0"/>
              <a:t>Introduction and Overview</a:t>
            </a:r>
          </a:p>
          <a:p>
            <a:pPr algn="ctr" eaLnBrk="1" hangingPunct="1">
              <a:buFont typeface="Wingdings" pitchFamily="-72" charset="2"/>
              <a:buNone/>
            </a:pPr>
            <a:endParaRPr lang="en-GB" b="1" dirty="0" smtClean="0"/>
          </a:p>
          <a:p>
            <a:pPr algn="ctr" eaLnBrk="1" hangingPunct="1">
              <a:buFont typeface="Wingdings" pitchFamily="-72" charset="2"/>
              <a:buNone/>
            </a:pPr>
            <a:endParaRPr lang="en-GB" b="1" dirty="0" smtClean="0"/>
          </a:p>
          <a:p>
            <a:pPr algn="ctr" eaLnBrk="1" hangingPunct="1">
              <a:buFont typeface="Wingdings" pitchFamily="-72" charset="2"/>
              <a:buNone/>
            </a:pPr>
            <a:r>
              <a:rPr lang="en-GB" b="1" dirty="0" smtClean="0"/>
              <a:t>Mrs Angharad Lewis </a:t>
            </a:r>
          </a:p>
          <a:p>
            <a:pPr algn="ctr" eaLnBrk="1" hangingPunct="1">
              <a:buFont typeface="Wingdings" pitchFamily="-72" charset="2"/>
              <a:buNone/>
            </a:pPr>
            <a:r>
              <a:rPr lang="en-GB" b="1" dirty="0" smtClean="0"/>
              <a:t>01267 676949</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a:xfrm>
            <a:off x="1403350" y="333375"/>
            <a:ext cx="6985000" cy="1439863"/>
          </a:xfrm>
        </p:spPr>
        <p:txBody>
          <a:bodyPr/>
          <a:lstStyle/>
          <a:p>
            <a:pPr eaLnBrk="1" hangingPunct="1"/>
            <a:r>
              <a:rPr lang="en-GB" sz="900" smtClean="0"/>
              <a:t/>
            </a:r>
            <a:br>
              <a:rPr lang="en-GB" sz="900" smtClean="0"/>
            </a:br>
            <a:r>
              <a:rPr lang="en-GB" sz="900" smtClean="0"/>
              <a:t/>
            </a:r>
            <a:br>
              <a:rPr lang="en-GB" sz="900" smtClean="0"/>
            </a:br>
            <a:r>
              <a:rPr lang="en-GB" sz="2400" smtClean="0"/>
              <a:t/>
            </a:r>
            <a:br>
              <a:rPr lang="en-GB" sz="2400" smtClean="0"/>
            </a:br>
            <a:endParaRPr lang="en-GB" sz="2400" smtClean="0"/>
          </a:p>
        </p:txBody>
      </p:sp>
      <p:sp>
        <p:nvSpPr>
          <p:cNvPr id="16386" name="Rectangle 5"/>
          <p:cNvSpPr>
            <a:spLocks noGrp="1" noChangeArrowheads="1"/>
          </p:cNvSpPr>
          <p:nvPr>
            <p:ph sz="quarter" idx="13"/>
          </p:nvPr>
        </p:nvSpPr>
        <p:spPr>
          <a:xfrm>
            <a:off x="539750" y="4159686"/>
            <a:ext cx="4176713" cy="2077601"/>
          </a:xfrm>
        </p:spPr>
        <p:txBody>
          <a:bodyPr>
            <a:normAutofit lnSpcReduction="10000"/>
          </a:bodyPr>
          <a:lstStyle/>
          <a:p>
            <a:pPr eaLnBrk="1" hangingPunct="1">
              <a:lnSpc>
                <a:spcPct val="80000"/>
              </a:lnSpc>
            </a:pPr>
            <a:r>
              <a:rPr lang="en-GB" sz="2100" dirty="0" smtClean="0"/>
              <a:t>Registration</a:t>
            </a:r>
          </a:p>
          <a:p>
            <a:pPr eaLnBrk="1" hangingPunct="1">
              <a:lnSpc>
                <a:spcPct val="80000"/>
              </a:lnSpc>
            </a:pPr>
            <a:r>
              <a:rPr lang="en-GB" sz="2100" dirty="0" smtClean="0"/>
              <a:t>Library</a:t>
            </a:r>
          </a:p>
          <a:p>
            <a:pPr eaLnBrk="1" hangingPunct="1">
              <a:lnSpc>
                <a:spcPct val="80000"/>
              </a:lnSpc>
            </a:pPr>
            <a:r>
              <a:rPr lang="en-GB" sz="2100" dirty="0" smtClean="0"/>
              <a:t>Log-on for your email</a:t>
            </a:r>
          </a:p>
          <a:p>
            <a:pPr eaLnBrk="1" hangingPunct="1">
              <a:lnSpc>
                <a:spcPct val="80000"/>
              </a:lnSpc>
            </a:pPr>
            <a:r>
              <a:rPr lang="en-GB" sz="2100" dirty="0" smtClean="0"/>
              <a:t>Moodle</a:t>
            </a:r>
          </a:p>
          <a:p>
            <a:pPr eaLnBrk="1" hangingPunct="1">
              <a:lnSpc>
                <a:spcPct val="80000"/>
              </a:lnSpc>
              <a:buFont typeface="Wingdings" pitchFamily="-72" charset="2"/>
              <a:buNone/>
            </a:pPr>
            <a:r>
              <a:rPr lang="en-GB" sz="2100" dirty="0" smtClean="0"/>
              <a:t> </a:t>
            </a:r>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r>
              <a:rPr lang="en-GB" sz="2100" dirty="0">
                <a:hlinkClick r:id="rId2"/>
              </a:rPr>
              <a:t>a</a:t>
            </a:r>
            <a:r>
              <a:rPr lang="en-GB" sz="2100" dirty="0" smtClean="0">
                <a:hlinkClick r:id="rId2"/>
              </a:rPr>
              <a:t>ngharad.lewis@uwtsd.ac.uk</a:t>
            </a:r>
            <a:endParaRPr lang="en-GB" sz="2100" dirty="0" smtClean="0"/>
          </a:p>
          <a:p>
            <a:pPr eaLnBrk="1" hangingPunct="1">
              <a:lnSpc>
                <a:spcPct val="80000"/>
              </a:lnSpc>
              <a:buFont typeface="Wingdings" pitchFamily="-72" charset="2"/>
              <a:buNone/>
            </a:pPr>
            <a:endParaRPr lang="en-GB" sz="2100" dirty="0" smtClean="0"/>
          </a:p>
        </p:txBody>
      </p:sp>
      <p:sp>
        <p:nvSpPr>
          <p:cNvPr id="16387" name="Rectangle 6"/>
          <p:cNvSpPr>
            <a:spLocks noGrp="1" noChangeArrowheads="1"/>
          </p:cNvSpPr>
          <p:nvPr>
            <p:ph sz="quarter" idx="14"/>
          </p:nvPr>
        </p:nvSpPr>
        <p:spPr>
          <a:xfrm>
            <a:off x="4427538" y="4159687"/>
            <a:ext cx="4256087" cy="1933138"/>
          </a:xfrm>
        </p:spPr>
        <p:txBody>
          <a:bodyPr/>
          <a:lstStyle/>
          <a:p>
            <a:pPr eaLnBrk="1" hangingPunct="1">
              <a:lnSpc>
                <a:spcPct val="80000"/>
              </a:lnSpc>
            </a:pPr>
            <a:r>
              <a:rPr lang="en-GB" sz="2100" dirty="0" err="1" smtClean="0"/>
              <a:t>Cofrestru</a:t>
            </a:r>
            <a:endParaRPr lang="en-GB" sz="2100" dirty="0" smtClean="0"/>
          </a:p>
          <a:p>
            <a:pPr eaLnBrk="1" hangingPunct="1">
              <a:lnSpc>
                <a:spcPct val="80000"/>
              </a:lnSpc>
            </a:pPr>
            <a:r>
              <a:rPr lang="en-GB" sz="2100" dirty="0" err="1" smtClean="0"/>
              <a:t>Llyfrgell</a:t>
            </a:r>
            <a:endParaRPr lang="en-GB" sz="2100" dirty="0" smtClean="0"/>
          </a:p>
          <a:p>
            <a:pPr eaLnBrk="1" hangingPunct="1">
              <a:lnSpc>
                <a:spcPct val="80000"/>
              </a:lnSpc>
            </a:pPr>
            <a:r>
              <a:rPr lang="en-GB" sz="2100" dirty="0" err="1" smtClean="0"/>
              <a:t>Mewngofnodi</a:t>
            </a:r>
            <a:r>
              <a:rPr lang="en-GB" sz="2100" dirty="0" smtClean="0"/>
              <a:t> </a:t>
            </a:r>
            <a:r>
              <a:rPr lang="en-GB" sz="2100" dirty="0" err="1" smtClean="0"/>
              <a:t>i’ch</a:t>
            </a:r>
            <a:r>
              <a:rPr lang="en-GB" sz="2100" dirty="0" smtClean="0"/>
              <a:t> e-</a:t>
            </a:r>
            <a:r>
              <a:rPr lang="en-GB" sz="2100" dirty="0" err="1" smtClean="0"/>
              <a:t>bost</a:t>
            </a:r>
            <a:endParaRPr lang="en-GB" sz="2100" dirty="0" smtClean="0"/>
          </a:p>
          <a:p>
            <a:pPr eaLnBrk="1" hangingPunct="1">
              <a:lnSpc>
                <a:spcPct val="80000"/>
              </a:lnSpc>
            </a:pPr>
            <a:r>
              <a:rPr lang="en-GB" sz="2100" dirty="0" smtClean="0"/>
              <a:t>Moodle</a:t>
            </a:r>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endParaRPr lang="en-GB" sz="2100" dirty="0" smtClean="0"/>
          </a:p>
        </p:txBody>
      </p:sp>
      <p:sp>
        <p:nvSpPr>
          <p:cNvPr id="16388" name="Text Box 7"/>
          <p:cNvSpPr txBox="1">
            <a:spLocks noChangeArrowheads="1"/>
          </p:cNvSpPr>
          <p:nvPr/>
        </p:nvSpPr>
        <p:spPr bwMode="auto">
          <a:xfrm>
            <a:off x="1116013" y="404813"/>
            <a:ext cx="7632700" cy="4001095"/>
          </a:xfrm>
          <a:prstGeom prst="rect">
            <a:avLst/>
          </a:prstGeom>
          <a:noFill/>
          <a:ln w="9525">
            <a:noFill/>
            <a:miter lim="800000"/>
            <a:headEnd/>
            <a:tailEnd/>
          </a:ln>
        </p:spPr>
        <p:txBody>
          <a:bodyPr>
            <a:prstTxWarp prst="textNoShape">
              <a:avLst/>
            </a:prstTxWarp>
            <a:spAutoFit/>
          </a:bodyPr>
          <a:lstStyle/>
          <a:p>
            <a:pPr>
              <a:spcBef>
                <a:spcPct val="50000"/>
              </a:spcBef>
            </a:pPr>
            <a:endParaRPr lang="en-GB" sz="1600" dirty="0" smtClean="0"/>
          </a:p>
          <a:p>
            <a:pPr>
              <a:spcBef>
                <a:spcPct val="50000"/>
              </a:spcBef>
            </a:pPr>
            <a:r>
              <a:rPr lang="en-GB" sz="2800" dirty="0" smtClean="0">
                <a:latin typeface="Century Gothic" panose="020B0502020202020204" pitchFamily="34" charset="0"/>
              </a:rPr>
              <a:t>First </a:t>
            </a:r>
            <a:r>
              <a:rPr lang="en-GB" sz="2800" dirty="0">
                <a:latin typeface="Century Gothic" panose="020B0502020202020204" pitchFamily="34" charset="0"/>
              </a:rPr>
              <a:t>week at </a:t>
            </a:r>
            <a:r>
              <a:rPr lang="en-GB" sz="2800" dirty="0" smtClean="0">
                <a:latin typeface="Century Gothic" panose="020B0502020202020204" pitchFamily="34" charset="0"/>
              </a:rPr>
              <a:t>University…Don’t Panic!!!</a:t>
            </a:r>
            <a:r>
              <a:rPr lang="en-GB" sz="2800" dirty="0"/>
              <a:t/>
            </a:r>
            <a:br>
              <a:rPr lang="en-GB" sz="2800" dirty="0"/>
            </a:br>
            <a:endParaRPr lang="en-GB" sz="2800" dirty="0" smtClean="0"/>
          </a:p>
          <a:p>
            <a:pPr>
              <a:spcBef>
                <a:spcPct val="50000"/>
              </a:spcBef>
            </a:pPr>
            <a:endParaRPr lang="en-GB" sz="2800" dirty="0" smtClean="0"/>
          </a:p>
          <a:p>
            <a:pPr>
              <a:spcBef>
                <a:spcPct val="50000"/>
              </a:spcBef>
            </a:pPr>
            <a:endParaRPr lang="en-GB" sz="2800" dirty="0" smtClean="0"/>
          </a:p>
          <a:p>
            <a:pPr>
              <a:spcBef>
                <a:spcPct val="50000"/>
              </a:spcBef>
            </a:pPr>
            <a:r>
              <a:rPr lang="en-GB" sz="2000" dirty="0" smtClean="0">
                <a:latin typeface="Century Gothic" panose="020B0502020202020204" pitchFamily="34" charset="0"/>
              </a:rPr>
              <a:t>Are </a:t>
            </a:r>
            <a:r>
              <a:rPr lang="en-GB" sz="2000" dirty="0">
                <a:latin typeface="Century Gothic" panose="020B0502020202020204" pitchFamily="34" charset="0"/>
              </a:rPr>
              <a:t>you having any problems with the following?</a:t>
            </a:r>
            <a:r>
              <a:rPr lang="en-GB" sz="1400" dirty="0">
                <a:latin typeface="Century Gothic" panose="020B0502020202020204" pitchFamily="34" charset="0"/>
              </a:rPr>
              <a:t> </a:t>
            </a:r>
            <a:endParaRPr lang="en-GB" sz="1600" dirty="0">
              <a:latin typeface="Century Gothic" panose="020B0502020202020204" pitchFamily="34" charset="0"/>
            </a:endParaRPr>
          </a:p>
          <a:p>
            <a:pPr>
              <a:spcBef>
                <a:spcPct val="50000"/>
              </a:spcBef>
            </a:pPr>
            <a:endParaRPr lang="en-GB" sz="1800" dirty="0"/>
          </a:p>
          <a:p>
            <a:pPr>
              <a:spcBef>
                <a:spcPct val="50000"/>
              </a:spcBef>
            </a:pPr>
            <a:endParaRPr lang="en-GB" sz="1800" dirty="0"/>
          </a:p>
        </p:txBody>
      </p:sp>
      <p:pic>
        <p:nvPicPr>
          <p:cNvPr id="1026" name="Picture 2" descr="C:\Users\a.lewis\AppData\Local\Microsoft\Windows\Temporary Internet Files\Content.IE5\2X458R7K\4811591465_3ac396e224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1484784"/>
            <a:ext cx="1161724" cy="16601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1043490" y="1027664"/>
            <a:ext cx="7024744" cy="889168"/>
          </a:xfrm>
        </p:spPr>
        <p:txBody>
          <a:bodyPr>
            <a:normAutofit fontScale="90000"/>
          </a:bodyPr>
          <a:lstStyle/>
          <a:p>
            <a:pPr eaLnBrk="1" hangingPunct="1"/>
            <a:r>
              <a:rPr lang="en-GB" sz="3200" b="1" dirty="0" smtClean="0"/>
              <a:t>Session 1 </a:t>
            </a:r>
            <a:br>
              <a:rPr lang="en-GB" sz="3200" b="1" dirty="0" smtClean="0"/>
            </a:br>
            <a:r>
              <a:rPr lang="en-GB" sz="3200" b="1" dirty="0" err="1" smtClean="0"/>
              <a:t>Sesiwn</a:t>
            </a:r>
            <a:r>
              <a:rPr lang="en-GB" sz="3200" b="1" dirty="0" smtClean="0"/>
              <a:t> 1 </a:t>
            </a:r>
          </a:p>
        </p:txBody>
      </p:sp>
      <p:sp>
        <p:nvSpPr>
          <p:cNvPr id="17410" name="Rectangle 4"/>
          <p:cNvSpPr>
            <a:spLocks noGrp="1" noChangeArrowheads="1"/>
          </p:cNvSpPr>
          <p:nvPr>
            <p:ph sz="quarter" idx="13"/>
          </p:nvPr>
        </p:nvSpPr>
        <p:spPr>
          <a:xfrm>
            <a:off x="827584" y="2348880"/>
            <a:ext cx="3579812" cy="3978275"/>
          </a:xfrm>
        </p:spPr>
        <p:txBody>
          <a:bodyPr/>
          <a:lstStyle/>
          <a:p>
            <a:pPr eaLnBrk="1" hangingPunct="1"/>
            <a:r>
              <a:rPr lang="en-GB" sz="2500" dirty="0" smtClean="0"/>
              <a:t>Introduction to the module</a:t>
            </a:r>
          </a:p>
          <a:p>
            <a:pPr eaLnBrk="1" hangingPunct="1"/>
            <a:r>
              <a:rPr lang="en-GB" sz="2500" dirty="0" smtClean="0"/>
              <a:t>A look through the Programme of Study Handbook</a:t>
            </a:r>
          </a:p>
          <a:p>
            <a:pPr eaLnBrk="1" hangingPunct="1"/>
            <a:r>
              <a:rPr lang="en-GB" sz="2500" dirty="0" smtClean="0"/>
              <a:t>Aims of Module</a:t>
            </a:r>
          </a:p>
          <a:p>
            <a:pPr eaLnBrk="1" hangingPunct="1"/>
            <a:r>
              <a:rPr lang="en-GB" sz="2500" dirty="0" smtClean="0"/>
              <a:t>Learning Outcomes</a:t>
            </a:r>
          </a:p>
          <a:p>
            <a:pPr eaLnBrk="1" hangingPunct="1"/>
            <a:r>
              <a:rPr lang="en-GB" sz="2500" dirty="0" smtClean="0"/>
              <a:t>Content</a:t>
            </a:r>
          </a:p>
          <a:p>
            <a:pPr eaLnBrk="1" hangingPunct="1"/>
            <a:r>
              <a:rPr lang="en-GB" sz="2500" dirty="0" smtClean="0"/>
              <a:t>Assessment </a:t>
            </a:r>
          </a:p>
        </p:txBody>
      </p:sp>
      <p:sp>
        <p:nvSpPr>
          <p:cNvPr id="17411" name="Rectangle 5"/>
          <p:cNvSpPr>
            <a:spLocks noGrp="1" noChangeArrowheads="1"/>
          </p:cNvSpPr>
          <p:nvPr>
            <p:ph sz="quarter" idx="14"/>
          </p:nvPr>
        </p:nvSpPr>
        <p:spPr>
          <a:xfrm>
            <a:off x="4644008" y="2348880"/>
            <a:ext cx="3419856" cy="4032448"/>
          </a:xfrm>
        </p:spPr>
        <p:txBody>
          <a:bodyPr>
            <a:normAutofit lnSpcReduction="10000"/>
          </a:bodyPr>
          <a:lstStyle/>
          <a:p>
            <a:pPr eaLnBrk="1" hangingPunct="1"/>
            <a:r>
              <a:rPr lang="en-GB" sz="2500" dirty="0" err="1" smtClean="0"/>
              <a:t>Cyflwyniad</a:t>
            </a:r>
            <a:r>
              <a:rPr lang="en-GB" sz="2500" dirty="0" smtClean="0"/>
              <a:t> </a:t>
            </a:r>
            <a:r>
              <a:rPr lang="en-GB" sz="2500" dirty="0" err="1" smtClean="0"/>
              <a:t>i’r</a:t>
            </a:r>
            <a:r>
              <a:rPr lang="en-GB" sz="2500" dirty="0" smtClean="0"/>
              <a:t> </a:t>
            </a:r>
            <a:r>
              <a:rPr lang="en-GB" sz="2500" dirty="0" err="1" smtClean="0"/>
              <a:t>modiwl</a:t>
            </a:r>
            <a:endParaRPr lang="en-GB" sz="2500" dirty="0" smtClean="0"/>
          </a:p>
          <a:p>
            <a:pPr eaLnBrk="1" hangingPunct="1"/>
            <a:r>
              <a:rPr lang="en-GB" sz="2500" dirty="0" err="1" smtClean="0"/>
              <a:t>Cipolwg</a:t>
            </a:r>
            <a:r>
              <a:rPr lang="en-GB" sz="2500" dirty="0" smtClean="0"/>
              <a:t> </a:t>
            </a:r>
            <a:r>
              <a:rPr lang="en-GB" sz="2500" dirty="0" err="1" smtClean="0"/>
              <a:t>ar</a:t>
            </a:r>
            <a:r>
              <a:rPr lang="en-GB" sz="2500" dirty="0" smtClean="0"/>
              <a:t> y </a:t>
            </a:r>
            <a:r>
              <a:rPr lang="en-GB" sz="2500" dirty="0" err="1"/>
              <a:t>L</a:t>
            </a:r>
            <a:r>
              <a:rPr lang="en-GB" sz="2500" dirty="0" err="1" smtClean="0"/>
              <a:t>lawlyfr</a:t>
            </a:r>
            <a:r>
              <a:rPr lang="en-GB" sz="2500" dirty="0" smtClean="0"/>
              <a:t> </a:t>
            </a:r>
            <a:r>
              <a:rPr lang="en-GB" sz="2500" dirty="0" err="1" smtClean="0"/>
              <a:t>Rhaglen</a:t>
            </a:r>
            <a:r>
              <a:rPr lang="en-GB" sz="2500" dirty="0" smtClean="0"/>
              <a:t> </a:t>
            </a:r>
            <a:r>
              <a:rPr lang="en-GB" sz="2500" dirty="0" err="1" smtClean="0"/>
              <a:t>Astudio</a:t>
            </a:r>
            <a:endParaRPr lang="en-GB" sz="2500" dirty="0" smtClean="0"/>
          </a:p>
          <a:p>
            <a:pPr eaLnBrk="1" hangingPunct="1"/>
            <a:r>
              <a:rPr lang="en-GB" sz="2500" dirty="0" err="1" smtClean="0"/>
              <a:t>Amcanion</a:t>
            </a:r>
            <a:r>
              <a:rPr lang="en-GB" sz="2500" dirty="0" smtClean="0"/>
              <a:t> y </a:t>
            </a:r>
            <a:r>
              <a:rPr lang="en-GB" sz="2500" dirty="0" err="1" smtClean="0"/>
              <a:t>Modiwl</a:t>
            </a:r>
            <a:endParaRPr lang="en-GB" sz="2500" dirty="0" smtClean="0"/>
          </a:p>
          <a:p>
            <a:pPr eaLnBrk="1" hangingPunct="1"/>
            <a:r>
              <a:rPr lang="en-GB" sz="2500" dirty="0" err="1" smtClean="0"/>
              <a:t>Deilliannau</a:t>
            </a:r>
            <a:r>
              <a:rPr lang="en-GB" sz="2500" dirty="0" smtClean="0"/>
              <a:t> </a:t>
            </a:r>
            <a:r>
              <a:rPr lang="en-GB" sz="2500" dirty="0" err="1" smtClean="0"/>
              <a:t>Dysgu</a:t>
            </a:r>
            <a:endParaRPr lang="en-GB" sz="2500" dirty="0" smtClean="0"/>
          </a:p>
          <a:p>
            <a:pPr eaLnBrk="1" hangingPunct="1"/>
            <a:r>
              <a:rPr lang="en-GB" sz="2500" dirty="0" err="1" smtClean="0"/>
              <a:t>Cynnwys</a:t>
            </a:r>
            <a:r>
              <a:rPr lang="en-GB" sz="2500" dirty="0" smtClean="0"/>
              <a:t> </a:t>
            </a:r>
          </a:p>
          <a:p>
            <a:pPr eaLnBrk="1" hangingPunct="1"/>
            <a:r>
              <a:rPr lang="en-GB" sz="2500" dirty="0" err="1" smtClean="0"/>
              <a:t>Asesu</a:t>
            </a:r>
            <a:endParaRPr lang="en-GB" sz="25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pPr eaLnBrk="1" hangingPunct="1"/>
            <a:r>
              <a:rPr lang="en-GB" sz="3200" b="1" dirty="0" smtClean="0"/>
              <a:t>Aims </a:t>
            </a:r>
            <a:br>
              <a:rPr lang="en-GB" sz="3200" b="1" dirty="0" smtClean="0"/>
            </a:br>
            <a:r>
              <a:rPr lang="en-GB" sz="3200" b="1" dirty="0" err="1" smtClean="0"/>
              <a:t>Amcanion</a:t>
            </a:r>
            <a:endParaRPr lang="en-GB" sz="3200" b="1" dirty="0" smtClean="0"/>
          </a:p>
        </p:txBody>
      </p:sp>
      <p:sp>
        <p:nvSpPr>
          <p:cNvPr id="18434" name="Rectangle 4"/>
          <p:cNvSpPr>
            <a:spLocks noGrp="1" noChangeArrowheads="1"/>
          </p:cNvSpPr>
          <p:nvPr>
            <p:ph sz="quarter" idx="13"/>
          </p:nvPr>
        </p:nvSpPr>
        <p:spPr/>
        <p:txBody>
          <a:bodyPr>
            <a:normAutofit lnSpcReduction="10000"/>
          </a:bodyPr>
          <a:lstStyle/>
          <a:p>
            <a:pPr marL="476250" indent="-476250"/>
            <a:r>
              <a:rPr lang="en-GB" sz="2500" dirty="0" smtClean="0"/>
              <a:t>To </a:t>
            </a:r>
            <a:r>
              <a:rPr lang="en-GB" sz="2500" dirty="0"/>
              <a:t>introduce higher education academic skills and effective communication within the context of the students’ programme of study. </a:t>
            </a:r>
          </a:p>
          <a:p>
            <a:pPr marL="476250" indent="-476250" eaLnBrk="1" hangingPunct="1"/>
            <a:endParaRPr lang="en-GB" sz="2500" dirty="0" smtClean="0"/>
          </a:p>
        </p:txBody>
      </p:sp>
      <p:sp>
        <p:nvSpPr>
          <p:cNvPr id="18435" name="Rectangle 5"/>
          <p:cNvSpPr>
            <a:spLocks noGrp="1" noChangeArrowheads="1"/>
          </p:cNvSpPr>
          <p:nvPr>
            <p:ph sz="quarter" idx="14"/>
          </p:nvPr>
        </p:nvSpPr>
        <p:spPr/>
        <p:txBody>
          <a:bodyPr>
            <a:normAutofit/>
          </a:bodyPr>
          <a:lstStyle/>
          <a:p>
            <a:pPr marL="476250" indent="-476250"/>
            <a:r>
              <a:rPr lang="cy-GB" sz="2500" dirty="0" smtClean="0"/>
              <a:t>Cyflwyno </a:t>
            </a:r>
            <a:r>
              <a:rPr lang="cy-GB" sz="2500" dirty="0"/>
              <a:t>sgiliau academaidd addysg uwch a chyfathrebu effeithiol yng nghyd-destun rhaglen astudio’r myfyrwyr. </a:t>
            </a:r>
            <a:endParaRPr lang="en-GB" sz="25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normAutofit/>
          </a:bodyPr>
          <a:lstStyle/>
          <a:p>
            <a:pPr eaLnBrk="1" hangingPunct="1"/>
            <a:r>
              <a:rPr lang="en-GB" sz="3200" b="1" dirty="0" smtClean="0"/>
              <a:t>Learning Outcomes </a:t>
            </a:r>
            <a:br>
              <a:rPr lang="en-GB" sz="3200" b="1" dirty="0" smtClean="0"/>
            </a:br>
            <a:r>
              <a:rPr lang="en-GB" sz="3200" b="1" dirty="0" err="1" smtClean="0"/>
              <a:t>Deilliannau</a:t>
            </a:r>
            <a:r>
              <a:rPr lang="en-GB" sz="3200" b="1" dirty="0" smtClean="0"/>
              <a:t> </a:t>
            </a:r>
            <a:r>
              <a:rPr lang="en-GB" sz="3200" b="1" dirty="0" err="1" smtClean="0"/>
              <a:t>Dysgu</a:t>
            </a:r>
            <a:endParaRPr lang="en-GB" sz="3200" b="1" dirty="0" smtClean="0"/>
          </a:p>
        </p:txBody>
      </p:sp>
      <p:sp>
        <p:nvSpPr>
          <p:cNvPr id="19458" name="Rectangle 4"/>
          <p:cNvSpPr>
            <a:spLocks noGrp="1" noChangeArrowheads="1"/>
          </p:cNvSpPr>
          <p:nvPr>
            <p:ph sz="quarter" idx="13"/>
          </p:nvPr>
        </p:nvSpPr>
        <p:spPr>
          <a:xfrm>
            <a:off x="1042416" y="2313432"/>
            <a:ext cx="3419856" cy="4283920"/>
          </a:xfrm>
        </p:spPr>
        <p:txBody>
          <a:bodyPr>
            <a:normAutofit fontScale="85000" lnSpcReduction="20000"/>
          </a:bodyPr>
          <a:lstStyle/>
          <a:p>
            <a:r>
              <a:rPr lang="en-GB" sz="2100" dirty="0"/>
              <a:t>Upon the successful completion of this module, the student should be able to demonstrate the ability to: </a:t>
            </a:r>
          </a:p>
          <a:p>
            <a:pPr lvl="1"/>
            <a:r>
              <a:rPr lang="en-GB" sz="1900" dirty="0" smtClean="0"/>
              <a:t>engage </a:t>
            </a:r>
            <a:r>
              <a:rPr lang="en-GB" sz="1900" dirty="0"/>
              <a:t>in, and recognise the importance of academic reading, writing, referencing and develop confidence in communication and presenting to different audiences and for different purposes; </a:t>
            </a:r>
          </a:p>
          <a:p>
            <a:pPr lvl="1"/>
            <a:r>
              <a:rPr lang="en-GB" sz="1900" dirty="0" smtClean="0"/>
              <a:t>explore </a:t>
            </a:r>
            <a:r>
              <a:rPr lang="en-GB" sz="1900" dirty="0"/>
              <a:t>different communication styles and systems; </a:t>
            </a:r>
          </a:p>
        </p:txBody>
      </p:sp>
      <p:sp>
        <p:nvSpPr>
          <p:cNvPr id="19459" name="Rectangle 5"/>
          <p:cNvSpPr>
            <a:spLocks noGrp="1" noChangeArrowheads="1"/>
          </p:cNvSpPr>
          <p:nvPr>
            <p:ph sz="quarter" idx="14"/>
          </p:nvPr>
        </p:nvSpPr>
        <p:spPr>
          <a:xfrm>
            <a:off x="4645152" y="2313430"/>
            <a:ext cx="3419856" cy="4067897"/>
          </a:xfrm>
        </p:spPr>
        <p:txBody>
          <a:bodyPr>
            <a:normAutofit fontScale="92500" lnSpcReduction="20000"/>
          </a:bodyPr>
          <a:lstStyle/>
          <a:p>
            <a:r>
              <a:rPr lang="cy-GB" sz="2100" dirty="0"/>
              <a:t>Ar ôl cwblhau’r modwl hwn yn llwyddiannus, dylai’r myfyriwr allu dangos y gallu i: </a:t>
            </a:r>
            <a:endParaRPr lang="cy-GB" sz="2100" dirty="0" smtClean="0"/>
          </a:p>
          <a:p>
            <a:pPr lvl="1"/>
            <a:r>
              <a:rPr lang="cy-GB" sz="1700" dirty="0" smtClean="0"/>
              <a:t>ymgymryd </a:t>
            </a:r>
            <a:r>
              <a:rPr lang="cy-GB" sz="1700" dirty="0"/>
              <a:t>â darllen, ysgrifennu a chyfeirnodi academaidd a chydnabod pwysigrwydd hynny, a datblygu hyder wrth gyfathrebu a chyflwyno i gynulleidfaoedd gwahanol ac i ddibenion gwahanol; </a:t>
            </a:r>
          </a:p>
          <a:p>
            <a:pPr lvl="1"/>
            <a:r>
              <a:rPr lang="cy-GB" sz="1900" dirty="0" smtClean="0"/>
              <a:t>archwilio </a:t>
            </a:r>
            <a:r>
              <a:rPr lang="cy-GB" sz="1900" dirty="0"/>
              <a:t>arddulliau a systemau cyfathrebu gwahanol; </a:t>
            </a:r>
            <a:endParaRPr lang="en-GB" sz="19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normAutofit/>
          </a:bodyPr>
          <a:lstStyle/>
          <a:p>
            <a:pPr eaLnBrk="1" hangingPunct="1"/>
            <a:r>
              <a:rPr lang="en-GB" sz="3200" b="1" dirty="0" smtClean="0"/>
              <a:t>Learning Outcomes </a:t>
            </a:r>
            <a:br>
              <a:rPr lang="en-GB" sz="3200" b="1" dirty="0" smtClean="0"/>
            </a:br>
            <a:r>
              <a:rPr lang="en-GB" sz="3200" b="1" dirty="0" err="1" smtClean="0"/>
              <a:t>Deilliannau</a:t>
            </a:r>
            <a:r>
              <a:rPr lang="en-GB" sz="3200" b="1" dirty="0" smtClean="0"/>
              <a:t> </a:t>
            </a:r>
            <a:r>
              <a:rPr lang="en-GB" sz="3200" b="1" dirty="0" err="1" smtClean="0"/>
              <a:t>Dysgu</a:t>
            </a:r>
            <a:endParaRPr lang="en-GB" sz="3200" b="1" dirty="0" smtClean="0"/>
          </a:p>
        </p:txBody>
      </p:sp>
      <p:sp>
        <p:nvSpPr>
          <p:cNvPr id="20482" name="Rectangle 4"/>
          <p:cNvSpPr>
            <a:spLocks noGrp="1" noChangeArrowheads="1"/>
          </p:cNvSpPr>
          <p:nvPr>
            <p:ph sz="quarter" idx="13"/>
          </p:nvPr>
        </p:nvSpPr>
        <p:spPr/>
        <p:txBody>
          <a:bodyPr>
            <a:normAutofit lnSpcReduction="10000"/>
          </a:bodyPr>
          <a:lstStyle/>
          <a:p>
            <a:pPr marL="773430" lvl="1" indent="-476250"/>
            <a:r>
              <a:rPr lang="en-GB" sz="1900" dirty="0" smtClean="0"/>
              <a:t>develop </a:t>
            </a:r>
            <a:r>
              <a:rPr lang="en-GB" sz="1900" dirty="0"/>
              <a:t>digital competency and numeracy skills in line with the academic demands of the programme;</a:t>
            </a:r>
          </a:p>
          <a:p>
            <a:pPr marL="773430" lvl="1" indent="-476250"/>
            <a:r>
              <a:rPr lang="en-GB" sz="1900" dirty="0" smtClean="0"/>
              <a:t>organise </a:t>
            </a:r>
            <a:r>
              <a:rPr lang="en-GB" sz="1900" dirty="0"/>
              <a:t>their learning effectively and reflect upon their own progress and future development. </a:t>
            </a:r>
          </a:p>
        </p:txBody>
      </p:sp>
      <p:sp>
        <p:nvSpPr>
          <p:cNvPr id="20483" name="Rectangle 5"/>
          <p:cNvSpPr>
            <a:spLocks noGrp="1" noChangeArrowheads="1"/>
          </p:cNvSpPr>
          <p:nvPr>
            <p:ph sz="quarter" idx="14"/>
          </p:nvPr>
        </p:nvSpPr>
        <p:spPr/>
        <p:txBody>
          <a:bodyPr>
            <a:normAutofit lnSpcReduction="10000"/>
          </a:bodyPr>
          <a:lstStyle/>
          <a:p>
            <a:pPr marL="697230" lvl="1" indent="-400050"/>
            <a:r>
              <a:rPr lang="cy-GB" sz="1900" dirty="0" smtClean="0">
                <a:solidFill>
                  <a:schemeClr val="tx1"/>
                </a:solidFill>
              </a:rPr>
              <a:t>datblygu </a:t>
            </a:r>
            <a:r>
              <a:rPr lang="cy-GB" sz="1900" dirty="0">
                <a:solidFill>
                  <a:schemeClr val="tx1"/>
                </a:solidFill>
              </a:rPr>
              <a:t>cymhwysedd digidol a sgiliau rhifedd yn unol â gofynion academaidd y rhaglen;</a:t>
            </a:r>
          </a:p>
          <a:p>
            <a:pPr marL="697230" lvl="1" indent="-400050"/>
            <a:r>
              <a:rPr lang="cy-GB" sz="1900" dirty="0" smtClean="0">
                <a:solidFill>
                  <a:schemeClr val="tx1"/>
                </a:solidFill>
              </a:rPr>
              <a:t>trefnu </a:t>
            </a:r>
            <a:r>
              <a:rPr lang="cy-GB" sz="1900" dirty="0">
                <a:solidFill>
                  <a:schemeClr val="tx1"/>
                </a:solidFill>
              </a:rPr>
              <a:t>eu dysgu’n effeithiol ac adfyfyrio ar eu cynnydd eu hunain a’u datblygiad i’r dyfodol.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Content</a:t>
            </a:r>
            <a:br>
              <a:rPr lang="en-GB" b="1" dirty="0" smtClean="0"/>
            </a:br>
            <a:r>
              <a:rPr lang="en-GB" b="1" dirty="0" err="1" smtClean="0"/>
              <a:t>Cynnwys</a:t>
            </a:r>
            <a:endParaRPr lang="en-GB" b="1" dirty="0"/>
          </a:p>
        </p:txBody>
      </p:sp>
      <p:sp>
        <p:nvSpPr>
          <p:cNvPr id="3" name="Content Placeholder 2"/>
          <p:cNvSpPr>
            <a:spLocks noGrp="1"/>
          </p:cNvSpPr>
          <p:nvPr>
            <p:ph idx="1"/>
          </p:nvPr>
        </p:nvSpPr>
        <p:spPr>
          <a:xfrm>
            <a:off x="1043492" y="2323652"/>
            <a:ext cx="6777317" cy="4201692"/>
          </a:xfrm>
        </p:spPr>
        <p:txBody>
          <a:bodyPr>
            <a:normAutofit fontScale="40000" lnSpcReduction="20000"/>
          </a:bodyPr>
          <a:lstStyle/>
          <a:p>
            <a:pPr algn="just"/>
            <a:r>
              <a:rPr lang="en-GB" sz="4000" dirty="0" smtClean="0"/>
              <a:t>The development </a:t>
            </a:r>
            <a:r>
              <a:rPr lang="en-GB" sz="4000" dirty="0"/>
              <a:t>of students’ reading skills and strategies appropriate to academic study. For example, critical and evaluative reading, effective use of electronic resources, primary and secondary resources; </a:t>
            </a:r>
          </a:p>
          <a:p>
            <a:pPr algn="just"/>
            <a:r>
              <a:rPr lang="en-GB" sz="4000" dirty="0" smtClean="0"/>
              <a:t>the </a:t>
            </a:r>
            <a:r>
              <a:rPr lang="en-GB" sz="4000" dirty="0"/>
              <a:t>development of understanding the importance of referencing and referencing styles in relation to students’ programme of study; the importance of acknowledging the work of others and how to avoid </a:t>
            </a:r>
            <a:r>
              <a:rPr lang="en-GB" sz="4000" dirty="0" smtClean="0"/>
              <a:t>plagiarism;</a:t>
            </a:r>
          </a:p>
          <a:p>
            <a:pPr algn="just"/>
            <a:r>
              <a:rPr lang="en-GB" sz="4000" dirty="0" smtClean="0"/>
              <a:t>the </a:t>
            </a:r>
            <a:r>
              <a:rPr lang="en-GB" sz="4000" dirty="0"/>
              <a:t>development of understanding of communicating to a range of audiences, for a range of purposes and changing the environment to improve communication. The module will examine the need for effective communication systems and how these support and promote communication, participation and </a:t>
            </a:r>
            <a:r>
              <a:rPr lang="en-GB" sz="4000" dirty="0" smtClean="0"/>
              <a:t>working;</a:t>
            </a:r>
          </a:p>
          <a:p>
            <a:pPr algn="just"/>
            <a:r>
              <a:rPr lang="en-GB" sz="4000" dirty="0" smtClean="0"/>
              <a:t>exploration </a:t>
            </a:r>
            <a:r>
              <a:rPr lang="en-GB" sz="4000" dirty="0"/>
              <a:t>of verbal and presentation skills.  Students will examine the use of individual and group presentations, Powerpoint presentations, poster presentations and peer reviews;</a:t>
            </a:r>
          </a:p>
          <a:p>
            <a:endParaRPr lang="en-GB" dirty="0"/>
          </a:p>
        </p:txBody>
      </p:sp>
    </p:spTree>
    <p:extLst>
      <p:ext uri="{BB962C8B-B14F-4D97-AF65-F5344CB8AC3E}">
        <p14:creationId xmlns:p14="http://schemas.microsoft.com/office/powerpoint/2010/main" val="2084336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908720"/>
            <a:ext cx="7024744" cy="1143000"/>
          </a:xfrm>
        </p:spPr>
        <p:txBody>
          <a:bodyPr>
            <a:normAutofit fontScale="90000"/>
          </a:bodyPr>
          <a:lstStyle/>
          <a:p>
            <a:r>
              <a:rPr lang="en-GB" b="1" dirty="0"/>
              <a:t>Content</a:t>
            </a:r>
            <a:br>
              <a:rPr lang="en-GB" b="1" dirty="0"/>
            </a:br>
            <a:r>
              <a:rPr lang="en-GB" b="1" dirty="0" err="1"/>
              <a:t>Cynnwys</a:t>
            </a:r>
            <a:endParaRPr lang="en-GB" b="1" dirty="0"/>
          </a:p>
        </p:txBody>
      </p:sp>
      <p:sp>
        <p:nvSpPr>
          <p:cNvPr id="3" name="Content Placeholder 2"/>
          <p:cNvSpPr>
            <a:spLocks noGrp="1"/>
          </p:cNvSpPr>
          <p:nvPr>
            <p:ph idx="1"/>
          </p:nvPr>
        </p:nvSpPr>
        <p:spPr>
          <a:xfrm>
            <a:off x="1043608" y="2132856"/>
            <a:ext cx="6777317" cy="4417716"/>
          </a:xfrm>
        </p:spPr>
        <p:txBody>
          <a:bodyPr>
            <a:normAutofit fontScale="55000" lnSpcReduction="20000"/>
          </a:bodyPr>
          <a:lstStyle/>
          <a:p>
            <a:pPr algn="just"/>
            <a:r>
              <a:rPr lang="en-GB" sz="2900" dirty="0" smtClean="0"/>
              <a:t>the </a:t>
            </a:r>
            <a:r>
              <a:rPr lang="en-GB" sz="2900" dirty="0"/>
              <a:t>development of a range of appropriate written communication, formats and structures; including academic demands such as note taking, essay planning and writing, summarising, layout, paraphrasing, assignments, reflective writing, report writing, letter writing and appropriate use of emails;</a:t>
            </a:r>
          </a:p>
          <a:p>
            <a:pPr algn="just"/>
            <a:r>
              <a:rPr lang="en-GB" sz="2900" dirty="0" smtClean="0"/>
              <a:t>becoming </a:t>
            </a:r>
            <a:r>
              <a:rPr lang="en-GB" sz="2900" dirty="0"/>
              <a:t>familiar with and develop competency, skills and confidence in the use of digital literacy. For example students will use electronic and digital resources to facilitate and support personal research, communication and presentation of work;</a:t>
            </a:r>
          </a:p>
          <a:p>
            <a:pPr algn="just"/>
            <a:r>
              <a:rPr lang="en-GB" sz="2900" dirty="0" smtClean="0"/>
              <a:t>the </a:t>
            </a:r>
            <a:r>
              <a:rPr lang="en-GB" sz="2900" dirty="0"/>
              <a:t>development of appropriate management skills, for example time management and working to deadlines; the development of appropriate numeracy skills, for example awareness of data and statistics used in research;</a:t>
            </a:r>
          </a:p>
          <a:p>
            <a:pPr algn="just"/>
            <a:r>
              <a:rPr lang="en-GB" sz="2900" dirty="0" smtClean="0"/>
              <a:t>exploration </a:t>
            </a:r>
            <a:r>
              <a:rPr lang="en-GB" sz="2900" dirty="0"/>
              <a:t>of how to stimulate and maintain a positive attitude to study and develop strategies for future success. For example, time management, effective and sufficient planning, motivation, working to deadlines, working as part of a group, personal development planning including target setting and reflexivity. </a:t>
            </a:r>
          </a:p>
          <a:p>
            <a:endParaRPr lang="en-GB" dirty="0"/>
          </a:p>
        </p:txBody>
      </p:sp>
    </p:spTree>
    <p:extLst>
      <p:ext uri="{BB962C8B-B14F-4D97-AF65-F5344CB8AC3E}">
        <p14:creationId xmlns:p14="http://schemas.microsoft.com/office/powerpoint/2010/main" val="214426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a:bodyPr>
          <a:lstStyle/>
          <a:p>
            <a:pPr eaLnBrk="1" hangingPunct="1"/>
            <a:r>
              <a:rPr lang="en-GB" sz="3200" b="1" dirty="0" smtClean="0"/>
              <a:t>Assessment </a:t>
            </a:r>
            <a:br>
              <a:rPr lang="en-GB" sz="3200" b="1" dirty="0" smtClean="0"/>
            </a:br>
            <a:r>
              <a:rPr lang="en-GB" sz="3200" b="1" dirty="0" err="1" smtClean="0"/>
              <a:t>Asesu</a:t>
            </a:r>
            <a:r>
              <a:rPr lang="en-GB" sz="3200" b="1" dirty="0" smtClean="0"/>
              <a:t> </a:t>
            </a:r>
          </a:p>
        </p:txBody>
      </p:sp>
      <p:sp>
        <p:nvSpPr>
          <p:cNvPr id="21506" name="Rectangle 4"/>
          <p:cNvSpPr>
            <a:spLocks noGrp="1" noChangeArrowheads="1"/>
          </p:cNvSpPr>
          <p:nvPr>
            <p:ph sz="quarter" idx="13"/>
          </p:nvPr>
        </p:nvSpPr>
        <p:spPr>
          <a:xfrm>
            <a:off x="1116013" y="2420888"/>
            <a:ext cx="3600450" cy="4104456"/>
          </a:xfrm>
        </p:spPr>
        <p:txBody>
          <a:bodyPr>
            <a:normAutofit lnSpcReduction="10000"/>
          </a:bodyPr>
          <a:lstStyle/>
          <a:p>
            <a:pPr marL="68580" indent="0">
              <a:lnSpc>
                <a:spcPct val="80000"/>
              </a:lnSpc>
              <a:buNone/>
            </a:pPr>
            <a:r>
              <a:rPr lang="en-GB" sz="2600" b="1" dirty="0"/>
              <a:t>Assessment Component 1 – 50%</a:t>
            </a:r>
          </a:p>
          <a:p>
            <a:pPr marL="68580" indent="0">
              <a:lnSpc>
                <a:spcPct val="80000"/>
              </a:lnSpc>
              <a:buNone/>
            </a:pPr>
            <a:r>
              <a:rPr lang="en-GB" sz="2600" dirty="0" smtClean="0"/>
              <a:t>Portfolio of Activities (1500 </a:t>
            </a:r>
            <a:r>
              <a:rPr lang="en-GB" sz="2600" dirty="0"/>
              <a:t>words)</a:t>
            </a:r>
          </a:p>
          <a:p>
            <a:pPr marL="68580" indent="0">
              <a:lnSpc>
                <a:spcPct val="80000"/>
              </a:lnSpc>
              <a:buNone/>
            </a:pPr>
            <a:endParaRPr lang="en-GB" sz="2600" dirty="0" smtClean="0"/>
          </a:p>
          <a:p>
            <a:pPr marL="68580" indent="0">
              <a:lnSpc>
                <a:spcPct val="80000"/>
              </a:lnSpc>
              <a:buNone/>
            </a:pPr>
            <a:r>
              <a:rPr lang="en-GB" sz="2600" b="1" dirty="0" smtClean="0"/>
              <a:t>Assessment </a:t>
            </a:r>
            <a:r>
              <a:rPr lang="en-GB" sz="2600" b="1" dirty="0"/>
              <a:t>Component 2 – </a:t>
            </a:r>
            <a:r>
              <a:rPr lang="en-GB" sz="2600" b="1" dirty="0" smtClean="0"/>
              <a:t>50</a:t>
            </a:r>
            <a:r>
              <a:rPr lang="en-GB" sz="2600" dirty="0" smtClean="0"/>
              <a:t>%</a:t>
            </a:r>
            <a:endParaRPr lang="en-GB" sz="2600" dirty="0"/>
          </a:p>
          <a:p>
            <a:pPr marL="68580" indent="0">
              <a:lnSpc>
                <a:spcPct val="80000"/>
              </a:lnSpc>
              <a:buNone/>
            </a:pPr>
            <a:r>
              <a:rPr lang="en-GB" sz="2600" dirty="0" smtClean="0"/>
              <a:t>Individual Presentation (10 minutes)</a:t>
            </a:r>
            <a:endParaRPr lang="en-GB" sz="2600" dirty="0"/>
          </a:p>
          <a:p>
            <a:pPr marL="68580" indent="0">
              <a:lnSpc>
                <a:spcPct val="80000"/>
              </a:lnSpc>
              <a:buNone/>
            </a:pPr>
            <a:endParaRPr lang="en-GB" sz="2600" b="1" dirty="0" smtClean="0"/>
          </a:p>
          <a:p>
            <a:pPr marL="68580" indent="0">
              <a:lnSpc>
                <a:spcPct val="80000"/>
              </a:lnSpc>
              <a:buNone/>
            </a:pPr>
            <a:r>
              <a:rPr lang="en-GB" sz="1900" dirty="0" smtClean="0"/>
              <a:t>	</a:t>
            </a:r>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p:txBody>
      </p:sp>
      <p:sp>
        <p:nvSpPr>
          <p:cNvPr id="21507" name="Rectangle 5"/>
          <p:cNvSpPr>
            <a:spLocks noGrp="1" noChangeArrowheads="1"/>
          </p:cNvSpPr>
          <p:nvPr>
            <p:ph sz="quarter" idx="14"/>
          </p:nvPr>
        </p:nvSpPr>
        <p:spPr>
          <a:xfrm>
            <a:off x="4932040" y="2420889"/>
            <a:ext cx="3751585" cy="4104456"/>
          </a:xfrm>
        </p:spPr>
        <p:txBody>
          <a:bodyPr>
            <a:noAutofit/>
          </a:bodyPr>
          <a:lstStyle/>
          <a:p>
            <a:pPr marL="68580" indent="0" eaLnBrk="1" hangingPunct="1">
              <a:lnSpc>
                <a:spcPct val="80000"/>
              </a:lnSpc>
              <a:buNone/>
            </a:pPr>
            <a:r>
              <a:rPr lang="en-GB" sz="2600" b="1" dirty="0" err="1" smtClean="0"/>
              <a:t>Elfen</a:t>
            </a:r>
            <a:r>
              <a:rPr lang="en-GB" sz="2600" b="1" dirty="0" smtClean="0"/>
              <a:t> </a:t>
            </a:r>
            <a:r>
              <a:rPr lang="en-GB" sz="2600" b="1" dirty="0" err="1" smtClean="0"/>
              <a:t>Asesu</a:t>
            </a:r>
            <a:r>
              <a:rPr lang="en-GB" sz="2600" b="1" dirty="0" smtClean="0"/>
              <a:t> 1 – 50%</a:t>
            </a:r>
            <a:r>
              <a:rPr lang="en-GB" sz="2600" b="1" dirty="0"/>
              <a:t> </a:t>
            </a:r>
            <a:endParaRPr lang="en-GB" sz="2600" b="1" dirty="0" smtClean="0"/>
          </a:p>
          <a:p>
            <a:pPr marL="68580" indent="0" eaLnBrk="1" hangingPunct="1">
              <a:lnSpc>
                <a:spcPct val="80000"/>
              </a:lnSpc>
              <a:buNone/>
            </a:pPr>
            <a:r>
              <a:rPr lang="cy-GB" sz="2600" dirty="0" smtClean="0"/>
              <a:t>Portffolio o Weithgareddau (1500 o eiriau)</a:t>
            </a:r>
          </a:p>
          <a:p>
            <a:pPr marL="68580" indent="0" eaLnBrk="1" hangingPunct="1">
              <a:lnSpc>
                <a:spcPct val="80000"/>
              </a:lnSpc>
              <a:buNone/>
            </a:pPr>
            <a:endParaRPr lang="cy-GB" sz="2600" b="1" dirty="0" smtClean="0"/>
          </a:p>
          <a:p>
            <a:pPr marL="68580" indent="0" eaLnBrk="1" hangingPunct="1">
              <a:lnSpc>
                <a:spcPct val="80000"/>
              </a:lnSpc>
              <a:buNone/>
            </a:pPr>
            <a:r>
              <a:rPr lang="cy-GB" sz="2600" b="1" dirty="0" smtClean="0"/>
              <a:t>Elfen Asesu 2 – 50% </a:t>
            </a:r>
            <a:r>
              <a:rPr lang="en-GB" sz="2600" dirty="0" err="1" smtClean="0"/>
              <a:t>Cyflwyniad</a:t>
            </a:r>
            <a:r>
              <a:rPr lang="en-GB" sz="2600" dirty="0" smtClean="0"/>
              <a:t> </a:t>
            </a:r>
            <a:r>
              <a:rPr lang="en-GB" sz="2600" dirty="0" err="1" smtClean="0"/>
              <a:t>Unigol</a:t>
            </a:r>
            <a:r>
              <a:rPr lang="en-GB" sz="2600" dirty="0" smtClean="0"/>
              <a:t>(10 </a:t>
            </a:r>
            <a:r>
              <a:rPr lang="en-GB" sz="2600" dirty="0" err="1" smtClean="0"/>
              <a:t>munud</a:t>
            </a:r>
            <a:r>
              <a:rPr lang="en-GB" sz="2600" dirty="0" smtClean="0"/>
              <a:t>)</a:t>
            </a:r>
          </a:p>
          <a:p>
            <a:pPr marL="68580" indent="0" eaLnBrk="1" hangingPunct="1">
              <a:lnSpc>
                <a:spcPct val="80000"/>
              </a:lnSpc>
              <a:buNone/>
            </a:pPr>
            <a:endParaRPr lang="en-GB" sz="2200" dirty="0"/>
          </a:p>
          <a:p>
            <a:pPr eaLnBrk="1" hangingPunct="1">
              <a:lnSpc>
                <a:spcPct val="80000"/>
              </a:lnSpc>
              <a:buFont typeface="Wingdings" pitchFamily="-72" charset="2"/>
              <a:buNone/>
            </a:pPr>
            <a:endParaRPr lang="en-GB" sz="22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GB" sz="3200" b="1" dirty="0" smtClean="0"/>
              <a:t>Assignment </a:t>
            </a:r>
            <a:br>
              <a:rPr lang="en-GB" sz="3200" b="1" dirty="0" smtClean="0"/>
            </a:br>
            <a:r>
              <a:rPr lang="en-GB" sz="3200" b="1" dirty="0" smtClean="0"/>
              <a:t>Aseiniad </a:t>
            </a:r>
            <a:r>
              <a:rPr lang="en-GB" sz="3200" b="1" dirty="0" err="1" smtClean="0"/>
              <a:t>ysgrifenedig</a:t>
            </a:r>
            <a:r>
              <a:rPr lang="en-GB" sz="3200" b="1" dirty="0" smtClean="0"/>
              <a:t> </a:t>
            </a:r>
          </a:p>
        </p:txBody>
      </p:sp>
      <p:sp>
        <p:nvSpPr>
          <p:cNvPr id="23554" name="Rectangle 4"/>
          <p:cNvSpPr>
            <a:spLocks noGrp="1" noChangeArrowheads="1"/>
          </p:cNvSpPr>
          <p:nvPr>
            <p:ph sz="quarter" idx="13"/>
          </p:nvPr>
        </p:nvSpPr>
        <p:spPr>
          <a:xfrm>
            <a:off x="899592" y="2348880"/>
            <a:ext cx="3743325" cy="2088232"/>
          </a:xfrm>
        </p:spPr>
        <p:txBody>
          <a:bodyPr>
            <a:normAutofit fontScale="92500"/>
          </a:bodyPr>
          <a:lstStyle/>
          <a:p>
            <a:pPr eaLnBrk="1" hangingPunct="1"/>
            <a:r>
              <a:rPr lang="en-GB" sz="2100" dirty="0" smtClean="0"/>
              <a:t>1500 word Portfolio of Activities </a:t>
            </a:r>
          </a:p>
          <a:p>
            <a:pPr eaLnBrk="1" hangingPunct="1"/>
            <a:r>
              <a:rPr lang="en-GB" sz="2100" dirty="0" smtClean="0"/>
              <a:t>Date for submission </a:t>
            </a:r>
            <a:r>
              <a:rPr lang="en-GB" sz="2100" dirty="0" smtClean="0"/>
              <a:t>13/11/18</a:t>
            </a:r>
            <a:endParaRPr lang="en-GB" sz="2100" dirty="0" smtClean="0"/>
          </a:p>
          <a:p>
            <a:pPr eaLnBrk="1" hangingPunct="1"/>
            <a:r>
              <a:rPr lang="en-GB" sz="2100" dirty="0" smtClean="0"/>
              <a:t>Provisional Grade and Feedback Date </a:t>
            </a:r>
            <a:r>
              <a:rPr lang="en-GB" sz="2100" dirty="0" smtClean="0"/>
              <a:t>11/12/18</a:t>
            </a:r>
            <a:endParaRPr lang="en-GB" sz="2100" dirty="0" smtClean="0"/>
          </a:p>
          <a:p>
            <a:pPr eaLnBrk="1" hangingPunct="1"/>
            <a:endParaRPr lang="en-GB" sz="2500" dirty="0" smtClean="0"/>
          </a:p>
          <a:p>
            <a:pPr eaLnBrk="1" hangingPunct="1">
              <a:buFont typeface="Wingdings" pitchFamily="-72" charset="2"/>
              <a:buNone/>
            </a:pPr>
            <a:endParaRPr lang="en-GB" sz="2500" dirty="0" smtClean="0"/>
          </a:p>
        </p:txBody>
      </p:sp>
      <p:sp>
        <p:nvSpPr>
          <p:cNvPr id="23555" name="Rectangle 5"/>
          <p:cNvSpPr>
            <a:spLocks noGrp="1" noChangeArrowheads="1"/>
          </p:cNvSpPr>
          <p:nvPr>
            <p:ph sz="quarter" idx="14"/>
          </p:nvPr>
        </p:nvSpPr>
        <p:spPr>
          <a:xfrm>
            <a:off x="5076056" y="2276873"/>
            <a:ext cx="3671888" cy="2160240"/>
          </a:xfrm>
        </p:spPr>
        <p:txBody>
          <a:bodyPr>
            <a:normAutofit fontScale="85000" lnSpcReduction="20000"/>
          </a:bodyPr>
          <a:lstStyle/>
          <a:p>
            <a:pPr eaLnBrk="1" hangingPunct="1"/>
            <a:r>
              <a:rPr lang="en-GB" sz="2500" dirty="0" err="1" smtClean="0"/>
              <a:t>Portffolio</a:t>
            </a:r>
            <a:r>
              <a:rPr lang="en-GB" sz="2500" dirty="0" smtClean="0"/>
              <a:t> o </a:t>
            </a:r>
            <a:r>
              <a:rPr lang="en-GB" sz="2500" dirty="0" err="1" smtClean="0"/>
              <a:t>Weithgareddau</a:t>
            </a:r>
            <a:r>
              <a:rPr lang="en-GB" sz="2500" dirty="0" smtClean="0"/>
              <a:t> 1500 o </a:t>
            </a:r>
            <a:r>
              <a:rPr lang="en-GB" sz="2500" dirty="0" err="1" smtClean="0"/>
              <a:t>eiriau</a:t>
            </a:r>
            <a:r>
              <a:rPr lang="en-GB" sz="2500" dirty="0" smtClean="0"/>
              <a:t> </a:t>
            </a:r>
          </a:p>
          <a:p>
            <a:pPr eaLnBrk="1" hangingPunct="1"/>
            <a:r>
              <a:rPr lang="en-GB" sz="2500" dirty="0" err="1" smtClean="0"/>
              <a:t>Dyddiad</a:t>
            </a:r>
            <a:r>
              <a:rPr lang="en-GB" sz="2500" dirty="0" smtClean="0"/>
              <a:t> </a:t>
            </a:r>
            <a:r>
              <a:rPr lang="en-GB" sz="2500" dirty="0" err="1" smtClean="0"/>
              <a:t>cyflwyno</a:t>
            </a:r>
            <a:r>
              <a:rPr lang="en-GB" sz="2500" dirty="0"/>
              <a:t> </a:t>
            </a:r>
            <a:r>
              <a:rPr lang="en-GB" sz="2500" dirty="0" smtClean="0"/>
              <a:t>13/11/18</a:t>
            </a:r>
            <a:endParaRPr lang="en-GB" sz="2500" dirty="0" smtClean="0"/>
          </a:p>
          <a:p>
            <a:pPr eaLnBrk="1" hangingPunct="1"/>
            <a:r>
              <a:rPr lang="en-GB" sz="2500" dirty="0" err="1" smtClean="0"/>
              <a:t>Dyddiad</a:t>
            </a:r>
            <a:r>
              <a:rPr lang="en-GB" sz="2500" dirty="0" smtClean="0"/>
              <a:t> Marc </a:t>
            </a:r>
            <a:r>
              <a:rPr lang="en-GB" sz="2500" dirty="0" err="1" smtClean="0"/>
              <a:t>Dros</a:t>
            </a:r>
            <a:r>
              <a:rPr lang="en-GB" sz="2500" dirty="0" smtClean="0"/>
              <a:t> </a:t>
            </a:r>
            <a:r>
              <a:rPr lang="en-GB" sz="2500" dirty="0" err="1" smtClean="0"/>
              <a:t>Dro</a:t>
            </a:r>
            <a:r>
              <a:rPr lang="en-GB" sz="2500" dirty="0" smtClean="0"/>
              <a:t> ac </a:t>
            </a:r>
            <a:r>
              <a:rPr lang="en-GB" sz="2500" dirty="0" err="1" smtClean="0"/>
              <a:t>Adborth</a:t>
            </a:r>
            <a:r>
              <a:rPr lang="en-GB" sz="2500" dirty="0"/>
              <a:t> </a:t>
            </a:r>
            <a:r>
              <a:rPr lang="en-GB" sz="2500" dirty="0" smtClean="0"/>
              <a:t>1</a:t>
            </a:r>
            <a:r>
              <a:rPr lang="en-GB" sz="2500" dirty="0" smtClean="0"/>
              <a:t>1/12/18</a:t>
            </a:r>
            <a:endParaRPr lang="en-GB" sz="2500" dirty="0" smtClean="0"/>
          </a:p>
          <a:p>
            <a:pPr eaLnBrk="1" hangingPunct="1">
              <a:buFont typeface="Wingdings" pitchFamily="-72" charset="2"/>
              <a:buNone/>
            </a:pPr>
            <a:endParaRPr lang="en-GB" sz="2500" dirty="0" smtClean="0"/>
          </a:p>
          <a:p>
            <a:pPr eaLnBrk="1" hangingPunct="1">
              <a:buFont typeface="Wingdings" pitchFamily="-72" charset="2"/>
              <a:buNone/>
            </a:pPr>
            <a:endParaRPr lang="en-GB" sz="2500" dirty="0" smtClean="0"/>
          </a:p>
        </p:txBody>
      </p:sp>
      <p:sp>
        <p:nvSpPr>
          <p:cNvPr id="2" name="TextBox 1"/>
          <p:cNvSpPr txBox="1"/>
          <p:nvPr/>
        </p:nvSpPr>
        <p:spPr>
          <a:xfrm>
            <a:off x="683568" y="4437112"/>
            <a:ext cx="7848872" cy="2031325"/>
          </a:xfrm>
          <a:prstGeom prst="rect">
            <a:avLst/>
          </a:prstGeom>
          <a:noFill/>
        </p:spPr>
        <p:txBody>
          <a:bodyPr wrap="square" rtlCol="0">
            <a:spAutoFit/>
          </a:bodyPr>
          <a:lstStyle/>
          <a:p>
            <a:pPr algn="just"/>
            <a:r>
              <a:rPr lang="en-GB" sz="1800" b="1" dirty="0">
                <a:latin typeface="Century Gothic" panose="020B0502020202020204" pitchFamily="34" charset="0"/>
              </a:rPr>
              <a:t>The portfolio of activities will include the </a:t>
            </a:r>
            <a:r>
              <a:rPr lang="en-GB" sz="1800" b="1" dirty="0" smtClean="0">
                <a:latin typeface="Century Gothic" panose="020B0502020202020204" pitchFamily="34" charset="0"/>
              </a:rPr>
              <a:t>following:</a:t>
            </a:r>
          </a:p>
          <a:p>
            <a:pPr algn="just"/>
            <a:endParaRPr lang="en-GB" sz="1800" b="1" dirty="0">
              <a:latin typeface="Century Gothic" panose="020B0502020202020204" pitchFamily="34" charset="0"/>
            </a:endParaRPr>
          </a:p>
          <a:p>
            <a:pPr algn="just"/>
            <a:r>
              <a:rPr lang="en-GB" sz="1800" b="1" dirty="0">
                <a:latin typeface="Century Gothic" panose="020B0502020202020204" pitchFamily="34" charset="0"/>
              </a:rPr>
              <a:t>Part 1- Re-write a passage of text in appropriate academic language</a:t>
            </a:r>
          </a:p>
          <a:p>
            <a:pPr algn="just"/>
            <a:r>
              <a:rPr lang="en-GB" sz="1800" b="1" dirty="0">
                <a:latin typeface="Century Gothic" panose="020B0502020202020204" pitchFamily="34" charset="0"/>
              </a:rPr>
              <a:t>Part 2a – Re-write a passage of text with appropriate citations and references</a:t>
            </a:r>
          </a:p>
          <a:p>
            <a:pPr algn="just"/>
            <a:r>
              <a:rPr lang="en-GB" sz="1800" b="1" dirty="0">
                <a:latin typeface="Century Gothic" panose="020B0502020202020204" pitchFamily="34" charset="0"/>
              </a:rPr>
              <a:t>Part 2b – Answer five questions on academic referencing</a:t>
            </a:r>
          </a:p>
          <a:p>
            <a:pPr algn="just"/>
            <a:r>
              <a:rPr lang="en-GB" sz="1800" b="1" dirty="0">
                <a:latin typeface="Century Gothic" panose="020B0502020202020204" pitchFamily="34" charset="0"/>
              </a:rPr>
              <a:t>Part 3 – Write a critical response to an academic article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683568" y="1027664"/>
            <a:ext cx="7776864" cy="1143000"/>
          </a:xfrm>
        </p:spPr>
        <p:txBody>
          <a:bodyPr>
            <a:normAutofit fontScale="90000"/>
          </a:bodyPr>
          <a:lstStyle/>
          <a:p>
            <a:pPr eaLnBrk="1" hangingPunct="1"/>
            <a:r>
              <a:rPr lang="en-GB" sz="3200" b="1" dirty="0" smtClean="0"/>
              <a:t>Individual Seminar Presentation – 10 </a:t>
            </a:r>
            <a:r>
              <a:rPr lang="en-GB" sz="3200" b="1" dirty="0" err="1" smtClean="0"/>
              <a:t>mins</a:t>
            </a:r>
            <a:r>
              <a:rPr lang="en-GB" sz="3200" b="1" dirty="0" smtClean="0"/>
              <a:t> </a:t>
            </a:r>
            <a:br>
              <a:rPr lang="en-GB" sz="3200" b="1" dirty="0" smtClean="0"/>
            </a:br>
            <a:r>
              <a:rPr lang="en-GB" sz="3200" b="1" dirty="0" err="1" smtClean="0"/>
              <a:t>Cyflwyniad</a:t>
            </a:r>
            <a:r>
              <a:rPr lang="en-GB" sz="3200" b="1" dirty="0" smtClean="0"/>
              <a:t> seminar – 10 </a:t>
            </a:r>
            <a:r>
              <a:rPr lang="en-GB" sz="3200" b="1" dirty="0" err="1" smtClean="0"/>
              <a:t>munud</a:t>
            </a:r>
            <a:endParaRPr lang="en-GB" sz="3200" b="1" dirty="0" smtClean="0"/>
          </a:p>
        </p:txBody>
      </p:sp>
      <p:sp>
        <p:nvSpPr>
          <p:cNvPr id="25602" name="Rectangle 3"/>
          <p:cNvSpPr>
            <a:spLocks noGrp="1" noChangeArrowheads="1"/>
          </p:cNvSpPr>
          <p:nvPr>
            <p:ph type="body" idx="1"/>
          </p:nvPr>
        </p:nvSpPr>
        <p:spPr/>
        <p:txBody>
          <a:bodyPr>
            <a:normAutofit fontScale="92500" lnSpcReduction="10000"/>
          </a:bodyPr>
          <a:lstStyle/>
          <a:p>
            <a:pPr lvl="4" eaLnBrk="1" hangingPunct="1">
              <a:lnSpc>
                <a:spcPct val="80000"/>
              </a:lnSpc>
            </a:pPr>
            <a:r>
              <a:rPr lang="en-GB" sz="1300" smtClean="0"/>
              <a:t>				</a:t>
            </a:r>
          </a:p>
        </p:txBody>
      </p:sp>
      <p:sp>
        <p:nvSpPr>
          <p:cNvPr id="25603" name="Content Placeholder 6"/>
          <p:cNvSpPr>
            <a:spLocks noGrp="1"/>
          </p:cNvSpPr>
          <p:nvPr>
            <p:ph sz="half" idx="2"/>
          </p:nvPr>
        </p:nvSpPr>
        <p:spPr>
          <a:xfrm>
            <a:off x="755576" y="2348880"/>
            <a:ext cx="7632848" cy="3777283"/>
          </a:xfrm>
        </p:spPr>
        <p:txBody>
          <a:bodyPr>
            <a:normAutofit lnSpcReduction="10000"/>
          </a:bodyPr>
          <a:lstStyle/>
          <a:p>
            <a:pPr marL="68580" indent="0" algn="just">
              <a:lnSpc>
                <a:spcPct val="80000"/>
              </a:lnSpc>
              <a:buNone/>
            </a:pPr>
            <a:r>
              <a:rPr lang="en-GB" b="1" dirty="0" smtClean="0"/>
              <a:t>Choose </a:t>
            </a:r>
            <a:r>
              <a:rPr lang="en-GB" b="1" dirty="0"/>
              <a:t>3 study skills that you feel are important for future employability, and discuss how these can be transferred to a youth and community work setting. Discuss why they are important skills for the workplace.  Include action points for further personal </a:t>
            </a:r>
            <a:r>
              <a:rPr lang="en-GB" b="1" dirty="0" smtClean="0"/>
              <a:t>development</a:t>
            </a:r>
          </a:p>
          <a:p>
            <a:pPr marL="68580" indent="0" algn="just">
              <a:lnSpc>
                <a:spcPct val="80000"/>
              </a:lnSpc>
              <a:buNone/>
            </a:pPr>
            <a:endParaRPr lang="en-GB" dirty="0" smtClean="0"/>
          </a:p>
          <a:p>
            <a:pPr eaLnBrk="1" hangingPunct="1">
              <a:lnSpc>
                <a:spcPct val="80000"/>
              </a:lnSpc>
            </a:pPr>
            <a:r>
              <a:rPr lang="en-GB" dirty="0" smtClean="0"/>
              <a:t>Date for seminars</a:t>
            </a:r>
          </a:p>
          <a:p>
            <a:pPr lvl="1">
              <a:lnSpc>
                <a:spcPct val="80000"/>
              </a:lnSpc>
            </a:pPr>
            <a:r>
              <a:rPr lang="en-GB" dirty="0" smtClean="0"/>
              <a:t>10/12/18</a:t>
            </a:r>
            <a:endParaRPr lang="en-GB" dirty="0" smtClean="0"/>
          </a:p>
          <a:p>
            <a:pPr eaLnBrk="1" hangingPunct="1">
              <a:lnSpc>
                <a:spcPct val="80000"/>
              </a:lnSpc>
            </a:pPr>
            <a:r>
              <a:rPr lang="en-GB" dirty="0" smtClean="0"/>
              <a:t>Provisional Grade and Feedback Date</a:t>
            </a:r>
          </a:p>
          <a:p>
            <a:pPr lvl="1">
              <a:lnSpc>
                <a:spcPct val="80000"/>
              </a:lnSpc>
            </a:pPr>
            <a:r>
              <a:rPr lang="en-GB" dirty="0" smtClean="0"/>
              <a:t>28/01/19</a:t>
            </a:r>
            <a:endParaRPr lang="en-GB" dirty="0" smtClean="0"/>
          </a:p>
          <a:p>
            <a:pPr eaLnBrk="1" hangingPunct="1">
              <a:lnSpc>
                <a:spcPct val="80000"/>
              </a:lnSpc>
              <a:buFont typeface="Wingdings" pitchFamily="-72" charset="2"/>
              <a:buNone/>
            </a:pPr>
            <a:r>
              <a:rPr lang="en-GB" sz="1600" dirty="0" smtClean="0"/>
              <a:t>                                              </a:t>
            </a:r>
          </a:p>
          <a:p>
            <a:endParaRPr lang="en-GB" dirty="0" smtClean="0"/>
          </a:p>
        </p:txBody>
      </p:sp>
      <p:sp>
        <p:nvSpPr>
          <p:cNvPr id="25604" name="Text Placeholder 7"/>
          <p:cNvSpPr>
            <a:spLocks noGrp="1"/>
          </p:cNvSpPr>
          <p:nvPr>
            <p:ph type="body" sz="quarter" idx="3"/>
          </p:nvPr>
        </p:nvSpPr>
        <p:spPr>
          <a:xfrm>
            <a:off x="4929188" y="1535113"/>
            <a:ext cx="3757612" cy="893762"/>
          </a:xfrm>
        </p:spPr>
        <p:txBody>
          <a:bodyPr/>
          <a:lstStyle/>
          <a:p>
            <a:endParaRPr lang="en-GB" sz="1800" b="0" dirty="0" smtClean="0"/>
          </a:p>
          <a:p>
            <a:endParaRPr lang="en-GB" dirty="0" smtClean="0"/>
          </a:p>
        </p:txBody>
      </p:sp>
      <p:sp>
        <p:nvSpPr>
          <p:cNvPr id="25605" name="Content Placeholder 8"/>
          <p:cNvSpPr>
            <a:spLocks noGrp="1"/>
          </p:cNvSpPr>
          <p:nvPr>
            <p:ph sz="quarter" idx="4"/>
          </p:nvPr>
        </p:nvSpPr>
        <p:spPr>
          <a:xfrm rot="10800000" flipV="1">
            <a:off x="4645025" y="6126163"/>
            <a:ext cx="4041775" cy="399181"/>
          </a:xfrm>
        </p:spPr>
        <p:txBody>
          <a:bodyPr>
            <a:normAutofit/>
          </a:bodyPr>
          <a:lstStyle/>
          <a:p>
            <a:pPr>
              <a:lnSpc>
                <a:spcPct val="80000"/>
              </a:lnSpc>
            </a:pPr>
            <a:endParaRPr lang="en-GB" sz="1600" dirty="0" smtClean="0"/>
          </a:p>
          <a:p>
            <a:pPr>
              <a:lnSpc>
                <a:spcPct val="80000"/>
              </a:lnSpc>
              <a:buFontTx/>
              <a:buNone/>
            </a:pPr>
            <a:endParaRPr lang="cy-GB" sz="1600" dirty="0" smtClean="0"/>
          </a:p>
          <a:p>
            <a:pPr>
              <a:lnSpc>
                <a:spcPct val="80000"/>
              </a:lnSpc>
              <a:buFont typeface="Wingdings" pitchFamily="-72" charset="2"/>
              <a:buNone/>
            </a:pPr>
            <a:endParaRPr lang="cy-GB" sz="1600"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9"/>
          <p:cNvSpPr>
            <a:spLocks noGrp="1" noChangeArrowheads="1"/>
          </p:cNvSpPr>
          <p:nvPr>
            <p:ph type="title"/>
          </p:nvPr>
        </p:nvSpPr>
        <p:spPr/>
        <p:txBody>
          <a:bodyPr/>
          <a:lstStyle/>
          <a:p>
            <a:pPr eaLnBrk="1" hangingPunct="1"/>
            <a:r>
              <a:rPr lang="en-GB" sz="3200" b="1" dirty="0" smtClean="0"/>
              <a:t>Today</a:t>
            </a:r>
            <a:br>
              <a:rPr lang="en-GB" sz="3200" b="1" dirty="0" smtClean="0"/>
            </a:br>
            <a:r>
              <a:rPr lang="en-GB" sz="3200" b="1" dirty="0" err="1" smtClean="0"/>
              <a:t>Heddiw</a:t>
            </a:r>
            <a:endParaRPr lang="en-GB" sz="3200" b="1" dirty="0" smtClean="0"/>
          </a:p>
        </p:txBody>
      </p:sp>
      <p:sp>
        <p:nvSpPr>
          <p:cNvPr id="26626" name="Rectangle 10"/>
          <p:cNvSpPr>
            <a:spLocks noGrp="1" noChangeArrowheads="1"/>
          </p:cNvSpPr>
          <p:nvPr>
            <p:ph sz="quarter" idx="13"/>
          </p:nvPr>
        </p:nvSpPr>
        <p:spPr/>
        <p:txBody>
          <a:bodyPr/>
          <a:lstStyle/>
          <a:p>
            <a:pPr eaLnBrk="1" hangingPunct="1"/>
            <a:r>
              <a:rPr lang="en-GB" sz="2500" smtClean="0"/>
              <a:t>Group Activities – Learning Skills</a:t>
            </a:r>
          </a:p>
          <a:p>
            <a:pPr eaLnBrk="1" hangingPunct="1"/>
            <a:r>
              <a:rPr lang="en-GB" sz="2500" smtClean="0"/>
              <a:t>Discussion and Feedback</a:t>
            </a:r>
          </a:p>
          <a:p>
            <a:pPr eaLnBrk="1" hangingPunct="1">
              <a:buFont typeface="Wingdings" pitchFamily="-72" charset="2"/>
              <a:buNone/>
            </a:pPr>
            <a:endParaRPr lang="en-GB" sz="2500" smtClean="0"/>
          </a:p>
        </p:txBody>
      </p:sp>
      <p:sp>
        <p:nvSpPr>
          <p:cNvPr id="26627" name="Rectangle 11"/>
          <p:cNvSpPr>
            <a:spLocks noGrp="1" noChangeArrowheads="1"/>
          </p:cNvSpPr>
          <p:nvPr>
            <p:ph sz="quarter" idx="14"/>
          </p:nvPr>
        </p:nvSpPr>
        <p:spPr/>
        <p:txBody>
          <a:bodyPr/>
          <a:lstStyle/>
          <a:p>
            <a:pPr eaLnBrk="1" hangingPunct="1"/>
            <a:r>
              <a:rPr lang="en-GB" sz="2500" smtClean="0"/>
              <a:t>Gweithgareddau Grŵp – Sgiliau Dysgu</a:t>
            </a:r>
          </a:p>
          <a:p>
            <a:pPr eaLnBrk="1" hangingPunct="1"/>
            <a:r>
              <a:rPr lang="en-GB" sz="2500" smtClean="0"/>
              <a:t>Trafod ac adborth</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a:xfrm>
            <a:off x="683568" y="1027664"/>
            <a:ext cx="7384666" cy="1143000"/>
          </a:xfrm>
        </p:spPr>
        <p:txBody>
          <a:bodyPr>
            <a:normAutofit fontScale="90000"/>
          </a:bodyPr>
          <a:lstStyle/>
          <a:p>
            <a:r>
              <a:rPr lang="en-GB" b="1" dirty="0" smtClean="0"/>
              <a:t>Comfort Break		</a:t>
            </a:r>
            <a:br>
              <a:rPr lang="en-GB" b="1" dirty="0" smtClean="0"/>
            </a:br>
            <a:r>
              <a:rPr lang="en-GB" b="1" dirty="0" err="1" smtClean="0"/>
              <a:t>Egwyl</a:t>
            </a:r>
            <a:endParaRPr lang="en-GB" b="1" dirty="0" smtClean="0"/>
          </a:p>
        </p:txBody>
      </p:sp>
      <p:sp>
        <p:nvSpPr>
          <p:cNvPr id="40962" name="Content Placeholder 2"/>
          <p:cNvSpPr>
            <a:spLocks noGrp="1"/>
          </p:cNvSpPr>
          <p:nvPr>
            <p:ph sz="quarter" idx="13"/>
          </p:nvPr>
        </p:nvSpPr>
        <p:spPr/>
        <p:txBody>
          <a:bodyPr/>
          <a:lstStyle/>
          <a:p>
            <a:r>
              <a:rPr lang="en-GB" smtClean="0"/>
              <a:t>10 minutes</a:t>
            </a:r>
          </a:p>
        </p:txBody>
      </p:sp>
      <p:sp>
        <p:nvSpPr>
          <p:cNvPr id="40963" name="Content Placeholder 3"/>
          <p:cNvSpPr>
            <a:spLocks noGrp="1"/>
          </p:cNvSpPr>
          <p:nvPr>
            <p:ph sz="quarter" idx="14"/>
          </p:nvPr>
        </p:nvSpPr>
        <p:spPr/>
        <p:txBody>
          <a:bodyPr/>
          <a:lstStyle/>
          <a:p>
            <a:r>
              <a:rPr lang="en-GB" dirty="0" smtClean="0"/>
              <a:t>10 </a:t>
            </a:r>
            <a:r>
              <a:rPr lang="en-GB" dirty="0" err="1" smtClean="0"/>
              <a:t>munud</a:t>
            </a:r>
            <a:endParaRPr lang="en-GB"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1331640" y="692696"/>
            <a:ext cx="7351712" cy="1439863"/>
          </a:xfrm>
        </p:spPr>
        <p:txBody>
          <a:bodyPr>
            <a:normAutofit fontScale="90000"/>
          </a:bodyPr>
          <a:lstStyle/>
          <a:p>
            <a:pPr eaLnBrk="1" hangingPunct="1"/>
            <a:r>
              <a:rPr lang="en-GB" sz="3200" b="1" dirty="0" smtClean="0"/>
              <a:t>Group Activity</a:t>
            </a:r>
            <a:br>
              <a:rPr lang="en-GB" sz="3200" b="1" dirty="0" smtClean="0"/>
            </a:br>
            <a:r>
              <a:rPr lang="en-GB" sz="3200" b="1" dirty="0" err="1" smtClean="0"/>
              <a:t>Gweithgaredd</a:t>
            </a:r>
            <a:r>
              <a:rPr lang="en-GB" sz="3200" b="1" dirty="0" smtClean="0"/>
              <a:t> </a:t>
            </a:r>
            <a:r>
              <a:rPr lang="en-GB" sz="3200" b="1" dirty="0" err="1" smtClean="0"/>
              <a:t>Grŵp</a:t>
            </a:r>
            <a:r>
              <a:rPr lang="en-GB" sz="3200" b="1" dirty="0" smtClean="0"/>
              <a:t> </a:t>
            </a:r>
            <a:r>
              <a:rPr lang="en-GB" sz="3200" dirty="0" smtClean="0"/>
              <a:t/>
            </a:r>
            <a:br>
              <a:rPr lang="en-GB" sz="3200" dirty="0" smtClean="0"/>
            </a:br>
            <a:endParaRPr lang="en-GB" sz="3200" dirty="0" smtClean="0"/>
          </a:p>
        </p:txBody>
      </p:sp>
      <p:sp>
        <p:nvSpPr>
          <p:cNvPr id="41986" name="Rectangle 4"/>
          <p:cNvSpPr>
            <a:spLocks noGrp="1" noChangeArrowheads="1"/>
          </p:cNvSpPr>
          <p:nvPr>
            <p:ph sz="quarter" idx="13"/>
          </p:nvPr>
        </p:nvSpPr>
        <p:spPr/>
        <p:txBody>
          <a:bodyPr/>
          <a:lstStyle/>
          <a:p>
            <a:pPr eaLnBrk="1" hangingPunct="1"/>
            <a:r>
              <a:rPr lang="en-GB" sz="2500" dirty="0" smtClean="0"/>
              <a:t>Identify the Learning Skills you need at HE level</a:t>
            </a:r>
          </a:p>
          <a:p>
            <a:pPr marL="68580" indent="0" eaLnBrk="1" hangingPunct="1">
              <a:buNone/>
            </a:pPr>
            <a:endParaRPr lang="en-GB" sz="2500" dirty="0" smtClean="0"/>
          </a:p>
          <a:p>
            <a:pPr eaLnBrk="1" hangingPunct="1"/>
            <a:endParaRPr lang="en-GB" sz="2500" dirty="0" smtClean="0"/>
          </a:p>
          <a:p>
            <a:pPr eaLnBrk="1" hangingPunct="1"/>
            <a:r>
              <a:rPr lang="en-GB" sz="2500" dirty="0" smtClean="0"/>
              <a:t>Discussion and feedback</a:t>
            </a:r>
          </a:p>
        </p:txBody>
      </p:sp>
      <p:sp>
        <p:nvSpPr>
          <p:cNvPr id="41987" name="Rectangle 5"/>
          <p:cNvSpPr>
            <a:spLocks noGrp="1" noChangeArrowheads="1"/>
          </p:cNvSpPr>
          <p:nvPr>
            <p:ph sz="quarter" idx="14"/>
          </p:nvPr>
        </p:nvSpPr>
        <p:spPr/>
        <p:txBody>
          <a:bodyPr/>
          <a:lstStyle/>
          <a:p>
            <a:pPr eaLnBrk="1" hangingPunct="1"/>
            <a:r>
              <a:rPr lang="en-GB" sz="2500" dirty="0" err="1" smtClean="0"/>
              <a:t>Nodwch</a:t>
            </a:r>
            <a:r>
              <a:rPr lang="en-GB" sz="2500" dirty="0" smtClean="0"/>
              <a:t> y </a:t>
            </a:r>
            <a:r>
              <a:rPr lang="en-GB" sz="2500" dirty="0" err="1" smtClean="0"/>
              <a:t>Sgiliau</a:t>
            </a:r>
            <a:r>
              <a:rPr lang="en-GB" sz="2500" dirty="0" smtClean="0"/>
              <a:t> </a:t>
            </a:r>
            <a:r>
              <a:rPr lang="en-GB" sz="2500" dirty="0" err="1" smtClean="0"/>
              <a:t>Dysgu</a:t>
            </a:r>
            <a:r>
              <a:rPr lang="en-GB" sz="2500" dirty="0" smtClean="0"/>
              <a:t> </a:t>
            </a:r>
            <a:r>
              <a:rPr lang="en-GB" sz="2500" dirty="0" err="1" smtClean="0"/>
              <a:t>mae’u</a:t>
            </a:r>
            <a:r>
              <a:rPr lang="en-GB" sz="2500" dirty="0" smtClean="0"/>
              <a:t> </a:t>
            </a:r>
            <a:r>
              <a:rPr lang="en-GB" sz="2500" dirty="0" err="1" smtClean="0"/>
              <a:t>hangen</a:t>
            </a:r>
            <a:r>
              <a:rPr lang="en-GB" sz="2500" dirty="0" smtClean="0"/>
              <a:t> </a:t>
            </a:r>
            <a:r>
              <a:rPr lang="en-GB" sz="2500" dirty="0" err="1" smtClean="0"/>
              <a:t>arnoch</a:t>
            </a:r>
            <a:r>
              <a:rPr lang="en-GB" sz="2500" dirty="0" smtClean="0"/>
              <a:t> chi </a:t>
            </a:r>
            <a:r>
              <a:rPr lang="en-GB" sz="2500" dirty="0" err="1" smtClean="0"/>
              <a:t>ar</a:t>
            </a:r>
            <a:r>
              <a:rPr lang="en-GB" sz="2500" dirty="0" smtClean="0"/>
              <a:t> </a:t>
            </a:r>
            <a:r>
              <a:rPr lang="en-GB" sz="2500" dirty="0" err="1" smtClean="0"/>
              <a:t>lefel</a:t>
            </a:r>
            <a:r>
              <a:rPr lang="en-GB" sz="2500" dirty="0" smtClean="0"/>
              <a:t> AU</a:t>
            </a:r>
          </a:p>
          <a:p>
            <a:pPr eaLnBrk="1" hangingPunct="1"/>
            <a:endParaRPr lang="en-GB" sz="2500" dirty="0" smtClean="0"/>
          </a:p>
          <a:p>
            <a:pPr eaLnBrk="1" hangingPunct="1"/>
            <a:r>
              <a:rPr lang="en-GB" sz="2500" dirty="0" err="1" smtClean="0"/>
              <a:t>Trafodaeth</a:t>
            </a:r>
            <a:r>
              <a:rPr lang="en-GB" sz="2500" dirty="0" smtClean="0"/>
              <a:t> ac </a:t>
            </a:r>
            <a:r>
              <a:rPr lang="en-GB" sz="2500" dirty="0" err="1" smtClean="0"/>
              <a:t>adborth</a:t>
            </a:r>
            <a:endParaRPr lang="en-GB" sz="25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p:txBody>
          <a:bodyPr/>
          <a:lstStyle/>
          <a:p>
            <a:pPr eaLnBrk="1" hangingPunct="1"/>
            <a:r>
              <a:rPr lang="en-GB" sz="3200" b="1" dirty="0" smtClean="0"/>
              <a:t>Group Activity</a:t>
            </a:r>
            <a:br>
              <a:rPr lang="en-GB" sz="3200" b="1" dirty="0" smtClean="0"/>
            </a:br>
            <a:r>
              <a:rPr lang="en-GB" sz="3200" b="1" dirty="0" err="1" smtClean="0"/>
              <a:t>Gweithgaredd</a:t>
            </a:r>
            <a:r>
              <a:rPr lang="en-GB" sz="3200" b="1" dirty="0" smtClean="0"/>
              <a:t> </a:t>
            </a:r>
            <a:r>
              <a:rPr lang="en-GB" sz="3200" b="1" dirty="0" err="1" smtClean="0"/>
              <a:t>Grŵp</a:t>
            </a:r>
            <a:endParaRPr lang="en-GB" sz="3200" b="1" dirty="0" smtClean="0"/>
          </a:p>
        </p:txBody>
      </p:sp>
      <p:sp>
        <p:nvSpPr>
          <p:cNvPr id="43010" name="Rectangle 4"/>
          <p:cNvSpPr>
            <a:spLocks noGrp="1" noChangeArrowheads="1"/>
          </p:cNvSpPr>
          <p:nvPr>
            <p:ph sz="quarter" idx="13"/>
          </p:nvPr>
        </p:nvSpPr>
        <p:spPr/>
        <p:txBody>
          <a:bodyPr>
            <a:normAutofit/>
          </a:bodyPr>
          <a:lstStyle/>
          <a:p>
            <a:pPr eaLnBrk="1" hangingPunct="1"/>
            <a:r>
              <a:rPr lang="en-GB" sz="2500" dirty="0" smtClean="0"/>
              <a:t>How could some of these skills be developed or improved?</a:t>
            </a:r>
          </a:p>
          <a:p>
            <a:pPr eaLnBrk="1" hangingPunct="1">
              <a:buFont typeface="Wingdings" pitchFamily="-72" charset="2"/>
              <a:buNone/>
            </a:pPr>
            <a:r>
              <a:rPr lang="en-GB" sz="2500" dirty="0" smtClean="0"/>
              <a:t> </a:t>
            </a:r>
          </a:p>
          <a:p>
            <a:pPr eaLnBrk="1" hangingPunct="1"/>
            <a:endParaRPr lang="en-GB" sz="2500" dirty="0" smtClean="0"/>
          </a:p>
          <a:p>
            <a:pPr eaLnBrk="1" hangingPunct="1"/>
            <a:r>
              <a:rPr lang="en-GB" sz="2500" dirty="0" smtClean="0"/>
              <a:t>Discussion and feedback</a:t>
            </a:r>
          </a:p>
        </p:txBody>
      </p:sp>
      <p:sp>
        <p:nvSpPr>
          <p:cNvPr id="43011" name="Rectangle 5"/>
          <p:cNvSpPr>
            <a:spLocks noGrp="1" noChangeArrowheads="1"/>
          </p:cNvSpPr>
          <p:nvPr>
            <p:ph sz="quarter" idx="14"/>
          </p:nvPr>
        </p:nvSpPr>
        <p:spPr/>
        <p:txBody>
          <a:bodyPr>
            <a:normAutofit/>
          </a:bodyPr>
          <a:lstStyle/>
          <a:p>
            <a:pPr eaLnBrk="1" hangingPunct="1"/>
            <a:r>
              <a:rPr lang="en-GB" sz="2500" dirty="0" err="1" smtClean="0"/>
              <a:t>Sut</a:t>
            </a:r>
            <a:r>
              <a:rPr lang="en-GB" sz="2500" dirty="0" smtClean="0"/>
              <a:t> </a:t>
            </a:r>
            <a:r>
              <a:rPr lang="en-GB" sz="2500" dirty="0" err="1" smtClean="0"/>
              <a:t>gellid</a:t>
            </a:r>
            <a:r>
              <a:rPr lang="en-GB" sz="2500" dirty="0" smtClean="0"/>
              <a:t> </a:t>
            </a:r>
            <a:r>
              <a:rPr lang="en-GB" sz="2500" dirty="0" err="1" smtClean="0"/>
              <a:t>datblygu</a:t>
            </a:r>
            <a:r>
              <a:rPr lang="en-GB" sz="2500" dirty="0" smtClean="0"/>
              <a:t> </a:t>
            </a:r>
            <a:r>
              <a:rPr lang="en-GB" sz="2500" dirty="0" err="1" smtClean="0"/>
              <a:t>neu</a:t>
            </a:r>
            <a:r>
              <a:rPr lang="en-GB" sz="2500" dirty="0" smtClean="0"/>
              <a:t> </a:t>
            </a:r>
            <a:r>
              <a:rPr lang="en-GB" sz="2500" dirty="0" err="1" smtClean="0"/>
              <a:t>wella</a:t>
            </a:r>
            <a:r>
              <a:rPr lang="en-GB" sz="2500" dirty="0" smtClean="0"/>
              <a:t> </a:t>
            </a:r>
            <a:r>
              <a:rPr lang="en-GB" sz="2500" dirty="0" err="1" smtClean="0"/>
              <a:t>rhai</a:t>
            </a:r>
            <a:r>
              <a:rPr lang="en-GB" sz="2500" dirty="0" smtClean="0"/>
              <a:t> </a:t>
            </a:r>
            <a:r>
              <a:rPr lang="en-GB" sz="2500" dirty="0" err="1" smtClean="0"/>
              <a:t>o’r</a:t>
            </a:r>
            <a:r>
              <a:rPr lang="en-GB" sz="2500" dirty="0" smtClean="0"/>
              <a:t> </a:t>
            </a:r>
            <a:r>
              <a:rPr lang="en-GB" sz="2500" dirty="0" err="1" smtClean="0"/>
              <a:t>sgiliau</a:t>
            </a:r>
            <a:r>
              <a:rPr lang="en-GB" sz="2500" dirty="0" smtClean="0"/>
              <a:t> </a:t>
            </a:r>
            <a:r>
              <a:rPr lang="en-GB" sz="2500" dirty="0" err="1" smtClean="0"/>
              <a:t>hyn</a:t>
            </a:r>
            <a:r>
              <a:rPr lang="en-GB" sz="2500" dirty="0" smtClean="0"/>
              <a:t>?</a:t>
            </a:r>
          </a:p>
          <a:p>
            <a:pPr eaLnBrk="1" hangingPunct="1">
              <a:buFont typeface="Wingdings" pitchFamily="-72" charset="2"/>
              <a:buNone/>
            </a:pPr>
            <a:r>
              <a:rPr lang="en-GB" sz="2500" dirty="0" smtClean="0"/>
              <a:t> </a:t>
            </a:r>
          </a:p>
          <a:p>
            <a:pPr eaLnBrk="1" hangingPunct="1"/>
            <a:endParaRPr lang="en-GB" sz="2500" dirty="0" smtClean="0"/>
          </a:p>
          <a:p>
            <a:pPr eaLnBrk="1" hangingPunct="1"/>
            <a:endParaRPr lang="en-GB" sz="2500" dirty="0" smtClean="0"/>
          </a:p>
          <a:p>
            <a:pPr eaLnBrk="1" hangingPunct="1"/>
            <a:r>
              <a:rPr lang="en-GB" sz="2500" dirty="0" err="1" smtClean="0"/>
              <a:t>Trafodaeth</a:t>
            </a:r>
            <a:r>
              <a:rPr lang="en-GB" sz="2500" dirty="0" smtClean="0"/>
              <a:t> ac </a:t>
            </a:r>
            <a:r>
              <a:rPr lang="en-GB" sz="2500" dirty="0" err="1" smtClean="0"/>
              <a:t>adborth</a:t>
            </a:r>
            <a:r>
              <a:rPr lang="en-GB" sz="2500" dirty="0" smtClean="0"/>
              <a:t>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Next Week</a:t>
            </a:r>
            <a:br>
              <a:rPr lang="en-GB" b="1" dirty="0" smtClean="0"/>
            </a:br>
            <a:r>
              <a:rPr lang="en-GB" b="1" dirty="0" err="1" smtClean="0"/>
              <a:t>Wythnos</a:t>
            </a:r>
            <a:r>
              <a:rPr lang="en-GB" b="1" dirty="0" smtClean="0"/>
              <a:t> </a:t>
            </a:r>
            <a:r>
              <a:rPr lang="en-GB" b="1" dirty="0" err="1" smtClean="0"/>
              <a:t>Nesaf</a:t>
            </a:r>
            <a:endParaRPr lang="en-GB" b="1" dirty="0"/>
          </a:p>
        </p:txBody>
      </p:sp>
      <p:sp>
        <p:nvSpPr>
          <p:cNvPr id="3" name="Content Placeholder 2"/>
          <p:cNvSpPr>
            <a:spLocks noGrp="1"/>
          </p:cNvSpPr>
          <p:nvPr>
            <p:ph sz="quarter" idx="13"/>
          </p:nvPr>
        </p:nvSpPr>
        <p:spPr/>
        <p:txBody>
          <a:bodyPr/>
          <a:lstStyle/>
          <a:p>
            <a:r>
              <a:rPr lang="en-GB" dirty="0" smtClean="0"/>
              <a:t>Reading at Higher Education </a:t>
            </a:r>
            <a:endParaRPr lang="en-GB" dirty="0"/>
          </a:p>
        </p:txBody>
      </p:sp>
      <p:sp>
        <p:nvSpPr>
          <p:cNvPr id="4" name="Content Placeholder 3"/>
          <p:cNvSpPr>
            <a:spLocks noGrp="1"/>
          </p:cNvSpPr>
          <p:nvPr>
            <p:ph sz="quarter" idx="14"/>
          </p:nvPr>
        </p:nvSpPr>
        <p:spPr/>
        <p:txBody>
          <a:bodyPr/>
          <a:lstStyle/>
          <a:p>
            <a:r>
              <a:rPr lang="en-GB" dirty="0" err="1" smtClean="0"/>
              <a:t>Darllen</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Uwch</a:t>
            </a:r>
            <a:endParaRPr lang="en-GB" dirty="0"/>
          </a:p>
        </p:txBody>
      </p:sp>
    </p:spTree>
    <p:extLst>
      <p:ext uri="{BB962C8B-B14F-4D97-AF65-F5344CB8AC3E}">
        <p14:creationId xmlns:p14="http://schemas.microsoft.com/office/powerpoint/2010/main" val="527378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1014</TotalTime>
  <Words>881</Words>
  <Application>Microsoft Office PowerPoint</Application>
  <PresentationFormat>On-screen Show (4:3)</PresentationFormat>
  <Paragraphs>135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Austin</vt:lpstr>
      <vt:lpstr>      ECGE4001Q Academic Study Skills for Students </vt:lpstr>
      <vt:lpstr>   </vt:lpstr>
      <vt:lpstr>Session 1  Sesiwn 1 </vt:lpstr>
      <vt:lpstr>Aims  Amcanion</vt:lpstr>
      <vt:lpstr>Learning Outcomes  Deilliannau Dysgu</vt:lpstr>
      <vt:lpstr>Learning Outcomes  Deilliannau Dysgu</vt:lpstr>
      <vt:lpstr>Content Cynnwys</vt:lpstr>
      <vt:lpstr>Content Cynnwys</vt:lpstr>
      <vt:lpstr>Assessment  Asesu </vt:lpstr>
      <vt:lpstr>Assignment  Aseiniad ysgrifenedig </vt:lpstr>
      <vt:lpstr>Individual Seminar Presentation – 10 mins  Cyflwyniad seminar – 10 munud</vt:lpstr>
      <vt:lpstr>Today Heddiw</vt:lpstr>
      <vt:lpstr>Comfort Break   Egwyl</vt:lpstr>
      <vt:lpstr>Group Activity Gweithgaredd Grŵp  </vt:lpstr>
      <vt:lpstr>Group Activity Gweithgaredd Grŵp</vt:lpstr>
      <vt:lpstr>Next Week Wythnos Nesaf</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FESS4001 Academic Study Skills for students</dc:title>
  <dc:creator>clientadmin</dc:creator>
  <cp:lastModifiedBy>Administrator</cp:lastModifiedBy>
  <cp:revision>129</cp:revision>
  <cp:lastPrinted>2015-09-28T07:46:49Z</cp:lastPrinted>
  <dcterms:created xsi:type="dcterms:W3CDTF">2011-09-14T09:06:52Z</dcterms:created>
  <dcterms:modified xsi:type="dcterms:W3CDTF">2018-09-30T13:47:05Z</dcterms:modified>
</cp:coreProperties>
</file>