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305" r:id="rId2"/>
    <p:sldId id="274" r:id="rId3"/>
    <p:sldId id="275" r:id="rId4"/>
    <p:sldId id="276" r:id="rId5"/>
    <p:sldId id="277" r:id="rId6"/>
    <p:sldId id="279" r:id="rId7"/>
    <p:sldId id="280" r:id="rId8"/>
    <p:sldId id="283" r:id="rId9"/>
    <p:sldId id="282" r:id="rId10"/>
    <p:sldId id="284" r:id="rId11"/>
    <p:sldId id="268" r:id="rId12"/>
    <p:sldId id="269" r:id="rId13"/>
    <p:sldId id="286" r:id="rId14"/>
    <p:sldId id="270" r:id="rId15"/>
    <p:sldId id="273" r:id="rId16"/>
    <p:sldId id="291" r:id="rId17"/>
    <p:sldId id="292" r:id="rId18"/>
    <p:sldId id="297" r:id="rId19"/>
    <p:sldId id="296" r:id="rId20"/>
    <p:sldId id="293" r:id="rId21"/>
    <p:sldId id="294" r:id="rId22"/>
    <p:sldId id="290" r:id="rId23"/>
    <p:sldId id="295" r:id="rId24"/>
    <p:sldId id="299" r:id="rId25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75844" autoAdjust="0"/>
  </p:normalViewPr>
  <p:slideViewPr>
    <p:cSldViewPr>
      <p:cViewPr varScale="1">
        <p:scale>
          <a:sx n="56" d="100"/>
          <a:sy n="56" d="100"/>
        </p:scale>
        <p:origin x="2202" y="8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DFB5F2-EEA0-4FC5-BB35-8B5399AD111C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686D24-04FC-422A-ABE7-2FEEA51A45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05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6858000" cy="3911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3900384"/>
            <a:ext cx="6858000" cy="2117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1885950" y="3149600"/>
            <a:ext cx="3086100" cy="150368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4050" y="4060615"/>
            <a:ext cx="3009900" cy="571500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1924050" y="3197016"/>
            <a:ext cx="3009900" cy="799253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42900" y="2694432"/>
            <a:ext cx="6172200" cy="54335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230368"/>
            <a:ext cx="6858000" cy="39136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5229016"/>
            <a:ext cx="6858000" cy="2117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1885950" y="4490720"/>
            <a:ext cx="3086100" cy="150368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1896795" y="4489663"/>
            <a:ext cx="3064423" cy="942428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1888908" y="5446105"/>
            <a:ext cx="3080188" cy="529459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342901" y="2694432"/>
            <a:ext cx="3017520" cy="534009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3497580" y="2694432"/>
            <a:ext cx="3017520" cy="534009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342901" y="3759200"/>
            <a:ext cx="3017520" cy="427939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3497580" y="3755136"/>
            <a:ext cx="3017520" cy="427939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694432"/>
            <a:ext cx="3017520" cy="938784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3497580" y="2694432"/>
            <a:ext cx="3017520" cy="938784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114425" y="2552703"/>
            <a:ext cx="4629150" cy="46812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303020" y="7351776"/>
            <a:ext cx="4251960" cy="73152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89163" y="2702557"/>
            <a:ext cx="4079687" cy="4351667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303020" y="7355840"/>
            <a:ext cx="4251960" cy="73152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1885950" y="1300480"/>
            <a:ext cx="3086100" cy="93472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236000" y="364241"/>
            <a:ext cx="2386013" cy="389467"/>
          </a:xfrm>
        </p:spPr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3028950" y="8229600"/>
            <a:ext cx="800100" cy="406400"/>
          </a:xfrm>
        </p:spPr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085850" y="8648701"/>
            <a:ext cx="4686300" cy="389467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1200150" y="4572463"/>
            <a:ext cx="9144000" cy="1191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5772150" cy="91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1219201"/>
            <a:ext cx="4972050" cy="67056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29252" y="1219201"/>
            <a:ext cx="695235" cy="67056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781306"/>
            <a:ext cx="6858000" cy="73627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692401"/>
            <a:ext cx="6172200" cy="54897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36000" y="364241"/>
            <a:ext cx="2386013" cy="3894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5850" y="8648701"/>
            <a:ext cx="4686300" cy="3894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28950" y="8229600"/>
            <a:ext cx="800100" cy="4064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775248"/>
            <a:ext cx="6858000" cy="2117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85950" y="1300480"/>
            <a:ext cx="3086100" cy="93472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16832" y="467544"/>
            <a:ext cx="2862318" cy="934720"/>
          </a:xfrm>
        </p:spPr>
        <p:txBody>
          <a:bodyPr/>
          <a:lstStyle/>
          <a:p>
            <a:r>
              <a:rPr lang="en-GB" dirty="0" smtClean="0"/>
              <a:t>Iconography of  anatomical illustration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80729" y="8404222"/>
            <a:ext cx="4968551" cy="6463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The Book, the Body, and the World: Renaissance Humanism, Medicine &amp; Exploration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974" y="1835150"/>
            <a:ext cx="4586051" cy="6481763"/>
          </a:xfrm>
        </p:spPr>
      </p:pic>
    </p:spTree>
    <p:extLst>
      <p:ext uri="{BB962C8B-B14F-4D97-AF65-F5344CB8AC3E}">
        <p14:creationId xmlns:p14="http://schemas.microsoft.com/office/powerpoint/2010/main" val="2598906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8800" y="1979632"/>
            <a:ext cx="3592323" cy="576072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Charles </a:t>
            </a:r>
            <a:r>
              <a:rPr lang="en-GB" dirty="0" err="1" smtClean="0"/>
              <a:t>estienne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196752" y="7884368"/>
            <a:ext cx="466929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dissectione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partium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tres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(Paris: Simon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Colines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1545)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02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Charles </a:t>
            </a:r>
            <a:r>
              <a:rPr lang="en-GB" dirty="0" err="1" smtClean="0"/>
              <a:t>estienne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52736" y="7884368"/>
            <a:ext cx="466929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dissectione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partium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tres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(Paris: Simon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Colines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1545)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6792" y="1979712"/>
            <a:ext cx="3615079" cy="5760720"/>
          </a:xfrm>
        </p:spPr>
      </p:pic>
    </p:spTree>
    <p:extLst>
      <p:ext uri="{BB962C8B-B14F-4D97-AF65-F5344CB8AC3E}">
        <p14:creationId xmlns:p14="http://schemas.microsoft.com/office/powerpoint/2010/main" val="86277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Charles </a:t>
            </a:r>
            <a:r>
              <a:rPr lang="en-GB" dirty="0" err="1" smtClean="0"/>
              <a:t>estienne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196752" y="7884368"/>
            <a:ext cx="466929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dissectione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partium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tres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(Paris: Simon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Colines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1545)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6792" y="1979632"/>
            <a:ext cx="3650841" cy="5760720"/>
          </a:xfrm>
        </p:spPr>
      </p:pic>
    </p:spTree>
    <p:extLst>
      <p:ext uri="{BB962C8B-B14F-4D97-AF65-F5344CB8AC3E}">
        <p14:creationId xmlns:p14="http://schemas.microsoft.com/office/powerpoint/2010/main" val="313046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008" y="2051720"/>
            <a:ext cx="3681984" cy="5401056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err="1" smtClean="0"/>
              <a:t>Adriaan</a:t>
            </a:r>
            <a:r>
              <a:rPr lang="en-GB" dirty="0" smtClean="0"/>
              <a:t> van der </a:t>
            </a:r>
            <a:r>
              <a:rPr lang="en-GB" dirty="0" err="1" smtClean="0"/>
              <a:t>spieghel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21972" y="7687663"/>
            <a:ext cx="5214056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formato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fœtu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liber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singularis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aeneis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figuris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exornatus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(Frankfurt: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Matthaeus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Merian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1631)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35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348" y="1979632"/>
            <a:ext cx="3858901" cy="576072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err="1" smtClean="0"/>
              <a:t>Giulio</a:t>
            </a:r>
            <a:r>
              <a:rPr lang="en-GB" dirty="0" smtClean="0"/>
              <a:t> </a:t>
            </a:r>
            <a:r>
              <a:rPr lang="en-GB" dirty="0" err="1" smtClean="0"/>
              <a:t>casserio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628800" y="7884368"/>
            <a:ext cx="3593999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Tabulae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anatomicae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LXXIIX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(Frankfurt: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Matthaeus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Merian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1632)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3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396" y="2051720"/>
            <a:ext cx="3569208" cy="5401056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467544"/>
            <a:ext cx="3086100" cy="934720"/>
          </a:xfrm>
        </p:spPr>
        <p:txBody>
          <a:bodyPr/>
          <a:lstStyle/>
          <a:p>
            <a:r>
              <a:rPr lang="en-GB" dirty="0" smtClean="0"/>
              <a:t>Juan </a:t>
            </a:r>
            <a:r>
              <a:rPr lang="en-GB" dirty="0" err="1" smtClean="0"/>
              <a:t>valverde</a:t>
            </a:r>
            <a:r>
              <a:rPr lang="en-GB" dirty="0" smtClean="0"/>
              <a:t> da </a:t>
            </a:r>
            <a:r>
              <a:rPr lang="en-GB" dirty="0" err="1" smtClean="0"/>
              <a:t>hamusco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69838" y="7812360"/>
            <a:ext cx="5118324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Historia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de la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composicion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del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cuerpo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(Rome: Antonio Salamanca and Antonio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Lafrery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1556)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47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272" y="1331913"/>
            <a:ext cx="4087456" cy="669607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12776" y="467544"/>
            <a:ext cx="4032448" cy="934720"/>
          </a:xfrm>
        </p:spPr>
        <p:txBody>
          <a:bodyPr/>
          <a:lstStyle/>
          <a:p>
            <a:r>
              <a:rPr lang="en-GB" dirty="0" smtClean="0"/>
              <a:t>William </a:t>
            </a:r>
            <a:r>
              <a:rPr lang="en-GB" dirty="0" err="1" smtClean="0"/>
              <a:t>cheselden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05640" y="7956376"/>
            <a:ext cx="5142946" cy="8463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The Anatomy of the Human Body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(London: Printed by William Bowyer, 1741)</a:t>
            </a:r>
          </a:p>
          <a:p>
            <a:pPr algn="ctr"/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By permission of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Llyfrgell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Genedlaethol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Cymru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/ National Library of Wales</a:t>
            </a:r>
            <a:endParaRPr lang="en-US" sz="13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792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" y="2222741"/>
            <a:ext cx="6172200" cy="4612792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16832" y="539552"/>
            <a:ext cx="3086100" cy="934720"/>
          </a:xfrm>
        </p:spPr>
        <p:txBody>
          <a:bodyPr/>
          <a:lstStyle/>
          <a:p>
            <a:r>
              <a:rPr lang="en-GB" dirty="0" smtClean="0"/>
              <a:t>James drake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05639" y="7236296"/>
            <a:ext cx="5142947" cy="8463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Anthropologia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Nova: Or, A New System of Anatomy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(London: Printed for W.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Innys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1717)</a:t>
            </a:r>
          </a:p>
          <a:p>
            <a:pPr algn="ctr"/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By permission of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Llyfrgell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Genedlaethol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Cymru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/ National Library of Wales</a:t>
            </a:r>
            <a:endParaRPr lang="en-US" sz="13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70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857" y="1907704"/>
            <a:ext cx="3433024" cy="576072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65319" y="467544"/>
            <a:ext cx="3086100" cy="934720"/>
          </a:xfrm>
        </p:spPr>
        <p:txBody>
          <a:bodyPr/>
          <a:lstStyle/>
          <a:p>
            <a:r>
              <a:rPr lang="en-GB" dirty="0" smtClean="0"/>
              <a:t>Andreas </a:t>
            </a:r>
            <a:r>
              <a:rPr lang="en-GB" dirty="0" err="1" smtClean="0"/>
              <a:t>vesalius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40768" y="7814804"/>
            <a:ext cx="4135203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fabrica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septem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(Basle: Johann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Oporinus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1543) 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44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784" y="1763688"/>
            <a:ext cx="3974742" cy="61214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52289" y="539552"/>
            <a:ext cx="3086100" cy="934720"/>
          </a:xfrm>
        </p:spPr>
        <p:txBody>
          <a:bodyPr/>
          <a:lstStyle/>
          <a:p>
            <a:r>
              <a:rPr lang="en-GB" dirty="0" smtClean="0"/>
              <a:t>Andreas </a:t>
            </a:r>
            <a:r>
              <a:rPr lang="en-GB" dirty="0" err="1" smtClean="0"/>
              <a:t>vesalius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484784" y="7884368"/>
            <a:ext cx="3821110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fabrica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libri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septem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Basle: Johann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Oporinus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, 1543) </a:t>
            </a:r>
          </a:p>
          <a:p>
            <a:pPr algn="ctr"/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01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474" y="1874398"/>
            <a:ext cx="3916373" cy="604837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Andreas </a:t>
            </a:r>
            <a:r>
              <a:rPr lang="en-GB" dirty="0" err="1" smtClean="0"/>
              <a:t>vesalius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556792" y="7956376"/>
            <a:ext cx="3821111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fabrica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libri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septem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</a:p>
          <a:p>
            <a:pPr algn="ctr"/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(Basle: Johann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Oporinus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, 1543) </a:t>
            </a:r>
          </a:p>
          <a:p>
            <a:pPr algn="ctr"/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72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3501" y="1836117"/>
            <a:ext cx="3791709" cy="626427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467544"/>
            <a:ext cx="3086100" cy="934720"/>
          </a:xfrm>
        </p:spPr>
        <p:txBody>
          <a:bodyPr/>
          <a:lstStyle/>
          <a:p>
            <a:r>
              <a:rPr lang="en-GB" dirty="0" smtClean="0"/>
              <a:t>Andreas </a:t>
            </a:r>
            <a:r>
              <a:rPr lang="en-GB" dirty="0" err="1" smtClean="0"/>
              <a:t>vesalius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786593" y="8100392"/>
            <a:ext cx="3325527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Andreae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Vesalii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icones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anatomicae</a:t>
            </a:r>
            <a:endParaRPr lang="en-GB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([Munich]: [Bremen], [1934])</a:t>
            </a:r>
            <a:endParaRPr lang="en-GB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791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9320" y="1816184"/>
            <a:ext cx="3877223" cy="585216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Felix </a:t>
            </a:r>
            <a:r>
              <a:rPr lang="en-GB" dirty="0" err="1" smtClean="0"/>
              <a:t>plater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256184" y="7812360"/>
            <a:ext cx="4343497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strutura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et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usu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…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III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(Basle: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Ambrosius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Froben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1583)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88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" y="381564"/>
            <a:ext cx="6172200" cy="833801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Gottfried </a:t>
            </a:r>
            <a:r>
              <a:rPr lang="en-GB" dirty="0" err="1" smtClean="0"/>
              <a:t>bidloo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48899" y="7812360"/>
            <a:ext cx="5142947" cy="8463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(Amsterdam: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Joannis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à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Someren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Joannis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à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Dyk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1685)</a:t>
            </a:r>
          </a:p>
          <a:p>
            <a:pPr algn="ctr"/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By permission of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Llyfrgell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Genedlaethol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Cymru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/ National Library of Wales</a:t>
            </a:r>
            <a:endParaRPr lang="en-US" sz="13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17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8840" y="467544"/>
            <a:ext cx="2808312" cy="934720"/>
          </a:xfrm>
        </p:spPr>
        <p:txBody>
          <a:bodyPr/>
          <a:lstStyle/>
          <a:p>
            <a:r>
              <a:rPr lang="en-GB" dirty="0" err="1" smtClean="0"/>
              <a:t>Jacobus</a:t>
            </a:r>
            <a:r>
              <a:rPr lang="en-GB" dirty="0" smtClean="0"/>
              <a:t> </a:t>
            </a:r>
            <a:r>
              <a:rPr lang="en-GB" dirty="0" err="1" smtClean="0"/>
              <a:t>berengarius</a:t>
            </a:r>
            <a:r>
              <a:rPr lang="en-GB" dirty="0" smtClean="0"/>
              <a:t> </a:t>
            </a:r>
            <a:r>
              <a:rPr lang="en-GB" dirty="0" err="1" smtClean="0"/>
              <a:t>carpensis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340768" y="7596336"/>
            <a:ext cx="424847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Commentaria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… super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Mundini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(Bologna: H.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Benedictis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1521) 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644" y="2051720"/>
            <a:ext cx="4014720" cy="5303520"/>
          </a:xfrm>
        </p:spPr>
      </p:pic>
    </p:spTree>
    <p:extLst>
      <p:ext uri="{BB962C8B-B14F-4D97-AF65-F5344CB8AC3E}">
        <p14:creationId xmlns:p14="http://schemas.microsoft.com/office/powerpoint/2010/main" val="3544998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Charles </a:t>
            </a:r>
            <a:r>
              <a:rPr lang="en-GB" dirty="0" err="1" smtClean="0"/>
              <a:t>estienne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52736" y="7884368"/>
            <a:ext cx="466929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dissectione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partium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tres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(Paris: Simon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Colines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1545)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024" y="1835696"/>
            <a:ext cx="3847087" cy="5943600"/>
          </a:xfrm>
        </p:spPr>
      </p:pic>
    </p:spTree>
    <p:extLst>
      <p:ext uri="{BB962C8B-B14F-4D97-AF65-F5344CB8AC3E}">
        <p14:creationId xmlns:p14="http://schemas.microsoft.com/office/powerpoint/2010/main" val="221437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05640" y="8100392"/>
            <a:ext cx="5142946" cy="8463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The Anatomy of the Human Body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(London: Printed by William Bowyer, 1741)</a:t>
            </a:r>
          </a:p>
          <a:p>
            <a:pPr algn="ctr"/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By permission of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Llyfrgell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Genedlaethol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Cymru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/ National Library of Wales</a:t>
            </a:r>
            <a:endParaRPr lang="en-US" sz="13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0161" y="1403350"/>
            <a:ext cx="4117678" cy="672465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60889" y="539552"/>
            <a:ext cx="4032448" cy="934720"/>
          </a:xfrm>
        </p:spPr>
        <p:txBody>
          <a:bodyPr/>
          <a:lstStyle/>
          <a:p>
            <a:r>
              <a:rPr lang="en-GB" dirty="0" smtClean="0"/>
              <a:t>William </a:t>
            </a:r>
            <a:r>
              <a:rPr lang="en-GB" dirty="0" err="1" smtClean="0"/>
              <a:t>cheselden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70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Charles </a:t>
            </a:r>
            <a:r>
              <a:rPr lang="en-GB" dirty="0" err="1" smtClean="0"/>
              <a:t>estienne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52736" y="7884368"/>
            <a:ext cx="466929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dissectione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partium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tres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(Paris: Simon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Colines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1545)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024" y="1835696"/>
            <a:ext cx="3847087" cy="5943600"/>
          </a:xfrm>
        </p:spPr>
      </p:pic>
    </p:spTree>
    <p:extLst>
      <p:ext uri="{BB962C8B-B14F-4D97-AF65-F5344CB8AC3E}">
        <p14:creationId xmlns:p14="http://schemas.microsoft.com/office/powerpoint/2010/main" val="670649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8840" y="467544"/>
            <a:ext cx="2808312" cy="934720"/>
          </a:xfrm>
        </p:spPr>
        <p:txBody>
          <a:bodyPr/>
          <a:lstStyle/>
          <a:p>
            <a:r>
              <a:rPr lang="en-GB" dirty="0" err="1" smtClean="0"/>
              <a:t>Jacobus</a:t>
            </a:r>
            <a:r>
              <a:rPr lang="en-GB" dirty="0" smtClean="0"/>
              <a:t> </a:t>
            </a:r>
            <a:r>
              <a:rPr lang="en-GB" dirty="0" err="1" smtClean="0"/>
              <a:t>berengarius</a:t>
            </a:r>
            <a:r>
              <a:rPr lang="en-GB" dirty="0" smtClean="0"/>
              <a:t> </a:t>
            </a:r>
            <a:r>
              <a:rPr lang="en-GB" dirty="0" err="1" smtClean="0"/>
              <a:t>carpensis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340768" y="7812360"/>
            <a:ext cx="424847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Commentaria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… super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Anatomia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Mundini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(Bologna: H.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Benedictis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1521) 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108" y="1979712"/>
            <a:ext cx="4193132" cy="5760720"/>
          </a:xfrm>
        </p:spPr>
      </p:pic>
    </p:spTree>
    <p:extLst>
      <p:ext uri="{BB962C8B-B14F-4D97-AF65-F5344CB8AC3E}">
        <p14:creationId xmlns:p14="http://schemas.microsoft.com/office/powerpoint/2010/main" val="211328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12776" y="467544"/>
            <a:ext cx="4032448" cy="934720"/>
          </a:xfrm>
        </p:spPr>
        <p:txBody>
          <a:bodyPr/>
          <a:lstStyle/>
          <a:p>
            <a:r>
              <a:rPr lang="en-GB" dirty="0" smtClean="0"/>
              <a:t>William </a:t>
            </a:r>
            <a:r>
              <a:rPr lang="en-GB" dirty="0" err="1" smtClean="0"/>
              <a:t>cheselden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05640" y="7956376"/>
            <a:ext cx="5142946" cy="8463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The Anatomy of the Human Body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(London: Printed by William Bowyer, 1741)</a:t>
            </a:r>
          </a:p>
          <a:p>
            <a:pPr algn="ctr"/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By permission of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Llyfrgell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Genedlaethol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Cymru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/ National Library of Wales</a:t>
            </a:r>
            <a:endParaRPr lang="en-US" sz="13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945" y="2123728"/>
            <a:ext cx="3148335" cy="5434012"/>
          </a:xfrm>
        </p:spPr>
      </p:pic>
    </p:spTree>
    <p:extLst>
      <p:ext uri="{BB962C8B-B14F-4D97-AF65-F5344CB8AC3E}">
        <p14:creationId xmlns:p14="http://schemas.microsoft.com/office/powerpoint/2010/main" val="86380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46" y="1451976"/>
            <a:ext cx="5050737" cy="658368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11465" y="467544"/>
            <a:ext cx="3086100" cy="934720"/>
          </a:xfrm>
        </p:spPr>
        <p:txBody>
          <a:bodyPr/>
          <a:lstStyle/>
          <a:p>
            <a:r>
              <a:rPr lang="en-GB" dirty="0" smtClean="0"/>
              <a:t>William </a:t>
            </a:r>
            <a:r>
              <a:rPr lang="en-GB" dirty="0" err="1" smtClean="0"/>
              <a:t>cowper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52736" y="8035656"/>
            <a:ext cx="4803559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Myotomia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reformata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(London: Printed for Robert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Knaplock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et al., 1724)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Roderic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Bowen Library,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Lampeter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987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34062" y="323528"/>
            <a:ext cx="3086100" cy="934720"/>
          </a:xfrm>
        </p:spPr>
        <p:txBody>
          <a:bodyPr/>
          <a:lstStyle/>
          <a:p>
            <a:r>
              <a:rPr lang="en-GB" dirty="0" smtClean="0"/>
              <a:t>James drake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05639" y="8229062"/>
            <a:ext cx="5142947" cy="8463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Anthropologia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Nova: Or, A New System of Anatomy</a:t>
            </a: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(London: Printed for W.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Innys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1717)</a:t>
            </a:r>
          </a:p>
          <a:p>
            <a:pPr algn="ctr"/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By permission of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Llyfrgell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Genedlaethol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300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Cymru</a:t>
            </a:r>
            <a:r>
              <a:rPr lang="en-GB" sz="13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/ National Library of Wales</a:t>
            </a:r>
            <a:endParaRPr lang="en-US" sz="13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827" y="1258888"/>
            <a:ext cx="5012345" cy="6970712"/>
          </a:xfrm>
        </p:spPr>
      </p:pic>
    </p:spTree>
    <p:extLst>
      <p:ext uri="{BB962C8B-B14F-4D97-AF65-F5344CB8AC3E}">
        <p14:creationId xmlns:p14="http://schemas.microsoft.com/office/powerpoint/2010/main" val="161629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4824" y="539552"/>
            <a:ext cx="3086100" cy="934720"/>
          </a:xfrm>
        </p:spPr>
        <p:txBody>
          <a:bodyPr/>
          <a:lstStyle/>
          <a:p>
            <a:r>
              <a:rPr lang="en-GB" dirty="0" smtClean="0"/>
              <a:t>Charles </a:t>
            </a:r>
            <a:r>
              <a:rPr lang="en-GB" dirty="0" err="1" smtClean="0"/>
              <a:t>estienne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52736" y="7884368"/>
            <a:ext cx="4669292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dissectione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partium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corporis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humani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libris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tres</a:t>
            </a:r>
            <a:endParaRPr lang="en-GB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(Paris: Simon de </a:t>
            </a:r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Colines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, 1545)</a:t>
            </a:r>
          </a:p>
          <a:p>
            <a:pPr algn="ctr"/>
            <a:r>
              <a:rPr lang="en-GB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Wellcome</a:t>
            </a:r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Library, London</a:t>
            </a:r>
            <a:endParaRPr lang="en-US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024" y="1835696"/>
            <a:ext cx="3847087" cy="5943600"/>
          </a:xfrm>
        </p:spPr>
      </p:pic>
    </p:spTree>
    <p:extLst>
      <p:ext uri="{BB962C8B-B14F-4D97-AF65-F5344CB8AC3E}">
        <p14:creationId xmlns:p14="http://schemas.microsoft.com/office/powerpoint/2010/main" val="2434388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2840</TotalTime>
  <Words>570</Words>
  <Application>Microsoft Office PowerPoint</Application>
  <PresentationFormat>On-screen Show (4:3)</PresentationFormat>
  <Paragraphs>91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Garamond</vt:lpstr>
      <vt:lpstr>Tahoma</vt:lpstr>
      <vt:lpstr>Tunga</vt:lpstr>
      <vt:lpstr>BlackTie</vt:lpstr>
      <vt:lpstr>Iconography of  anatomical illustration</vt:lpstr>
      <vt:lpstr>Charles estienne</vt:lpstr>
      <vt:lpstr>Charles estienne</vt:lpstr>
      <vt:lpstr>Charles estienne</vt:lpstr>
      <vt:lpstr>Adriaan van der spieghel</vt:lpstr>
      <vt:lpstr>Giulio casserio</vt:lpstr>
      <vt:lpstr>Juan valverde da hamusco</vt:lpstr>
      <vt:lpstr>William cheselden</vt:lpstr>
      <vt:lpstr>James drake</vt:lpstr>
      <vt:lpstr>Andreas vesalius</vt:lpstr>
      <vt:lpstr>Andreas vesalius</vt:lpstr>
      <vt:lpstr>Andreas vesalius</vt:lpstr>
      <vt:lpstr>Andreas vesalius</vt:lpstr>
      <vt:lpstr>Felix plater</vt:lpstr>
      <vt:lpstr>Gottfried bidloo</vt:lpstr>
      <vt:lpstr>Jacobus berengarius carpensis</vt:lpstr>
      <vt:lpstr>Charles estienne</vt:lpstr>
      <vt:lpstr>William cheselden</vt:lpstr>
      <vt:lpstr>Charles estienne</vt:lpstr>
      <vt:lpstr>Jacobus berengarius carpensis</vt:lpstr>
      <vt:lpstr>William cheselden</vt:lpstr>
      <vt:lpstr>William cowper</vt:lpstr>
      <vt:lpstr>James drake</vt:lpstr>
      <vt:lpstr>Charles estienne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Feminist Reading of Roland Barthes’ A Lover’s Discourse</dc:title>
  <dc:creator>Jonathan Harries</dc:creator>
  <cp:lastModifiedBy>Peter Mitchell</cp:lastModifiedBy>
  <cp:revision>82</cp:revision>
  <dcterms:created xsi:type="dcterms:W3CDTF">2013-12-08T18:11:10Z</dcterms:created>
  <dcterms:modified xsi:type="dcterms:W3CDTF">2018-12-13T21:23:38Z</dcterms:modified>
</cp:coreProperties>
</file>