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5" r:id="rId8"/>
    <p:sldId id="266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CFDE6B3-8FFE-474B-B111-B8A0D4C1E36D}" v="9" dt="2023-07-26T08:18:01.9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102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72060-8639-F43C-F4F3-04A23B821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32D7D1-1D2A-201F-BFA2-C76998D129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BFF018-9C27-3BAC-5248-AB0318A73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243AB-C4AD-4266-AAD5-A10A266F0085}" type="datetimeFigureOut">
              <a:rPr lang="en-GB" smtClean="0"/>
              <a:t>27/07/2023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F1957D-D906-37C2-BAFE-B501F00E6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F17FD0-8C12-4BBD-B3D4-2EAB50345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17A81-05A0-4A7C-9E60-718B40ABC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167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8AEF-6FA8-AED6-16DC-3C0483396B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141290-72C5-91CE-8192-38CF43F268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7500DA-E6F9-D1BB-8FB3-31BDA6226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243AB-C4AD-4266-AAD5-A10A266F0085}" type="datetimeFigureOut">
              <a:rPr lang="en-GB" smtClean="0"/>
              <a:t>27/07/2023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0AA059-29E9-62D2-4F4D-81F6C474D7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077D8C-61BB-6B41-9D2A-D5F07A83B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17A81-05A0-4A7C-9E60-718B40ABC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336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7EE68A-A1F5-F001-5B0F-792B51D3F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5CBB39-5CA8-B047-156F-12DCAB8567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EFF2FC-9757-C438-F940-2600568E1D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9243AB-C4AD-4266-AAD5-A10A266F0085}" type="datetimeFigureOut">
              <a:rPr lang="en-GB" smtClean="0"/>
              <a:t>27/07/2023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67338B-8D37-87A2-0E63-B19F4A1777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D9084E-32EB-2D2A-2297-1C48BCC5AD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717A81-05A0-4A7C-9E60-718B40ABC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078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49F4CC-089F-CF73-3455-5BC41B37BBC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Archaeological Specialist apprenticeship </a:t>
            </a:r>
            <a:br>
              <a:rPr lang="en-GB"/>
            </a:br>
            <a:r>
              <a:rPr lang="en-GB"/>
              <a:t>MA Archaeological Practice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552E0C-1BC7-2BE8-0F83-AF62BE6AF0E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Catch up session 26/7/23</a:t>
            </a:r>
          </a:p>
        </p:txBody>
      </p:sp>
    </p:spTree>
    <p:extLst>
      <p:ext uri="{BB962C8B-B14F-4D97-AF65-F5344CB8AC3E}">
        <p14:creationId xmlns:p14="http://schemas.microsoft.com/office/powerpoint/2010/main" val="17710996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176AB7-698F-7FC1-8AB8-FB780519140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Development of professional practice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3B55B0-A64C-DA76-880C-6D5B7400B6F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26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2DF61C-0913-E3F0-AE92-8DA8215FE0A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KSB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768AF5-D517-1982-2C6E-ACD14D69B94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“know the limits of their own understanding, abilities and responsibilities, how to practice within them, and when and how to seek expert assistance” (B2)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67039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15AC11-5F68-E8B1-9E8C-F75C7DA115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51002"/>
            <a:ext cx="9144000" cy="949198"/>
          </a:xfrm>
        </p:spPr>
        <p:txBody>
          <a:bodyPr>
            <a:normAutofit/>
          </a:bodyPr>
          <a:lstStyle/>
          <a:p>
            <a:r>
              <a:rPr lang="en-GB" sz="4800"/>
              <a:t>CBA  Council for British Archaeology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1EF7FD-C701-0EDC-F080-820906190C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67356" y="2299220"/>
            <a:ext cx="9144000" cy="1655762"/>
          </a:xfrm>
        </p:spPr>
        <p:txBody>
          <a:bodyPr>
            <a:normAutofit fontScale="25000" lnSpcReduction="20000"/>
          </a:bodyPr>
          <a:lstStyle/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16000"/>
              <a:t>Founded 1944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16000"/>
              <a:t>Umbrella organisation for societies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16000"/>
              <a:t>Expert advice on planning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16000"/>
              <a:t>Direct membership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16000"/>
              <a:t>YAC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16000"/>
              <a:t>Research Reports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16000"/>
              <a:t>Practical Handbooks 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8562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469ED-9084-0BDB-29EE-13F088D099A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RESCUE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57AD1B-5F20-81AD-C222-BA78677F6F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95164" y="3602038"/>
            <a:ext cx="6872835" cy="1655762"/>
          </a:xfrm>
        </p:spPr>
        <p:txBody>
          <a:bodyPr>
            <a:normAutofit fontScale="92500" lnSpcReduction="1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3600"/>
              <a:t>Founded 1971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3600"/>
              <a:t>Campaigning role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3600"/>
              <a:t>Rescue News</a:t>
            </a:r>
          </a:p>
          <a:p>
            <a:endParaRPr lang="en-GB"/>
          </a:p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429090-48ED-4361-67AD-1DBCB8CEB6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610" y="490538"/>
            <a:ext cx="4419600" cy="11715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C00B6CE-CFE5-4D29-3501-54915BC83A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610" y="4024312"/>
            <a:ext cx="2409825" cy="246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5898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E1C77-51EA-75DD-9EEF-25E17E46CF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0385" y="99360"/>
            <a:ext cx="9144000" cy="941106"/>
          </a:xfrm>
        </p:spPr>
        <p:txBody>
          <a:bodyPr/>
          <a:lstStyle/>
          <a:p>
            <a:r>
              <a:rPr lang="en-GB"/>
              <a:t>CIfA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9F5179-3942-0520-2D41-939426035F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383738"/>
            <a:ext cx="9144000" cy="3874062"/>
          </a:xfrm>
        </p:spPr>
        <p:txBody>
          <a:bodyPr>
            <a:normAutofit fontScale="62500" lnSpcReduction="2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900" dirty="0"/>
              <a:t>Founded 1984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900" dirty="0"/>
              <a:t>Code of conduct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900" dirty="0"/>
              <a:t>Grades of membership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900" dirty="0"/>
              <a:t>Entry criteria  (Competence)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900" dirty="0"/>
              <a:t>Standards and Guidance 1992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900" dirty="0"/>
              <a:t>Disciplinary procedure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900" dirty="0"/>
              <a:t>Register of Archaeological Organisations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900" dirty="0"/>
              <a:t>Annual conference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900" dirty="0"/>
              <a:t>Special Interest Groups / Area Groups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900" dirty="0"/>
              <a:t>Job Information Service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9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900" dirty="0"/>
              <a:t>Opportunities to serve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1026" name="Picture 2" descr="Home">
            <a:extLst>
              <a:ext uri="{FF2B5EF4-FFF2-40B4-BE49-F238E27FC236}">
                <a16:creationId xmlns:a16="http://schemas.microsoft.com/office/drawing/2014/main" id="{6E823231-F5BD-84AD-D912-F63BF7A87D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39" y="17463"/>
            <a:ext cx="3619500" cy="110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9627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FA3A75-B98C-7E8D-9E3C-FF11B6DD96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485775"/>
            <a:ext cx="9144000" cy="2387600"/>
          </a:xfrm>
        </p:spPr>
        <p:txBody>
          <a:bodyPr/>
          <a:lstStyle/>
          <a:p>
            <a:r>
              <a:rPr lang="en-GB" dirty="0"/>
              <a:t>BAJR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AF03AA-6778-8426-19DE-B109465D08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66875" y="2601119"/>
            <a:ext cx="9144000" cy="1655762"/>
          </a:xfrm>
        </p:spPr>
        <p:txBody>
          <a:bodyPr>
            <a:normAutofit fontScale="77500" lnSpcReduction="2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Run by David Connolly and others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Fieldwork focus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BAJR Guides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Forum / Facebook group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Job ads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1028" name="Picture 4" descr="logo">
            <a:extLst>
              <a:ext uri="{FF2B5EF4-FFF2-40B4-BE49-F238E27FC236}">
                <a16:creationId xmlns:a16="http://schemas.microsoft.com/office/drawing/2014/main" id="{50F8DF52-C09F-65AA-1645-07A20C5A26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050" y="800100"/>
            <a:ext cx="1352550" cy="1352550"/>
          </a:xfrm>
          <a:prstGeom prst="rect">
            <a:avLst/>
          </a:prstGeom>
          <a:solidFill>
            <a:schemeClr val="accent1"/>
          </a:solidFill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31356E4-9007-0143-DC37-3A9DF002FF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0182" y="4705350"/>
            <a:ext cx="3571875" cy="119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0953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06E73F-F085-3B22-12A5-2ACA35E5C0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0650" y="8376"/>
            <a:ext cx="9144000" cy="2387600"/>
          </a:xfrm>
        </p:spPr>
        <p:txBody>
          <a:bodyPr/>
          <a:lstStyle/>
          <a:p>
            <a:r>
              <a:rPr lang="en-GB" dirty="0"/>
              <a:t>ALGAO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5DC301-0D49-E7CB-29D1-7E6C8BCD0D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57350" y="2601119"/>
            <a:ext cx="9144000" cy="1655762"/>
          </a:xfrm>
        </p:spPr>
        <p:txBody>
          <a:bodyPr>
            <a:normAutofit fontScale="77500" lnSpcReduction="2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Curators /HERs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England/ Wales/ Scotland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Non-political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Provides guidance on curatorial practice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Model briefs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096A4EC-FFB5-5156-449B-B14F7B9A80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387" y="487801"/>
            <a:ext cx="21812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8282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2507A-B65D-B5B5-4EF6-91E6B0C4DE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76370"/>
          </a:xfrm>
        </p:spPr>
        <p:txBody>
          <a:bodyPr>
            <a:normAutofit fontScale="90000"/>
          </a:bodyPr>
          <a:lstStyle/>
          <a:p>
            <a:r>
              <a:rPr lang="en-GB"/>
              <a:t>Other bodies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9D3E1D-DBDB-D1A8-A760-C07729E1F5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945" y="2234421"/>
            <a:ext cx="11361218" cy="1655762"/>
          </a:xfrm>
        </p:spPr>
        <p:txBody>
          <a:bodyPr>
            <a:noAutofit/>
          </a:bodyPr>
          <a:lstStyle/>
          <a:p>
            <a:pPr algn="l"/>
            <a:r>
              <a:rPr lang="en-GB" sz="3600" dirty="0"/>
              <a:t>AEA Association of Environmental Archaeologists</a:t>
            </a:r>
          </a:p>
          <a:p>
            <a:pPr algn="l"/>
            <a:r>
              <a:rPr lang="en-GB" sz="3600" dirty="0"/>
              <a:t>BABAO British Association for Biological Anthropology and Osteoarchaeology</a:t>
            </a:r>
          </a:p>
          <a:p>
            <a:pPr algn="l"/>
            <a:r>
              <a:rPr lang="en-GB" sz="3600" dirty="0"/>
              <a:t>SGRP Study Group for Roman Pottery</a:t>
            </a:r>
          </a:p>
          <a:p>
            <a:pPr algn="l"/>
            <a:r>
              <a:rPr lang="en-GB" sz="3600" dirty="0"/>
              <a:t>Medieval Pottery Research Group</a:t>
            </a:r>
          </a:p>
          <a:p>
            <a:pPr algn="l"/>
            <a:r>
              <a:rPr lang="en-GB" sz="3600" dirty="0"/>
              <a:t>Nautical Archaeology Society</a:t>
            </a:r>
          </a:p>
          <a:p>
            <a:pPr algn="l"/>
            <a:r>
              <a:rPr lang="en-GB" sz="3600" dirty="0"/>
              <a:t>Period societies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38070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1F12C1-5CAA-92F4-976E-D5B8DA62F1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714529"/>
            <a:ext cx="9144000" cy="2387600"/>
          </a:xfrm>
        </p:spPr>
        <p:txBody>
          <a:bodyPr>
            <a:normAutofit/>
          </a:bodyPr>
          <a:lstStyle/>
          <a:p>
            <a:r>
              <a:rPr lang="en-GB" sz="4800"/>
              <a:t>Professional practice in practice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478B5A-2F59-DE1B-0383-19C872FA5F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99129" y="2015999"/>
            <a:ext cx="9144000" cy="1655762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Code of conduct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Explicit methodology documented in advan</a:t>
            </a:r>
            <a:r>
              <a:rPr lang="en-GB" b="1" dirty="0"/>
              <a:t>c</a:t>
            </a:r>
            <a:r>
              <a:rPr lang="en-GB" dirty="0"/>
              <a:t>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In line with current best practice/guidance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Data created and archived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Reported and disseminated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Does not exceed area of competence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“know the limits of their own understanding, abilities and responsibilities, how to practice within them, and when and how to seek expert assistance” (B2)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11973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242</Words>
  <Application>Microsoft Office PowerPoint</Application>
  <PresentationFormat>Widescreen</PresentationFormat>
  <Paragraphs>59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Archaeological Specialist apprenticeship  MA Archaeological Practice </vt:lpstr>
      <vt:lpstr>Development of professional practice</vt:lpstr>
      <vt:lpstr>KSB</vt:lpstr>
      <vt:lpstr>CBA  Council for British Archaeology</vt:lpstr>
      <vt:lpstr>RESCUE</vt:lpstr>
      <vt:lpstr>CIfA</vt:lpstr>
      <vt:lpstr>BAJR</vt:lpstr>
      <vt:lpstr>ALGAO</vt:lpstr>
      <vt:lpstr>Other bodies</vt:lpstr>
      <vt:lpstr>Professional practice in practice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Archaeological Specialist apprenticeship  MA Archaeological Practice</dc:title>
  <dc:creator>Martin Locock</dc:creator>
  <cp:lastModifiedBy>Martin Locock</cp:lastModifiedBy>
  <cp:revision>2</cp:revision>
  <dcterms:created xsi:type="dcterms:W3CDTF">2023-04-03T08:24:55Z</dcterms:created>
  <dcterms:modified xsi:type="dcterms:W3CDTF">2023-07-27T14:32:57Z</dcterms:modified>
</cp:coreProperties>
</file>