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6.xml" ContentType="application/vnd.openxmlformats-officedocument.theme+xml"/>
  <Override PartName="/ppt/slideLayouts/slideLayout6.xml" ContentType="application/vnd.openxmlformats-officedocument.presentationml.slideLayout+xml"/>
  <Override PartName="/ppt/theme/theme7.xml" ContentType="application/vnd.openxmlformats-officedocument.theme+xml"/>
  <Override PartName="/ppt/slideLayouts/slideLayout7.xml" ContentType="application/vnd.openxmlformats-officedocument.presentationml.slideLayout+xml"/>
  <Override PartName="/ppt/theme/theme8.xml" ContentType="application/vnd.openxmlformats-officedocument.theme+xml"/>
  <Override PartName="/ppt/slideLayouts/slideLayout8.xml" ContentType="application/vnd.openxmlformats-officedocument.presentationml.slideLayout+xml"/>
  <Override PartName="/ppt/theme/theme9.xml" ContentType="application/vnd.openxmlformats-officedocument.theme+xml"/>
  <Override PartName="/ppt/slideLayouts/slideLayout9.xml" ContentType="application/vnd.openxmlformats-officedocument.presentationml.slideLayout+xml"/>
  <Override PartName="/ppt/theme/theme10.xml" ContentType="application/vnd.openxmlformats-officedocument.theme+xml"/>
  <Override PartName="/ppt/slideLayouts/slideLayout10.xml" ContentType="application/vnd.openxmlformats-officedocument.presentationml.slideLayout+xml"/>
  <Override PartName="/ppt/theme/theme11.xml" ContentType="application/vnd.openxmlformats-officedocument.theme+xml"/>
  <Override PartName="/ppt/slideLayouts/slideLayout11.xml" ContentType="application/vnd.openxmlformats-officedocument.presentationml.slideLayout+xml"/>
  <Override PartName="/ppt/theme/theme12.xml" ContentType="application/vnd.openxmlformats-officedocument.theme+xml"/>
  <Override PartName="/ppt/slideLayouts/slideLayout12.xml" ContentType="application/vnd.openxmlformats-officedocument.presentationml.slideLayout+xml"/>
  <Override PartName="/ppt/theme/theme13.xml" ContentType="application/vnd.openxmlformats-officedocument.theme+xml"/>
  <Override PartName="/ppt/slideLayouts/slideLayout13.xml" ContentType="application/vnd.openxmlformats-officedocument.presentationml.slideLayout+xml"/>
  <Override PartName="/ppt/theme/theme14.xml" ContentType="application/vnd.openxmlformats-officedocument.theme+xml"/>
  <Override PartName="/ppt/slideLayouts/slideLayout14.xml" ContentType="application/vnd.openxmlformats-officedocument.presentationml.slideLayout+xml"/>
  <Override PartName="/ppt/theme/theme15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6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17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18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63" r:id="rId6"/>
    <p:sldMasterId id="2147483666" r:id="rId7"/>
    <p:sldMasterId id="2147483668" r:id="rId8"/>
    <p:sldMasterId id="2147483669" r:id="rId9"/>
    <p:sldMasterId id="2147483674" r:id="rId10"/>
    <p:sldMasterId id="2147483752" r:id="rId11"/>
    <p:sldMasterId id="2147483754" r:id="rId12"/>
    <p:sldMasterId id="2147483756" r:id="rId13"/>
    <p:sldMasterId id="2147483758" r:id="rId14"/>
    <p:sldMasterId id="2147483760" r:id="rId15"/>
    <p:sldMasterId id="2147483762" r:id="rId16"/>
    <p:sldMasterId id="2147483764" r:id="rId17"/>
    <p:sldMasterId id="2147483766" r:id="rId18"/>
    <p:sldMasterId id="2147483680" r:id="rId19"/>
    <p:sldMasterId id="2147483724" r:id="rId20"/>
    <p:sldMasterId id="2147483712" r:id="rId21"/>
    <p:sldMasterId id="2147483740" r:id="rId22"/>
  </p:sldMasterIdLst>
  <p:notesMasterIdLst>
    <p:notesMasterId r:id="rId42"/>
  </p:notesMasterIdLst>
  <p:sldIdLst>
    <p:sldId id="256" r:id="rId23"/>
    <p:sldId id="257" r:id="rId24"/>
    <p:sldId id="274" r:id="rId25"/>
    <p:sldId id="279" r:id="rId26"/>
    <p:sldId id="275" r:id="rId27"/>
    <p:sldId id="258" r:id="rId28"/>
    <p:sldId id="259" r:id="rId29"/>
    <p:sldId id="276" r:id="rId30"/>
    <p:sldId id="265" r:id="rId31"/>
    <p:sldId id="278" r:id="rId32"/>
    <p:sldId id="284" r:id="rId33"/>
    <p:sldId id="270" r:id="rId34"/>
    <p:sldId id="285" r:id="rId35"/>
    <p:sldId id="264" r:id="rId36"/>
    <p:sldId id="283" r:id="rId37"/>
    <p:sldId id="286" r:id="rId38"/>
    <p:sldId id="269" r:id="rId39"/>
    <p:sldId id="273" r:id="rId40"/>
    <p:sldId id="272" r:id="rId4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20"/>
    <p:restoredTop sz="94830"/>
  </p:normalViewPr>
  <p:slideViewPr>
    <p:cSldViewPr snapToGrid="0" snapToObjects="1">
      <p:cViewPr varScale="1">
        <p:scale>
          <a:sx n="98" d="100"/>
          <a:sy n="98" d="100"/>
        </p:scale>
        <p:origin x="696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4.xml"/><Relationship Id="rId39" Type="http://schemas.openxmlformats.org/officeDocument/2006/relationships/slide" Target="slides/slide17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2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2.xml"/><Relationship Id="rId32" Type="http://schemas.openxmlformats.org/officeDocument/2006/relationships/slide" Target="slides/slide10.xml"/><Relationship Id="rId37" Type="http://schemas.openxmlformats.org/officeDocument/2006/relationships/slide" Target="slides/slide15.xml"/><Relationship Id="rId40" Type="http://schemas.openxmlformats.org/officeDocument/2006/relationships/slide" Target="slides/slide18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openxmlformats.org/officeDocument/2006/relationships/slide" Target="slides/slide14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9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5.xml"/><Relationship Id="rId30" Type="http://schemas.openxmlformats.org/officeDocument/2006/relationships/slide" Target="slides/slide8.xml"/><Relationship Id="rId35" Type="http://schemas.openxmlformats.org/officeDocument/2006/relationships/slide" Target="slides/slide13.xml"/><Relationship Id="rId43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3.xml"/><Relationship Id="rId33" Type="http://schemas.openxmlformats.org/officeDocument/2006/relationships/slide" Target="slides/slide11.xml"/><Relationship Id="rId38" Type="http://schemas.openxmlformats.org/officeDocument/2006/relationships/slide" Target="slides/slide16.xml"/><Relationship Id="rId46" Type="http://schemas.openxmlformats.org/officeDocument/2006/relationships/tableStyles" Target="tableStyle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chat or speak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114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 </a:t>
            </a:r>
            <a:r>
              <a:rPr lang="en-GB" dirty="0" err="1"/>
              <a:t>Ss</a:t>
            </a:r>
            <a:r>
              <a:rPr lang="en-GB" dirty="0"/>
              <a:t> to go into 6 break out rooms – 5 mins limit. Find out as much as you can about your partner. Each partner introduces their partner to me – class votes for best intro (correct, polite, friendly, interesting info, exciting/funny/unusual fact). 25mins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369AD6-FE78-FF43-93CF-C55F4AFE251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6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9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9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9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9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9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9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9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351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539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686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2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777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503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242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426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021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CB666C83-FBE5-ACA6-584C-F45D604FAC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223513" cy="691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6323031A-1941-C4FF-D8B7-1CEC9639BE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62833C6B-FB99-2353-061A-3B753BE63B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A6653FF1-05A1-088B-DD83-29E688DDE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8634A-2EDC-FB89-083F-8502AE59A3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B0D9AD90-1BAB-85D1-E23A-8B07C48159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EDC8067F-B93D-833B-C01E-F66BFEA872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4BB500ED-8749-05C0-69FF-9116AAF45A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6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7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0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1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2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3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7.png"/><Relationship Id="rId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5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3.xml"/><Relationship Id="rId9" Type="http://schemas.openxmlformats.org/officeDocument/2006/relationships/theme" Target="../theme/theme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4B31FAD-A0B3-FC30-DEA7-D7A295A647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97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design&#10;&#10;Description automatically generated">
            <a:extLst>
              <a:ext uri="{FF2B5EF4-FFF2-40B4-BE49-F238E27FC236}">
                <a16:creationId xmlns:a16="http://schemas.microsoft.com/office/drawing/2014/main" id="{551FA688-2EBA-93E0-797B-8D53F69008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background&#10;&#10;Description automatically generated with low confidence">
            <a:extLst>
              <a:ext uri="{FF2B5EF4-FFF2-40B4-BE49-F238E27FC236}">
                <a16:creationId xmlns:a16="http://schemas.microsoft.com/office/drawing/2014/main" id="{EA17DCD5-2337-493E-15B5-B3D914EFD6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ree, cloud, house, sky&#10;&#10;Description automatically generated">
            <a:extLst>
              <a:ext uri="{FF2B5EF4-FFF2-40B4-BE49-F238E27FC236}">
                <a16:creationId xmlns:a16="http://schemas.microsoft.com/office/drawing/2014/main" id="{7D3A0B8D-8F1B-BBD7-763E-306A191845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cloud, grass, text&#10;&#10;Description automatically generated">
            <a:extLst>
              <a:ext uri="{FF2B5EF4-FFF2-40B4-BE49-F238E27FC236}">
                <a16:creationId xmlns:a16="http://schemas.microsoft.com/office/drawing/2014/main" id="{FD64A1D8-C4BB-C68E-DD4E-12E4B52E65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3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cloud&#10;&#10;Description automatically generated">
            <a:extLst>
              <a:ext uri="{FF2B5EF4-FFF2-40B4-BE49-F238E27FC236}">
                <a16:creationId xmlns:a16="http://schemas.microsoft.com/office/drawing/2014/main" id="{B6E7C2A9-67AF-B453-A32C-8398FDC3064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51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EC565704-B489-D021-F781-93D2D4B3EEF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3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screenshot&#10;&#10;Description automatically generated">
            <a:extLst>
              <a:ext uri="{FF2B5EF4-FFF2-40B4-BE49-F238E27FC236}">
                <a16:creationId xmlns:a16="http://schemas.microsoft.com/office/drawing/2014/main" id="{8C16B6D9-FB9C-49F3-2582-C99E877F12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37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text, screenshot, building&#10;&#10;Description automatically generated">
            <a:extLst>
              <a:ext uri="{FF2B5EF4-FFF2-40B4-BE49-F238E27FC236}">
                <a16:creationId xmlns:a16="http://schemas.microsoft.com/office/drawing/2014/main" id="{42885A91-394F-610C-FB99-7E0485978FE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82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80BB21EE-854B-4A5D-4B38-92F4066580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0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ky, tree, plant&#10;&#10;Description automatically generated">
            <a:extLst>
              <a:ext uri="{FF2B5EF4-FFF2-40B4-BE49-F238E27FC236}">
                <a16:creationId xmlns:a16="http://schemas.microsoft.com/office/drawing/2014/main" id="{A6CE6DCC-5EFF-0C9E-9F78-1881B15D32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452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89E7878-B3D1-6FC5-87DB-108CA1BA808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A6A14B7B-8C7E-6FAF-1CC1-93662CD7B4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5C687F51-381C-2C10-F251-1D289F36334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ournals.uchicago.edu/doi/abs/10.1086/704656?journalCode=wes" TargetMode="Externa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library/using-our-libraries/online-library/refworks/" TargetMode="External"/><Relationship Id="rId2" Type="http://schemas.openxmlformats.org/officeDocument/2006/relationships/hyperlink" Target="https://padlet.com/transitiontales/journal-references-eqpy2vkom3cplsuf" TargetMode="Externa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hoot.it/" TargetMode="Externa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374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EE76C-41F4-4A96-7D20-B4E0A78D3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b="1" dirty="0"/>
            </a:br>
            <a:br>
              <a:rPr lang="en-GB" b="1" dirty="0"/>
            </a:br>
            <a:r>
              <a:rPr lang="en-GB" sz="3600" b="1" dirty="0"/>
              <a:t>Pre-Sessional </a:t>
            </a:r>
            <a:br>
              <a:rPr lang="en-GB" sz="3600" b="1" dirty="0"/>
            </a:br>
            <a:r>
              <a:rPr lang="en-GB" sz="3600" b="1" dirty="0"/>
              <a:t>Workshop I</a:t>
            </a:r>
            <a:br>
              <a:rPr lang="en-GB" sz="3600" b="1" dirty="0"/>
            </a:br>
            <a:br>
              <a:rPr lang="en-GB" dirty="0"/>
            </a:br>
            <a:r>
              <a:rPr lang="en-GB" dirty="0"/>
              <a:t>with Stephanie Bradley, Dip. Ed., Dip TEFLA, MA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July 2023</a:t>
            </a:r>
          </a:p>
        </p:txBody>
      </p:sp>
    </p:spTree>
    <p:extLst>
      <p:ext uri="{BB962C8B-B14F-4D97-AF65-F5344CB8AC3E}">
        <p14:creationId xmlns:p14="http://schemas.microsoft.com/office/powerpoint/2010/main" val="436309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ED7AA-853C-22EB-4DFD-02C80A142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10 PSE</a:t>
            </a:r>
            <a:br>
              <a:rPr lang="en-GB" dirty="0"/>
            </a:br>
            <a:br>
              <a:rPr lang="en-GB" dirty="0"/>
            </a:br>
            <a:r>
              <a:rPr lang="en-GB" b="1" dirty="0"/>
              <a:t>WEEK Two</a:t>
            </a:r>
            <a:br>
              <a:rPr lang="en-GB" b="1" dirty="0"/>
            </a:br>
            <a:br>
              <a:rPr lang="en-GB" b="1" dirty="0"/>
            </a:br>
            <a:r>
              <a:rPr lang="en-GB" b="1" dirty="0"/>
              <a:t>An Introduction to Academic Writing Skills</a:t>
            </a:r>
            <a:br>
              <a:rPr lang="en-GB" b="1" dirty="0"/>
            </a:br>
            <a:br>
              <a:rPr lang="en-GB" b="1" dirty="0"/>
            </a:br>
            <a:r>
              <a:rPr lang="en-GB" b="1" dirty="0"/>
              <a:t>- </a:t>
            </a:r>
            <a:r>
              <a:rPr lang="en-GB" dirty="0"/>
              <a:t>Plagiarism</a:t>
            </a:r>
            <a:br>
              <a:rPr lang="en-GB" dirty="0"/>
            </a:br>
            <a:r>
              <a:rPr lang="en-GB" dirty="0"/>
              <a:t>- Referencing</a:t>
            </a:r>
          </a:p>
        </p:txBody>
      </p:sp>
    </p:spTree>
    <p:extLst>
      <p:ext uri="{BB962C8B-B14F-4D97-AF65-F5344CB8AC3E}">
        <p14:creationId xmlns:p14="http://schemas.microsoft.com/office/powerpoint/2010/main" val="2258446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82486-FD08-293D-4C67-4ED231CA5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C4641-5D7B-E8D1-58C0-AC98F8DD6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Today we will:</a:t>
            </a:r>
          </a:p>
          <a:p>
            <a:r>
              <a:rPr lang="en-GB" dirty="0"/>
              <a:t>1. Understand key terms related to Academic Writing.</a:t>
            </a:r>
          </a:p>
          <a:p>
            <a:r>
              <a:rPr lang="en-GB" dirty="0"/>
              <a:t>2. Understand what constitutes Academic Misconduct.</a:t>
            </a:r>
          </a:p>
          <a:p>
            <a:r>
              <a:rPr lang="en-GB" dirty="0"/>
              <a:t>3. Understand how to use sources correctly.</a:t>
            </a:r>
          </a:p>
          <a:p>
            <a:r>
              <a:rPr lang="en-GB" dirty="0"/>
              <a:t>4. Practise finding and using an academic reference.</a:t>
            </a:r>
          </a:p>
          <a:p>
            <a:r>
              <a:rPr lang="en-GB" dirty="0"/>
              <a:t>5. Practice making a Harvard reference list.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339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CB032-67E8-E17B-6ABF-FDDC8AF62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Academic Writing – Key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1433B-7781-C3E7-80D6-9300B31EC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27355"/>
            <a:ext cx="7886700" cy="4849608"/>
          </a:xfrm>
        </p:spPr>
        <p:txBody>
          <a:bodyPr/>
          <a:lstStyle/>
          <a:p>
            <a:r>
              <a:rPr lang="en-GB" dirty="0"/>
              <a:t>Plagiarism</a:t>
            </a:r>
          </a:p>
          <a:p>
            <a:r>
              <a:rPr lang="en-GB" dirty="0"/>
              <a:t>Sources</a:t>
            </a:r>
          </a:p>
          <a:p>
            <a:r>
              <a:rPr lang="en-GB" dirty="0"/>
              <a:t>References</a:t>
            </a:r>
          </a:p>
          <a:p>
            <a:r>
              <a:rPr lang="en-GB" dirty="0"/>
              <a:t>Paraphrasing</a:t>
            </a:r>
          </a:p>
          <a:p>
            <a:r>
              <a:rPr lang="en-GB" dirty="0"/>
              <a:t>Quoting</a:t>
            </a:r>
          </a:p>
          <a:p>
            <a:r>
              <a:rPr lang="en-GB" dirty="0"/>
              <a:t>Citing</a:t>
            </a:r>
          </a:p>
          <a:p>
            <a:r>
              <a:rPr lang="en-GB" dirty="0"/>
              <a:t>Reference List v Bibliography</a:t>
            </a:r>
          </a:p>
          <a:p>
            <a:r>
              <a:rPr lang="en-GB" dirty="0"/>
              <a:t>Harvard Referencing System </a:t>
            </a:r>
          </a:p>
        </p:txBody>
      </p:sp>
    </p:spTree>
    <p:extLst>
      <p:ext uri="{BB962C8B-B14F-4D97-AF65-F5344CB8AC3E}">
        <p14:creationId xmlns:p14="http://schemas.microsoft.com/office/powerpoint/2010/main" val="350734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F4A10-6E9D-5F5C-3756-B3CE9868F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Plagiarism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5D67C-81FC-69A8-7CB0-32BD15E83A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4840"/>
            <a:ext cx="7886700" cy="77183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Find a definition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Plagiarism is an example of academic misconduct in the western world and in all English-speaking countries.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An award such as a Master’s degree or PhD can be removed from you if you are found to have plagiarised.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Plagiarism is the act of using other people’s words without referencing the original author.</a:t>
            </a:r>
          </a:p>
        </p:txBody>
      </p:sp>
    </p:spTree>
    <p:extLst>
      <p:ext uri="{BB962C8B-B14F-4D97-AF65-F5344CB8AC3E}">
        <p14:creationId xmlns:p14="http://schemas.microsoft.com/office/powerpoint/2010/main" val="3458112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F8C7E-F078-DA93-6986-0B2702410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Sources and 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19E29-E98B-187D-A52E-377641D49F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83110"/>
            <a:ext cx="7886700" cy="489385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Sources:</a:t>
            </a:r>
          </a:p>
          <a:p>
            <a:r>
              <a:rPr lang="en-GB" dirty="0"/>
              <a:t>All the texts/videos/podcasts you find to help you to find information to include in your paper.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References:</a:t>
            </a:r>
          </a:p>
          <a:p>
            <a:r>
              <a:rPr lang="en-GB" dirty="0"/>
              <a:t>Sources you decide to refer to in your paper.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2400" dirty="0"/>
              <a:t>Sources must be referenced – i.e. they must all be listed in your bibliography. References must be acknowledged in your paper and listed in your Reference List.</a:t>
            </a:r>
          </a:p>
        </p:txBody>
      </p:sp>
    </p:spTree>
    <p:extLst>
      <p:ext uri="{BB962C8B-B14F-4D97-AF65-F5344CB8AC3E}">
        <p14:creationId xmlns:p14="http://schemas.microsoft.com/office/powerpoint/2010/main" val="3096365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80709-B20E-38BF-F6BE-B82D76DCC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Find a Source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3A23AB-621F-7634-C5A2-E1136C9C9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L&amp;S E book Unit 2 page 26 &amp; 29</a:t>
            </a:r>
          </a:p>
          <a:p>
            <a:r>
              <a:rPr lang="en-GB" dirty="0"/>
              <a:t>Dieter Rams</a:t>
            </a:r>
          </a:p>
          <a:p>
            <a:endParaRPr lang="en-GB" dirty="0"/>
          </a:p>
          <a:p>
            <a:r>
              <a:rPr lang="en-GB" dirty="0"/>
              <a:t>L&amp;S E book Unit 2 page 29 </a:t>
            </a:r>
          </a:p>
          <a:p>
            <a:r>
              <a:rPr lang="en-GB" dirty="0"/>
              <a:t>Don Norman</a:t>
            </a:r>
          </a:p>
          <a:p>
            <a:endParaRPr lang="en-GB" dirty="0"/>
          </a:p>
          <a:p>
            <a:r>
              <a:rPr lang="en-GB" dirty="0"/>
              <a:t>R&amp;W E book page 42</a:t>
            </a:r>
          </a:p>
          <a:p>
            <a:r>
              <a:rPr lang="en-GB" dirty="0"/>
              <a:t>Find a source you could use in this essay</a:t>
            </a:r>
          </a:p>
        </p:txBody>
      </p:sp>
    </p:spTree>
    <p:extLst>
      <p:ext uri="{BB962C8B-B14F-4D97-AF65-F5344CB8AC3E}">
        <p14:creationId xmlns:p14="http://schemas.microsoft.com/office/powerpoint/2010/main" val="28521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3AF26-A755-AF15-E598-C4512C230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Take a 15 minute break</a:t>
            </a:r>
          </a:p>
        </p:txBody>
      </p:sp>
      <p:pic>
        <p:nvPicPr>
          <p:cNvPr id="5" name="Content Placeholder 4" descr="Bear in coffee">
            <a:extLst>
              <a:ext uri="{FF2B5EF4-FFF2-40B4-BE49-F238E27FC236}">
                <a16:creationId xmlns:a16="http://schemas.microsoft.com/office/drawing/2014/main" id="{B030972E-0135-4BD8-DC1C-37E3981BF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8176" y="1186529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1738271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D2C33-DBFA-6F48-80EC-7DBF7C0E2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Choosing a 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12F57-482C-BB3C-C395-11B0CE64A9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97280"/>
            <a:ext cx="7886700" cy="5079683"/>
          </a:xfrm>
        </p:spPr>
        <p:txBody>
          <a:bodyPr/>
          <a:lstStyle/>
          <a:p>
            <a:r>
              <a:rPr lang="en-GB" dirty="0"/>
              <a:t>1) Write down the title of the article/book, its author, the publisher and the date. If it is an e-resource, also copy the link so you can find it again easily – and so could anyone else. </a:t>
            </a:r>
          </a:p>
          <a:p>
            <a:r>
              <a:rPr lang="en-GB" dirty="0"/>
              <a:t>2) Check the contents page (for key words)</a:t>
            </a:r>
          </a:p>
          <a:p>
            <a:r>
              <a:rPr lang="en-GB" dirty="0"/>
              <a:t>3) Check the Index (for key words)</a:t>
            </a:r>
          </a:p>
          <a:p>
            <a:r>
              <a:rPr lang="en-GB" dirty="0"/>
              <a:t>4) Check the Bibliography (for key words)</a:t>
            </a:r>
          </a:p>
          <a:p>
            <a:r>
              <a:rPr lang="en-GB" dirty="0"/>
              <a:t>5) Choose a useful sentence or paragraph that supports something you might write in your essay.</a:t>
            </a:r>
          </a:p>
          <a:p>
            <a:r>
              <a:rPr lang="en-GB" dirty="0"/>
              <a:t>6) Make a note of the text and the reference – i.e. the author, date, and page number.</a:t>
            </a:r>
          </a:p>
        </p:txBody>
      </p:sp>
    </p:spTree>
    <p:extLst>
      <p:ext uri="{BB962C8B-B14F-4D97-AF65-F5344CB8AC3E}">
        <p14:creationId xmlns:p14="http://schemas.microsoft.com/office/powerpoint/2010/main" val="372511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A4A6C-5C1A-BF59-E438-2F55F73F9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Citing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D541C-0D9E-E425-F66F-C270B75D0D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47887"/>
            <a:ext cx="7886700" cy="4929076"/>
          </a:xfrm>
        </p:spPr>
        <p:txBody>
          <a:bodyPr/>
          <a:lstStyle/>
          <a:p>
            <a:r>
              <a:rPr lang="en-GB" dirty="0"/>
              <a:t>You must </a:t>
            </a:r>
            <a:r>
              <a:rPr lang="en-GB" b="1" dirty="0">
                <a:solidFill>
                  <a:srgbClr val="002060"/>
                </a:solidFill>
              </a:rPr>
              <a:t>always</a:t>
            </a:r>
            <a:r>
              <a:rPr lang="en-GB" dirty="0"/>
              <a:t> say where you got your information from. This is called </a:t>
            </a:r>
            <a:r>
              <a:rPr lang="en-GB" b="1" dirty="0">
                <a:solidFill>
                  <a:srgbClr val="002060"/>
                </a:solidFill>
              </a:rPr>
              <a:t>citing</a:t>
            </a:r>
            <a:r>
              <a:rPr lang="en-GB" dirty="0"/>
              <a:t>. </a:t>
            </a:r>
          </a:p>
          <a:p>
            <a:r>
              <a:rPr lang="en-GB" dirty="0"/>
              <a:t>There are NO exceptions to this rule.</a:t>
            </a:r>
          </a:p>
          <a:p>
            <a:r>
              <a:rPr lang="en-GB" dirty="0"/>
              <a:t>To cite you must:</a:t>
            </a:r>
          </a:p>
          <a:p>
            <a:r>
              <a:rPr lang="en-GB" dirty="0"/>
              <a:t>Either put ‘…’ </a:t>
            </a:r>
            <a:r>
              <a:rPr lang="en-GB" b="1" dirty="0">
                <a:solidFill>
                  <a:srgbClr val="002060"/>
                </a:solidFill>
              </a:rPr>
              <a:t>quotation marks </a:t>
            </a:r>
            <a:r>
              <a:rPr lang="en-GB" dirty="0"/>
              <a:t>around the text followed by (Author, date, page)</a:t>
            </a:r>
          </a:p>
          <a:p>
            <a:r>
              <a:rPr lang="en-GB" dirty="0"/>
              <a:t>Or </a:t>
            </a:r>
            <a:r>
              <a:rPr lang="en-GB" b="1" dirty="0">
                <a:solidFill>
                  <a:srgbClr val="002060"/>
                </a:solidFill>
              </a:rPr>
              <a:t>paraphrase</a:t>
            </a:r>
            <a:r>
              <a:rPr lang="en-GB" dirty="0"/>
              <a:t> the words and add a reporting verb such as: </a:t>
            </a:r>
            <a:r>
              <a:rPr lang="en-GB" dirty="0">
                <a:solidFill>
                  <a:srgbClr val="002060"/>
                </a:solidFill>
              </a:rPr>
              <a:t>suggested, reported, believed, found, explained</a:t>
            </a:r>
            <a:r>
              <a:rPr lang="en-GB" dirty="0"/>
              <a:t> etc. The author’s last name and date of their work must be included.</a:t>
            </a:r>
          </a:p>
        </p:txBody>
      </p:sp>
    </p:spTree>
    <p:extLst>
      <p:ext uri="{BB962C8B-B14F-4D97-AF65-F5344CB8AC3E}">
        <p14:creationId xmlns:p14="http://schemas.microsoft.com/office/powerpoint/2010/main" val="202383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2923C-D301-2A4A-B4F8-EEF6E4C75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Quoting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AE6B5-CE37-CF4B-AA59-B3CEF576B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30767"/>
            <a:ext cx="7886700" cy="4746196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Museums and galleries around the world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collect his work, sponsor exhibitions of his career,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and feature his designs in shows on broader design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themes.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text came from:</a:t>
            </a:r>
          </a:p>
          <a:p>
            <a:pPr marL="0" indent="0">
              <a:buNone/>
            </a:pPr>
            <a:r>
              <a:rPr lang="en-GB" sz="2000" dirty="0"/>
              <a:t>Isenstadt, S. (2019) ‘Dieter Rams: Principled Design: Philadelphia Museum of Art NOVEMBER 18, 2018–APRIL 14, 2019’, West 86th: A Journal of Decorative Arts, Design History &amp; Material Culture, 26(1), pp. 157–159. doi:10.1086/704656  .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0195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2923C-D301-2A4A-B4F8-EEF6E4C75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Quoting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AE6B5-CE37-CF4B-AA59-B3CEF576B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05840"/>
            <a:ext cx="7886700" cy="517112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‘Museums and galleries around the world</a:t>
            </a:r>
          </a:p>
          <a:p>
            <a:pPr marL="0" indent="0">
              <a:buNone/>
            </a:pPr>
            <a:r>
              <a:rPr lang="en-GB" dirty="0"/>
              <a:t>collect [Ram’s] work, sponsor exhibitions of his career, and feature his designs in shows on broader design themes.’ Isenstadt (2019)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‘</a:t>
            </a:r>
            <a:r>
              <a:rPr lang="en-GB" dirty="0"/>
              <a:t>Museums and galleries around the world</a:t>
            </a:r>
          </a:p>
          <a:p>
            <a:pPr marL="0" indent="0">
              <a:buNone/>
            </a:pPr>
            <a:r>
              <a:rPr lang="en-GB" dirty="0"/>
              <a:t>collect </a:t>
            </a:r>
            <a:r>
              <a:rPr lang="en-GB" dirty="0">
                <a:solidFill>
                  <a:srgbClr val="FF0000"/>
                </a:solidFill>
              </a:rPr>
              <a:t>[Ram’s]</a:t>
            </a:r>
            <a:r>
              <a:rPr lang="en-GB" dirty="0"/>
              <a:t> work, sponsor exhibitions of his career, and feature his designs in shows on broader design themes.</a:t>
            </a:r>
            <a:r>
              <a:rPr lang="en-GB" dirty="0">
                <a:solidFill>
                  <a:srgbClr val="FF0000"/>
                </a:solidFill>
              </a:rPr>
              <a:t>’ Isenstadt (2019)</a:t>
            </a:r>
          </a:p>
          <a:p>
            <a:pPr marL="0" indent="0">
              <a:buNone/>
            </a:pPr>
            <a:r>
              <a:rPr lang="en-GB" sz="1800" dirty="0"/>
              <a:t>Isenstadt, S. (2019) ‘Dieter Rams: Principled Design: Philadelphia Museum of Art NOVEMBER 18, 2018–APRIL 14, 2019’, West 86th: A Journal of Decorative Arts, Design History &amp; Material Culture, 26(1), pp. 157–159. doi:10.1086/704656. Available at: </a:t>
            </a:r>
            <a:r>
              <a:rPr lang="en-GB" sz="1800" dirty="0">
                <a:hlinkClick r:id="rId2"/>
              </a:rPr>
              <a:t>https://www.journals.uchicago.edu/doi/abs/10.1086/704656?journalCode=wes</a:t>
            </a:r>
            <a:r>
              <a:rPr lang="en-GB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25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B9273-2AE8-81EA-58B4-553A5052C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Paraphrasing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5EF1A7E-C455-B86A-DE02-B0AC3C865D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54250"/>
            <a:ext cx="7886700" cy="5122714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/>
              <a:t>is the art of rewriting someone’s words using different words of your own.</a:t>
            </a:r>
          </a:p>
          <a:p>
            <a:pPr marL="0" indent="0">
              <a:buNone/>
            </a:pPr>
            <a:r>
              <a:rPr lang="en-GB" sz="3200" dirty="0"/>
              <a:t>You should change, for example: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GB" dirty="0"/>
              <a:t>The sentence structure</a:t>
            </a:r>
          </a:p>
          <a:p>
            <a:r>
              <a:rPr lang="en-GB" dirty="0"/>
              <a:t>The nouns, adjectives and verbs for synonyms</a:t>
            </a:r>
          </a:p>
          <a:p>
            <a:r>
              <a:rPr lang="en-GB" dirty="0"/>
              <a:t>Find a shorter way to say the same thing</a:t>
            </a:r>
          </a:p>
          <a:p>
            <a:r>
              <a:rPr lang="en-GB" dirty="0"/>
              <a:t>You must put the author and publication date* either before or after your paraphrase to show that it is not your idea.  *(Smith, 2022)</a:t>
            </a:r>
          </a:p>
        </p:txBody>
      </p:sp>
    </p:spTree>
    <p:extLst>
      <p:ext uri="{BB962C8B-B14F-4D97-AF65-F5344CB8AC3E}">
        <p14:creationId xmlns:p14="http://schemas.microsoft.com/office/powerpoint/2010/main" val="351337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B6C7B-C6FA-EE47-BE0F-C354C92A8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Paraphrasing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60619-E3FB-884D-B0D7-640AA2CF9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96296"/>
            <a:ext cx="7886700" cy="4880667"/>
          </a:xfrm>
          <a:ln w="12700"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8600" b="1" dirty="0"/>
              <a:t>Paraphrase the quotation:</a:t>
            </a:r>
            <a:r>
              <a:rPr lang="en-GB" sz="8600" b="1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r>
              <a:rPr lang="en-GB" sz="8600" dirty="0"/>
              <a:t>Museums and galleries around the world</a:t>
            </a:r>
          </a:p>
          <a:p>
            <a:pPr marL="0" indent="0">
              <a:buNone/>
            </a:pPr>
            <a:r>
              <a:rPr lang="en-GB" sz="8600" dirty="0"/>
              <a:t>collect his work, sponsor exhibitions of his career,</a:t>
            </a:r>
          </a:p>
          <a:p>
            <a:pPr marL="0" indent="0">
              <a:buNone/>
            </a:pPr>
            <a:r>
              <a:rPr lang="en-GB" sz="8600" dirty="0"/>
              <a:t>and feature his designs in shows on broader design</a:t>
            </a:r>
          </a:p>
          <a:p>
            <a:pPr marL="0" indent="0">
              <a:buNone/>
            </a:pPr>
            <a:r>
              <a:rPr lang="en-GB" sz="8600" dirty="0"/>
              <a:t>themes.</a:t>
            </a:r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r>
              <a:rPr lang="en-GB" sz="8600" dirty="0"/>
              <a:t>Ram’s work is exhibited worldwide (Isenstadt, 2019)</a:t>
            </a:r>
          </a:p>
          <a:p>
            <a:pPr marL="0" indent="0">
              <a:buNone/>
            </a:pPr>
            <a:r>
              <a:rPr lang="en-GB" sz="8600" dirty="0"/>
              <a:t>According to Isenstadt (2019) Ram’s work is exhibited worldwide.</a:t>
            </a:r>
          </a:p>
          <a:p>
            <a:pPr marL="0" indent="0">
              <a:buNone/>
            </a:pPr>
            <a:r>
              <a:rPr lang="en-GB" sz="8600" dirty="0"/>
              <a:t>Ram’s work is exhibited around the world explained Isenstadt in an article accompanying a design show in 2019.</a:t>
            </a:r>
          </a:p>
          <a:p>
            <a:pPr marL="0" indent="0">
              <a:buNone/>
            </a:pPr>
            <a:endParaRPr lang="en-GB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00B050"/>
                </a:solidFill>
              </a:rPr>
              <a:t>                                             </a:t>
            </a: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rgbClr val="FFC000"/>
                </a:solidFill>
              </a:rPr>
              <a:t>                          </a:t>
            </a:r>
          </a:p>
          <a:p>
            <a:pPr marL="0" indent="0">
              <a:buNone/>
            </a:pPr>
            <a:endParaRPr lang="en-GB" b="1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B050"/>
                </a:solidFill>
              </a:rPr>
              <a:t>     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FF0000"/>
                </a:solidFill>
              </a:rPr>
              <a:t>               </a:t>
            </a:r>
          </a:p>
          <a:p>
            <a:pPr marL="0" indent="0" algn="r">
              <a:buNone/>
            </a:pPr>
            <a:endParaRPr lang="en-GB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67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15225-5BBE-C82E-A839-FCD866833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Reference Lists and Bibliographies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071F50-AE6D-865C-90DA-5D8B6D270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264025"/>
            <a:ext cx="3868737" cy="511176"/>
          </a:xfrm>
        </p:spPr>
        <p:txBody>
          <a:bodyPr/>
          <a:lstStyle/>
          <a:p>
            <a:r>
              <a:rPr lang="en-GB" dirty="0"/>
              <a:t>Reference Lists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39773E-C285-2ED5-9D4F-0DEDCA1BAB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855694"/>
            <a:ext cx="3868737" cy="4333969"/>
          </a:xfrm>
        </p:spPr>
        <p:txBody>
          <a:bodyPr/>
          <a:lstStyle/>
          <a:p>
            <a:r>
              <a:rPr lang="en-GB" dirty="0"/>
              <a:t>Appear at the end of a paper.</a:t>
            </a:r>
          </a:p>
          <a:p>
            <a:r>
              <a:rPr lang="en-GB" dirty="0"/>
              <a:t>They list every source that has been mentioned in the paper.</a:t>
            </a:r>
          </a:p>
          <a:p>
            <a:r>
              <a:rPr lang="en-GB" dirty="0"/>
              <a:t>The list is alphabetical using the author’s family name.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5F8873-5FDA-F8C8-3D75-D86445CB08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179513"/>
            <a:ext cx="3887788" cy="511176"/>
          </a:xfrm>
        </p:spPr>
        <p:txBody>
          <a:bodyPr/>
          <a:lstStyle/>
          <a:p>
            <a:r>
              <a:rPr lang="en-GB" dirty="0"/>
              <a:t>Bibliographies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C7320B-5BAC-7580-D007-F2C3D05891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775202"/>
            <a:ext cx="3887788" cy="4414462"/>
          </a:xfrm>
        </p:spPr>
        <p:txBody>
          <a:bodyPr/>
          <a:lstStyle/>
          <a:p>
            <a:r>
              <a:rPr lang="en-GB" dirty="0"/>
              <a:t>Appear at the very end of a paper.</a:t>
            </a:r>
          </a:p>
          <a:p>
            <a:r>
              <a:rPr lang="en-GB" dirty="0"/>
              <a:t>They list every source that the writer has read, even if the source does not appear in the paper.</a:t>
            </a:r>
          </a:p>
          <a:p>
            <a:r>
              <a:rPr lang="en-GB" dirty="0"/>
              <a:t>The list is alphabetical using the author’s family name.</a:t>
            </a:r>
          </a:p>
        </p:txBody>
      </p:sp>
    </p:spTree>
    <p:extLst>
      <p:ext uri="{BB962C8B-B14F-4D97-AF65-F5344CB8AC3E}">
        <p14:creationId xmlns:p14="http://schemas.microsoft.com/office/powerpoint/2010/main" val="120119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7DA6-156B-A657-4B58-0DDCE19BD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Practise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7ED5D-2B83-A4E5-4641-6C65EB075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Put the reference list in order:</a:t>
            </a:r>
          </a:p>
          <a:p>
            <a:r>
              <a:rPr lang="en-GB" dirty="0">
                <a:hlinkClick r:id="rId2"/>
              </a:rPr>
              <a:t>https://padlet.com/transitiontales/journal-references-eqpy2vkom3cplsuf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Use </a:t>
            </a:r>
            <a:r>
              <a:rPr lang="en-GB" dirty="0" err="1"/>
              <a:t>Refworks</a:t>
            </a:r>
            <a:r>
              <a:rPr lang="en-GB" dirty="0"/>
              <a:t> to help you to make a Reference List:</a:t>
            </a:r>
          </a:p>
          <a:p>
            <a:r>
              <a:rPr lang="en-GB" dirty="0">
                <a:hlinkClick r:id="rId3"/>
              </a:rPr>
              <a:t>https://www.uwtsd.ac.uk/library/using-our-libraries/online-library/refworks/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8847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5B688-B1E8-B0DF-D841-ED88449E6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FFCE5-88C6-149D-E4C3-91179E8DC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Play Kahoot! to see what you remember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www.kahoot.it</a:t>
            </a:r>
            <a:endParaRPr lang="en-GB" dirty="0"/>
          </a:p>
          <a:p>
            <a:r>
              <a:rPr lang="en-GB" dirty="0"/>
              <a:t>PIN</a:t>
            </a:r>
          </a:p>
        </p:txBody>
      </p:sp>
    </p:spTree>
    <p:extLst>
      <p:ext uri="{BB962C8B-B14F-4D97-AF65-F5344CB8AC3E}">
        <p14:creationId xmlns:p14="http://schemas.microsoft.com/office/powerpoint/2010/main" val="4042469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0F0F1-141C-F190-3A0F-8096A5C21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213F4-F44E-145B-4462-B474FBAA9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70386"/>
            <a:ext cx="7886700" cy="5106577"/>
          </a:xfrm>
        </p:spPr>
        <p:txBody>
          <a:bodyPr/>
          <a:lstStyle/>
          <a:p>
            <a:r>
              <a:rPr lang="en-GB" dirty="0"/>
              <a:t>Plagiarism is academic misconduct.</a:t>
            </a:r>
          </a:p>
          <a:p>
            <a:r>
              <a:rPr lang="en-GB" dirty="0"/>
              <a:t>You must reference your </a:t>
            </a:r>
            <a:r>
              <a:rPr lang="en-GB"/>
              <a:t>sources in-text.</a:t>
            </a:r>
            <a:endParaRPr lang="en-GB" dirty="0"/>
          </a:p>
          <a:p>
            <a:r>
              <a:rPr lang="en-GB" dirty="0"/>
              <a:t>Sources must be added to your Reference List.</a:t>
            </a:r>
          </a:p>
          <a:p>
            <a:r>
              <a:rPr lang="en-GB" dirty="0"/>
              <a:t>Your reference list should follow the Harvard system of referencing.</a:t>
            </a:r>
          </a:p>
          <a:p>
            <a:r>
              <a:rPr lang="en-GB" dirty="0"/>
              <a:t>You can use RefWorks for free from the university library to help you to create your Reference Lists.</a:t>
            </a:r>
          </a:p>
          <a:p>
            <a:r>
              <a:rPr lang="en-GB" dirty="0"/>
              <a:t>Download a copy of the Harvard Referencing System Guide here: </a:t>
            </a:r>
          </a:p>
          <a:p>
            <a:pPr marL="0" indent="0">
              <a:buNone/>
            </a:pPr>
            <a:r>
              <a:rPr lang="en-GB" sz="1600" dirty="0"/>
              <a:t>https://uowtsd.sharepoint.com/:b:/r/teams/Pre-Sessionalgroup2023Stephanie_GRP/Shared%20Documents/General/Class%20Materials/Writing%20Support/Harvard-eng_v.1.2.pdf?csf=1&amp;web=1&amp;e=gj10lO   </a:t>
            </a:r>
          </a:p>
        </p:txBody>
      </p:sp>
    </p:spTree>
    <p:extLst>
      <p:ext uri="{BB962C8B-B14F-4D97-AF65-F5344CB8AC3E}">
        <p14:creationId xmlns:p14="http://schemas.microsoft.com/office/powerpoint/2010/main" val="2148249113"/>
      </p:ext>
    </p:extLst>
  </p:cSld>
  <p:clrMapOvr>
    <a:masterClrMapping/>
  </p:clrMapOvr>
</p:sld>
</file>

<file path=ppt/theme/theme1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4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5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6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7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8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5" ma:contentTypeDescription="Create a new document." ma:contentTypeScope="" ma:versionID="f22164921e69ada7df33b474d3dcac3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e2230e2f827e95bf01ad4d49bcae7e1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3dbf9b-b85b-46a0-94f1-894078c07ecd" xsi:nil="true"/>
    <lcf76f155ced4ddcb4097134ff3c332f xmlns="211f9404-bca0-4bcf-9c1d-965ccb6f8d2d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A1B967D-DC7F-4C05-B411-2B4022817C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CB21A0-8CF4-435C-9D93-2C7E1309F06A}">
  <ds:schemaRefs>
    <ds:schemaRef ds:uri="http://schemas.microsoft.com/office/2006/metadata/properties"/>
    <ds:schemaRef ds:uri="http://schemas.microsoft.com/office/infopath/2007/PartnerControls"/>
    <ds:schemaRef ds:uri="303dbf9b-b85b-46a0-94f1-894078c07ecd"/>
    <ds:schemaRef ds:uri="211f9404-bca0-4bcf-9c1d-965ccb6f8d2d"/>
  </ds:schemaRefs>
</ds:datastoreItem>
</file>

<file path=customXml/itemProps3.xml><?xml version="1.0" encoding="utf-8"?>
<ds:datastoreItem xmlns:ds="http://schemas.openxmlformats.org/officeDocument/2006/customXml" ds:itemID="{ABB19A8E-FFDD-4962-83DB-375666F083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305</TotalTime>
  <Words>1192</Words>
  <Application>Microsoft Office PowerPoint</Application>
  <PresentationFormat>On-screen Show (4:3)</PresentationFormat>
  <Paragraphs>129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19</vt:i4>
      </vt:variant>
      <vt:variant>
        <vt:lpstr>Slide Titles</vt:lpstr>
      </vt:variant>
      <vt:variant>
        <vt:i4>19</vt:i4>
      </vt:variant>
    </vt:vector>
  </HeadingPairs>
  <TitlesOfParts>
    <vt:vector size="41" baseType="lpstr">
      <vt:lpstr>Arial</vt:lpstr>
      <vt:lpstr>Calibri</vt:lpstr>
      <vt:lpstr>Wingdings</vt:lpstr>
      <vt:lpstr>Holding PAge</vt:lpstr>
      <vt:lpstr>Title Slide 1</vt:lpstr>
      <vt:lpstr>Title Slide 2</vt:lpstr>
      <vt:lpstr>Title Slide 3</vt:lpstr>
      <vt:lpstr>Title Slide 4</vt:lpstr>
      <vt:lpstr>Sub Title 1</vt:lpstr>
      <vt:lpstr>Sub Title 3</vt:lpstr>
      <vt:lpstr>1_Sub Title 3</vt:lpstr>
      <vt:lpstr>2_Sub Title 3</vt:lpstr>
      <vt:lpstr>3_Sub Title 3</vt:lpstr>
      <vt:lpstr>4_Sub Title 3</vt:lpstr>
      <vt:lpstr>5_Sub Title 3</vt:lpstr>
      <vt:lpstr>6_Sub Title 3</vt:lpstr>
      <vt:lpstr>7_Sub Title 3</vt:lpstr>
      <vt:lpstr>8_Sub Title 3</vt:lpstr>
      <vt:lpstr>Text 1</vt:lpstr>
      <vt:lpstr>Text 4</vt:lpstr>
      <vt:lpstr>Text Break / Info Slide 1</vt:lpstr>
      <vt:lpstr>UWTSD Logo Only_Image Bkgrnd</vt:lpstr>
      <vt:lpstr>PowerPoint Presentation</vt:lpstr>
      <vt:lpstr>  Pre-Sessional  Workshop I  with Stephanie Bradley, Dip. Ed., Dip TEFLA, MA   July 2023</vt:lpstr>
      <vt:lpstr> 10 PSE  WEEK Two  An Introduction to Academic Writing Skills  - Plagiarism - Referencing</vt:lpstr>
      <vt:lpstr>Aims</vt:lpstr>
      <vt:lpstr>Academic Writing – Key Terms</vt:lpstr>
      <vt:lpstr>Plagiarism</vt:lpstr>
      <vt:lpstr>Sources and References </vt:lpstr>
      <vt:lpstr>Find a Source</vt:lpstr>
      <vt:lpstr>Take a 15 minute break</vt:lpstr>
      <vt:lpstr>Choosing a Reference</vt:lpstr>
      <vt:lpstr>Citing </vt:lpstr>
      <vt:lpstr>Quoting</vt:lpstr>
      <vt:lpstr>Quoting</vt:lpstr>
      <vt:lpstr>Paraphrasing</vt:lpstr>
      <vt:lpstr>Paraphrasing Practice</vt:lpstr>
      <vt:lpstr>Reference Lists and Bibliographies</vt:lpstr>
      <vt:lpstr>Practise</vt:lpstr>
      <vt:lpstr>Review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Stephanie Bradley</cp:lastModifiedBy>
  <cp:revision>12</cp:revision>
  <dcterms:created xsi:type="dcterms:W3CDTF">2021-03-10T12:10:47Z</dcterms:created>
  <dcterms:modified xsi:type="dcterms:W3CDTF">2024-08-16T07:57:56Z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