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720" r:id="rId1"/>
  </p:sldMasterIdLst>
  <p:notesMasterIdLst>
    <p:notesMasterId r:id="rId28"/>
  </p:notesMasterIdLst>
  <p:handoutMasterIdLst>
    <p:handoutMasterId r:id="rId29"/>
  </p:handoutMasterIdLst>
  <p:sldIdLst>
    <p:sldId id="274" r:id="rId2"/>
    <p:sldId id="286" r:id="rId3"/>
    <p:sldId id="281" r:id="rId4"/>
    <p:sldId id="275" r:id="rId5"/>
    <p:sldId id="283" r:id="rId6"/>
    <p:sldId id="279" r:id="rId7"/>
    <p:sldId id="280" r:id="rId8"/>
    <p:sldId id="259" r:id="rId9"/>
    <p:sldId id="284" r:id="rId10"/>
    <p:sldId id="266" r:id="rId11"/>
    <p:sldId id="287" r:id="rId12"/>
    <p:sldId id="305" r:id="rId13"/>
    <p:sldId id="291" r:id="rId14"/>
    <p:sldId id="290" r:id="rId15"/>
    <p:sldId id="298" r:id="rId16"/>
    <p:sldId id="289" r:id="rId17"/>
    <p:sldId id="297" r:id="rId18"/>
    <p:sldId id="299" r:id="rId19"/>
    <p:sldId id="300" r:id="rId20"/>
    <p:sldId id="292" r:id="rId21"/>
    <p:sldId id="293" r:id="rId22"/>
    <p:sldId id="301" r:id="rId23"/>
    <p:sldId id="307" r:id="rId24"/>
    <p:sldId id="302" r:id="rId25"/>
    <p:sldId id="306" r:id="rId26"/>
    <p:sldId id="303" r:id="rId27"/>
  </p:sldIdLst>
  <p:sldSz cx="9144000" cy="6858000" type="screen4x3"/>
  <p:notesSz cx="6858000" cy="9686925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620"/>
    <p:restoredTop sz="88811" autoAdjust="0"/>
  </p:normalViewPr>
  <p:slideViewPr>
    <p:cSldViewPr>
      <p:cViewPr varScale="1">
        <p:scale>
          <a:sx n="106" d="100"/>
          <a:sy n="106" d="100"/>
        </p:scale>
        <p:origin x="138" y="63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4434B35-C4FB-43A8-8252-E9BC76BD7AC3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D930CC-F09F-4600-B3EF-9C9729881E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070342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9D3D89-E562-4356-AA41-23BFC583F8E0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008063" y="727075"/>
            <a:ext cx="4841875" cy="3632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600575"/>
            <a:ext cx="5486400" cy="4359275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9201150"/>
            <a:ext cx="2971800" cy="484188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49A1F9A-3CD8-4050-9C35-344EF9B8B0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4476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A813C515-6154-4F02-81A6-1C06286AB29D}" type="slidenum">
              <a:rPr lang="en-US" altLang="en-US" sz="1200" smtClean="0"/>
              <a:pPr/>
              <a:t>6</a:t>
            </a:fld>
            <a:endParaRPr lang="en-US" altLang="en-US" sz="1200" smtClean="0"/>
          </a:p>
        </p:txBody>
      </p:sp>
      <p:sp>
        <p:nvSpPr>
          <p:cNvPr id="3481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4820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2CCF0E98-F526-47FA-934B-2DC5F0D45C8C}" type="slidenum">
              <a:rPr lang="en-US" altLang="en-US" sz="1200" smtClean="0"/>
              <a:pPr/>
              <a:t>7</a:t>
            </a:fld>
            <a:endParaRPr lang="en-US" altLang="en-US" sz="1200" smtClean="0"/>
          </a:p>
        </p:txBody>
      </p:sp>
      <p:sp>
        <p:nvSpPr>
          <p:cNvPr id="3379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3796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9B5F8B2D-CF36-47E4-AB81-D31246919D46}" type="slidenum">
              <a:rPr lang="en-US" altLang="en-US" sz="1200" smtClean="0"/>
              <a:pPr/>
              <a:t>17</a:t>
            </a:fld>
            <a:endParaRPr lang="en-US" altLang="en-US" sz="1200" smtClean="0"/>
          </a:p>
        </p:txBody>
      </p:sp>
      <p:sp>
        <p:nvSpPr>
          <p:cNvPr id="3584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5844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08083965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fld id="{593C72F5-B88A-4B8D-BAA7-0E1384365540}" type="slidenum">
              <a:rPr lang="en-US" altLang="en-US" sz="1200" smtClean="0"/>
              <a:pPr/>
              <a:t>18</a:t>
            </a:fld>
            <a:endParaRPr lang="en-US" altLang="en-US" sz="1200" smtClean="0"/>
          </a:p>
        </p:txBody>
      </p:sp>
      <p:sp>
        <p:nvSpPr>
          <p:cNvPr id="3789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7892" name="Rectangle 3"/>
          <p:cNvSpPr>
            <a:spLocks noGrp="1" noChangeArrowheads="1"/>
          </p:cNvSpPr>
          <p:nvPr>
            <p:ph type="body" idx="1"/>
          </p:nvPr>
        </p:nvSpPr>
        <p:spPr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endParaRPr lang="en-US" altLang="en-US" smtClean="0"/>
          </a:p>
        </p:txBody>
      </p:sp>
    </p:spTree>
    <p:extLst>
      <p:ext uri="{BB962C8B-B14F-4D97-AF65-F5344CB8AC3E}">
        <p14:creationId xmlns:p14="http://schemas.microsoft.com/office/powerpoint/2010/main" val="316548302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51082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62250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0598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76383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981858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38110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96774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72231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5556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507270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08434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8D002-83AB-45F1-9CD0-D09A01549C5D}" type="datetimeFigureOut">
              <a:rPr lang="en-GB" smtClean="0"/>
              <a:t>14/11/2019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A58952-7BB5-47EC-A333-963124EFAA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66727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gif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55576" y="116632"/>
            <a:ext cx="7772400" cy="792088"/>
          </a:xfrm>
        </p:spPr>
        <p:txBody>
          <a:bodyPr/>
          <a:lstStyle/>
          <a:p>
            <a:r>
              <a:rPr lang="en-GB" dirty="0" smtClean="0"/>
              <a:t>Questionnaires and Surveys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5822" y="923767"/>
            <a:ext cx="3408065" cy="3744416"/>
          </a:xfrm>
        </p:spPr>
        <p:txBody>
          <a:bodyPr>
            <a:normAutofit lnSpcReduction="10000"/>
          </a:bodyPr>
          <a:lstStyle/>
          <a:p>
            <a:r>
              <a:rPr lang="en-US" altLang="en-US" sz="2600" dirty="0" smtClean="0">
                <a:solidFill>
                  <a:srgbClr val="FF0000"/>
                </a:solidFill>
              </a:rPr>
              <a:t>Tools for collecting information to describe, compare, or explain an event or situation, as well as, knowledge, attitudes, behaviors, and/or socio-demographic characteristics on a particular target group</a:t>
            </a:r>
            <a:r>
              <a:rPr lang="en-US" altLang="en-US" sz="2600" dirty="0" smtClean="0">
                <a:solidFill>
                  <a:srgbClr val="7030A0"/>
                </a:solidFill>
              </a:rPr>
              <a:t>.</a:t>
            </a:r>
          </a:p>
          <a:p>
            <a:endParaRPr lang="en-GB" dirty="0"/>
          </a:p>
        </p:txBody>
      </p:sp>
      <p:graphicFrame>
        <p:nvGraphicFramePr>
          <p:cNvPr id="6" name="Table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34941763"/>
              </p:ext>
            </p:extLst>
          </p:nvPr>
        </p:nvGraphicFramePr>
        <p:xfrm>
          <a:off x="3779912" y="908720"/>
          <a:ext cx="4968552" cy="5593915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1847028">
                  <a:extLst>
                    <a:ext uri="{9D8B030D-6E8A-4147-A177-3AD203B41FA5}">
                      <a16:colId xmlns:a16="http://schemas.microsoft.com/office/drawing/2014/main" val="3568560193"/>
                    </a:ext>
                  </a:extLst>
                </a:gridCol>
                <a:gridCol w="1259338">
                  <a:extLst>
                    <a:ext uri="{9D8B030D-6E8A-4147-A177-3AD203B41FA5}">
                      <a16:colId xmlns:a16="http://schemas.microsoft.com/office/drawing/2014/main" val="4009071416"/>
                    </a:ext>
                  </a:extLst>
                </a:gridCol>
                <a:gridCol w="1862186">
                  <a:extLst>
                    <a:ext uri="{9D8B030D-6E8A-4147-A177-3AD203B41FA5}">
                      <a16:colId xmlns:a16="http://schemas.microsoft.com/office/drawing/2014/main" val="3709745055"/>
                    </a:ext>
                  </a:extLst>
                </a:gridCol>
              </a:tblGrid>
              <a:tr h="23686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900" dirty="0">
                          <a:solidFill>
                            <a:schemeClr val="tx1"/>
                          </a:solidFill>
                          <a:effectLst/>
                        </a:rPr>
                        <a:t>1    2    3    4    5    6    7</a:t>
                      </a:r>
                      <a:endParaRPr lang="en-GB" sz="11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2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982645266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Does not mind leaving things temporarily finished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Must get things finished once started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282222678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Calm and unhurried about appointments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Never late for appointments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2858902177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Not competitive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Highly competitive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824482078"/>
                  </a:ext>
                </a:extLst>
              </a:tr>
              <a:tr h="34527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Listens well, lets other people finish speaking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Anticipates others in conversations (nods, interrupts, finishes sentences for others)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300079542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Never in a hurry, even when pressured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Always in a hurry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8837691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Able to wait calmly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Uneasy when waiting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774071806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 err="1">
                          <a:solidFill>
                            <a:schemeClr val="tx1"/>
                          </a:solidFill>
                          <a:effectLst/>
                        </a:rPr>
                        <a:t>Easygoing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Always going full speed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798932079"/>
                  </a:ext>
                </a:extLst>
              </a:tr>
              <a:tr h="3108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Takes on one thing at a time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Tries to do more than one thing at a time. Thinks about what to do next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812531949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Slow and deliberate in speech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Vigorous and forceful in speech (uses lots of gestures)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2131113872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Concerned with satisfying themselves, not others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Wants recognition by others for a job well done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30858731"/>
                  </a:ext>
                </a:extLst>
              </a:tr>
              <a:tr h="1726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Slow at doing things e.g. eating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Fast at doing things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463031248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Easygoing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Hard driving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390063868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Expresses feelings openly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Holds feeling in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774746702"/>
                  </a:ext>
                </a:extLst>
              </a:tr>
              <a:tr h="17263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Has a large number of interests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Few interests outside work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2472398192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Satisfied with job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Ambitious, wants quick advancement with job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616325246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Never sets own deadlines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Often sets own deadlines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2735739288"/>
                  </a:ext>
                </a:extLst>
              </a:tr>
              <a:tr h="10362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Feels limited responsibility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Always feels responsibility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587888957"/>
                  </a:ext>
                </a:extLst>
              </a:tr>
              <a:tr h="3108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Never judges things in terms of numbers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Often judges things in terms of numbers (how much, how many)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833138556"/>
                  </a:ext>
                </a:extLst>
              </a:tr>
              <a:tr h="31088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Casual about work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Takes work very seriously (works weekends and takes work home)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578478425"/>
                  </a:ext>
                </a:extLst>
              </a:tr>
              <a:tr h="20725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Not very precise about details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000" dirty="0">
                          <a:solidFill>
                            <a:schemeClr val="tx1"/>
                          </a:solidFill>
                          <a:effectLst/>
                        </a:rPr>
                        <a:t>Very precise, careful of the details.</a:t>
                      </a:r>
                      <a:endParaRPr lang="en-GB" sz="12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/>
                </a:tc>
                <a:extLst>
                  <a:ext uri="{0D108BD9-81ED-4DB2-BD59-A6C34878D82A}">
                    <a16:rowId xmlns:a16="http://schemas.microsoft.com/office/drawing/2014/main" val="1896363130"/>
                  </a:ext>
                </a:extLst>
              </a:tr>
            </a:tbl>
          </a:graphicData>
        </a:graphic>
      </p:graphicFrame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70" y="4515604"/>
            <a:ext cx="3288121" cy="22539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4576238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Questionnaires and Surveys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70000" lnSpcReduction="20000"/>
          </a:bodyPr>
          <a:lstStyle/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There are more similarities than differences – don’t worry too much!</a:t>
            </a:r>
          </a:p>
          <a:p>
            <a:endParaRPr lang="en-GB" dirty="0"/>
          </a:p>
          <a:p>
            <a:r>
              <a:rPr lang="en-GB" dirty="0" smtClean="0"/>
              <a:t>You conduct a survey but you disseminate, distribute or use a questionnaire.</a:t>
            </a:r>
          </a:p>
          <a:p>
            <a:endParaRPr lang="en-GB" dirty="0"/>
          </a:p>
          <a:p>
            <a:r>
              <a:rPr lang="en-GB" dirty="0" smtClean="0"/>
              <a:t>Surveys most contain closed questions but questionnaires often contain open questions.</a:t>
            </a:r>
          </a:p>
          <a:p>
            <a:endParaRPr lang="en-GB" dirty="0"/>
          </a:p>
          <a:p>
            <a:r>
              <a:rPr lang="en-GB" dirty="0" smtClean="0"/>
              <a:t>Surveys are mostly quantitative which questionnaires are both.</a:t>
            </a:r>
          </a:p>
          <a:p>
            <a:endParaRPr lang="en-GB" dirty="0" smtClean="0"/>
          </a:p>
          <a:p>
            <a:r>
              <a:rPr lang="en-GB" dirty="0" smtClean="0"/>
              <a:t>Questionnaires are often inferential whilst surveys are mostly descriptive.</a:t>
            </a:r>
          </a:p>
        </p:txBody>
      </p:sp>
    </p:spTree>
    <p:extLst>
      <p:ext uri="{BB962C8B-B14F-4D97-AF65-F5344CB8AC3E}">
        <p14:creationId xmlns:p14="http://schemas.microsoft.com/office/powerpoint/2010/main" val="169471243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Survey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An </a:t>
            </a:r>
            <a:r>
              <a:rPr lang="en-GB" dirty="0">
                <a:solidFill>
                  <a:srgbClr val="FF0000"/>
                </a:solidFill>
              </a:rPr>
              <a:t>umbrella term that includes questionnaire, interview, observation method as a tool for collecting information. </a:t>
            </a: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/>
              <a:t>A list of questions aimed at extracting specific data</a:t>
            </a:r>
            <a:endParaRPr lang="en-GB" dirty="0"/>
          </a:p>
          <a:p>
            <a:pPr marL="0" indent="0">
              <a:buNone/>
            </a:pPr>
            <a:endParaRPr lang="en-GB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Questionnaires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Interviews</a:t>
            </a:r>
          </a:p>
          <a:p>
            <a:pPr marL="0" indent="0">
              <a:buNone/>
            </a:pPr>
            <a:r>
              <a:rPr lang="en-GB" dirty="0" smtClean="0">
                <a:solidFill>
                  <a:srgbClr val="FF0000"/>
                </a:solidFill>
              </a:rPr>
              <a:t>Polls</a:t>
            </a:r>
            <a:r>
              <a:rPr lang="en-GB" dirty="0">
                <a:solidFill>
                  <a:srgbClr val="FF0000"/>
                </a:solidFill>
              </a:rPr>
              <a:t/>
            </a: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9130647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Questionnaires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857403"/>
          </a:xfrm>
        </p:spPr>
        <p:txBody>
          <a:bodyPr>
            <a:normAutofit fontScale="70000" lnSpcReduction="20000"/>
          </a:bodyPr>
          <a:lstStyle/>
          <a:p>
            <a:pPr marL="0" indent="0" algn="ctr">
              <a:buNone/>
            </a:pPr>
            <a:r>
              <a:rPr lang="en-US" altLang="en-US" sz="3400" dirty="0" smtClean="0">
                <a:solidFill>
                  <a:srgbClr val="FF0000"/>
                </a:solidFill>
              </a:rPr>
              <a:t>Qualitative and or Quantitative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r>
              <a:rPr lang="en-US" altLang="en-US" dirty="0" smtClean="0"/>
              <a:t>A tool for collecting information to describe, compare, or explain an event or situation, as well as, knowledge, attitudes, behaviors, and/or socio-demographic characteristics on a particular individuals in a target group </a:t>
            </a:r>
          </a:p>
          <a:p>
            <a:pPr marL="0" indent="0">
              <a:buNone/>
            </a:pPr>
            <a:endParaRPr lang="en-US" altLang="en-US" dirty="0">
              <a:solidFill>
                <a:srgbClr val="00B0F0"/>
              </a:solidFill>
            </a:endParaRPr>
          </a:p>
          <a:p>
            <a:pPr marL="0" indent="0" algn="ctr">
              <a:buNone/>
            </a:pPr>
            <a:r>
              <a:rPr lang="en-US" altLang="en-US" dirty="0" smtClean="0">
                <a:solidFill>
                  <a:srgbClr val="00B0F0"/>
                </a:solidFill>
              </a:rPr>
              <a:t>may or may not be in the form of a survey</a:t>
            </a:r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r>
              <a:rPr lang="en-US" altLang="en-US" dirty="0" smtClean="0"/>
              <a:t>e.g. PARQ, exercise </a:t>
            </a:r>
            <a:r>
              <a:rPr lang="en-US" altLang="en-US" dirty="0" err="1" smtClean="0"/>
              <a:t>behaviours</a:t>
            </a:r>
            <a:r>
              <a:rPr lang="en-US" altLang="en-US" dirty="0" smtClean="0"/>
              <a:t>, food frequency </a:t>
            </a:r>
            <a:r>
              <a:rPr lang="en-US" altLang="en-US" dirty="0" err="1" smtClean="0"/>
              <a:t>etc</a:t>
            </a:r>
            <a:endParaRPr lang="en-US" altLang="en-US" dirty="0" smtClean="0"/>
          </a:p>
          <a:p>
            <a:pPr marL="0" indent="0">
              <a:buNone/>
            </a:pPr>
            <a:endParaRPr lang="en-US" altLang="en-US" dirty="0"/>
          </a:p>
          <a:p>
            <a:pPr marL="0" indent="0">
              <a:buNone/>
            </a:pPr>
            <a:endParaRPr lang="en-US" altLang="en-US" dirty="0" smtClean="0"/>
          </a:p>
          <a:p>
            <a:pPr marL="0" indent="0" algn="ctr">
              <a:buNone/>
            </a:pPr>
            <a:r>
              <a:rPr lang="en-GB" dirty="0" smtClean="0">
                <a:solidFill>
                  <a:srgbClr val="00B050"/>
                </a:solidFill>
                <a:latin typeface="Trebuchet MS" pitchFamily="34" charset="0"/>
              </a:rPr>
              <a:t>Triangulation of data - they can be combined with other types / sources of information for confirmation</a:t>
            </a:r>
            <a:endParaRPr lang="en-GB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4005192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Use of Questionnaires / Surveys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67544" y="1628800"/>
            <a:ext cx="4038600" cy="4525963"/>
          </a:xfrm>
        </p:spPr>
        <p:txBody>
          <a:bodyPr/>
          <a:lstStyle/>
          <a:p>
            <a:pPr marL="0" indent="0" algn="ctr">
              <a:buNone/>
            </a:pPr>
            <a:r>
              <a:rPr lang="en-GB" dirty="0" smtClean="0"/>
              <a:t>Data Collection</a:t>
            </a:r>
          </a:p>
          <a:p>
            <a:pPr marL="0" indent="0">
              <a:buNone/>
            </a:pPr>
            <a:endParaRPr lang="en-GB" sz="2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Lifestyle Behaviours</a:t>
            </a: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PARQ</a:t>
            </a:r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1600" dirty="0" smtClean="0"/>
              <a:t>i.e. how many fruit and veg portions do you consume each day?</a:t>
            </a:r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endParaRPr lang="en-GB" sz="1600" dirty="0" smtClean="0"/>
          </a:p>
          <a:p>
            <a:pPr marL="0" indent="0">
              <a:buNone/>
            </a:pPr>
            <a:r>
              <a:rPr lang="en-GB" sz="1600" dirty="0" smtClean="0">
                <a:solidFill>
                  <a:srgbClr val="FF0000"/>
                </a:solidFill>
              </a:rPr>
              <a:t>You can design these as the information is exact and defines an opinion or </a:t>
            </a:r>
            <a:r>
              <a:rPr lang="en-GB" sz="1600" dirty="0" err="1" smtClean="0">
                <a:solidFill>
                  <a:srgbClr val="FF0000"/>
                </a:solidFill>
              </a:rPr>
              <a:t>beahviour</a:t>
            </a:r>
            <a:r>
              <a:rPr lang="en-GB" sz="1600" dirty="0" smtClean="0">
                <a:solidFill>
                  <a:srgbClr val="FF0000"/>
                </a:solidFill>
              </a:rPr>
              <a:t>.</a:t>
            </a:r>
            <a:endParaRPr lang="en-GB" sz="1600" dirty="0">
              <a:solidFill>
                <a:srgbClr val="FF0000"/>
              </a:solidFill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 algn="ctr">
              <a:buNone/>
            </a:pPr>
            <a:r>
              <a:rPr lang="en-GB" dirty="0" smtClean="0"/>
              <a:t>Inferential</a:t>
            </a:r>
          </a:p>
          <a:p>
            <a:pPr marL="0" indent="0">
              <a:buNone/>
            </a:pPr>
            <a:endParaRPr lang="en-GB" sz="2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dirty="0" err="1" smtClean="0">
                <a:solidFill>
                  <a:srgbClr val="0070C0"/>
                </a:solidFill>
              </a:rPr>
              <a:t>Brums</a:t>
            </a:r>
            <a:endParaRPr lang="en-GB" sz="2000" dirty="0" smtClean="0">
              <a:solidFill>
                <a:srgbClr val="0070C0"/>
              </a:solidFill>
            </a:endParaRPr>
          </a:p>
          <a:p>
            <a:pPr marL="0" indent="0">
              <a:buNone/>
            </a:pPr>
            <a:r>
              <a:rPr lang="en-GB" sz="2000" dirty="0" smtClean="0">
                <a:solidFill>
                  <a:srgbClr val="0070C0"/>
                </a:solidFill>
              </a:rPr>
              <a:t>Mood disorder Qu</a:t>
            </a:r>
            <a:endParaRPr lang="en-GB" sz="2000" dirty="0">
              <a:solidFill>
                <a:srgbClr val="0070C0"/>
              </a:solidFill>
            </a:endParaRPr>
          </a:p>
          <a:p>
            <a:pPr marL="0" indent="0">
              <a:buNone/>
            </a:pPr>
            <a:endParaRPr lang="en-GB" sz="1800" dirty="0" smtClean="0"/>
          </a:p>
          <a:p>
            <a:pPr marL="0" indent="0">
              <a:buNone/>
            </a:pPr>
            <a:r>
              <a:rPr lang="en-GB" sz="1800" dirty="0" smtClean="0"/>
              <a:t>Multiple responses are combine to infer an outcome response</a:t>
            </a:r>
          </a:p>
          <a:p>
            <a:pPr marL="0" indent="0">
              <a:buNone/>
            </a:pPr>
            <a:endParaRPr lang="en-GB" dirty="0" smtClean="0"/>
          </a:p>
          <a:p>
            <a:pPr marL="0" indent="0">
              <a:buNone/>
            </a:pPr>
            <a:r>
              <a:rPr lang="en-GB" sz="1800" dirty="0" smtClean="0">
                <a:solidFill>
                  <a:srgbClr val="FF0000"/>
                </a:solidFill>
              </a:rPr>
              <a:t>You cannot design these as they need validating so you must use a pre-validated questionnaire</a:t>
            </a:r>
            <a:endParaRPr lang="en-GB" sz="1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3153163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>
          <a:xfrm>
            <a:off x="899592" y="332656"/>
            <a:ext cx="7848600" cy="1163216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5400" dirty="0" smtClean="0">
                <a:solidFill>
                  <a:schemeClr val="tx2">
                    <a:satMod val="130000"/>
                  </a:schemeClr>
                </a:solidFill>
              </a:rPr>
              <a:t>Measurement </a:t>
            </a:r>
            <a:r>
              <a:rPr lang="en-US" sz="5400" dirty="0">
                <a:solidFill>
                  <a:schemeClr val="tx2">
                    <a:satMod val="130000"/>
                  </a:schemeClr>
                </a:solidFill>
              </a:rPr>
              <a:t>Of </a:t>
            </a:r>
            <a:r>
              <a:rPr lang="en-US" sz="5400" dirty="0" smtClean="0">
                <a:solidFill>
                  <a:schemeClr val="tx2">
                    <a:satMod val="130000"/>
                  </a:schemeClr>
                </a:solidFill>
              </a:rPr>
              <a:t>Responses</a:t>
            </a:r>
            <a:endParaRPr lang="en-US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18435" name="Rectangle 3"/>
          <p:cNvSpPr>
            <a:spLocks noGrp="1" noChangeArrowheads="1"/>
          </p:cNvSpPr>
          <p:nvPr>
            <p:ph idx="1"/>
          </p:nvPr>
        </p:nvSpPr>
        <p:spPr>
          <a:xfrm>
            <a:off x="755576" y="2060848"/>
            <a:ext cx="7772400" cy="2520280"/>
          </a:xfrm>
        </p:spPr>
        <p:txBody>
          <a:bodyPr/>
          <a:lstStyle/>
          <a:p>
            <a:pPr eaLnBrk="1" hangingPunct="1"/>
            <a:r>
              <a:rPr lang="en-US" altLang="en-US" sz="4400" dirty="0" smtClean="0"/>
              <a:t>Nominal or categorical </a:t>
            </a:r>
            <a:r>
              <a:rPr lang="en-US" altLang="en-US" sz="4400" dirty="0" smtClean="0"/>
              <a:t>choices</a:t>
            </a:r>
          </a:p>
          <a:p>
            <a:pPr eaLnBrk="1" hangingPunct="1"/>
            <a:r>
              <a:rPr lang="en-US" altLang="en-US" sz="4400" dirty="0" smtClean="0"/>
              <a:t>Ordinal</a:t>
            </a:r>
          </a:p>
          <a:p>
            <a:pPr eaLnBrk="1" hangingPunct="1"/>
            <a:r>
              <a:rPr lang="en-US" altLang="en-US" sz="4400" dirty="0" smtClean="0"/>
              <a:t>Ratio / Interval</a:t>
            </a:r>
          </a:p>
        </p:txBody>
      </p:sp>
      <p:sp>
        <p:nvSpPr>
          <p:cNvPr id="2" name="TextBox 1"/>
          <p:cNvSpPr txBox="1"/>
          <p:nvPr/>
        </p:nvSpPr>
        <p:spPr>
          <a:xfrm>
            <a:off x="827584" y="5157192"/>
            <a:ext cx="777686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dirty="0" smtClean="0">
                <a:solidFill>
                  <a:srgbClr val="FF0000"/>
                </a:solidFill>
              </a:rPr>
              <a:t>What do you want to use the information for?</a:t>
            </a:r>
            <a:endParaRPr lang="en-GB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3865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1907704" y="404664"/>
            <a:ext cx="5257800" cy="990600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5400" dirty="0"/>
              <a:t>Questions Format</a:t>
            </a:r>
            <a:endParaRPr lang="en-US" dirty="0"/>
          </a:p>
        </p:txBody>
      </p:sp>
      <p:sp>
        <p:nvSpPr>
          <p:cNvPr id="17411" name="Rectangle 3"/>
          <p:cNvSpPr>
            <a:spLocks noGrp="1" noChangeArrowheads="1"/>
          </p:cNvSpPr>
          <p:nvPr>
            <p:ph idx="1"/>
          </p:nvPr>
        </p:nvSpPr>
        <p:spPr>
          <a:xfrm>
            <a:off x="395536" y="1340768"/>
            <a:ext cx="8215064" cy="5060032"/>
          </a:xfrm>
        </p:spPr>
        <p:txBody>
          <a:bodyPr>
            <a:normAutofit fontScale="92500" lnSpcReduction="10000"/>
          </a:bodyPr>
          <a:lstStyle/>
          <a:p>
            <a:pPr eaLnBrk="1" hangingPunct="1"/>
            <a:r>
              <a:rPr lang="en-US" altLang="en-US" dirty="0" smtClean="0"/>
              <a:t>Open questions - more information but difficult to codify, enter, and </a:t>
            </a:r>
            <a:r>
              <a:rPr lang="en-US" altLang="en-US" dirty="0" err="1" smtClean="0"/>
              <a:t>analyse</a:t>
            </a:r>
            <a:r>
              <a:rPr lang="en-US" altLang="en-US" dirty="0" smtClean="0"/>
              <a:t>.</a:t>
            </a:r>
          </a:p>
          <a:p>
            <a:pPr marL="0" indent="0">
              <a:buNone/>
            </a:pPr>
            <a:endParaRPr lang="en-US" altLang="en-US" dirty="0" smtClean="0"/>
          </a:p>
          <a:p>
            <a:pPr marL="514350" indent="-514350">
              <a:buFont typeface="+mj-lt"/>
              <a:buAutoNum type="arabicPeriod"/>
            </a:pPr>
            <a:r>
              <a:rPr lang="en-US" altLang="en-US" sz="2600" dirty="0" smtClean="0">
                <a:solidFill>
                  <a:srgbClr val="FF0000"/>
                </a:solidFill>
              </a:rPr>
              <a:t>List which fruit and veg do you eat on most days?</a:t>
            </a:r>
          </a:p>
          <a:p>
            <a:pPr eaLnBrk="1" hangingPunct="1"/>
            <a:endParaRPr lang="en-US" altLang="en-US" dirty="0" smtClean="0"/>
          </a:p>
          <a:p>
            <a:pPr eaLnBrk="1" hangingPunct="1"/>
            <a:r>
              <a:rPr lang="en-US" altLang="en-US" dirty="0" smtClean="0"/>
              <a:t>Closed questions - less information but easy to codify, enter, an </a:t>
            </a:r>
            <a:r>
              <a:rPr lang="en-US" altLang="en-US" dirty="0" err="1" smtClean="0"/>
              <a:t>analyse</a:t>
            </a:r>
            <a:r>
              <a:rPr lang="en-US" altLang="en-US" dirty="0" smtClean="0"/>
              <a:t> </a:t>
            </a:r>
          </a:p>
          <a:p>
            <a:pPr eaLnBrk="1" hangingPunct="1"/>
            <a:endParaRPr lang="en-US" altLang="en-US" dirty="0"/>
          </a:p>
          <a:p>
            <a:pPr marL="514350" indent="-514350" eaLnBrk="1" hangingPunct="1">
              <a:buFont typeface="+mj-lt"/>
              <a:buAutoNum type="arabicPeriod"/>
            </a:pPr>
            <a:r>
              <a:rPr lang="en-US" altLang="en-US" sz="2600" dirty="0" smtClean="0">
                <a:solidFill>
                  <a:srgbClr val="7030A0"/>
                </a:solidFill>
              </a:rPr>
              <a:t>How many pieces of fruit and veg do you eat on most days?  </a:t>
            </a:r>
          </a:p>
          <a:p>
            <a:pPr marL="0" indent="0" eaLnBrk="1" hangingPunct="1">
              <a:buNone/>
            </a:pPr>
            <a:endParaRPr lang="en-US" altLang="en-US" sz="2600" dirty="0"/>
          </a:p>
          <a:p>
            <a:pPr marL="0" indent="0" algn="ctr" eaLnBrk="1" hangingPunct="1">
              <a:buNone/>
            </a:pPr>
            <a:r>
              <a:rPr lang="en-US" altLang="en-US" dirty="0" smtClean="0"/>
              <a:t>	</a:t>
            </a:r>
            <a:r>
              <a:rPr lang="en-US" altLang="en-US" dirty="0" smtClean="0">
                <a:solidFill>
                  <a:srgbClr val="00B050"/>
                </a:solidFill>
              </a:rPr>
              <a:t>0	1-2	3-4	5/+</a:t>
            </a:r>
            <a:endParaRPr lang="en-US" altLang="en-US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551306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4000" dirty="0" smtClean="0"/>
              <a:t>Closed Questions provide a choice of answers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60" y="1700808"/>
            <a:ext cx="8229600" cy="500141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dirty="0" smtClean="0">
                <a:latin typeface="+mj-lt"/>
              </a:rPr>
              <a:t>Likert scale: </a:t>
            </a:r>
          </a:p>
          <a:p>
            <a:endParaRPr lang="en-US" dirty="0">
              <a:latin typeface="+mj-lt"/>
            </a:endParaRPr>
          </a:p>
          <a:p>
            <a:pPr marL="0" indent="0">
              <a:buNone/>
            </a:pPr>
            <a:r>
              <a:rPr lang="en-US" dirty="0" smtClean="0">
                <a:latin typeface="+mj-lt"/>
              </a:rPr>
              <a:t>A </a:t>
            </a:r>
            <a:r>
              <a:rPr lang="en-US" b="1" u="sng" dirty="0" smtClean="0">
                <a:solidFill>
                  <a:srgbClr val="FF0000"/>
                </a:solidFill>
                <a:latin typeface="+mj-lt"/>
              </a:rPr>
              <a:t>Likert scale</a:t>
            </a:r>
            <a:r>
              <a:rPr lang="en-US" u="sng" dirty="0" smtClean="0">
                <a:solidFill>
                  <a:srgbClr val="FF0000"/>
                </a:solidFill>
                <a:latin typeface="+mj-lt"/>
              </a:rPr>
              <a:t> </a:t>
            </a:r>
            <a:r>
              <a:rPr lang="en-US" dirty="0" smtClean="0">
                <a:latin typeface="+mj-lt"/>
              </a:rPr>
              <a:t>is a type of psychometric response scale often used in questionnaires, and is the most widely used scale in survey research. </a:t>
            </a:r>
            <a:endParaRPr lang="en-GB" dirty="0" smtClean="0">
              <a:latin typeface="+mj-lt"/>
            </a:endParaRPr>
          </a:p>
          <a:p>
            <a:pPr>
              <a:buNone/>
            </a:pPr>
            <a:endParaRPr lang="en-GB" dirty="0" smtClean="0">
              <a:latin typeface="+mj-lt"/>
            </a:endParaRPr>
          </a:p>
          <a:p>
            <a:pPr marL="0" indent="0">
              <a:buNone/>
            </a:pPr>
            <a:r>
              <a:rPr lang="en-US" dirty="0" smtClean="0">
                <a:latin typeface="+mj-lt"/>
              </a:rPr>
              <a:t>When responding to a Likert questionnaire item, respondents specify their level of agreement to a statement. </a:t>
            </a:r>
            <a:endParaRPr lang="en-GB" dirty="0" smtClean="0">
              <a:latin typeface="+mj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499176" cy="562074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Course Evaluation Questionnaire</a:t>
            </a:r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48273781"/>
              </p:ext>
            </p:extLst>
          </p:nvPr>
        </p:nvGraphicFramePr>
        <p:xfrm>
          <a:off x="436713" y="836712"/>
          <a:ext cx="8280918" cy="5960787"/>
        </p:xfrm>
        <a:graphic>
          <a:graphicData uri="http://schemas.openxmlformats.org/drawingml/2006/table">
            <a:tbl>
              <a:tblPr firstRow="1" bandRow="1" bandCol="1">
                <a:tableStyleId>{5C22544A-7EE6-4342-B048-85BDC9FD1C3A}</a:tableStyleId>
              </a:tblPr>
              <a:tblGrid>
                <a:gridCol w="4430803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738605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543671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69994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699123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69994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468824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</a:tblGrid>
              <a:tr h="5040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142875" algn="l"/>
                        </a:tabLst>
                      </a:pPr>
                      <a:r>
                        <a:rPr lang="en-GB" sz="1000" dirty="0">
                          <a:effectLst/>
                        </a:rPr>
                        <a:t> 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Definitely agree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Mostly agree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Neither agree nor disagree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Mostly disagree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Definitely disagree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N/A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600" dirty="0">
                          <a:effectLst/>
                        </a:rPr>
                        <a:t>Your contribution</a:t>
                      </a:r>
                      <a:endParaRPr lang="en-GB" sz="16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You were sufficiently prepared for the module’s sessions.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☐</a:t>
                      </a:r>
                      <a:endParaRPr lang="en-GB" sz="10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You made appropriate contributions to the module’s sessions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The teaching on my module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Lecturers are good at explaining things.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  <a:tab pos="228600" algn="l"/>
                        </a:tabLst>
                      </a:pPr>
                      <a:r>
                        <a:rPr lang="en-GB" sz="1400" dirty="0">
                          <a:effectLst/>
                        </a:rPr>
                        <a:t>Lecturers have made the subject interesting.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  <a:tab pos="228600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module has challenged me to achieve my best work.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  <a:tr h="238701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  <a:tab pos="228600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module is intellectually stimulating.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08"/>
                  </a:ext>
                </a:extLst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Module content and structure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09"/>
                  </a:ext>
                </a:extLst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content of the module enabled me to meet the Learning Outcomes. 	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10"/>
                  </a:ext>
                </a:extLst>
              </a:tr>
              <a:tr h="748425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 smtClean="0">
                          <a:effectLst/>
                        </a:rPr>
                        <a:t>The </a:t>
                      </a:r>
                      <a:r>
                        <a:rPr lang="en-GB" sz="1400" dirty="0">
                          <a:effectLst/>
                        </a:rPr>
                        <a:t>module has provided me with opportunities to explore ideas or concepts in depth.	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11"/>
                  </a:ext>
                </a:extLst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module has provided me with opportunities to bring together information from different topics.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12"/>
                  </a:ext>
                </a:extLst>
              </a:tr>
              <a:tr h="493563">
                <a:tc>
                  <a:txBody>
                    <a:bodyPr/>
                    <a:lstStyle/>
                    <a:p>
                      <a:pPr marL="342900" lvl="0" indent="-342900">
                        <a:lnSpc>
                          <a:spcPct val="115000"/>
                        </a:lnSpc>
                        <a:spcAft>
                          <a:spcPts val="0"/>
                        </a:spcAft>
                        <a:buFont typeface="+mj-lt"/>
                        <a:buAutoNum type="arabicPeriod"/>
                        <a:tabLst>
                          <a:tab pos="203835" algn="l"/>
                        </a:tabLst>
                      </a:pPr>
                      <a:r>
                        <a:rPr lang="en-GB" sz="1400" dirty="0">
                          <a:effectLst/>
                        </a:rPr>
                        <a:t>The overall structure of the module was clear and coherent.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☐</a:t>
                      </a:r>
                      <a:endParaRPr lang="en-GB" sz="10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extLst>
                  <a:ext uri="{0D108BD9-81ED-4DB2-BD59-A6C34878D82A}">
                    <a16:rowId xmlns:a16="http://schemas.microsoft.com/office/drawing/2014/main" val="10013"/>
                  </a:ext>
                </a:extLst>
              </a:tr>
              <a:tr h="238701">
                <a:tc gridSpan="7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1400" dirty="0">
                          <a:effectLst/>
                        </a:rPr>
                        <a:t>Module delivery and organisation</a:t>
                      </a:r>
                      <a:endParaRPr lang="en-GB" sz="14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27305" marR="27305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01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91552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type of analysis to use?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521800"/>
          </a:xfrm>
        </p:spPr>
        <p:txBody>
          <a:bodyPr>
            <a:normAutofit/>
          </a:bodyPr>
          <a:lstStyle/>
          <a:p>
            <a:r>
              <a:rPr lang="en-US" dirty="0" smtClean="0">
                <a:latin typeface="Trebuchet MS" pitchFamily="34" charset="0"/>
              </a:rPr>
              <a:t>Ice cream is good for breakfast.</a:t>
            </a:r>
            <a:endParaRPr lang="en-GB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Strongly disagree </a:t>
            </a:r>
            <a:endParaRPr lang="en-GB" sz="2200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Disagree </a:t>
            </a:r>
            <a:endParaRPr lang="en-GB" sz="2200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Neither agree nor disagree </a:t>
            </a:r>
            <a:endParaRPr lang="en-GB" sz="2200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Agree </a:t>
            </a:r>
            <a:endParaRPr lang="en-GB" sz="2200" dirty="0" smtClean="0">
              <a:latin typeface="Trebuchet MS" pitchFamily="34" charset="0"/>
            </a:endParaRPr>
          </a:p>
          <a:p>
            <a:pPr lvl="1">
              <a:buFont typeface="Wingdings" panose="05000000000000000000" pitchFamily="2" charset="2"/>
              <a:buChar char="q"/>
            </a:pPr>
            <a:r>
              <a:rPr lang="en-US" sz="2200" dirty="0" smtClean="0">
                <a:latin typeface="Trebuchet MS" pitchFamily="34" charset="0"/>
              </a:rPr>
              <a:t>Strongly agree </a:t>
            </a:r>
          </a:p>
          <a:p>
            <a:pPr lvl="1"/>
            <a:endParaRPr lang="en-GB" dirty="0" smtClean="0">
              <a:latin typeface="Trebuchet MS" pitchFamily="34" charset="0"/>
            </a:endParaRPr>
          </a:p>
          <a:p>
            <a:r>
              <a:rPr lang="en-US" dirty="0" smtClean="0">
                <a:latin typeface="Trebuchet MS" pitchFamily="34" charset="0"/>
              </a:rPr>
              <a:t>Likert scaling is a bipolar scaling method, measuring either positive and negative response to a statement.</a:t>
            </a:r>
          </a:p>
          <a:p>
            <a:pPr marL="0" indent="0">
              <a:buNone/>
            </a:pPr>
            <a:r>
              <a:rPr lang="en-US" dirty="0" smtClean="0">
                <a:latin typeface="Trebuchet MS" pitchFamily="34" charset="0"/>
              </a:rPr>
              <a:t>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015398900"/>
              </p:ext>
            </p:extLst>
          </p:nvPr>
        </p:nvGraphicFramePr>
        <p:xfrm>
          <a:off x="323529" y="76881"/>
          <a:ext cx="8712968" cy="6621532"/>
        </p:xfrm>
        <a:graphic>
          <a:graphicData uri="http://schemas.openxmlformats.org/drawingml/2006/table">
            <a:tbl>
              <a:tblPr firstRow="1" firstCol="1" lastRow="1" lastCol="1" bandRow="1" bandCol="1">
                <a:tableStyleId>{5C22544A-7EE6-4342-B048-85BDC9FD1C3A}</a:tableStyleId>
              </a:tblPr>
              <a:tblGrid>
                <a:gridCol w="3238991">
                  <a:extLst>
                    <a:ext uri="{9D8B030D-6E8A-4147-A177-3AD203B41FA5}">
                      <a16:colId xmlns:a16="http://schemas.microsoft.com/office/drawing/2014/main" val="3568560193"/>
                    </a:ext>
                  </a:extLst>
                </a:gridCol>
                <a:gridCol w="2208403">
                  <a:extLst>
                    <a:ext uri="{9D8B030D-6E8A-4147-A177-3AD203B41FA5}">
                      <a16:colId xmlns:a16="http://schemas.microsoft.com/office/drawing/2014/main" val="4009071416"/>
                    </a:ext>
                  </a:extLst>
                </a:gridCol>
                <a:gridCol w="3265574">
                  <a:extLst>
                    <a:ext uri="{9D8B030D-6E8A-4147-A177-3AD203B41FA5}">
                      <a16:colId xmlns:a16="http://schemas.microsoft.com/office/drawing/2014/main" val="3709745055"/>
                    </a:ext>
                  </a:extLst>
                </a:gridCol>
              </a:tblGrid>
              <a:tr h="45863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1    2    3    4    5    6    7</a:t>
                      </a:r>
                      <a:endParaRPr lang="en-GB" sz="24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 anchor="ctr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6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2645266"/>
                  </a:ext>
                </a:extLst>
              </a:tr>
              <a:tr h="4013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Does not mind leaving things temporarily finished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Must get things finished once started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82222678"/>
                  </a:ext>
                </a:extLst>
              </a:tr>
              <a:tr h="347398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Calm and unhurried about appointments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Never late for appointments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58902177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Not competitive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Highly competitive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24482078"/>
                  </a:ext>
                </a:extLst>
              </a:tr>
              <a:tr h="52109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Listens well, lets other people finish speaking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Anticipates others in conversations (nods, interrupts, finishes sentences for others)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00079542"/>
                  </a:ext>
                </a:extLst>
              </a:tr>
              <a:tr h="28527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Never in a hurry, even when pressured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Always in a hurry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837691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Able to wait calmly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Uneasy when waiting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74071806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Easygoing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Always going full speed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98932079"/>
                  </a:ext>
                </a:extLst>
              </a:tr>
              <a:tr h="4279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Takes on one thing at a time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Tries to do more than one thing at a time. Thinks about what to do next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12531949"/>
                  </a:ext>
                </a:extLst>
              </a:tr>
              <a:tr h="4013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Slow and deliberate in speech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Vigorous and forceful in speech (uses lots of gestures)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31113872"/>
                  </a:ext>
                </a:extLst>
              </a:tr>
              <a:tr h="4013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Concerned with satisfying themselves, not others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Wants recognition by others for a job well done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0858731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Slow at doing things e.g. eating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Fast at doing things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63031248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Easygoing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Hard driving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063868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Expresses feelings openly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Holds feeling in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4746702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Has a large number of interests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Few interests outside work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72398192"/>
                  </a:ext>
                </a:extLst>
              </a:tr>
              <a:tr h="40130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Satisfied with job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Ambitious, wants quick advancement with job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16325246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Never sets own deadlines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Often sets own deadlines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35739288"/>
                  </a:ext>
                </a:extLst>
              </a:tr>
              <a:tr h="200651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Feels limited responsibility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Always feels responsibility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87888957"/>
                  </a:ext>
                </a:extLst>
              </a:tr>
              <a:tr h="4279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Never judges things in terms of numbers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Often judges things in terms of numbers (how much, how many)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3138556"/>
                  </a:ext>
                </a:extLst>
              </a:tr>
              <a:tr h="42791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>
                          <a:solidFill>
                            <a:schemeClr val="tx1"/>
                          </a:solidFill>
                          <a:effectLst/>
                        </a:rPr>
                        <a:t>Casual about work</a:t>
                      </a:r>
                      <a:endParaRPr lang="en-GB" sz="13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Takes work very seriously (works weekends and takes work home)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8478425"/>
                  </a:ext>
                </a:extLst>
              </a:tr>
              <a:tr h="285276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Not very precise about details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 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en-GB" sz="1300" dirty="0">
                          <a:solidFill>
                            <a:schemeClr val="tx1"/>
                          </a:solidFill>
                          <a:effectLst/>
                        </a:rPr>
                        <a:t>Very precise, careful of the details.</a:t>
                      </a:r>
                      <a:endParaRPr lang="en-GB" sz="13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60979" marR="60979" marT="0" marB="0">
                    <a:solidFill>
                      <a:schemeClr val="accent6">
                        <a:lumMod val="60000"/>
                        <a:lumOff val="4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963631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926918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Training History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47500" lnSpcReduction="20000"/>
          </a:bodyPr>
          <a:lstStyle/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GB" b="1" dirty="0"/>
              <a:t>Do you take part in regular physical activity / exercise? (please circle)</a:t>
            </a:r>
            <a:endParaRPr lang="en-GB" dirty="0"/>
          </a:p>
          <a:p>
            <a:pPr marL="0" indent="0">
              <a:buNone/>
            </a:pPr>
            <a:r>
              <a:rPr lang="en-GB" dirty="0"/>
              <a:t> </a:t>
            </a:r>
          </a:p>
          <a:p>
            <a:pPr marL="0" indent="0">
              <a:buNone/>
            </a:pPr>
            <a:r>
              <a:rPr lang="en-GB" dirty="0"/>
              <a:t>No Exercise		Regular Recreational Activities		Systematic Training</a:t>
            </a:r>
          </a:p>
          <a:p>
            <a:pPr marL="0" indent="0">
              <a:buNone/>
            </a:pPr>
            <a:r>
              <a:rPr lang="en-GB" dirty="0"/>
              <a:t> (Non-structured)		 (Sports or regular training)</a:t>
            </a:r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GB" b="1" dirty="0"/>
              <a:t>For how long do you exercise each week (minutes)?		</a:t>
            </a:r>
            <a:r>
              <a:rPr lang="en-GB" u="sng" dirty="0"/>
              <a:t>	 		</a:t>
            </a:r>
            <a:r>
              <a:rPr lang="en-GB" dirty="0" err="1"/>
              <a:t>mins</a:t>
            </a:r>
            <a:r>
              <a:rPr lang="en-GB" dirty="0"/>
              <a:t>/week</a:t>
            </a:r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GB" b="1" dirty="0"/>
              <a:t>How long has this exercise been part of your weekly routine?	</a:t>
            </a:r>
            <a:r>
              <a:rPr lang="en-GB" u="sng" dirty="0"/>
              <a:t>	      </a:t>
            </a:r>
            <a:r>
              <a:rPr lang="en-GB" dirty="0" err="1"/>
              <a:t>Yrs</a:t>
            </a:r>
            <a:r>
              <a:rPr lang="en-GB" dirty="0"/>
              <a:t> </a:t>
            </a:r>
            <a:r>
              <a:rPr lang="en-GB" u="sng" dirty="0"/>
              <a:t>/	   </a:t>
            </a:r>
            <a:r>
              <a:rPr lang="en-GB" dirty="0"/>
              <a:t>months</a:t>
            </a:r>
            <a:r>
              <a:rPr lang="en-GB" b="1" dirty="0"/>
              <a:t> </a:t>
            </a:r>
            <a:endParaRPr lang="en-GB" dirty="0"/>
          </a:p>
          <a:p>
            <a:pPr marL="0" indent="0">
              <a:buNone/>
            </a:pPr>
            <a:r>
              <a:rPr lang="en-GB" b="1" dirty="0"/>
              <a:t> </a:t>
            </a:r>
            <a:endParaRPr lang="en-GB" dirty="0"/>
          </a:p>
          <a:p>
            <a:pPr marL="0" lvl="0" indent="0">
              <a:buNone/>
            </a:pPr>
            <a:r>
              <a:rPr lang="en-GB" b="1" dirty="0"/>
              <a:t>How often you take part in endurance based exercise (lasting over 30 minutes) – this includes playing sports such as tennis, swimming, cycling etc.?</a:t>
            </a:r>
            <a:endParaRPr lang="en-GB" dirty="0"/>
          </a:p>
          <a:p>
            <a:pPr marL="0" indent="0">
              <a:buNone/>
            </a:pPr>
            <a:r>
              <a:rPr lang="en-GB" u="sng" dirty="0"/>
              <a:t>			</a:t>
            </a:r>
            <a:r>
              <a:rPr lang="en-GB" dirty="0" err="1" smtClean="0"/>
              <a:t>mins</a:t>
            </a:r>
            <a:r>
              <a:rPr lang="en-GB" dirty="0" smtClean="0"/>
              <a:t>/week.</a:t>
            </a:r>
          </a:p>
          <a:p>
            <a:pPr marL="0" indent="0">
              <a:buNone/>
            </a:pPr>
            <a:endParaRPr lang="en-GB" dirty="0"/>
          </a:p>
          <a:p>
            <a:pPr marL="0" lvl="0" indent="0">
              <a:buNone/>
            </a:pPr>
            <a:r>
              <a:rPr lang="en-GB" b="1" dirty="0"/>
              <a:t>How often do you take part in strength based training activities, such as weight training, circuit training cross-fit etc.?</a:t>
            </a:r>
            <a:endParaRPr lang="en-GB" dirty="0"/>
          </a:p>
          <a:p>
            <a:pPr marL="0" indent="0">
              <a:buNone/>
            </a:pPr>
            <a:r>
              <a:rPr lang="en-GB" u="sng" dirty="0"/>
              <a:t>			</a:t>
            </a:r>
            <a:r>
              <a:rPr lang="en-GB" dirty="0" err="1"/>
              <a:t>mins</a:t>
            </a:r>
            <a:r>
              <a:rPr lang="en-GB" dirty="0"/>
              <a:t>/week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54345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 smtClean="0"/>
              <a:t>Advantages of Using QU for Data Collection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Cheap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Practical for large numbers.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Fast data collection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Scalability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Comparability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Easy analysis and interpretation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Validity and Reliability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Standardisation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No pressure or time constraints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Anonymity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88623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 smtClean="0"/>
              <a:t>Potential Issues with Using Questionnaires</a:t>
            </a:r>
            <a:endParaRPr lang="en-GB" sz="36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dirty="0" smtClean="0"/>
              <a:t>Dishonest answers.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Missed answers.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Bias in questions and hidden agenda.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Interpretation and analysis issues. – opened Qu’s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Ambiguity in questions and limited ability to differential responses.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Complexity of questions and jargon.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Lack of personalisation.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Accessibility issues.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Survey fatigue.</a:t>
            </a:r>
          </a:p>
          <a:p>
            <a:pPr marL="514350" indent="-514350">
              <a:buFont typeface="+mj-lt"/>
              <a:buAutoNum type="arabicPeriod"/>
            </a:pPr>
            <a:r>
              <a:rPr lang="en-GB" dirty="0" smtClean="0"/>
              <a:t>Hard to capture emotional responses</a:t>
            </a:r>
          </a:p>
        </p:txBody>
      </p:sp>
    </p:spTree>
    <p:extLst>
      <p:ext uri="{BB962C8B-B14F-4D97-AF65-F5344CB8AC3E}">
        <p14:creationId xmlns:p14="http://schemas.microsoft.com/office/powerpoint/2010/main" val="11781530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Developing a Questionnaire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dirty="0" smtClean="0"/>
              <a:t>You can only do this if the data recorded is in survey format.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Without validation you cannot make inferences from you data.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/>
              <a:t>If you need to relate your finding to a specific condition, behaviour or outcome the search the literature for one that already exists.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775811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88640"/>
            <a:ext cx="8229600" cy="490066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The Qu. Design Process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860032" y="1412776"/>
            <a:ext cx="4229100" cy="4048125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07504" y="836712"/>
            <a:ext cx="4608512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Do </a:t>
            </a:r>
            <a:r>
              <a:rPr lang="en-GB" sz="1600" dirty="0" smtClean="0"/>
              <a:t>your </a:t>
            </a:r>
            <a:r>
              <a:rPr lang="en-GB" sz="1600" dirty="0" smtClean="0"/>
              <a:t>research and develop your RQ.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Develop themes that you need to address.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Consider the dimensions of the theme.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Write the questions that provides the right format of the information you need.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/>
              <a:t>Consider the response </a:t>
            </a:r>
            <a:r>
              <a:rPr lang="en-GB" sz="1600" dirty="0" smtClean="0"/>
              <a:t>format.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Consider word for bias and clarity.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Remove duplicate questions – though consider lie detector questions.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Design the questionnaire format.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 smtClean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Include a data usage statement.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Trail the Qu. to check the answers you get are the ones you want.</a:t>
            </a:r>
          </a:p>
          <a:p>
            <a:pPr marL="342900" indent="-342900">
              <a:buFont typeface="+mj-lt"/>
              <a:buAutoNum type="arabicPeriod"/>
            </a:pPr>
            <a:endParaRPr lang="en-GB" sz="1600" dirty="0"/>
          </a:p>
          <a:p>
            <a:pPr marL="342900" indent="-342900">
              <a:buFont typeface="+mj-lt"/>
              <a:buAutoNum type="arabicPeriod"/>
            </a:pPr>
            <a:r>
              <a:rPr lang="en-GB" sz="1600" dirty="0" smtClean="0"/>
              <a:t>Reformat / write as require and repeat</a:t>
            </a:r>
          </a:p>
          <a:p>
            <a:endParaRPr lang="en-GB" dirty="0" smtClean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5080803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/>
          <p:cNvSpPr>
            <a:spLocks noGrp="1" noChangeArrowheads="1"/>
          </p:cNvSpPr>
          <p:nvPr>
            <p:ph type="title"/>
          </p:nvPr>
        </p:nvSpPr>
        <p:spPr>
          <a:xfrm>
            <a:off x="323528" y="260648"/>
            <a:ext cx="8352928" cy="1447800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800" dirty="0" smtClean="0"/>
              <a:t>Designing a questionnaire / Survey</a:t>
            </a:r>
            <a:endParaRPr lang="en-US" dirty="0"/>
          </a:p>
        </p:txBody>
      </p:sp>
      <p:sp>
        <p:nvSpPr>
          <p:cNvPr id="19459" name="Rectangle 3"/>
          <p:cNvSpPr>
            <a:spLocks noGrp="1" noChangeArrowheads="1"/>
          </p:cNvSpPr>
          <p:nvPr>
            <p:ph idx="1"/>
          </p:nvPr>
        </p:nvSpPr>
        <p:spPr>
          <a:xfrm>
            <a:off x="611560" y="1700808"/>
            <a:ext cx="7920880" cy="4608512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2800" dirty="0" smtClean="0"/>
              <a:t>All questions must be relevant to the research.</a:t>
            </a:r>
          </a:p>
          <a:p>
            <a:pPr eaLnBrk="1" hangingPunct="1"/>
            <a:r>
              <a:rPr lang="en-US" altLang="en-US" sz="2800" dirty="0" smtClean="0"/>
              <a:t>Make sure the question is unambiguous </a:t>
            </a:r>
            <a:r>
              <a:rPr lang="en-US" altLang="en-US" sz="2800" dirty="0" smtClean="0"/>
              <a:t>and </a:t>
            </a:r>
            <a:r>
              <a:rPr lang="en-US" altLang="en-US" sz="2800" dirty="0" smtClean="0"/>
              <a:t>uses  </a:t>
            </a:r>
            <a:r>
              <a:rPr lang="en-US" altLang="en-US" sz="2800" dirty="0" smtClean="0"/>
              <a:t>conventional language.</a:t>
            </a:r>
          </a:p>
          <a:p>
            <a:r>
              <a:rPr lang="en-US" altLang="en-US" sz="2800" dirty="0" smtClean="0"/>
              <a:t>Use complete </a:t>
            </a:r>
            <a:r>
              <a:rPr lang="en-US" altLang="en-US" sz="2800" dirty="0" smtClean="0"/>
              <a:t>sentences.</a:t>
            </a:r>
            <a:endParaRPr lang="en-US" altLang="en-US" sz="2800" dirty="0" smtClean="0"/>
          </a:p>
          <a:p>
            <a:r>
              <a:rPr lang="en-US" altLang="en-US" sz="2800" dirty="0" smtClean="0"/>
              <a:t>Avoid </a:t>
            </a:r>
            <a:r>
              <a:rPr lang="en-US" altLang="en-US" sz="2800" dirty="0" smtClean="0"/>
              <a:t>abbreviations.</a:t>
            </a:r>
            <a:endParaRPr lang="en-US" altLang="en-US" sz="2800" dirty="0" smtClean="0"/>
          </a:p>
          <a:p>
            <a:r>
              <a:rPr lang="en-US" altLang="en-US" sz="2800" dirty="0" smtClean="0"/>
              <a:t>Review questions with experts and potential </a:t>
            </a:r>
            <a:r>
              <a:rPr lang="en-US" altLang="en-US" sz="2800" dirty="0" smtClean="0"/>
              <a:t>respondents.</a:t>
            </a:r>
            <a:endParaRPr lang="en-US" altLang="en-US" sz="2800" dirty="0" smtClean="0"/>
          </a:p>
          <a:p>
            <a:r>
              <a:rPr lang="en-US" altLang="en-US" sz="2800" dirty="0" smtClean="0"/>
              <a:t>Use shorter </a:t>
            </a:r>
            <a:r>
              <a:rPr lang="en-US" altLang="en-US" sz="2800" dirty="0" smtClean="0"/>
              <a:t>questions.</a:t>
            </a:r>
            <a:endParaRPr lang="en-US" altLang="en-US" sz="2800" dirty="0" smtClean="0"/>
          </a:p>
          <a:p>
            <a:pPr eaLnBrk="1" hangingPunct="1"/>
            <a:endParaRPr lang="en-US" altLang="en-US" sz="1800" dirty="0" smtClean="0"/>
          </a:p>
        </p:txBody>
      </p:sp>
    </p:spTree>
    <p:extLst>
      <p:ext uri="{BB962C8B-B14F-4D97-AF65-F5344CB8AC3E}">
        <p14:creationId xmlns:p14="http://schemas.microsoft.com/office/powerpoint/2010/main" val="11058640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>
          <a:xfrm>
            <a:off x="611560" y="548680"/>
            <a:ext cx="8424936" cy="883568"/>
          </a:xfrm>
        </p:spPr>
        <p:txBody>
          <a:bodyPr>
            <a:normAutofit fontScale="90000"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en-US" sz="4800" dirty="0">
                <a:solidFill>
                  <a:schemeClr val="tx2">
                    <a:satMod val="130000"/>
                  </a:schemeClr>
                </a:solidFill>
              </a:rPr>
              <a:t>How To </a:t>
            </a:r>
            <a:r>
              <a:rPr lang="en-US" sz="4800" dirty="0" smtClean="0">
                <a:solidFill>
                  <a:schemeClr val="tx2">
                    <a:satMod val="130000"/>
                  </a:schemeClr>
                </a:solidFill>
              </a:rPr>
              <a:t>improve Validity </a:t>
            </a:r>
            <a:r>
              <a:rPr lang="en-US" sz="4800" dirty="0">
                <a:solidFill>
                  <a:schemeClr val="tx2">
                    <a:satMod val="130000"/>
                  </a:schemeClr>
                </a:solidFill>
              </a:rPr>
              <a:t>Information</a:t>
            </a:r>
            <a:endParaRPr lang="en-US" dirty="0">
              <a:solidFill>
                <a:schemeClr val="tx2">
                  <a:satMod val="130000"/>
                </a:schemeClr>
              </a:solidFill>
            </a:endParaRPr>
          </a:p>
        </p:txBody>
      </p:sp>
      <p:sp>
        <p:nvSpPr>
          <p:cNvPr id="21507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628800"/>
            <a:ext cx="8352928" cy="5112568"/>
          </a:xfrm>
        </p:spPr>
        <p:txBody>
          <a:bodyPr>
            <a:normAutofit fontScale="77500" lnSpcReduction="20000"/>
          </a:bodyPr>
          <a:lstStyle/>
          <a:p>
            <a:pPr eaLnBrk="1" hangingPunct="1"/>
            <a:r>
              <a:rPr lang="en-US" altLang="en-US" sz="4400" dirty="0" smtClean="0"/>
              <a:t>Avoid double negative questions.</a:t>
            </a:r>
          </a:p>
          <a:p>
            <a:pPr eaLnBrk="1" hangingPunct="1"/>
            <a:endParaRPr lang="en-US" altLang="en-US" sz="4400" dirty="0" smtClean="0"/>
          </a:p>
          <a:p>
            <a:pPr eaLnBrk="1" hangingPunct="1"/>
            <a:r>
              <a:rPr lang="en-US" altLang="en-US" sz="4400" dirty="0" smtClean="0"/>
              <a:t>Avoid leading or biasing the questions.</a:t>
            </a:r>
          </a:p>
          <a:p>
            <a:pPr eaLnBrk="1" hangingPunct="1"/>
            <a:endParaRPr lang="en-US" altLang="en-US" sz="4400" dirty="0" smtClean="0"/>
          </a:p>
          <a:p>
            <a:pPr eaLnBrk="1" hangingPunct="1"/>
            <a:r>
              <a:rPr lang="en-US" altLang="en-US" sz="4400" dirty="0" smtClean="0"/>
              <a:t>Adopt/adapt questions used successfully in other questionnaires.</a:t>
            </a:r>
          </a:p>
          <a:p>
            <a:pPr eaLnBrk="1" hangingPunct="1"/>
            <a:endParaRPr lang="en-US" altLang="en-US" sz="4400" dirty="0" smtClean="0"/>
          </a:p>
          <a:p>
            <a:pPr eaLnBrk="1" hangingPunct="1"/>
            <a:r>
              <a:rPr lang="en-US" altLang="en-US" sz="4400" dirty="0" smtClean="0"/>
              <a:t>Vary the response order i.e. don’t word all questions so a positive response is to  agree with the statement.</a:t>
            </a:r>
            <a:endParaRPr lang="en-US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40431365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Bias within </a:t>
            </a:r>
            <a:r>
              <a:rPr lang="en-GB" dirty="0" smtClean="0"/>
              <a:t>Likert scales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en-US" dirty="0" smtClean="0">
                <a:latin typeface="Trebuchet MS" pitchFamily="34" charset="0"/>
              </a:rPr>
              <a:t>Likert scales may be subject to distortion from several causes:</a:t>
            </a:r>
          </a:p>
          <a:p>
            <a:pPr>
              <a:buNone/>
            </a:pPr>
            <a:endParaRPr lang="en-GB" dirty="0" smtClean="0">
              <a:latin typeface="Trebuchet MS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 smtClean="0">
                <a:latin typeface="Trebuchet MS" pitchFamily="34" charset="0"/>
              </a:rPr>
              <a:t>Respondents may avoid using extreme response categories (</a:t>
            </a:r>
            <a:r>
              <a:rPr lang="en-US" i="1" dirty="0" smtClean="0">
                <a:solidFill>
                  <a:srgbClr val="00B050"/>
                </a:solidFill>
                <a:latin typeface="Trebuchet MS" pitchFamily="34" charset="0"/>
              </a:rPr>
              <a:t>central tendency bias</a:t>
            </a:r>
            <a:r>
              <a:rPr lang="en-US" dirty="0" smtClean="0">
                <a:latin typeface="Trebuchet MS" pitchFamily="34" charset="0"/>
              </a:rPr>
              <a:t>);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US" dirty="0" smtClean="0">
              <a:latin typeface="Trebuchet MS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 smtClean="0">
                <a:latin typeface="Trebuchet MS" pitchFamily="34" charset="0"/>
              </a:rPr>
              <a:t>agree with statements as presented (</a:t>
            </a:r>
            <a:r>
              <a:rPr lang="en-US" i="1" dirty="0" smtClean="0">
                <a:solidFill>
                  <a:srgbClr val="00B050"/>
                </a:solidFill>
                <a:latin typeface="Trebuchet MS" pitchFamily="34" charset="0"/>
              </a:rPr>
              <a:t>acquiescence response bias</a:t>
            </a:r>
            <a:r>
              <a:rPr lang="en-US" dirty="0" smtClean="0">
                <a:latin typeface="Trebuchet MS" pitchFamily="34" charset="0"/>
              </a:rPr>
              <a:t>); </a:t>
            </a:r>
          </a:p>
          <a:p>
            <a:pPr lvl="1">
              <a:buFont typeface="Arial" panose="020B0604020202020204" pitchFamily="34" charset="0"/>
              <a:buChar char="•"/>
            </a:pPr>
            <a:endParaRPr lang="en-GB" dirty="0" smtClean="0">
              <a:latin typeface="Trebuchet MS" pitchFamily="34" charset="0"/>
            </a:endParaRPr>
          </a:p>
          <a:p>
            <a:pPr lvl="1">
              <a:buFont typeface="Arial" panose="020B0604020202020204" pitchFamily="34" charset="0"/>
              <a:buChar char="•"/>
            </a:pPr>
            <a:r>
              <a:rPr lang="en-US" dirty="0" smtClean="0">
                <a:latin typeface="Trebuchet MS" pitchFamily="34" charset="0"/>
              </a:rPr>
              <a:t>or try to portray themselves or their group in a more favorable light (</a:t>
            </a:r>
            <a:r>
              <a:rPr lang="en-US" i="1" dirty="0" smtClean="0">
                <a:solidFill>
                  <a:srgbClr val="00B050"/>
                </a:solidFill>
                <a:latin typeface="Trebuchet MS" pitchFamily="34" charset="0"/>
              </a:rPr>
              <a:t>social desirability bias</a:t>
            </a:r>
            <a:r>
              <a:rPr lang="en-US" dirty="0" smtClean="0">
                <a:latin typeface="Trebuchet MS" pitchFamily="34" charset="0"/>
              </a:rPr>
              <a:t>).</a:t>
            </a:r>
            <a:endParaRPr lang="en-GB" dirty="0" smtClean="0">
              <a:latin typeface="Trebuchet MS" pitchFamily="34" charset="0"/>
            </a:endParaRP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350040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 smtClean="0">
                <a:solidFill>
                  <a:srgbClr val="7030A0"/>
                </a:solidFill>
              </a:rPr>
              <a:t>Questions to avoid when devising a questionnaire</a:t>
            </a:r>
            <a:endParaRPr lang="en-GB" sz="2800" dirty="0">
              <a:solidFill>
                <a:srgbClr val="7030A0"/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556792"/>
            <a:ext cx="8229600" cy="452596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 smtClean="0">
                <a:solidFill>
                  <a:srgbClr val="0070C0"/>
                </a:solidFill>
              </a:rPr>
              <a:t>Leading Questions </a:t>
            </a:r>
            <a:r>
              <a:rPr lang="en-GB" sz="2800" dirty="0" smtClean="0"/>
              <a:t>–the statistics lecture was very enjoyable – do you agree?</a:t>
            </a:r>
            <a:endParaRPr lang="en-GB" sz="2800" dirty="0" smtClean="0"/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>
                <a:solidFill>
                  <a:srgbClr val="0070C0"/>
                </a:solidFill>
              </a:rPr>
              <a:t>Assumptive Questions </a:t>
            </a:r>
            <a:r>
              <a:rPr lang="en-GB" sz="2800" dirty="0" smtClean="0"/>
              <a:t>– How </a:t>
            </a:r>
            <a:r>
              <a:rPr lang="en-GB" sz="2800" dirty="0" smtClean="0"/>
              <a:t>much healthier is </a:t>
            </a:r>
            <a:r>
              <a:rPr lang="en-GB" sz="2800" dirty="0" smtClean="0"/>
              <a:t>a vegan diet than an omnivore diet?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r>
              <a:rPr lang="en-GB" sz="2800" dirty="0" smtClean="0">
                <a:solidFill>
                  <a:srgbClr val="0070C0"/>
                </a:solidFill>
              </a:rPr>
              <a:t>Pushy Questions </a:t>
            </a:r>
            <a:r>
              <a:rPr lang="en-GB" sz="2800" dirty="0" smtClean="0"/>
              <a:t>– exercise is good for you, but only provide the options of yes / no?</a:t>
            </a:r>
          </a:p>
          <a:p>
            <a:pPr marL="0" indent="0">
              <a:buNone/>
            </a:pPr>
            <a:endParaRPr lang="en-GB" sz="2800" dirty="0" smtClean="0"/>
          </a:p>
          <a:p>
            <a:pPr marL="0" indent="0">
              <a:buNone/>
            </a:pPr>
            <a:r>
              <a:rPr lang="en-GB" sz="2800" dirty="0" smtClean="0">
                <a:solidFill>
                  <a:srgbClr val="0070C0"/>
                </a:solidFill>
              </a:rPr>
              <a:t>Confusing Questions </a:t>
            </a:r>
            <a:r>
              <a:rPr lang="en-GB" sz="2800" dirty="0" smtClean="0"/>
              <a:t>– do you think that PE lesson didn’t achieve its goals</a:t>
            </a:r>
            <a:r>
              <a:rPr lang="en-GB" sz="2800" dirty="0"/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3437357207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2800" dirty="0">
                <a:solidFill>
                  <a:srgbClr val="7030A0"/>
                </a:solidFill>
              </a:rPr>
              <a:t>Questions to avoid when devising a questionnaire</a:t>
            </a:r>
            <a:endParaRPr lang="en-GB" sz="28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Random questions</a:t>
            </a:r>
            <a:r>
              <a:rPr lang="en-GB" dirty="0" smtClean="0"/>
              <a:t> – unless this is a specific strategy.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Double-barrelled questions </a:t>
            </a:r>
            <a:r>
              <a:rPr lang="en-GB" dirty="0" smtClean="0"/>
              <a:t>– how long and on what days did you exercise?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 smtClean="0">
                <a:solidFill>
                  <a:srgbClr val="0070C0"/>
                </a:solidFill>
              </a:rPr>
              <a:t>Ambiguous questions </a:t>
            </a:r>
            <a:r>
              <a:rPr lang="en-GB" dirty="0" smtClean="0"/>
              <a:t>– Do you think that your friends would enjoy the coaching session?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755612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Scoring of questionnaires...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>
                <a:latin typeface="Trebuchet MS" pitchFamily="34" charset="0"/>
              </a:rPr>
              <a:t>After the questionnaire is completed, each item may be </a:t>
            </a:r>
            <a:r>
              <a:rPr lang="en-US" dirty="0" err="1" smtClean="0">
                <a:latin typeface="Trebuchet MS" pitchFamily="34" charset="0"/>
              </a:rPr>
              <a:t>analysed</a:t>
            </a:r>
            <a:r>
              <a:rPr lang="en-US" dirty="0" smtClean="0">
                <a:latin typeface="Trebuchet MS" pitchFamily="34" charset="0"/>
              </a:rPr>
              <a:t> separately or item responses may be summed to create a score for a group of items. </a:t>
            </a:r>
          </a:p>
          <a:p>
            <a:endParaRPr lang="en-US" dirty="0" smtClean="0">
              <a:latin typeface="Trebuchet MS" pitchFamily="34" charset="0"/>
            </a:endParaRPr>
          </a:p>
          <a:p>
            <a:r>
              <a:rPr lang="en-US" dirty="0" smtClean="0">
                <a:latin typeface="Trebuchet MS" pitchFamily="34" charset="0"/>
              </a:rPr>
              <a:t>Hence, </a:t>
            </a:r>
            <a:r>
              <a:rPr lang="en-US" dirty="0" err="1" smtClean="0">
                <a:latin typeface="Trebuchet MS" pitchFamily="34" charset="0"/>
              </a:rPr>
              <a:t>Likert</a:t>
            </a:r>
            <a:r>
              <a:rPr lang="en-US" dirty="0" smtClean="0">
                <a:latin typeface="Trebuchet MS" pitchFamily="34" charset="0"/>
              </a:rPr>
              <a:t> scales are often called summative scales.</a:t>
            </a:r>
            <a:endParaRPr lang="en-GB" dirty="0" smtClean="0">
              <a:latin typeface="Trebuchet MS" pitchFamily="34" charset="0"/>
            </a:endParaRPr>
          </a:p>
          <a:p>
            <a:endParaRPr lang="en-GB" dirty="0">
              <a:latin typeface="Trebuchet M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67171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Autofit/>
          </a:bodyPr>
          <a:lstStyle/>
          <a:p>
            <a:r>
              <a:rPr lang="en-GB" sz="2800" dirty="0"/>
              <a:t>EXERCISE REGULATIONS QUESTIONNAIRE (</a:t>
            </a:r>
            <a:r>
              <a:rPr lang="en-GB" sz="2800" dirty="0" smtClean="0"/>
              <a:t>BREQ-2)</a:t>
            </a:r>
            <a:endParaRPr lang="en-GB" sz="1800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/>
        </p:nvGraphicFramePr>
        <p:xfrm>
          <a:off x="179512" y="1268760"/>
          <a:ext cx="4464498" cy="5421013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81386">
                  <a:extLst>
                    <a:ext uri="{9D8B030D-6E8A-4147-A177-3AD203B41FA5}">
                      <a16:colId xmlns:a16="http://schemas.microsoft.com/office/drawing/2014/main" val="3204480450"/>
                    </a:ext>
                  </a:extLst>
                </a:gridCol>
                <a:gridCol w="2304143">
                  <a:extLst>
                    <a:ext uri="{9D8B030D-6E8A-4147-A177-3AD203B41FA5}">
                      <a16:colId xmlns:a16="http://schemas.microsoft.com/office/drawing/2014/main" val="1147014965"/>
                    </a:ext>
                  </a:extLst>
                </a:gridCol>
                <a:gridCol w="147715">
                  <a:extLst>
                    <a:ext uri="{9D8B030D-6E8A-4147-A177-3AD203B41FA5}">
                      <a16:colId xmlns:a16="http://schemas.microsoft.com/office/drawing/2014/main" val="1954590002"/>
                    </a:ext>
                  </a:extLst>
                </a:gridCol>
                <a:gridCol w="415578">
                  <a:extLst>
                    <a:ext uri="{9D8B030D-6E8A-4147-A177-3AD203B41FA5}">
                      <a16:colId xmlns:a16="http://schemas.microsoft.com/office/drawing/2014/main" val="3910435360"/>
                    </a:ext>
                  </a:extLst>
                </a:gridCol>
                <a:gridCol w="121000">
                  <a:extLst>
                    <a:ext uri="{9D8B030D-6E8A-4147-A177-3AD203B41FA5}">
                      <a16:colId xmlns:a16="http://schemas.microsoft.com/office/drawing/2014/main" val="457972739"/>
                    </a:ext>
                  </a:extLst>
                </a:gridCol>
                <a:gridCol w="121000">
                  <a:extLst>
                    <a:ext uri="{9D8B030D-6E8A-4147-A177-3AD203B41FA5}">
                      <a16:colId xmlns:a16="http://schemas.microsoft.com/office/drawing/2014/main" val="414856822"/>
                    </a:ext>
                  </a:extLst>
                </a:gridCol>
                <a:gridCol w="415578">
                  <a:extLst>
                    <a:ext uri="{9D8B030D-6E8A-4147-A177-3AD203B41FA5}">
                      <a16:colId xmlns:a16="http://schemas.microsoft.com/office/drawing/2014/main" val="2800055702"/>
                    </a:ext>
                  </a:extLst>
                </a:gridCol>
                <a:gridCol w="121000">
                  <a:extLst>
                    <a:ext uri="{9D8B030D-6E8A-4147-A177-3AD203B41FA5}">
                      <a16:colId xmlns:a16="http://schemas.microsoft.com/office/drawing/2014/main" val="945732255"/>
                    </a:ext>
                  </a:extLst>
                </a:gridCol>
                <a:gridCol w="121000">
                  <a:extLst>
                    <a:ext uri="{9D8B030D-6E8A-4147-A177-3AD203B41FA5}">
                      <a16:colId xmlns:a16="http://schemas.microsoft.com/office/drawing/2014/main" val="3791525984"/>
                    </a:ext>
                  </a:extLst>
                </a:gridCol>
                <a:gridCol w="416098">
                  <a:extLst>
                    <a:ext uri="{9D8B030D-6E8A-4147-A177-3AD203B41FA5}">
                      <a16:colId xmlns:a16="http://schemas.microsoft.com/office/drawing/2014/main" val="4174647374"/>
                    </a:ext>
                  </a:extLst>
                </a:gridCol>
              </a:tblGrid>
              <a:tr h="39170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 dirty="0">
                          <a:effectLst/>
                        </a:rPr>
                        <a:t> 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Not true for 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3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Sometimes true</a:t>
                      </a:r>
                      <a:endParaRPr lang="en-GB" sz="700">
                        <a:effectLst/>
                      </a:endParaRPr>
                    </a:p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for 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Very true for me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20811276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exercise because other people say I should.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844325169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(2)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feel guilty when I don’t exercise.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758822158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(3)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value the benefits of exercise.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726231728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(4)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I exercise because it’s fun.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45006863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(5)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don’t see why I should have to exercise.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211541899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(6)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I take part in exercise because my friends/family/ partner say I should.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328962724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(7)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feel ashamed when I miss an exercise session.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496908273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(8)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It is important for me to exercise regularly.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740364625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(9)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can’t see why I should bother exercising.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4250168496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(10)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enjoy my exercise sessions.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054929733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(11)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exercise because others will not be pleased with me if I don’t.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724121633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(12)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don’t see the point in exercising.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2634198408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(13)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feel like a failure when I haven’t exercised for a while.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1206264479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(14)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think it is important to make the effort to exercise regularly.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3599188017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(15)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find exercise a pleasurable activity.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605266956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(16)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>
                          <a:effectLst/>
                        </a:rPr>
                        <a:t>I feel under pressure from my friends/family to exercise.</a:t>
                      </a:r>
                      <a:endParaRPr lang="en-GB" sz="9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544429958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(17)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get restless if I don’t exercise regularly.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801833203"/>
                  </a:ext>
                </a:extLst>
              </a:tr>
              <a:tr h="287253"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(18)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get pleasure and satisfaction from participating in exercise.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4286770701"/>
                  </a:ext>
                </a:extLst>
              </a:tr>
              <a:tr h="24126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(19)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900" dirty="0">
                          <a:effectLst/>
                        </a:rPr>
                        <a:t>I think exercising is a waste of time.</a:t>
                      </a:r>
                      <a:endParaRPr lang="en-GB" sz="9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6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en-GB" sz="800" dirty="0">
                          <a:effectLst/>
                        </a:rPr>
                        <a:t>4</a:t>
                      </a:r>
                      <a:endParaRPr lang="en-GB" sz="7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4032" marR="44032" marT="0" marB="0" anchor="ctr"/>
                </a:tc>
                <a:extLst>
                  <a:ext uri="{0D108BD9-81ED-4DB2-BD59-A6C34878D82A}">
                    <a16:rowId xmlns:a16="http://schemas.microsoft.com/office/drawing/2014/main" val="603581308"/>
                  </a:ext>
                </a:extLst>
              </a:tr>
            </a:tbl>
          </a:graphicData>
        </a:graphic>
      </p:graphicFrame>
      <p:graphicFrame>
        <p:nvGraphicFramePr>
          <p:cNvPr id="14" name="Table 13"/>
          <p:cNvGraphicFramePr>
            <a:graphicFrameLocks noGrp="1"/>
          </p:cNvGraphicFramePr>
          <p:nvPr/>
        </p:nvGraphicFramePr>
        <p:xfrm>
          <a:off x="4788024" y="1268760"/>
          <a:ext cx="3734980" cy="112534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53867">
                  <a:extLst>
                    <a:ext uri="{9D8B030D-6E8A-4147-A177-3AD203B41FA5}">
                      <a16:colId xmlns:a16="http://schemas.microsoft.com/office/drawing/2014/main" val="3862116904"/>
                    </a:ext>
                  </a:extLst>
                </a:gridCol>
                <a:gridCol w="257585">
                  <a:extLst>
                    <a:ext uri="{9D8B030D-6E8A-4147-A177-3AD203B41FA5}">
                      <a16:colId xmlns:a16="http://schemas.microsoft.com/office/drawing/2014/main" val="3991272362"/>
                    </a:ext>
                  </a:extLst>
                </a:gridCol>
                <a:gridCol w="386377">
                  <a:extLst>
                    <a:ext uri="{9D8B030D-6E8A-4147-A177-3AD203B41FA5}">
                      <a16:colId xmlns:a16="http://schemas.microsoft.com/office/drawing/2014/main" val="2217654291"/>
                    </a:ext>
                  </a:extLst>
                </a:gridCol>
                <a:gridCol w="450774">
                  <a:extLst>
                    <a:ext uri="{9D8B030D-6E8A-4147-A177-3AD203B41FA5}">
                      <a16:colId xmlns:a16="http://schemas.microsoft.com/office/drawing/2014/main" val="2045541042"/>
                    </a:ext>
                  </a:extLst>
                </a:gridCol>
                <a:gridCol w="386377">
                  <a:extLst>
                    <a:ext uri="{9D8B030D-6E8A-4147-A177-3AD203B41FA5}">
                      <a16:colId xmlns:a16="http://schemas.microsoft.com/office/drawing/2014/main" val="3490005376"/>
                    </a:ext>
                  </a:extLst>
                </a:gridCol>
              </a:tblGrid>
              <a:tr h="126430">
                <a:tc gridSpan="5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 smtClean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Scoring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 hMerge="1"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2435403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err="1">
                          <a:effectLst/>
                        </a:rPr>
                        <a:t>Amotivation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19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7948824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External regulation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11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3147805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Introjected regulation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</a:pPr>
                      <a:endParaRPr lang="en-GB" sz="1100">
                        <a:effectLst/>
                        <a:latin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84712452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Identified regulation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8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17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302509392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Intrinsic regulation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10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15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18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834522985"/>
                  </a:ext>
                </a:extLst>
              </a:tr>
            </a:tbl>
          </a:graphicData>
        </a:graphic>
      </p:graphicFrame>
      <p:graphicFrame>
        <p:nvGraphicFramePr>
          <p:cNvPr id="17" name="Table 16"/>
          <p:cNvGraphicFramePr>
            <a:graphicFrameLocks noGrp="1"/>
          </p:cNvGraphicFramePr>
          <p:nvPr/>
        </p:nvGraphicFramePr>
        <p:xfrm>
          <a:off x="4832754" y="3925632"/>
          <a:ext cx="2304256" cy="91059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415949">
                  <a:extLst>
                    <a:ext uri="{9D8B030D-6E8A-4147-A177-3AD203B41FA5}">
                      <a16:colId xmlns:a16="http://schemas.microsoft.com/office/drawing/2014/main" val="3799624690"/>
                    </a:ext>
                  </a:extLst>
                </a:gridCol>
                <a:gridCol w="888307">
                  <a:extLst>
                    <a:ext uri="{9D8B030D-6E8A-4147-A177-3AD203B41FA5}">
                      <a16:colId xmlns:a16="http://schemas.microsoft.com/office/drawing/2014/main" val="235374774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err="1">
                          <a:effectLst/>
                        </a:rPr>
                        <a:t>Amotivation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-3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2699935820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External regulation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-2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7893340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 err="1">
                          <a:effectLst/>
                        </a:rPr>
                        <a:t>Introjected</a:t>
                      </a:r>
                      <a:r>
                        <a:rPr lang="en-GB" sz="1000" dirty="0">
                          <a:effectLst/>
                        </a:rPr>
                        <a:t> regulation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-1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8714979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Identified regulation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+2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302428957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l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Intrinsic regulation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+3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9525" marR="9525" marT="9525" marB="9525" anchor="ctr"/>
                </a:tc>
                <a:extLst>
                  <a:ext uri="{0D108BD9-81ED-4DB2-BD59-A6C34878D82A}">
                    <a16:rowId xmlns:a16="http://schemas.microsoft.com/office/drawing/2014/main" val="170254783"/>
                  </a:ext>
                </a:extLst>
              </a:tr>
            </a:tbl>
          </a:graphicData>
        </a:graphic>
      </p:graphicFrame>
      <p:sp>
        <p:nvSpPr>
          <p:cNvPr id="18" name="Rectangle 17"/>
          <p:cNvSpPr/>
          <p:nvPr/>
        </p:nvSpPr>
        <p:spPr>
          <a:xfrm>
            <a:off x="4716016" y="2644075"/>
            <a:ext cx="4032448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</a:rPr>
              <a:t>Computation of an </a:t>
            </a:r>
            <a:r>
              <a:rPr lang="en-GB" sz="1100" dirty="0" smtClean="0">
                <a:latin typeface="Arial" panose="020B0604020202020204" pitchFamily="34" charset="0"/>
                <a:ea typeface="Times New Roman" panose="02020603050405020304" pitchFamily="18" charset="0"/>
              </a:rPr>
              <a:t>RAI (relative autonomy index) 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</a:rPr>
              <a:t>for the </a:t>
            </a:r>
            <a:r>
              <a:rPr lang="en-GB" sz="1100" b="1" dirty="0">
                <a:latin typeface="Arial" panose="020B0604020202020204" pitchFamily="34" charset="0"/>
                <a:ea typeface="Times New Roman" panose="02020603050405020304" pitchFamily="18" charset="0"/>
              </a:rPr>
              <a:t>BREQ-2</a:t>
            </a:r>
            <a:r>
              <a:rPr lang="en-GB" sz="1100" dirty="0">
                <a:latin typeface="Arial" panose="020B0604020202020204" pitchFamily="34" charset="0"/>
                <a:ea typeface="Times New Roman" panose="02020603050405020304" pitchFamily="18" charset="0"/>
              </a:rPr>
              <a:t> is a little more problematic as it comprises an odd number of subscales. For the time being, I recommend applying the following weightings, bearing in mind the need for further research to establish the best way to weight these scales</a:t>
            </a:r>
            <a:endParaRPr lang="en-GB" sz="1100" dirty="0"/>
          </a:p>
        </p:txBody>
      </p:sp>
    </p:spTree>
    <p:extLst>
      <p:ext uri="{BB962C8B-B14F-4D97-AF65-F5344CB8AC3E}">
        <p14:creationId xmlns:p14="http://schemas.microsoft.com/office/powerpoint/2010/main" val="1042427950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dirty="0" smtClean="0"/>
              <a:t>Likert items        Ordinal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98786"/>
            <a:ext cx="8229600" cy="5198566"/>
          </a:xfrm>
        </p:spPr>
        <p:txBody>
          <a:bodyPr>
            <a:normAutofit fontScale="62500" lnSpcReduction="20000"/>
          </a:bodyPr>
          <a:lstStyle/>
          <a:p>
            <a:pPr marL="0" indent="0" algn="ctr">
              <a:buNone/>
            </a:pPr>
            <a:r>
              <a:rPr lang="en-US" sz="5100" dirty="0" smtClean="0">
                <a:solidFill>
                  <a:srgbClr val="FF0000"/>
                </a:solidFill>
                <a:latin typeface="Trebuchet MS" pitchFamily="34" charset="0"/>
              </a:rPr>
              <a:t>Use non parametric statistics</a:t>
            </a:r>
          </a:p>
          <a:p>
            <a:endParaRPr lang="en-US" dirty="0">
              <a:latin typeface="Trebuchet MS" pitchFamily="34" charset="0"/>
            </a:endParaRPr>
          </a:p>
          <a:p>
            <a:endParaRPr lang="en-GB" dirty="0" smtClean="0">
              <a:latin typeface="Trebuchet MS" pitchFamily="34" charset="0"/>
            </a:endParaRPr>
          </a:p>
          <a:p>
            <a:r>
              <a:rPr lang="en-US" sz="4000" dirty="0" smtClean="0">
                <a:latin typeface="Trebuchet MS" pitchFamily="34" charset="0"/>
              </a:rPr>
              <a:t>Responses to a single Likert item are normally treated as </a:t>
            </a:r>
            <a:r>
              <a:rPr lang="en-US" sz="4000" u="sng" dirty="0" smtClean="0">
                <a:latin typeface="Trebuchet MS" pitchFamily="34" charset="0"/>
              </a:rPr>
              <a:t>ordinal</a:t>
            </a:r>
            <a:r>
              <a:rPr lang="en-US" sz="4000" dirty="0" smtClean="0">
                <a:latin typeface="Trebuchet MS" pitchFamily="34" charset="0"/>
              </a:rPr>
              <a:t> data, because, especially when using only five levels, one cannot assume that respondents perceive the difference between adjacent levels as equidistant.</a:t>
            </a:r>
          </a:p>
          <a:p>
            <a:endParaRPr lang="en-US" sz="4000" dirty="0" smtClean="0">
              <a:latin typeface="Trebuchet MS" pitchFamily="34" charset="0"/>
            </a:endParaRPr>
          </a:p>
          <a:p>
            <a:r>
              <a:rPr lang="en-US" sz="4000" dirty="0" smtClean="0">
                <a:latin typeface="Trebuchet MS" pitchFamily="34" charset="0"/>
              </a:rPr>
              <a:t>From 6-20 (no words to accompany) e.g. RPE</a:t>
            </a:r>
          </a:p>
          <a:p>
            <a:endParaRPr lang="en-GB" sz="4000" dirty="0" smtClean="0">
              <a:latin typeface="Trebuchet MS" pitchFamily="34" charset="0"/>
            </a:endParaRPr>
          </a:p>
          <a:p>
            <a:r>
              <a:rPr lang="en-US" sz="4000" dirty="0" smtClean="0">
                <a:latin typeface="Trebuchet MS" pitchFamily="34" charset="0"/>
              </a:rPr>
              <a:t>When treated as ordinal data, Likert responses can be </a:t>
            </a:r>
            <a:r>
              <a:rPr lang="en-US" sz="4000" dirty="0" err="1" smtClean="0">
                <a:latin typeface="Trebuchet MS" pitchFamily="34" charset="0"/>
              </a:rPr>
              <a:t>analysed</a:t>
            </a:r>
            <a:r>
              <a:rPr lang="en-US" sz="4000" dirty="0" smtClean="0">
                <a:latin typeface="Trebuchet MS" pitchFamily="34" charset="0"/>
              </a:rPr>
              <a:t> using non-parametric tests, such as the </a:t>
            </a:r>
            <a:r>
              <a:rPr lang="en-US" sz="4000" u="sng" dirty="0" smtClean="0">
                <a:solidFill>
                  <a:srgbClr val="C00000"/>
                </a:solidFill>
                <a:latin typeface="Trebuchet MS" pitchFamily="34" charset="0"/>
              </a:rPr>
              <a:t>Mann-Whitney test</a:t>
            </a:r>
            <a:r>
              <a:rPr lang="en-US" sz="4000" dirty="0" smtClean="0">
                <a:latin typeface="Trebuchet MS" pitchFamily="34" charset="0"/>
              </a:rPr>
              <a:t>, and the </a:t>
            </a:r>
            <a:r>
              <a:rPr lang="en-US" sz="4000" u="sng" dirty="0" err="1" smtClean="0">
                <a:solidFill>
                  <a:srgbClr val="C00000"/>
                </a:solidFill>
                <a:latin typeface="Trebuchet MS" pitchFamily="34" charset="0"/>
              </a:rPr>
              <a:t>Kruskal</a:t>
            </a:r>
            <a:r>
              <a:rPr lang="en-US" sz="4000" u="sng" dirty="0" smtClean="0">
                <a:solidFill>
                  <a:srgbClr val="C00000"/>
                </a:solidFill>
                <a:latin typeface="Trebuchet MS" pitchFamily="34" charset="0"/>
              </a:rPr>
              <a:t>-Wallis test</a:t>
            </a:r>
            <a:r>
              <a:rPr lang="en-US" sz="4000" dirty="0" smtClean="0">
                <a:latin typeface="Trebuchet MS" pitchFamily="34" charset="0"/>
              </a:rPr>
              <a:t>.</a:t>
            </a:r>
            <a:endParaRPr lang="en-GB" sz="4000" dirty="0" smtClean="0">
              <a:latin typeface="Trebuchet MS" pitchFamily="34" charset="0"/>
            </a:endParaRPr>
          </a:p>
          <a:p>
            <a:endParaRPr lang="en-GB" dirty="0"/>
          </a:p>
        </p:txBody>
      </p:sp>
      <p:sp>
        <p:nvSpPr>
          <p:cNvPr id="4" name="Right Arrow 3"/>
          <p:cNvSpPr/>
          <p:nvPr/>
        </p:nvSpPr>
        <p:spPr>
          <a:xfrm>
            <a:off x="4175956" y="764704"/>
            <a:ext cx="792088" cy="288032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53499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type of analysis to use?</a:t>
            </a:r>
            <a:br>
              <a:rPr lang="en-GB" dirty="0" smtClean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593808"/>
          </a:xfrm>
        </p:spPr>
        <p:txBody>
          <a:bodyPr>
            <a:normAutofit fontScale="62500" lnSpcReduction="20000"/>
          </a:bodyPr>
          <a:lstStyle/>
          <a:p>
            <a:r>
              <a:rPr lang="en-GB" dirty="0" smtClean="0"/>
              <a:t>It is considered symmetric or "balanced" because there are equal amounts of positive and negative positions.</a:t>
            </a:r>
          </a:p>
          <a:p>
            <a:endParaRPr lang="en-GB" u="sng" baseline="30000" dirty="0" smtClean="0"/>
          </a:p>
          <a:p>
            <a:r>
              <a:rPr lang="en-GB" dirty="0" smtClean="0"/>
              <a:t>Often five ordered response levels are used, although many advocate using seven or nine levels; </a:t>
            </a:r>
          </a:p>
          <a:p>
            <a:endParaRPr lang="en-GB" dirty="0" smtClean="0"/>
          </a:p>
          <a:p>
            <a:r>
              <a:rPr lang="en-GB" dirty="0" smtClean="0">
                <a:solidFill>
                  <a:srgbClr val="FF0000"/>
                </a:solidFill>
              </a:rPr>
              <a:t>a recent empirical study found that a </a:t>
            </a:r>
            <a:r>
              <a:rPr lang="en-GB" dirty="0" smtClean="0">
                <a:solidFill>
                  <a:srgbClr val="FF0000"/>
                </a:solidFill>
              </a:rPr>
              <a:t>5 </a:t>
            </a:r>
            <a:r>
              <a:rPr lang="en-GB" dirty="0" smtClean="0">
                <a:solidFill>
                  <a:srgbClr val="FF0000"/>
                </a:solidFill>
              </a:rPr>
              <a:t>or </a:t>
            </a:r>
            <a:r>
              <a:rPr lang="en-GB" dirty="0" smtClean="0">
                <a:solidFill>
                  <a:srgbClr val="FF0000"/>
                </a:solidFill>
              </a:rPr>
              <a:t>7 </a:t>
            </a:r>
            <a:r>
              <a:rPr lang="en-GB" dirty="0" smtClean="0">
                <a:solidFill>
                  <a:srgbClr val="FF0000"/>
                </a:solidFill>
              </a:rPr>
              <a:t>point scale may produce slightly higher mean scores </a:t>
            </a:r>
            <a:r>
              <a:rPr lang="en-GB" dirty="0" smtClean="0">
                <a:solidFill>
                  <a:srgbClr val="FF0000"/>
                </a:solidFill>
              </a:rPr>
              <a:t>relative </a:t>
            </a:r>
            <a:r>
              <a:rPr lang="en-GB" dirty="0" smtClean="0">
                <a:solidFill>
                  <a:srgbClr val="FF0000"/>
                </a:solidFill>
              </a:rPr>
              <a:t>to the highest possible attainable score, compared to those produced from a 10-point scale, and this difference </a:t>
            </a:r>
            <a:r>
              <a:rPr lang="en-GB" dirty="0" smtClean="0">
                <a:solidFill>
                  <a:srgbClr val="FF0000"/>
                </a:solidFill>
              </a:rPr>
              <a:t>was statistically significant.</a:t>
            </a:r>
          </a:p>
          <a:p>
            <a:endParaRPr lang="en-GB" dirty="0">
              <a:solidFill>
                <a:srgbClr val="FF0000"/>
              </a:solidFill>
            </a:endParaRPr>
          </a:p>
          <a:p>
            <a:r>
              <a:rPr lang="en-GB" dirty="0" smtClean="0"/>
              <a:t>The </a:t>
            </a:r>
            <a:r>
              <a:rPr lang="en-GB" dirty="0" smtClean="0"/>
              <a:t>format of a typical five-level Likert item is: 1-5</a:t>
            </a:r>
          </a:p>
          <a:p>
            <a:pPr lvl="1"/>
            <a:r>
              <a:rPr lang="en-GB" dirty="0" smtClean="0"/>
              <a:t>Strongly disagree</a:t>
            </a:r>
          </a:p>
          <a:p>
            <a:pPr lvl="1"/>
            <a:r>
              <a:rPr lang="en-GB" dirty="0" smtClean="0"/>
              <a:t>Disagree</a:t>
            </a:r>
          </a:p>
          <a:p>
            <a:pPr lvl="1"/>
            <a:r>
              <a:rPr lang="en-GB" dirty="0" smtClean="0"/>
              <a:t>Neither agree nor disagree</a:t>
            </a:r>
          </a:p>
          <a:p>
            <a:pPr lvl="1"/>
            <a:r>
              <a:rPr lang="en-GB" dirty="0" smtClean="0"/>
              <a:t>Agree</a:t>
            </a:r>
          </a:p>
          <a:p>
            <a:pPr lvl="1"/>
            <a:r>
              <a:rPr lang="en-GB" dirty="0" smtClean="0"/>
              <a:t>Strongly </a:t>
            </a:r>
            <a:r>
              <a:rPr lang="en-GB" dirty="0" smtClean="0"/>
              <a:t>agree</a:t>
            </a:r>
          </a:p>
          <a:p>
            <a:pPr lvl="1"/>
            <a:endParaRPr lang="en-GB" dirty="0"/>
          </a:p>
          <a:p>
            <a:pPr marL="0" indent="0" algn="ctr">
              <a:buNone/>
            </a:pPr>
            <a:r>
              <a:rPr lang="en-GB" sz="2600" dirty="0">
                <a:solidFill>
                  <a:srgbClr val="0070C0"/>
                </a:solidFill>
              </a:rPr>
              <a:t>Consider the use of an even number response scale to avoid defaulting to the middle response</a:t>
            </a:r>
          </a:p>
          <a:p>
            <a:endParaRPr lang="en-GB" dirty="0"/>
          </a:p>
          <a:p>
            <a:pPr lvl="1"/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65975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Analysing the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8507288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1800" dirty="0" smtClean="0"/>
              <a:t>Differences in responses -2 variables </a:t>
            </a:r>
          </a:p>
          <a:p>
            <a:r>
              <a:rPr lang="en-GB" sz="1800" dirty="0" smtClean="0"/>
              <a:t>2 groups				</a:t>
            </a:r>
            <a:r>
              <a:rPr lang="en-GB" sz="1800" dirty="0" smtClean="0">
                <a:solidFill>
                  <a:srgbClr val="7030A0"/>
                </a:solidFill>
              </a:rPr>
              <a:t>Mann-Whitney –U test</a:t>
            </a:r>
          </a:p>
          <a:p>
            <a:r>
              <a:rPr lang="en-GB" sz="1800" dirty="0" smtClean="0"/>
              <a:t>1 group measured twice			</a:t>
            </a:r>
            <a:r>
              <a:rPr lang="en-GB" sz="1800" dirty="0" err="1" smtClean="0">
                <a:solidFill>
                  <a:srgbClr val="7030A0"/>
                </a:solidFill>
              </a:rPr>
              <a:t>Wilcoxen</a:t>
            </a:r>
            <a:r>
              <a:rPr lang="en-GB" sz="1800" dirty="0" smtClean="0">
                <a:solidFill>
                  <a:srgbClr val="7030A0"/>
                </a:solidFill>
              </a:rPr>
              <a:t> Matched pairs</a:t>
            </a:r>
            <a:endParaRPr lang="en-GB" sz="1800" dirty="0">
              <a:solidFill>
                <a:srgbClr val="7030A0"/>
              </a:solidFill>
            </a:endParaRPr>
          </a:p>
          <a:p>
            <a:pPr marL="0" indent="0">
              <a:buNone/>
            </a:pPr>
            <a:endParaRPr lang="en-GB" sz="1800" dirty="0" smtClean="0"/>
          </a:p>
          <a:p>
            <a:r>
              <a:rPr lang="en-GB" sz="1800" dirty="0" smtClean="0"/>
              <a:t>Associated changes in responses 		</a:t>
            </a:r>
            <a:r>
              <a:rPr lang="en-GB" sz="1800" dirty="0" smtClean="0">
                <a:solidFill>
                  <a:srgbClr val="00B050"/>
                </a:solidFill>
              </a:rPr>
              <a:t>Spearman Rank Order.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Differences in responses  - 3 or more variables</a:t>
            </a:r>
          </a:p>
          <a:p>
            <a:pPr marL="0" indent="0">
              <a:buNone/>
            </a:pPr>
            <a:endParaRPr lang="en-GB" sz="2000" dirty="0" smtClean="0"/>
          </a:p>
          <a:p>
            <a:r>
              <a:rPr lang="en-GB" sz="2000" dirty="0" smtClean="0"/>
              <a:t>3 groups				</a:t>
            </a:r>
            <a:r>
              <a:rPr lang="en-GB" sz="2000" dirty="0" err="1" smtClean="0">
                <a:solidFill>
                  <a:srgbClr val="00B0F0"/>
                </a:solidFill>
              </a:rPr>
              <a:t>Kurskal</a:t>
            </a:r>
            <a:r>
              <a:rPr lang="en-GB" sz="2000" dirty="0" smtClean="0">
                <a:solidFill>
                  <a:srgbClr val="00B0F0"/>
                </a:solidFill>
              </a:rPr>
              <a:t>- Wallis ANOVA</a:t>
            </a:r>
          </a:p>
          <a:p>
            <a:r>
              <a:rPr lang="en-GB" sz="2000" dirty="0" smtClean="0"/>
              <a:t>1 group measured 3 times		</a:t>
            </a:r>
            <a:r>
              <a:rPr lang="en-GB" sz="2000" dirty="0" smtClean="0">
                <a:solidFill>
                  <a:srgbClr val="00B0F0"/>
                </a:solidFill>
              </a:rPr>
              <a:t>Friedman’s 2 way ANOVA</a:t>
            </a:r>
          </a:p>
          <a:p>
            <a:pPr marL="0" indent="0">
              <a:buNone/>
            </a:pPr>
            <a:endParaRPr lang="en-GB" sz="3600" dirty="0"/>
          </a:p>
          <a:p>
            <a:pPr marL="0" indent="0" algn="ctr">
              <a:buNone/>
            </a:pPr>
            <a:r>
              <a:rPr lang="en-GB" dirty="0" smtClean="0">
                <a:solidFill>
                  <a:srgbClr val="FF0000"/>
                </a:solidFill>
              </a:rPr>
              <a:t>If the data is normal then use Chi squared</a:t>
            </a:r>
          </a:p>
        </p:txBody>
      </p:sp>
    </p:spTree>
    <p:extLst>
      <p:ext uri="{BB962C8B-B14F-4D97-AF65-F5344CB8AC3E}">
        <p14:creationId xmlns:p14="http://schemas.microsoft.com/office/powerpoint/2010/main" val="2608124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644</TotalTime>
  <Words>2294</Words>
  <Application>Microsoft Office PowerPoint</Application>
  <PresentationFormat>On-screen Show (4:3)</PresentationFormat>
  <Paragraphs>635</Paragraphs>
  <Slides>26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2" baseType="lpstr">
      <vt:lpstr>Arial</vt:lpstr>
      <vt:lpstr>Calibri</vt:lpstr>
      <vt:lpstr>Times New Roman</vt:lpstr>
      <vt:lpstr>Trebuchet MS</vt:lpstr>
      <vt:lpstr>Wingdings</vt:lpstr>
      <vt:lpstr>Office Theme</vt:lpstr>
      <vt:lpstr>Questionnaires and Surveys</vt:lpstr>
      <vt:lpstr>Questionnaires and Surveys</vt:lpstr>
      <vt:lpstr>Survey</vt:lpstr>
      <vt:lpstr>Questionnaires</vt:lpstr>
      <vt:lpstr>Use of Questionnaires / Surveys</vt:lpstr>
      <vt:lpstr>Measurement Of Responses</vt:lpstr>
      <vt:lpstr>Questions Format</vt:lpstr>
      <vt:lpstr>Closed Questions provide a choice of answers</vt:lpstr>
      <vt:lpstr>Course Evaluation Questionnaire</vt:lpstr>
      <vt:lpstr>What type of analysis to use? </vt:lpstr>
      <vt:lpstr>PowerPoint Presentation</vt:lpstr>
      <vt:lpstr>Training History Questionnaire</vt:lpstr>
      <vt:lpstr>Advantages of Using QU for Data Collection</vt:lpstr>
      <vt:lpstr>Potential Issues with Using Questionnaires</vt:lpstr>
      <vt:lpstr>Developing a Questionnaire</vt:lpstr>
      <vt:lpstr>The Qu. Design Process</vt:lpstr>
      <vt:lpstr>Designing a questionnaire / Survey</vt:lpstr>
      <vt:lpstr>How To improve Validity Information</vt:lpstr>
      <vt:lpstr>Bias within Likert scales </vt:lpstr>
      <vt:lpstr>Questions to avoid when devising a questionnaire</vt:lpstr>
      <vt:lpstr>Questions to avoid when devising a questionnaire</vt:lpstr>
      <vt:lpstr>Scoring of questionnaires...</vt:lpstr>
      <vt:lpstr>EXERCISE REGULATIONS QUESTIONNAIRE (BREQ-2)</vt:lpstr>
      <vt:lpstr>Likert items        Ordinal data</vt:lpstr>
      <vt:lpstr>What type of analysis to use? </vt:lpstr>
      <vt:lpstr>Analysing the Data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Questionnaires:</dc:title>
  <dc:creator>Alison Connaughton</dc:creator>
  <cp:lastModifiedBy>David Gardner</cp:lastModifiedBy>
  <cp:revision>41</cp:revision>
  <dcterms:created xsi:type="dcterms:W3CDTF">2011-11-22T08:17:43Z</dcterms:created>
  <dcterms:modified xsi:type="dcterms:W3CDTF">2019-11-14T13:30:14Z</dcterms:modified>
</cp:coreProperties>
</file>