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5.jpg" ContentType="image/gif"/>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26"/>
  </p:notesMasterIdLst>
  <p:sldIdLst>
    <p:sldId id="256" r:id="rId2"/>
    <p:sldId id="302" r:id="rId3"/>
    <p:sldId id="259" r:id="rId4"/>
    <p:sldId id="290" r:id="rId5"/>
    <p:sldId id="260" r:id="rId6"/>
    <p:sldId id="303" r:id="rId7"/>
    <p:sldId id="287" r:id="rId8"/>
    <p:sldId id="261" r:id="rId9"/>
    <p:sldId id="262" r:id="rId10"/>
    <p:sldId id="283" r:id="rId11"/>
    <p:sldId id="284" r:id="rId12"/>
    <p:sldId id="285" r:id="rId13"/>
    <p:sldId id="297" r:id="rId14"/>
    <p:sldId id="298" r:id="rId15"/>
    <p:sldId id="263" r:id="rId16"/>
    <p:sldId id="292" r:id="rId17"/>
    <p:sldId id="293" r:id="rId18"/>
    <p:sldId id="294" r:id="rId19"/>
    <p:sldId id="300" r:id="rId20"/>
    <p:sldId id="295" r:id="rId21"/>
    <p:sldId id="301" r:id="rId22"/>
    <p:sldId id="296" r:id="rId23"/>
    <p:sldId id="299" r:id="rId24"/>
    <p:sldId id="282" r:id="rId25"/>
  </p:sldIdLst>
  <p:sldSz cx="9144000" cy="6858000" type="screen4x3"/>
  <p:notesSz cx="6858000" cy="9144000"/>
  <p:defaultTextStyle>
    <a:defPPr>
      <a:defRPr lang="en-GB"/>
    </a:defPPr>
    <a:lvl1pPr algn="l" rtl="0" fontAlgn="base">
      <a:spcBef>
        <a:spcPct val="0"/>
      </a:spcBef>
      <a:spcAft>
        <a:spcPct val="0"/>
      </a:spcAft>
      <a:defRPr kumimoji="1" sz="2400" kern="1200">
        <a:solidFill>
          <a:schemeClr val="tx1"/>
        </a:solidFill>
        <a:latin typeface="Times New Roman" pitchFamily="18" charset="0"/>
        <a:ea typeface="+mn-ea"/>
        <a:cs typeface="+mn-cs"/>
      </a:defRPr>
    </a:lvl1pPr>
    <a:lvl2pPr marL="457200" algn="l" rtl="0" fontAlgn="base">
      <a:spcBef>
        <a:spcPct val="0"/>
      </a:spcBef>
      <a:spcAft>
        <a:spcPct val="0"/>
      </a:spcAft>
      <a:defRPr kumimoji="1" sz="2400" kern="1200">
        <a:solidFill>
          <a:schemeClr val="tx1"/>
        </a:solidFill>
        <a:latin typeface="Times New Roman" pitchFamily="18" charset="0"/>
        <a:ea typeface="+mn-ea"/>
        <a:cs typeface="+mn-cs"/>
      </a:defRPr>
    </a:lvl2pPr>
    <a:lvl3pPr marL="914400" algn="l" rtl="0" fontAlgn="base">
      <a:spcBef>
        <a:spcPct val="0"/>
      </a:spcBef>
      <a:spcAft>
        <a:spcPct val="0"/>
      </a:spcAft>
      <a:defRPr kumimoji="1" sz="2400" kern="1200">
        <a:solidFill>
          <a:schemeClr val="tx1"/>
        </a:solidFill>
        <a:latin typeface="Times New Roman" pitchFamily="18" charset="0"/>
        <a:ea typeface="+mn-ea"/>
        <a:cs typeface="+mn-cs"/>
      </a:defRPr>
    </a:lvl3pPr>
    <a:lvl4pPr marL="1371600" algn="l" rtl="0" fontAlgn="base">
      <a:spcBef>
        <a:spcPct val="0"/>
      </a:spcBef>
      <a:spcAft>
        <a:spcPct val="0"/>
      </a:spcAft>
      <a:defRPr kumimoji="1" sz="2400" kern="1200">
        <a:solidFill>
          <a:schemeClr val="tx1"/>
        </a:solidFill>
        <a:latin typeface="Times New Roman" pitchFamily="18" charset="0"/>
        <a:ea typeface="+mn-ea"/>
        <a:cs typeface="+mn-cs"/>
      </a:defRPr>
    </a:lvl4pPr>
    <a:lvl5pPr marL="1828800" algn="l" rtl="0" fontAlgn="base">
      <a:spcBef>
        <a:spcPct val="0"/>
      </a:spcBef>
      <a:spcAft>
        <a:spcPct val="0"/>
      </a:spcAft>
      <a:defRPr kumimoji="1" sz="2400" kern="1200">
        <a:solidFill>
          <a:schemeClr val="tx1"/>
        </a:solidFill>
        <a:latin typeface="Times New Roman" pitchFamily="18" charset="0"/>
        <a:ea typeface="+mn-ea"/>
        <a:cs typeface="+mn-cs"/>
      </a:defRPr>
    </a:lvl5pPr>
    <a:lvl6pPr marL="2286000" algn="l" defTabSz="914400" rtl="0" eaLnBrk="1" latinLnBrk="0" hangingPunct="1">
      <a:defRPr kumimoji="1" sz="2400" kern="1200">
        <a:solidFill>
          <a:schemeClr val="tx1"/>
        </a:solidFill>
        <a:latin typeface="Times New Roman" pitchFamily="18" charset="0"/>
        <a:ea typeface="+mn-ea"/>
        <a:cs typeface="+mn-cs"/>
      </a:defRPr>
    </a:lvl6pPr>
    <a:lvl7pPr marL="2743200" algn="l" defTabSz="914400" rtl="0" eaLnBrk="1" latinLnBrk="0" hangingPunct="1">
      <a:defRPr kumimoji="1" sz="2400" kern="1200">
        <a:solidFill>
          <a:schemeClr val="tx1"/>
        </a:solidFill>
        <a:latin typeface="Times New Roman" pitchFamily="18" charset="0"/>
        <a:ea typeface="+mn-ea"/>
        <a:cs typeface="+mn-cs"/>
      </a:defRPr>
    </a:lvl7pPr>
    <a:lvl8pPr marL="3200400" algn="l" defTabSz="914400" rtl="0" eaLnBrk="1" latinLnBrk="0" hangingPunct="1">
      <a:defRPr kumimoji="1" sz="2400" kern="1200">
        <a:solidFill>
          <a:schemeClr val="tx1"/>
        </a:solidFill>
        <a:latin typeface="Times New Roman" pitchFamily="18" charset="0"/>
        <a:ea typeface="+mn-ea"/>
        <a:cs typeface="+mn-cs"/>
      </a:defRPr>
    </a:lvl8pPr>
    <a:lvl9pPr marL="3657600" algn="l" defTabSz="914400" rtl="0" eaLnBrk="1" latinLnBrk="0" hangingPunct="1">
      <a:defRPr kumimoji="1"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A2F7E3-BB6E-432D-AF1C-4BB28FD29893}" v="194" dt="2023-05-13T15:55:51.3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01" autoAdjust="0"/>
    <p:restoredTop sz="94660"/>
  </p:normalViewPr>
  <p:slideViewPr>
    <p:cSldViewPr>
      <p:cViewPr varScale="1">
        <p:scale>
          <a:sx n="97" d="100"/>
          <a:sy n="97" d="100"/>
        </p:scale>
        <p:origin x="990" y="96"/>
      </p:cViewPr>
      <p:guideLst>
        <p:guide orient="horz" pos="2160"/>
        <p:guide pos="2880"/>
      </p:guideLst>
    </p:cSldViewPr>
  </p:slideViewPr>
  <p:notesTextViewPr>
    <p:cViewPr>
      <p:scale>
        <a:sx n="66" d="100"/>
        <a:sy n="66"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in Barr" userId="b0272536-ba4e-47f6-aa3e-aa9b228c20e7" providerId="ADAL" clId="{DEA2F7E3-BB6E-432D-AF1C-4BB28FD29893}"/>
    <pc:docChg chg="custSel modSld sldOrd">
      <pc:chgData name="Colin Barr" userId="b0272536-ba4e-47f6-aa3e-aa9b228c20e7" providerId="ADAL" clId="{DEA2F7E3-BB6E-432D-AF1C-4BB28FD29893}" dt="2023-05-13T15:55:51.361" v="275" actId="20577"/>
      <pc:docMkLst>
        <pc:docMk/>
      </pc:docMkLst>
      <pc:sldChg chg="modSp mod">
        <pc:chgData name="Colin Barr" userId="b0272536-ba4e-47f6-aa3e-aa9b228c20e7" providerId="ADAL" clId="{DEA2F7E3-BB6E-432D-AF1C-4BB28FD29893}" dt="2023-05-13T15:52:43.003" v="169" actId="20577"/>
        <pc:sldMkLst>
          <pc:docMk/>
          <pc:sldMk cId="0" sldId="256"/>
        </pc:sldMkLst>
        <pc:spChg chg="mod">
          <ac:chgData name="Colin Barr" userId="b0272536-ba4e-47f6-aa3e-aa9b228c20e7" providerId="ADAL" clId="{DEA2F7E3-BB6E-432D-AF1C-4BB28FD29893}" dt="2023-05-13T15:52:43.003" v="169" actId="20577"/>
          <ac:spMkLst>
            <pc:docMk/>
            <pc:sldMk cId="0" sldId="256"/>
            <ac:spMk id="2" creationId="{04D1A47E-F709-8813-ABF6-3FF9D96A0077}"/>
          </ac:spMkLst>
        </pc:spChg>
        <pc:spChg chg="mod">
          <ac:chgData name="Colin Barr" userId="b0272536-ba4e-47f6-aa3e-aa9b228c20e7" providerId="ADAL" clId="{DEA2F7E3-BB6E-432D-AF1C-4BB28FD29893}" dt="2023-05-13T15:52:28.199" v="166" actId="1076"/>
          <ac:spMkLst>
            <pc:docMk/>
            <pc:sldMk cId="0" sldId="256"/>
            <ac:spMk id="2051" creationId="{00000000-0000-0000-0000-000000000000}"/>
          </ac:spMkLst>
        </pc:spChg>
      </pc:sldChg>
      <pc:sldChg chg="modSp mod">
        <pc:chgData name="Colin Barr" userId="b0272536-ba4e-47f6-aa3e-aa9b228c20e7" providerId="ADAL" clId="{DEA2F7E3-BB6E-432D-AF1C-4BB28FD29893}" dt="2023-05-13T15:24:16.135" v="127" actId="20577"/>
        <pc:sldMkLst>
          <pc:docMk/>
          <pc:sldMk cId="0" sldId="260"/>
        </pc:sldMkLst>
        <pc:spChg chg="mod">
          <ac:chgData name="Colin Barr" userId="b0272536-ba4e-47f6-aa3e-aa9b228c20e7" providerId="ADAL" clId="{DEA2F7E3-BB6E-432D-AF1C-4BB28FD29893}" dt="2023-05-13T15:24:16.135" v="127" actId="20577"/>
          <ac:spMkLst>
            <pc:docMk/>
            <pc:sldMk cId="0" sldId="260"/>
            <ac:spMk id="6146" creationId="{00000000-0000-0000-0000-000000000000}"/>
          </ac:spMkLst>
        </pc:spChg>
      </pc:sldChg>
      <pc:sldChg chg="modSp ord">
        <pc:chgData name="Colin Barr" userId="b0272536-ba4e-47f6-aa3e-aa9b228c20e7" providerId="ADAL" clId="{DEA2F7E3-BB6E-432D-AF1C-4BB28FD29893}" dt="2023-05-13T15:55:51.361" v="275" actId="20577"/>
        <pc:sldMkLst>
          <pc:docMk/>
          <pc:sldMk cId="0" sldId="263"/>
        </pc:sldMkLst>
        <pc:spChg chg="mod">
          <ac:chgData name="Colin Barr" userId="b0272536-ba4e-47f6-aa3e-aa9b228c20e7" providerId="ADAL" clId="{DEA2F7E3-BB6E-432D-AF1C-4BB28FD29893}" dt="2023-05-13T15:55:51.361" v="275" actId="20577"/>
          <ac:spMkLst>
            <pc:docMk/>
            <pc:sldMk cId="0" sldId="263"/>
            <ac:spMk id="14339" creationId="{00000000-0000-0000-0000-000000000000}"/>
          </ac:spMkLst>
        </pc:spChg>
      </pc:sldChg>
      <pc:sldChg chg="modSp mod modAnim">
        <pc:chgData name="Colin Barr" userId="b0272536-ba4e-47f6-aa3e-aa9b228c20e7" providerId="ADAL" clId="{DEA2F7E3-BB6E-432D-AF1C-4BB28FD29893}" dt="2023-05-13T15:23:36.229" v="85" actId="20577"/>
        <pc:sldMkLst>
          <pc:docMk/>
          <pc:sldMk cId="0" sldId="287"/>
        </pc:sldMkLst>
        <pc:spChg chg="mod">
          <ac:chgData name="Colin Barr" userId="b0272536-ba4e-47f6-aa3e-aa9b228c20e7" providerId="ADAL" clId="{DEA2F7E3-BB6E-432D-AF1C-4BB28FD29893}" dt="2023-05-13T15:23:36.229" v="85" actId="20577"/>
          <ac:spMkLst>
            <pc:docMk/>
            <pc:sldMk cId="0" sldId="287"/>
            <ac:spMk id="3" creationId="{00000000-0000-0000-0000-000000000000}"/>
          </ac:spMkLst>
        </pc:spChg>
      </pc:sldChg>
      <pc:sldChg chg="modSp mod">
        <pc:chgData name="Colin Barr" userId="b0272536-ba4e-47f6-aa3e-aa9b228c20e7" providerId="ADAL" clId="{DEA2F7E3-BB6E-432D-AF1C-4BB28FD29893}" dt="2023-05-13T15:41:50.090" v="145" actId="20577"/>
        <pc:sldMkLst>
          <pc:docMk/>
          <pc:sldMk cId="0" sldId="290"/>
        </pc:sldMkLst>
        <pc:spChg chg="mod">
          <ac:chgData name="Colin Barr" userId="b0272536-ba4e-47f6-aa3e-aa9b228c20e7" providerId="ADAL" clId="{DEA2F7E3-BB6E-432D-AF1C-4BB28FD29893}" dt="2023-05-13T15:24:23.830" v="131" actId="5793"/>
          <ac:spMkLst>
            <pc:docMk/>
            <pc:sldMk cId="0" sldId="290"/>
            <ac:spMk id="4" creationId="{00000000-0000-0000-0000-000000000000}"/>
          </ac:spMkLst>
        </pc:spChg>
        <pc:spChg chg="mod">
          <ac:chgData name="Colin Barr" userId="b0272536-ba4e-47f6-aa3e-aa9b228c20e7" providerId="ADAL" clId="{DEA2F7E3-BB6E-432D-AF1C-4BB28FD29893}" dt="2023-05-13T15:41:50.090" v="145" actId="20577"/>
          <ac:spMkLst>
            <pc:docMk/>
            <pc:sldMk cId="0" sldId="290"/>
            <ac:spMk id="5" creationId="{00000000-0000-0000-0000-000000000000}"/>
          </ac:spMkLst>
        </pc:spChg>
      </pc:sldChg>
      <pc:sldChg chg="modSp mod">
        <pc:chgData name="Colin Barr" userId="b0272536-ba4e-47f6-aa3e-aa9b228c20e7" providerId="ADAL" clId="{DEA2F7E3-BB6E-432D-AF1C-4BB28FD29893}" dt="2023-05-13T15:43:18.941" v="165" actId="20577"/>
        <pc:sldMkLst>
          <pc:docMk/>
          <pc:sldMk cId="0" sldId="292"/>
        </pc:sldMkLst>
        <pc:spChg chg="mod">
          <ac:chgData name="Colin Barr" userId="b0272536-ba4e-47f6-aa3e-aa9b228c20e7" providerId="ADAL" clId="{DEA2F7E3-BB6E-432D-AF1C-4BB28FD29893}" dt="2023-05-13T15:43:18.941" v="165" actId="20577"/>
          <ac:spMkLst>
            <pc:docMk/>
            <pc:sldMk cId="0" sldId="292"/>
            <ac:spMk id="3" creationId="{00000000-0000-0000-0000-000000000000}"/>
          </ac:spMkLst>
        </pc:spChg>
      </pc:sldChg>
      <pc:sldChg chg="modSp mod">
        <pc:chgData name="Colin Barr" userId="b0272536-ba4e-47f6-aa3e-aa9b228c20e7" providerId="ADAL" clId="{DEA2F7E3-BB6E-432D-AF1C-4BB28FD29893}" dt="2023-05-13T15:41:12.330" v="142" actId="27636"/>
        <pc:sldMkLst>
          <pc:docMk/>
          <pc:sldMk cId="0" sldId="298"/>
        </pc:sldMkLst>
        <pc:spChg chg="mod">
          <ac:chgData name="Colin Barr" userId="b0272536-ba4e-47f6-aa3e-aa9b228c20e7" providerId="ADAL" clId="{DEA2F7E3-BB6E-432D-AF1C-4BB28FD29893}" dt="2023-05-13T15:41:12.330" v="142" actId="27636"/>
          <ac:spMkLst>
            <pc:docMk/>
            <pc:sldMk cId="0" sldId="298"/>
            <ac:spMk id="23555" creationId="{00000000-0000-0000-0000-000000000000}"/>
          </ac:spMkLst>
        </pc:spChg>
      </pc:sldChg>
      <pc:sldChg chg="ord">
        <pc:chgData name="Colin Barr" userId="b0272536-ba4e-47f6-aa3e-aa9b228c20e7" providerId="ADAL" clId="{DEA2F7E3-BB6E-432D-AF1C-4BB28FD29893}" dt="2023-05-13T15:42:10.980" v="147"/>
        <pc:sldMkLst>
          <pc:docMk/>
          <pc:sldMk cId="0" sldId="30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kumimoji="0" sz="1200">
                <a:latin typeface="Arial" charset="0"/>
              </a:defRPr>
            </a:lvl1pPr>
          </a:lstStyle>
          <a:p>
            <a:pPr>
              <a:defRPr/>
            </a:pPr>
            <a:endParaRPr lang="en-GB"/>
          </a:p>
        </p:txBody>
      </p:sp>
      <p:sp>
        <p:nvSpPr>
          <p:cNvPr id="6147"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kumimoji="0" sz="1200">
                <a:latin typeface="Arial" charset="0"/>
              </a:defRPr>
            </a:lvl1pPr>
          </a:lstStyle>
          <a:p>
            <a:pPr>
              <a:defRPr/>
            </a:pPr>
            <a:endParaRPr lang="en-GB"/>
          </a:p>
        </p:txBody>
      </p:sp>
      <p:sp>
        <p:nvSpPr>
          <p:cNvPr id="3686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150"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kumimoji="0" sz="1200">
                <a:latin typeface="Arial" charset="0"/>
              </a:defRPr>
            </a:lvl1pPr>
          </a:lstStyle>
          <a:p>
            <a:pPr>
              <a:defRPr/>
            </a:pPr>
            <a:endParaRPr lang="en-GB"/>
          </a:p>
        </p:txBody>
      </p:sp>
      <p:sp>
        <p:nvSpPr>
          <p:cNvPr id="6151"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kumimoji="0" sz="1200">
                <a:latin typeface="Arial" charset="0"/>
              </a:defRPr>
            </a:lvl1pPr>
          </a:lstStyle>
          <a:p>
            <a:pPr>
              <a:defRPr/>
            </a:pPr>
            <a:fld id="{CD3F1716-4109-40D8-951D-4B785A8CB747}" type="slidenum">
              <a:rPr lang="en-GB"/>
              <a:pPr>
                <a:defRPr/>
              </a:pPr>
              <a:t>‹#›</a:t>
            </a:fld>
            <a:endParaRPr lang="en-GB"/>
          </a:p>
        </p:txBody>
      </p:sp>
    </p:spTree>
    <p:extLst>
      <p:ext uri="{BB962C8B-B14F-4D97-AF65-F5344CB8AC3E}">
        <p14:creationId xmlns:p14="http://schemas.microsoft.com/office/powerpoint/2010/main" val="42911056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C92E4AC7-B25B-4045-976B-1CDF2E3680E8}" type="slidenum">
              <a:rPr lang="en-GB" altLang="en-US" smtClean="0"/>
              <a:pPr/>
              <a:t>3</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r>
              <a:rPr lang="en-GB" altLang="en-US"/>
              <a:t>Definitions are based on concept of growth and development- they imply a being who is still incomplete and unfinished.</a:t>
            </a:r>
          </a:p>
          <a:p>
            <a:pPr eaLnBrk="1" hangingPunct="1"/>
            <a:r>
              <a:rPr lang="en-GB" altLang="en-US"/>
              <a:t>Need care and nurturing.</a:t>
            </a:r>
          </a:p>
          <a:p>
            <a:pPr eaLnBrk="1" hangingPunct="1"/>
            <a:r>
              <a:rPr lang="en-GB" altLang="en-US"/>
              <a:t>None of these definitions identify a child they could just as well describe any young creature from kitten to tadpole.</a:t>
            </a:r>
          </a:p>
          <a:p>
            <a:pPr eaLnBrk="1" hangingPunct="1"/>
            <a:r>
              <a:rPr lang="en-GB" altLang="en-US"/>
              <a:t>Young children seen as grown and no longer regarded as children</a:t>
            </a:r>
          </a:p>
        </p:txBody>
      </p:sp>
    </p:spTree>
    <p:extLst>
      <p:ext uri="{BB962C8B-B14F-4D97-AF65-F5344CB8AC3E}">
        <p14:creationId xmlns:p14="http://schemas.microsoft.com/office/powerpoint/2010/main" val="11674604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544213AF-26F6-41FA-8D85-E2C5388D6E58}" type="datetimeFigureOut">
              <a:rPr lang="en-US" smtClean="0"/>
              <a:pPr/>
              <a:t>5/13/2023</a:t>
            </a:fld>
            <a:endParaRPr lang="en-US" dirty="0">
              <a:solidFill>
                <a:srgbClr val="FFFFFF"/>
              </a:solidFill>
            </a:endParaRPr>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kumimoji="0" lang="en-US">
              <a:solidFill>
                <a:schemeClr val="accent1">
                  <a:tint val="20000"/>
                </a:scheme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D5BBC35B-A44B-4119-B8DA-DE9E3DFADA20}" type="slidenum">
              <a:rPr kumimoji="0" lang="en-US" smtClean="0"/>
              <a:pPr/>
              <a:t>‹#›</a:t>
            </a:fld>
            <a:endParaRPr kumimoji="0" lang="en-US" dirty="0">
              <a:solidFill>
                <a:srgbClr val="FFFFFF"/>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5/13/2023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a:t>‹#›</a:t>
            </a:fld>
            <a:endParaRPr kumimoji="0"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44213AF-26F6-41FA-8D85-E2C5388D6E58}" type="datetimeFigureOut">
              <a:rPr lang="en-US" smtClean="0"/>
              <a:pPr/>
              <a:t>5/13/2023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a:t>‹#›</a:t>
            </a:fld>
            <a:endParaRPr kumimoji="0"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44213AF-26F6-41FA-8D85-E2C5388D6E58}" type="datetimeFigureOut">
              <a:rPr lang="en-US" smtClean="0"/>
              <a:pPr/>
              <a:t>5/13/2023</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D5BBC35B-A44B-4119-B8DA-DE9E3DFADA20}" type="slidenum">
              <a:rPr kumimoji="0" lang="en-US" smtClean="0"/>
              <a:pPr/>
              <a:t>‹#›</a:t>
            </a:fld>
            <a:endParaRPr kumimoji="0"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44213AF-26F6-41FA-8D85-E2C5388D6E58}" type="datetimeFigureOut">
              <a:rPr lang="en-US" smtClean="0"/>
              <a:pPr/>
              <a:t>5/13/2023</a:t>
            </a:fld>
            <a:endParaRPr 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44213AF-26F6-41FA-8D85-E2C5388D6E58}" type="datetimeFigureOut">
              <a:rPr lang="en-US" smtClean="0"/>
              <a:pPr/>
              <a:t>5/13/2023</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D5BBC35B-A44B-4119-B8DA-DE9E3DFADA20}" type="slidenum">
              <a:rPr kumimoji="0" lang="en-US" smtClean="0"/>
              <a:pPr/>
              <a:t>‹#›</a:t>
            </a:fld>
            <a:endParaRPr kumimoji="0"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4213AF-26F6-41FA-8D85-E2C5388D6E58}" type="datetimeFigureOut">
              <a:rPr lang="en-US" smtClean="0"/>
              <a:pPr/>
              <a:t>5/13/2023</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544213AF-26F6-41FA-8D85-E2C5388D6E58}" type="datetimeFigureOut">
              <a:rPr lang="en-US" smtClean="0"/>
              <a:pPr/>
              <a:t>5/13/2023</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544213AF-26F6-41FA-8D85-E2C5388D6E58}" type="datetimeFigureOut">
              <a:rPr lang="en-US" smtClean="0"/>
              <a:pPr/>
              <a:t>5/13/2023</a:t>
            </a:fld>
            <a:endParaRPr lang="en-US">
              <a:solidFill>
                <a:schemeClr val="tx1"/>
              </a:solidFill>
            </a:endParaRPr>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kumimoji="0" lang="en-US">
              <a:solidFill>
                <a:schemeClr val="tx1"/>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D5BBC35B-A44B-4119-B8DA-DE9E3DFADA20}" type="slidenum">
              <a:rPr kumimoji="0" lang="en-US" smtClean="0"/>
              <a:pPr/>
              <a:t>‹#›</a:t>
            </a:fld>
            <a:endParaRPr kumimoji="0" lang="en-US">
              <a:solidFill>
                <a:schemeClr val="tx1"/>
              </a:solidFill>
            </a:endParaRPr>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5/13/2023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213AF-26F6-41FA-8D85-E2C5388D6E58}" type="datetimeFigureOut">
              <a:rPr lang="en-US" smtClean="0"/>
              <a:pPr/>
              <a:t>5/13/2023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D5BBC35B-A44B-4119-B8DA-DE9E3DFADA20}" type="slidenum">
              <a:rPr kumimoji="0" lang="en-US" smtClean="0"/>
              <a:pPr/>
              <a:t>‹#›</a:t>
            </a:fld>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544213AF-26F6-41FA-8D85-E2C5388D6E58}" type="datetimeFigureOut">
              <a:rPr lang="en-US" smtClean="0"/>
              <a:pPr/>
              <a:t>5/13/2023</a:t>
            </a:fld>
            <a:endParaRPr lang="en-US" sz="1000" dirty="0">
              <a:solidFill>
                <a:schemeClr val="tx1"/>
              </a:solidFill>
            </a:endParaRPr>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pPr algn="r" eaLnBrk="1" latinLnBrk="0" hangingPunct="1"/>
            <a:endParaRPr kumimoji="0" lang="en-US" sz="1000" dirty="0">
              <a:solidFill>
                <a:schemeClr val="tx1"/>
              </a:solidFill>
            </a:endParaRPr>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D5BBC35B-A44B-4119-B8DA-DE9E3DFADA20}" type="slidenum">
              <a:rPr kumimoji="0" lang="en-US" smtClean="0"/>
              <a:pPr/>
              <a:t>‹#›</a:t>
            </a:fld>
            <a:endParaRPr kumimoji="0" lang="en-US" sz="1000" b="0">
              <a:solidFill>
                <a:schemeClr val="tx1"/>
              </a:solidFill>
            </a:endParaRPr>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nspcc.org.uk/preventing-abuse/child-protection-system/legal-definition-child-rights-law/"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amazon.co.uk/Children-Families-Creating-Integrated-Services/dp/0857254219"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bing.com/videos/search?q=children+born+eveil+america&amp;&amp;view=detail&amp;mid=25A6108BD9B08D1A455E25A6108BD9B08D1A455E&amp;&amp;FORM=VRDGAR&amp;ru=%2Fvideos%2Fsearch%3Fq%3Dchildren%2Bborn%2Beveil%2Bamerica%26FORM%3DHDRSC6"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youtube.com/watch?v=kKcFDUDlRCE" TargetMode="Externa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9.jpeg"/></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539552" y="908720"/>
            <a:ext cx="7772400" cy="530225"/>
          </a:xfrm>
        </p:spPr>
        <p:txBody>
          <a:bodyPr>
            <a:noAutofit/>
          </a:bodyPr>
          <a:lstStyle/>
          <a:p>
            <a:pPr eaLnBrk="1" hangingPunct="1"/>
            <a:r>
              <a:rPr lang="en-GB" altLang="en-US" sz="3200" dirty="0"/>
              <a:t>Children Young People and Families</a:t>
            </a:r>
            <a:br>
              <a:rPr lang="en-GB" altLang="en-US" sz="3200" dirty="0"/>
            </a:br>
            <a:endParaRPr lang="en-GB" altLang="en-US" sz="3200" dirty="0"/>
          </a:p>
        </p:txBody>
      </p:sp>
      <p:sp>
        <p:nvSpPr>
          <p:cNvPr id="2051" name="Rectangle 3"/>
          <p:cNvSpPr>
            <a:spLocks noGrp="1" noChangeArrowheads="1"/>
          </p:cNvSpPr>
          <p:nvPr>
            <p:ph type="subTitle" idx="1"/>
          </p:nvPr>
        </p:nvSpPr>
        <p:spPr>
          <a:xfrm>
            <a:off x="541552" y="1512724"/>
            <a:ext cx="7772400" cy="1199704"/>
          </a:xfrm>
        </p:spPr>
        <p:txBody>
          <a:bodyPr/>
          <a:lstStyle/>
          <a:p>
            <a:pPr algn="ctr"/>
            <a:r>
              <a:rPr lang="en-GB" altLang="en-US" dirty="0"/>
              <a:t> What is Childhood?</a:t>
            </a:r>
            <a:endParaRPr lang="en-US" altLang="en-US" dirty="0"/>
          </a:p>
        </p:txBody>
      </p:sp>
      <p:sp>
        <p:nvSpPr>
          <p:cNvPr id="2" name="Rectangle 3">
            <a:extLst>
              <a:ext uri="{FF2B5EF4-FFF2-40B4-BE49-F238E27FC236}">
                <a16:creationId xmlns:a16="http://schemas.microsoft.com/office/drawing/2014/main" id="{04D1A47E-F709-8813-ABF6-3FF9D96A0077}"/>
              </a:ext>
            </a:extLst>
          </p:cNvPr>
          <p:cNvSpPr txBox="1">
            <a:spLocks noChangeArrowheads="1"/>
          </p:cNvSpPr>
          <p:nvPr/>
        </p:nvSpPr>
        <p:spPr>
          <a:xfrm>
            <a:off x="421990" y="2554634"/>
            <a:ext cx="8300020" cy="2663428"/>
          </a:xfrm>
          <a:prstGeom prst="rect">
            <a:avLst/>
          </a:prstGeom>
        </p:spPr>
        <p:txBody>
          <a:bodyPr vert="horz" lIns="45720" rIns="45720">
            <a:normAutofit fontScale="77500" lnSpcReduction="20000"/>
          </a:bodyPr>
          <a:lstStyle>
            <a:lvl1pPr marL="0" marR="64008" indent="0" algn="r" rtl="0" eaLnBrk="1" latinLnBrk="0" hangingPunct="1">
              <a:spcBef>
                <a:spcPts val="400"/>
              </a:spcBef>
              <a:spcAft>
                <a:spcPts val="0"/>
              </a:spcAft>
              <a:buClr>
                <a:schemeClr val="accent1"/>
              </a:buClr>
              <a:buSzPct val="68000"/>
              <a:buFont typeface="Wingdings 3"/>
              <a:buNone/>
              <a:defRPr kumimoji="0" sz="2700" kern="1200">
                <a:solidFill>
                  <a:schemeClr val="tx2"/>
                </a:solidFill>
                <a:latin typeface="+mn-lt"/>
                <a:ea typeface="+mn-ea"/>
                <a:cs typeface="+mn-cs"/>
              </a:defRPr>
            </a:lvl1pPr>
            <a:lvl2pPr marL="457200" indent="0" algn="ctr" rtl="0" eaLnBrk="1" latinLnBrk="0" hangingPunct="1">
              <a:spcBef>
                <a:spcPts val="324"/>
              </a:spcBef>
              <a:buClr>
                <a:schemeClr val="accent1"/>
              </a:buClr>
              <a:buFont typeface="Verdana"/>
              <a:buNone/>
              <a:defRPr kumimoji="0" sz="2300" kern="1200">
                <a:solidFill>
                  <a:schemeClr val="tx1"/>
                </a:solidFill>
                <a:latin typeface="+mn-lt"/>
                <a:ea typeface="+mn-ea"/>
                <a:cs typeface="+mn-cs"/>
              </a:defRPr>
            </a:lvl2pPr>
            <a:lvl3pPr marL="914400" indent="0" algn="ctr" rtl="0" eaLnBrk="1" latinLnBrk="0" hangingPunct="1">
              <a:spcBef>
                <a:spcPts val="350"/>
              </a:spcBef>
              <a:buClr>
                <a:schemeClr val="accent2"/>
              </a:buClr>
              <a:buSzPct val="100000"/>
              <a:buFont typeface="Wingdings 2"/>
              <a:buNone/>
              <a:defRPr kumimoji="0" sz="2100" kern="1200">
                <a:solidFill>
                  <a:schemeClr val="tx1"/>
                </a:solidFill>
                <a:latin typeface="+mn-lt"/>
                <a:ea typeface="+mn-ea"/>
                <a:cs typeface="+mn-cs"/>
              </a:defRPr>
            </a:lvl3pPr>
            <a:lvl4pPr marL="1371600" indent="0" algn="ctr" rtl="0" eaLnBrk="1" latinLnBrk="0" hangingPunct="1">
              <a:spcBef>
                <a:spcPts val="350"/>
              </a:spcBef>
              <a:buClr>
                <a:schemeClr val="accent2"/>
              </a:buClr>
              <a:buFont typeface="Wingdings 2"/>
              <a:buNone/>
              <a:defRPr kumimoji="0" sz="1900" kern="1200">
                <a:solidFill>
                  <a:schemeClr val="tx1"/>
                </a:solidFill>
                <a:latin typeface="+mn-lt"/>
                <a:ea typeface="+mn-ea"/>
                <a:cs typeface="+mn-cs"/>
              </a:defRPr>
            </a:lvl4pPr>
            <a:lvl5pPr marL="1828800" indent="0" algn="ctr" rtl="0" eaLnBrk="1" latinLnBrk="0" hangingPunct="1">
              <a:spcBef>
                <a:spcPts val="350"/>
              </a:spcBef>
              <a:buClr>
                <a:schemeClr val="accent2"/>
              </a:buClr>
              <a:buFont typeface="Wingdings 2"/>
              <a:buNone/>
              <a:defRPr kumimoji="0" sz="1800" kern="1200">
                <a:solidFill>
                  <a:schemeClr val="tx1"/>
                </a:solidFill>
                <a:latin typeface="+mn-lt"/>
                <a:ea typeface="+mn-ea"/>
                <a:cs typeface="+mn-cs"/>
              </a:defRPr>
            </a:lvl5pPr>
            <a:lvl6pPr marL="2286000" indent="0" algn="ctr" rtl="0" eaLnBrk="1" latinLnBrk="0" hangingPunct="1">
              <a:spcBef>
                <a:spcPts val="350"/>
              </a:spcBef>
              <a:buClr>
                <a:schemeClr val="accent3"/>
              </a:buClr>
              <a:buFont typeface="Wingdings 2"/>
              <a:buNone/>
              <a:defRPr kumimoji="0" sz="1800" kern="1200">
                <a:solidFill>
                  <a:schemeClr val="tx1"/>
                </a:solidFill>
                <a:latin typeface="+mn-lt"/>
                <a:ea typeface="+mn-ea"/>
                <a:cs typeface="+mn-cs"/>
              </a:defRPr>
            </a:lvl6pPr>
            <a:lvl7pPr marL="2743200" indent="0" algn="ctr" rtl="0" eaLnBrk="1" latinLnBrk="0" hangingPunct="1">
              <a:spcBef>
                <a:spcPts val="350"/>
              </a:spcBef>
              <a:buClr>
                <a:schemeClr val="accent3"/>
              </a:buClr>
              <a:buFont typeface="Wingdings 2"/>
              <a:buNone/>
              <a:defRPr kumimoji="0" sz="1600" kern="1200">
                <a:solidFill>
                  <a:schemeClr val="tx1"/>
                </a:solidFill>
                <a:latin typeface="+mn-lt"/>
                <a:ea typeface="+mn-ea"/>
                <a:cs typeface="+mn-cs"/>
              </a:defRPr>
            </a:lvl7pPr>
            <a:lvl8pPr marL="3200400" indent="0" algn="ctr" rtl="0" eaLnBrk="1" latinLnBrk="0" hangingPunct="1">
              <a:spcBef>
                <a:spcPts val="350"/>
              </a:spcBef>
              <a:buClr>
                <a:schemeClr val="accent3"/>
              </a:buClr>
              <a:buFont typeface="Wingdings 2"/>
              <a:buNone/>
              <a:defRPr kumimoji="0" sz="1600" kern="1200">
                <a:solidFill>
                  <a:schemeClr val="tx1"/>
                </a:solidFill>
                <a:latin typeface="+mn-lt"/>
                <a:ea typeface="+mn-ea"/>
                <a:cs typeface="+mn-cs"/>
              </a:defRPr>
            </a:lvl8pPr>
            <a:lvl9pPr marL="3657600" indent="0" algn="ctr" rtl="0" eaLnBrk="1" latinLnBrk="0" hangingPunct="1">
              <a:spcBef>
                <a:spcPts val="350"/>
              </a:spcBef>
              <a:buClr>
                <a:schemeClr val="accent3"/>
              </a:buClr>
              <a:buFont typeface="Wingdings 2"/>
              <a:buNone/>
              <a:defRPr kumimoji="0" sz="1600" kern="1200" baseline="0">
                <a:solidFill>
                  <a:schemeClr val="tx1"/>
                </a:solidFill>
                <a:latin typeface="+mn-lt"/>
                <a:ea typeface="+mn-ea"/>
                <a:cs typeface="+mn-cs"/>
              </a:defRPr>
            </a:lvl9pPr>
            <a:extLst/>
          </a:lstStyle>
          <a:p>
            <a:pPr algn="l" fontAlgn="auto">
              <a:lnSpc>
                <a:spcPct val="160000"/>
              </a:lnSpc>
            </a:pPr>
            <a:r>
              <a:rPr lang="en-GB" altLang="en-US" dirty="0"/>
              <a:t>Every adult was once a child - common factor-    regardless of range of the differences that make us unique individuals…</a:t>
            </a:r>
          </a:p>
          <a:p>
            <a:pPr algn="l" fontAlgn="auto">
              <a:lnSpc>
                <a:spcPct val="160000"/>
              </a:lnSpc>
            </a:pPr>
            <a:r>
              <a:rPr lang="en-GB" altLang="en-US" dirty="0">
                <a:solidFill>
                  <a:srgbClr val="00B0F0"/>
                </a:solidFill>
              </a:rPr>
              <a:t>In tables…</a:t>
            </a:r>
          </a:p>
          <a:p>
            <a:pPr fontAlgn="auto">
              <a:lnSpc>
                <a:spcPct val="90000"/>
              </a:lnSpc>
            </a:pPr>
            <a:endParaRPr lang="en-GB" altLang="en-US" dirty="0">
              <a:solidFill>
                <a:srgbClr val="00B0F0"/>
              </a:solidFill>
            </a:endParaRPr>
          </a:p>
          <a:p>
            <a:pPr algn="l" fontAlgn="auto">
              <a:lnSpc>
                <a:spcPct val="90000"/>
              </a:lnSpc>
            </a:pPr>
            <a:r>
              <a:rPr lang="en-GB" altLang="en-US" dirty="0">
                <a:solidFill>
                  <a:srgbClr val="00B0F0"/>
                </a:solidFill>
              </a:rPr>
              <a:t>A child is?</a:t>
            </a:r>
          </a:p>
          <a:p>
            <a:pPr fontAlgn="auto">
              <a:lnSpc>
                <a:spcPct val="90000"/>
              </a:lnSpc>
            </a:pPr>
            <a:endParaRPr lang="en-GB" altLang="en-US" dirty="0">
              <a:solidFill>
                <a:srgbClr val="00B0F0"/>
              </a:solidFill>
            </a:endParaRPr>
          </a:p>
          <a:p>
            <a:pPr algn="l" fontAlgn="auto">
              <a:lnSpc>
                <a:spcPct val="90000"/>
              </a:lnSpc>
            </a:pPr>
            <a:r>
              <a:rPr lang="en-GB" altLang="en-US" dirty="0">
                <a:solidFill>
                  <a:srgbClr val="00B0F0"/>
                </a:solidFill>
              </a:rPr>
              <a:t>Childhood is?</a:t>
            </a:r>
            <a:endParaRPr lang="en-GB" altLang="en-US" dirty="0"/>
          </a:p>
          <a:p>
            <a:pPr fontAlgn="auto">
              <a:lnSpc>
                <a:spcPct val="90000"/>
              </a:lnSpc>
            </a:pPr>
            <a:endParaRPr lang="en-GB" altLang="en-US" dirty="0"/>
          </a:p>
        </p:txBody>
      </p:sp>
      <p:pic>
        <p:nvPicPr>
          <p:cNvPr id="3" name="Picture 2">
            <a:extLst>
              <a:ext uri="{FF2B5EF4-FFF2-40B4-BE49-F238E27FC236}">
                <a16:creationId xmlns:a16="http://schemas.microsoft.com/office/drawing/2014/main" id="{4024EC7E-5F95-F648-297B-58F3E0CAE5FA}"/>
              </a:ext>
            </a:extLst>
          </p:cNvPr>
          <p:cNvPicPr>
            <a:picLocks noChangeAspect="1"/>
          </p:cNvPicPr>
          <p:nvPr/>
        </p:nvPicPr>
        <p:blipFill>
          <a:blip r:embed="rId2"/>
          <a:stretch>
            <a:fillRect/>
          </a:stretch>
        </p:blipFill>
        <p:spPr>
          <a:xfrm>
            <a:off x="6156176" y="4725144"/>
            <a:ext cx="2665554" cy="184018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are your definitions of a child?</a:t>
            </a:r>
          </a:p>
        </p:txBody>
      </p:sp>
      <p:sp>
        <p:nvSpPr>
          <p:cNvPr id="3" name="Title 2"/>
          <p:cNvSpPr>
            <a:spLocks noGrp="1"/>
          </p:cNvSpPr>
          <p:nvPr>
            <p:ph type="title"/>
          </p:nvPr>
        </p:nvSpPr>
        <p:spPr/>
        <p:txBody>
          <a:bodyPr/>
          <a:lstStyle/>
          <a:p>
            <a:r>
              <a:rPr lang="en-GB" dirty="0"/>
              <a:t>Feedback</a:t>
            </a:r>
          </a:p>
        </p:txBody>
      </p:sp>
      <p:pic>
        <p:nvPicPr>
          <p:cNvPr id="11" name="Picture 10">
            <a:extLst>
              <a:ext uri="{FF2B5EF4-FFF2-40B4-BE49-F238E27FC236}">
                <a16:creationId xmlns:a16="http://schemas.microsoft.com/office/drawing/2014/main" id="{E511ACBC-54E7-44EB-B5A1-2A6085D813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94067" y="2442480"/>
            <a:ext cx="3510310" cy="355753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p:txBody>
          <a:bodyPr/>
          <a:lstStyle/>
          <a:p>
            <a:pPr eaLnBrk="1" hangingPunct="1">
              <a:lnSpc>
                <a:spcPct val="90000"/>
              </a:lnSpc>
            </a:pPr>
            <a:endParaRPr lang="en-GB" altLang="en-US" sz="3600" dirty="0"/>
          </a:p>
          <a:p>
            <a:pPr algn="just" eaLnBrk="1" hangingPunct="1">
              <a:lnSpc>
                <a:spcPct val="90000"/>
              </a:lnSpc>
            </a:pPr>
            <a:r>
              <a:rPr lang="en-GB" altLang="en-US" sz="2800" i="1" dirty="0"/>
              <a:t>A child is a small being who is not yet fully grown</a:t>
            </a:r>
            <a:r>
              <a:rPr lang="en-GB" altLang="en-US" sz="2800" dirty="0"/>
              <a:t>.</a:t>
            </a:r>
          </a:p>
          <a:p>
            <a:pPr algn="just" eaLnBrk="1" hangingPunct="1">
              <a:lnSpc>
                <a:spcPct val="90000"/>
              </a:lnSpc>
            </a:pPr>
            <a:r>
              <a:rPr lang="en-GB" altLang="en-US" sz="2800" i="1" dirty="0"/>
              <a:t>A child is someone who is still learning.</a:t>
            </a:r>
          </a:p>
          <a:p>
            <a:pPr algn="just" eaLnBrk="1" hangingPunct="1">
              <a:lnSpc>
                <a:spcPct val="90000"/>
              </a:lnSpc>
            </a:pPr>
            <a:r>
              <a:rPr lang="en-GB" altLang="en-US" sz="2800" i="1" dirty="0"/>
              <a:t>A child is a young person who is developing socially, emotionally, physically and cognitively</a:t>
            </a:r>
            <a:r>
              <a:rPr lang="en-GB" altLang="en-US" sz="3600" i="1" dirty="0"/>
              <a:t>.</a:t>
            </a:r>
          </a:p>
          <a:p>
            <a:pPr algn="just" eaLnBrk="1" hangingPunct="1">
              <a:lnSpc>
                <a:spcPct val="90000"/>
              </a:lnSpc>
            </a:pPr>
            <a:r>
              <a:rPr lang="en-GB" altLang="en-US" sz="2800" i="1" dirty="0"/>
              <a:t>A child is someone in the vulnerable stage of life when they are still developing.</a:t>
            </a:r>
          </a:p>
        </p:txBody>
      </p:sp>
      <p:sp>
        <p:nvSpPr>
          <p:cNvPr id="5122" name="Rectangle 2"/>
          <p:cNvSpPr>
            <a:spLocks noGrp="1" noChangeArrowheads="1"/>
          </p:cNvSpPr>
          <p:nvPr>
            <p:ph type="title"/>
          </p:nvPr>
        </p:nvSpPr>
        <p:spPr/>
        <p:txBody>
          <a:bodyPr>
            <a:normAutofit/>
          </a:bodyPr>
          <a:lstStyle/>
          <a:p>
            <a:r>
              <a:rPr lang="en-GB" altLang="en-US" sz="4400" dirty="0"/>
              <a:t>Your Responses…(Edit)</a:t>
            </a: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animEffect transition="in" filter="fade">
                                      <p:cBhvr>
                                        <p:cTn id="7" dur="1000"/>
                                        <p:tgtEl>
                                          <p:spTgt spid="5123">
                                            <p:txEl>
                                              <p:pRg st="1" end="1"/>
                                            </p:txEl>
                                          </p:spTgt>
                                        </p:tgtEl>
                                      </p:cBhvr>
                                    </p:animEffect>
                                    <p:anim calcmode="lin" valueType="num">
                                      <p:cBhvr>
                                        <p:cTn id="8" dur="1000" fill="hold"/>
                                        <p:tgtEl>
                                          <p:spTgt spid="512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12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123">
                                            <p:txEl>
                                              <p:pRg st="2" end="2"/>
                                            </p:txEl>
                                          </p:spTgt>
                                        </p:tgtEl>
                                        <p:attrNameLst>
                                          <p:attrName>style.visibility</p:attrName>
                                        </p:attrNameLst>
                                      </p:cBhvr>
                                      <p:to>
                                        <p:strVal val="visible"/>
                                      </p:to>
                                    </p:set>
                                    <p:animEffect transition="in" filter="fade">
                                      <p:cBhvr>
                                        <p:cTn id="14" dur="1000"/>
                                        <p:tgtEl>
                                          <p:spTgt spid="5123">
                                            <p:txEl>
                                              <p:pRg st="2" end="2"/>
                                            </p:txEl>
                                          </p:spTgt>
                                        </p:tgtEl>
                                      </p:cBhvr>
                                    </p:animEffect>
                                    <p:anim calcmode="lin" valueType="num">
                                      <p:cBhvr>
                                        <p:cTn id="15" dur="1000" fill="hold"/>
                                        <p:tgtEl>
                                          <p:spTgt spid="512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1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123">
                                            <p:txEl>
                                              <p:pRg st="3" end="3"/>
                                            </p:txEl>
                                          </p:spTgt>
                                        </p:tgtEl>
                                        <p:attrNameLst>
                                          <p:attrName>style.visibility</p:attrName>
                                        </p:attrNameLst>
                                      </p:cBhvr>
                                      <p:to>
                                        <p:strVal val="visible"/>
                                      </p:to>
                                    </p:set>
                                    <p:animEffect transition="in" filter="fade">
                                      <p:cBhvr>
                                        <p:cTn id="21" dur="1000"/>
                                        <p:tgtEl>
                                          <p:spTgt spid="5123">
                                            <p:txEl>
                                              <p:pRg st="3" end="3"/>
                                            </p:txEl>
                                          </p:spTgt>
                                        </p:tgtEl>
                                      </p:cBhvr>
                                    </p:animEffect>
                                    <p:anim calcmode="lin" valueType="num">
                                      <p:cBhvr>
                                        <p:cTn id="22" dur="1000" fill="hold"/>
                                        <p:tgtEl>
                                          <p:spTgt spid="512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12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123">
                                            <p:txEl>
                                              <p:pRg st="4" end="4"/>
                                            </p:txEl>
                                          </p:spTgt>
                                        </p:tgtEl>
                                        <p:attrNameLst>
                                          <p:attrName>style.visibility</p:attrName>
                                        </p:attrNameLst>
                                      </p:cBhvr>
                                      <p:to>
                                        <p:strVal val="visible"/>
                                      </p:to>
                                    </p:set>
                                    <p:animEffect transition="in" filter="fade">
                                      <p:cBhvr>
                                        <p:cTn id="28" dur="1000"/>
                                        <p:tgtEl>
                                          <p:spTgt spid="5123">
                                            <p:txEl>
                                              <p:pRg st="4" end="4"/>
                                            </p:txEl>
                                          </p:spTgt>
                                        </p:tgtEl>
                                      </p:cBhvr>
                                    </p:animEffect>
                                    <p:anim calcmode="lin" valueType="num">
                                      <p:cBhvr>
                                        <p:cTn id="29" dur="1000" fill="hold"/>
                                        <p:tgtEl>
                                          <p:spTgt spid="512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12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fontScale="92500" lnSpcReduction="10000"/>
          </a:bodyPr>
          <a:lstStyle/>
          <a:p>
            <a:pPr algn="just"/>
            <a:r>
              <a:rPr lang="en-GB" dirty="0"/>
              <a:t>The UN Convention on the Rights of the Child defines a child as everyone under 18 unless, "under the law applicable to the child, majority is attained earlier"</a:t>
            </a:r>
            <a:r>
              <a:rPr lang="en-GB" u="sng" dirty="0">
                <a:hlinkClick r:id="rId2"/>
              </a:rPr>
              <a:t>(Office of the High Commissioner for Human Rights, 1989)</a:t>
            </a:r>
            <a:r>
              <a:rPr lang="en-GB" dirty="0"/>
              <a:t>. The UK has ratified this convention (NSPCC, 2015).</a:t>
            </a:r>
          </a:p>
          <a:p>
            <a:pPr algn="just"/>
            <a:endParaRPr lang="en-GB" dirty="0"/>
          </a:p>
          <a:p>
            <a:pPr algn="just"/>
            <a:r>
              <a:rPr lang="en-GB" dirty="0"/>
              <a:t>International v’s potentially domestic/cultural – at which a child assumes control over their persons, actions and decisions) </a:t>
            </a:r>
          </a:p>
          <a:p>
            <a:pPr algn="just"/>
            <a:endParaRPr lang="en-GB" dirty="0"/>
          </a:p>
          <a:p>
            <a:pPr algn="just"/>
            <a:r>
              <a:rPr lang="en-GB" dirty="0"/>
              <a:t>Is this evolving – criminal court cases?</a:t>
            </a:r>
          </a:p>
        </p:txBody>
      </p:sp>
      <p:sp>
        <p:nvSpPr>
          <p:cNvPr id="4" name="Title 3"/>
          <p:cNvSpPr>
            <a:spLocks noGrp="1"/>
          </p:cNvSpPr>
          <p:nvPr>
            <p:ph type="title"/>
          </p:nvPr>
        </p:nvSpPr>
        <p:spPr/>
        <p:txBody>
          <a:bodyPr/>
          <a:lstStyle/>
          <a:p>
            <a:r>
              <a:rPr lang="en-GB" dirty="0"/>
              <a:t>Legal Definition…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1000"/>
                                        <p:tgtEl>
                                          <p:spTgt spid="5">
                                            <p:txEl>
                                              <p:pRg st="4" end="4"/>
                                            </p:txEl>
                                          </p:spTgt>
                                        </p:tgtEl>
                                      </p:cBhvr>
                                    </p:animEffect>
                                    <p:anim calcmode="lin" valueType="num">
                                      <p:cBhvr>
                                        <p:cTn id="2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p:txBody>
          <a:bodyPr>
            <a:normAutofit/>
          </a:bodyPr>
          <a:lstStyle/>
          <a:p>
            <a:pPr algn="just" eaLnBrk="1" hangingPunct="1"/>
            <a:r>
              <a:rPr lang="en-GB" altLang="en-US" dirty="0"/>
              <a:t>When are they able to look after themselves?</a:t>
            </a:r>
          </a:p>
          <a:p>
            <a:pPr algn="just" eaLnBrk="1" hangingPunct="1"/>
            <a:r>
              <a:rPr lang="en-GB" altLang="en-US" dirty="0"/>
              <a:t>Most definitions are based on concepts of growth and development – implying a being  who is still incomplete and unfinished.</a:t>
            </a:r>
          </a:p>
          <a:p>
            <a:pPr algn="just" eaLnBrk="1" hangingPunct="1"/>
            <a:r>
              <a:rPr lang="en-GB" altLang="en-US" dirty="0"/>
              <a:t>Another idea is of vulnerability and the need for care and nurturing.</a:t>
            </a:r>
          </a:p>
          <a:p>
            <a:pPr algn="just" eaLnBrk="1" hangingPunct="1"/>
            <a:endParaRPr lang="en-GB" altLang="en-US" dirty="0"/>
          </a:p>
          <a:p>
            <a:pPr algn="just" eaLnBrk="1" hangingPunct="1"/>
            <a:r>
              <a:rPr lang="en-GB" altLang="en-US" dirty="0">
                <a:solidFill>
                  <a:srgbClr val="00B0F0"/>
                </a:solidFill>
              </a:rPr>
              <a:t>Do these views justify the regulation and control of children? </a:t>
            </a:r>
            <a:r>
              <a:rPr lang="en-GB" altLang="en-US" dirty="0"/>
              <a:t>(Clark, 2013).</a:t>
            </a:r>
          </a:p>
          <a:p>
            <a:pPr eaLnBrk="1" hangingPunct="1"/>
            <a:endParaRPr lang="en-GB" altLang="en-US" dirty="0"/>
          </a:p>
        </p:txBody>
      </p:sp>
      <p:sp>
        <p:nvSpPr>
          <p:cNvPr id="6146" name="Rectangle 2"/>
          <p:cNvSpPr>
            <a:spLocks noGrp="1" noChangeArrowheads="1"/>
          </p:cNvSpPr>
          <p:nvPr>
            <p:ph type="title"/>
          </p:nvPr>
        </p:nvSpPr>
        <p:spPr/>
        <p:txBody>
          <a:bodyPr/>
          <a:lstStyle/>
          <a:p>
            <a:pPr eaLnBrk="1" hangingPunct="1"/>
            <a:r>
              <a:rPr lang="en-US" altLang="en-US" dirty="0"/>
              <a:t>Differing perceptions of a child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fade">
                                      <p:cBhvr>
                                        <p:cTn id="7" dur="1000"/>
                                        <p:tgtEl>
                                          <p:spTgt spid="6147">
                                            <p:txEl>
                                              <p:pRg st="0" end="0"/>
                                            </p:txEl>
                                          </p:spTgt>
                                        </p:tgtEl>
                                      </p:cBhvr>
                                    </p:animEffect>
                                    <p:anim calcmode="lin" valueType="num">
                                      <p:cBhvr>
                                        <p:cTn id="8" dur="1000" fill="hold"/>
                                        <p:tgtEl>
                                          <p:spTgt spid="61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14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147">
                                            <p:txEl>
                                              <p:pRg st="1" end="1"/>
                                            </p:txEl>
                                          </p:spTgt>
                                        </p:tgtEl>
                                        <p:attrNameLst>
                                          <p:attrName>style.visibility</p:attrName>
                                        </p:attrNameLst>
                                      </p:cBhvr>
                                      <p:to>
                                        <p:strVal val="visible"/>
                                      </p:to>
                                    </p:set>
                                    <p:animEffect transition="in" filter="fade">
                                      <p:cBhvr>
                                        <p:cTn id="14" dur="1000"/>
                                        <p:tgtEl>
                                          <p:spTgt spid="6147">
                                            <p:txEl>
                                              <p:pRg st="1" end="1"/>
                                            </p:txEl>
                                          </p:spTgt>
                                        </p:tgtEl>
                                      </p:cBhvr>
                                    </p:animEffect>
                                    <p:anim calcmode="lin" valueType="num">
                                      <p:cBhvr>
                                        <p:cTn id="15" dur="1000" fill="hold"/>
                                        <p:tgtEl>
                                          <p:spTgt spid="614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14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147">
                                            <p:txEl>
                                              <p:pRg st="2" end="2"/>
                                            </p:txEl>
                                          </p:spTgt>
                                        </p:tgtEl>
                                        <p:attrNameLst>
                                          <p:attrName>style.visibility</p:attrName>
                                        </p:attrNameLst>
                                      </p:cBhvr>
                                      <p:to>
                                        <p:strVal val="visible"/>
                                      </p:to>
                                    </p:set>
                                    <p:animEffect transition="in" filter="fade">
                                      <p:cBhvr>
                                        <p:cTn id="21" dur="1000"/>
                                        <p:tgtEl>
                                          <p:spTgt spid="6147">
                                            <p:txEl>
                                              <p:pRg st="2" end="2"/>
                                            </p:txEl>
                                          </p:spTgt>
                                        </p:tgtEl>
                                      </p:cBhvr>
                                    </p:animEffect>
                                    <p:anim calcmode="lin" valueType="num">
                                      <p:cBhvr>
                                        <p:cTn id="22" dur="1000" fill="hold"/>
                                        <p:tgtEl>
                                          <p:spTgt spid="614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1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147">
                                            <p:txEl>
                                              <p:pRg st="4" end="4"/>
                                            </p:txEl>
                                          </p:spTgt>
                                        </p:tgtEl>
                                        <p:attrNameLst>
                                          <p:attrName>style.visibility</p:attrName>
                                        </p:attrNameLst>
                                      </p:cBhvr>
                                      <p:to>
                                        <p:strVal val="visible"/>
                                      </p:to>
                                    </p:set>
                                    <p:animEffect transition="in" filter="fade">
                                      <p:cBhvr>
                                        <p:cTn id="28" dur="1000"/>
                                        <p:tgtEl>
                                          <p:spTgt spid="6147">
                                            <p:txEl>
                                              <p:pRg st="4" end="4"/>
                                            </p:txEl>
                                          </p:spTgt>
                                        </p:tgtEl>
                                      </p:cBhvr>
                                    </p:animEffect>
                                    <p:anim calcmode="lin" valueType="num">
                                      <p:cBhvr>
                                        <p:cTn id="29" dur="1000" fill="hold"/>
                                        <p:tgtEl>
                                          <p:spTgt spid="6147">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614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What are your definitions of childhood?</a:t>
            </a:r>
          </a:p>
        </p:txBody>
      </p:sp>
      <p:sp>
        <p:nvSpPr>
          <p:cNvPr id="3" name="Title 2"/>
          <p:cNvSpPr>
            <a:spLocks noGrp="1"/>
          </p:cNvSpPr>
          <p:nvPr>
            <p:ph type="title"/>
          </p:nvPr>
        </p:nvSpPr>
        <p:spPr/>
        <p:txBody>
          <a:bodyPr/>
          <a:lstStyle/>
          <a:p>
            <a:r>
              <a:rPr lang="en-GB" dirty="0"/>
              <a:t>Feedback</a:t>
            </a:r>
          </a:p>
        </p:txBody>
      </p:sp>
      <p:pic>
        <p:nvPicPr>
          <p:cNvPr id="5" name="Picture 4">
            <a:extLst>
              <a:ext uri="{FF2B5EF4-FFF2-40B4-BE49-F238E27FC236}">
                <a16:creationId xmlns:a16="http://schemas.microsoft.com/office/drawing/2014/main" id="{2E3C5195-C55B-46A6-9970-AD547880A9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68875" y="2806147"/>
            <a:ext cx="3798136" cy="2423053"/>
          </a:xfrm>
          <a:prstGeom prst="rect">
            <a:avLst/>
          </a:prstGeom>
        </p:spPr>
      </p:pic>
      <p:pic>
        <p:nvPicPr>
          <p:cNvPr id="7" name="Picture 6">
            <a:extLst>
              <a:ext uri="{FF2B5EF4-FFF2-40B4-BE49-F238E27FC236}">
                <a16:creationId xmlns:a16="http://schemas.microsoft.com/office/drawing/2014/main" id="{DFF7E788-986E-4CA2-B12E-0327425999B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118752"/>
            <a:ext cx="5001878" cy="223075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772817"/>
            <a:ext cx="8229600" cy="4176464"/>
          </a:xfrm>
        </p:spPr>
        <p:txBody>
          <a:bodyPr>
            <a:normAutofit fontScale="92500" lnSpcReduction="20000"/>
          </a:bodyPr>
          <a:lstStyle/>
          <a:p>
            <a:pPr algn="l" eaLnBrk="1" hangingPunct="1">
              <a:defRPr/>
            </a:pPr>
            <a:r>
              <a:rPr lang="en-GB" dirty="0"/>
              <a:t>Think about when:</a:t>
            </a:r>
          </a:p>
          <a:p>
            <a:pPr marL="514350" indent="-514350" algn="l" eaLnBrk="1" hangingPunct="1">
              <a:buFont typeface="+mj-lt"/>
              <a:buAutoNum type="arabicParenR"/>
              <a:defRPr/>
            </a:pPr>
            <a:r>
              <a:rPr lang="en-GB" sz="2800" dirty="0"/>
              <a:t>You were given permission to walk to school independently</a:t>
            </a:r>
          </a:p>
          <a:p>
            <a:pPr marL="514350" indent="-514350" algn="l" eaLnBrk="1" hangingPunct="1">
              <a:buFont typeface="+mj-lt"/>
              <a:buAutoNum type="arabicParenR"/>
              <a:defRPr/>
            </a:pPr>
            <a:r>
              <a:rPr lang="en-GB" sz="2800" dirty="0"/>
              <a:t>You were allowed to stay home or had the ‘key to the door’</a:t>
            </a:r>
          </a:p>
          <a:p>
            <a:pPr marL="514350" indent="-514350" algn="l" eaLnBrk="1" hangingPunct="1">
              <a:buFont typeface="+mj-lt"/>
              <a:buAutoNum type="arabicParenR"/>
              <a:defRPr/>
            </a:pPr>
            <a:r>
              <a:rPr lang="en-GB" sz="2800" dirty="0"/>
              <a:t>You learned to drive, left school, left home</a:t>
            </a:r>
          </a:p>
          <a:p>
            <a:pPr marL="514350" indent="-514350" algn="l" eaLnBrk="1" hangingPunct="1">
              <a:buFont typeface="+mj-lt"/>
              <a:buAutoNum type="arabicParenR"/>
              <a:defRPr/>
            </a:pPr>
            <a:r>
              <a:rPr lang="en-GB" sz="2800" dirty="0"/>
              <a:t>You began to socialise more with friends outside the family</a:t>
            </a:r>
          </a:p>
          <a:p>
            <a:pPr marL="514350" indent="-514350" algn="l" eaLnBrk="1" hangingPunct="1">
              <a:buFont typeface="+mj-lt"/>
              <a:buAutoNum type="arabicParenR"/>
              <a:defRPr/>
            </a:pPr>
            <a:r>
              <a:rPr lang="en-GB" sz="2800" dirty="0"/>
              <a:t>When did you feel that you were no longer a child/in childhood?</a:t>
            </a:r>
          </a:p>
          <a:p>
            <a:pPr marL="514350" indent="-514350" algn="r" eaLnBrk="1" hangingPunct="1">
              <a:buNone/>
              <a:defRPr/>
            </a:pPr>
            <a:r>
              <a:rPr lang="en-GB" sz="2000" dirty="0"/>
              <a:t>(Oliver and Pitt, 2011)</a:t>
            </a:r>
          </a:p>
        </p:txBody>
      </p:sp>
      <p:sp>
        <p:nvSpPr>
          <p:cNvPr id="7170" name="Title 1"/>
          <p:cNvSpPr>
            <a:spLocks noGrp="1"/>
          </p:cNvSpPr>
          <p:nvPr>
            <p:ph type="title"/>
          </p:nvPr>
        </p:nvSpPr>
        <p:spPr>
          <a:xfrm>
            <a:off x="539750" y="620713"/>
            <a:ext cx="7772400" cy="1143000"/>
          </a:xfrm>
        </p:spPr>
        <p:txBody>
          <a:bodyPr/>
          <a:lstStyle/>
          <a:p>
            <a:pPr eaLnBrk="1" hangingPunct="1"/>
            <a:r>
              <a:rPr lang="en-GB" altLang="en-US" dirty="0">
                <a:latin typeface="Monotype Corsiva" pitchFamily="66" charset="0"/>
              </a:rPr>
              <a:t>Key Personal Milestones – 5 minutes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395536" y="1700808"/>
            <a:ext cx="8229600" cy="4525963"/>
          </a:xfrm>
        </p:spPr>
        <p:txBody>
          <a:bodyPr/>
          <a:lstStyle/>
          <a:p>
            <a:pPr algn="just" eaLnBrk="1" hangingPunct="1"/>
            <a:r>
              <a:rPr lang="en-GB" altLang="en-US" dirty="0"/>
              <a:t>Hard to determine what we mean when we use the word ‘child’, even more difficulty occurs with an attempt to define ‘childhood’.</a:t>
            </a:r>
          </a:p>
          <a:p>
            <a:pPr eaLnBrk="1" hangingPunct="1"/>
            <a:endParaRPr lang="en-GB" altLang="en-US" dirty="0"/>
          </a:p>
          <a:p>
            <a:pPr algn="just" eaLnBrk="1" hangingPunct="1"/>
            <a:r>
              <a:rPr lang="en-GB" altLang="en-US" dirty="0"/>
              <a:t>Dictionary - find something along the lines of- </a:t>
            </a:r>
            <a:r>
              <a:rPr lang="en-GB" altLang="en-US" i="1" dirty="0"/>
              <a:t>childhood: the time or state of being a child (Collins Dictionary, 2019).</a:t>
            </a:r>
            <a:endParaRPr lang="en-GB" altLang="en-US" dirty="0"/>
          </a:p>
        </p:txBody>
      </p:sp>
      <p:sp>
        <p:nvSpPr>
          <p:cNvPr id="8194" name="Rectangle 2"/>
          <p:cNvSpPr>
            <a:spLocks noGrp="1" noChangeArrowheads="1"/>
          </p:cNvSpPr>
          <p:nvPr>
            <p:ph type="title"/>
          </p:nvPr>
        </p:nvSpPr>
        <p:spPr>
          <a:xfrm>
            <a:off x="685800" y="715963"/>
            <a:ext cx="7772400" cy="1036637"/>
          </a:xfrm>
        </p:spPr>
        <p:txBody>
          <a:bodyPr/>
          <a:lstStyle/>
          <a:p>
            <a:pPr eaLnBrk="1" hangingPunct="1"/>
            <a:r>
              <a:rPr lang="en-GB" altLang="en-US" sz="4000" dirty="0">
                <a:latin typeface="Monotype Corsiva" pitchFamily="66" charset="0"/>
              </a:rPr>
              <a:t>Childhood as a Social Construction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195">
                                            <p:txEl>
                                              <p:pRg st="2" end="2"/>
                                            </p:txEl>
                                          </p:spTgt>
                                        </p:tgtEl>
                                        <p:attrNameLst>
                                          <p:attrName>style.visibility</p:attrName>
                                        </p:attrNameLst>
                                      </p:cBhvr>
                                      <p:to>
                                        <p:strVal val="visible"/>
                                      </p:to>
                                    </p:set>
                                    <p:animEffect transition="in" filter="fade">
                                      <p:cBhvr>
                                        <p:cTn id="14" dur="1000"/>
                                        <p:tgtEl>
                                          <p:spTgt spid="8195">
                                            <p:txEl>
                                              <p:pRg st="2" end="2"/>
                                            </p:txEl>
                                          </p:spTgt>
                                        </p:tgtEl>
                                      </p:cBhvr>
                                    </p:animEffect>
                                    <p:anim calcmode="lin" valueType="num">
                                      <p:cBhvr>
                                        <p:cTn id="15" dur="10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819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457200" y="1481328"/>
            <a:ext cx="8507288" cy="3963896"/>
          </a:xfrm>
        </p:spPr>
        <p:txBody>
          <a:bodyPr>
            <a:normAutofit fontScale="70000" lnSpcReduction="20000"/>
          </a:bodyPr>
          <a:lstStyle/>
          <a:p>
            <a:pPr algn="just" eaLnBrk="1" hangingPunct="1">
              <a:lnSpc>
                <a:spcPct val="90000"/>
              </a:lnSpc>
            </a:pPr>
            <a:r>
              <a:rPr lang="en-GB" altLang="en-US" dirty="0"/>
              <a:t>Wagg (1992:10) cited in McDowall Clark (2013) explains…</a:t>
            </a:r>
          </a:p>
          <a:p>
            <a:pPr algn="just" eaLnBrk="1" hangingPunct="1">
              <a:lnSpc>
                <a:spcPct val="90000"/>
              </a:lnSpc>
            </a:pPr>
            <a:endParaRPr lang="en-GB" altLang="en-US" dirty="0"/>
          </a:p>
          <a:p>
            <a:pPr algn="just" eaLnBrk="1" hangingPunct="1">
              <a:lnSpc>
                <a:spcPct val="170000"/>
              </a:lnSpc>
            </a:pPr>
            <a:r>
              <a:rPr lang="en-GB" altLang="en-US" i="1" dirty="0"/>
              <a:t>‘Childhood like so many other vitally important aspects of social life-gender, health, youth and so on [is] socially constructed. It [is] in other words, what members of particular societies, at particular times on particular places, say it is’.</a:t>
            </a:r>
          </a:p>
          <a:p>
            <a:pPr algn="just" eaLnBrk="1" hangingPunct="1">
              <a:lnSpc>
                <a:spcPct val="90000"/>
              </a:lnSpc>
            </a:pPr>
            <a:endParaRPr lang="en-GB" altLang="en-US" i="1" dirty="0"/>
          </a:p>
          <a:p>
            <a:pPr algn="just" eaLnBrk="1" hangingPunct="1">
              <a:lnSpc>
                <a:spcPct val="90000"/>
              </a:lnSpc>
            </a:pPr>
            <a:r>
              <a:rPr lang="en-GB" altLang="en-US" dirty="0"/>
              <a:t>Is there one meaningful definition which is true for all societies and cultures?</a:t>
            </a:r>
          </a:p>
          <a:p>
            <a:pPr algn="just" eaLnBrk="1" hangingPunct="1">
              <a:lnSpc>
                <a:spcPct val="90000"/>
              </a:lnSpc>
            </a:pPr>
            <a:endParaRPr lang="en-GB" altLang="en-US" dirty="0"/>
          </a:p>
          <a:p>
            <a:pPr algn="just" eaLnBrk="1" hangingPunct="1">
              <a:lnSpc>
                <a:spcPct val="90000"/>
              </a:lnSpc>
            </a:pPr>
            <a:r>
              <a:rPr lang="en-GB" altLang="en-US" dirty="0"/>
              <a:t>Does childhood vary depending on cultural norms and expectations?</a:t>
            </a:r>
          </a:p>
        </p:txBody>
      </p:sp>
      <p:sp>
        <p:nvSpPr>
          <p:cNvPr id="9218" name="Rectangle 2"/>
          <p:cNvSpPr>
            <a:spLocks noGrp="1" noChangeArrowheads="1"/>
          </p:cNvSpPr>
          <p:nvPr>
            <p:ph type="title"/>
          </p:nvPr>
        </p:nvSpPr>
        <p:spPr/>
        <p:txBody>
          <a:bodyPr/>
          <a:lstStyle/>
          <a:p>
            <a:pPr eaLnBrk="1" hangingPunct="1"/>
            <a:r>
              <a:rPr lang="en-US" altLang="en-US" dirty="0"/>
              <a:t>Definition of Childhood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1000"/>
                                        <p:tgtEl>
                                          <p:spTgt spid="9219">
                                            <p:txEl>
                                              <p:pRg st="0" end="0"/>
                                            </p:txEl>
                                          </p:spTgt>
                                        </p:tgtEl>
                                      </p:cBhvr>
                                    </p:animEffect>
                                    <p:anim calcmode="lin" valueType="num">
                                      <p:cBhvr>
                                        <p:cTn id="8" dur="10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219">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9219">
                                            <p:txEl>
                                              <p:pRg st="2" end="2"/>
                                            </p:txEl>
                                          </p:spTgt>
                                        </p:tgtEl>
                                        <p:attrNameLst>
                                          <p:attrName>style.visibility</p:attrName>
                                        </p:attrNameLst>
                                      </p:cBhvr>
                                      <p:to>
                                        <p:strVal val="visible"/>
                                      </p:to>
                                    </p:set>
                                    <p:animEffect transition="in" filter="fade">
                                      <p:cBhvr>
                                        <p:cTn id="12" dur="1000"/>
                                        <p:tgtEl>
                                          <p:spTgt spid="9219">
                                            <p:txEl>
                                              <p:pRg st="2" end="2"/>
                                            </p:txEl>
                                          </p:spTgt>
                                        </p:tgtEl>
                                      </p:cBhvr>
                                    </p:animEffect>
                                    <p:anim calcmode="lin" valueType="num">
                                      <p:cBhvr>
                                        <p:cTn id="13"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921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animEffect transition="in" filter="fade">
                                      <p:cBhvr>
                                        <p:cTn id="19" dur="1000"/>
                                        <p:tgtEl>
                                          <p:spTgt spid="9219">
                                            <p:txEl>
                                              <p:pRg st="6" end="6"/>
                                            </p:txEl>
                                          </p:spTgt>
                                        </p:tgtEl>
                                      </p:cBhvr>
                                    </p:animEffect>
                                    <p:anim calcmode="lin" valueType="num">
                                      <p:cBhvr>
                                        <p:cTn id="20" dur="1000" fill="hold"/>
                                        <p:tgtEl>
                                          <p:spTgt spid="9219">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9219">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Content Placeholder 2"/>
          <p:cNvSpPr>
            <a:spLocks noGrp="1"/>
          </p:cNvSpPr>
          <p:nvPr>
            <p:ph idx="1"/>
          </p:nvPr>
        </p:nvSpPr>
        <p:spPr/>
        <p:txBody>
          <a:bodyPr>
            <a:normAutofit fontScale="92500" lnSpcReduction="20000"/>
          </a:bodyPr>
          <a:lstStyle/>
          <a:p>
            <a:pPr algn="just" eaLnBrk="1" hangingPunct="1"/>
            <a:r>
              <a:rPr lang="en-GB" altLang="en-US" dirty="0"/>
              <a:t>Aries (1962) Until mid 18</a:t>
            </a:r>
            <a:r>
              <a:rPr lang="en-GB" altLang="en-US" baseline="30000" dirty="0"/>
              <a:t>th</a:t>
            </a:r>
            <a:r>
              <a:rPr lang="en-GB" altLang="en-US" dirty="0"/>
              <a:t> Century concept of childhood did not exist (cited in Pound 2014: 144).</a:t>
            </a:r>
          </a:p>
          <a:p>
            <a:pPr algn="just" eaLnBrk="1" hangingPunct="1"/>
            <a:endParaRPr lang="en-GB" altLang="en-US" dirty="0"/>
          </a:p>
          <a:p>
            <a:pPr algn="just"/>
            <a:r>
              <a:rPr lang="en-GB" altLang="en-US" dirty="0" err="1"/>
              <a:t>Ariès</a:t>
            </a:r>
            <a:r>
              <a:rPr lang="en-GB" altLang="en-US" dirty="0"/>
              <a:t> (1962) cited in Oliver and Pitt (2011) investigated the construct of childhood historically and argues that babies and infants were cared for in terms of their biological needs, but once they were able to look after themselves they were quickly treated as adults. </a:t>
            </a:r>
          </a:p>
          <a:p>
            <a:pPr algn="just"/>
            <a:endParaRPr lang="en-GB" altLang="en-US" dirty="0"/>
          </a:p>
          <a:p>
            <a:r>
              <a:rPr lang="en-GB" altLang="en-US" dirty="0">
                <a:hlinkClick r:id="rId2"/>
              </a:rPr>
              <a:t>https://www.amazon.co.uk/Children-Families-Creating-Integrated-Services/dp/0857254219</a:t>
            </a:r>
            <a:r>
              <a:rPr lang="en-GB" altLang="en-US" dirty="0"/>
              <a:t> </a:t>
            </a:r>
          </a:p>
        </p:txBody>
      </p:sp>
      <p:sp>
        <p:nvSpPr>
          <p:cNvPr id="10242" name="Title 1"/>
          <p:cNvSpPr>
            <a:spLocks noGrp="1"/>
          </p:cNvSpPr>
          <p:nvPr>
            <p:ph type="title"/>
          </p:nvPr>
        </p:nvSpPr>
        <p:spPr/>
        <p:txBody>
          <a:bodyPr/>
          <a:lstStyle/>
          <a:p>
            <a:r>
              <a:rPr lang="en-US" altLang="en-US" dirty="0"/>
              <a:t>Definition of Childhood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1000"/>
                                        <p:tgtEl>
                                          <p:spTgt spid="10243">
                                            <p:txEl>
                                              <p:pRg st="0" end="0"/>
                                            </p:txEl>
                                          </p:spTgt>
                                        </p:tgtEl>
                                      </p:cBhvr>
                                    </p:animEffect>
                                    <p:anim calcmode="lin" valueType="num">
                                      <p:cBhvr>
                                        <p:cTn id="8" dur="10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3">
                                            <p:txEl>
                                              <p:pRg st="2" end="2"/>
                                            </p:txEl>
                                          </p:spTgt>
                                        </p:tgtEl>
                                        <p:attrNameLst>
                                          <p:attrName>style.visibility</p:attrName>
                                        </p:attrNameLst>
                                      </p:cBhvr>
                                      <p:to>
                                        <p:strVal val="visible"/>
                                      </p:to>
                                    </p:set>
                                    <p:animEffect transition="in" filter="fade">
                                      <p:cBhvr>
                                        <p:cTn id="14" dur="1000"/>
                                        <p:tgtEl>
                                          <p:spTgt spid="10243">
                                            <p:txEl>
                                              <p:pRg st="2" end="2"/>
                                            </p:txEl>
                                          </p:spTgt>
                                        </p:tgtEl>
                                      </p:cBhvr>
                                    </p:animEffect>
                                    <p:anim calcmode="lin" valueType="num">
                                      <p:cBhvr>
                                        <p:cTn id="15" dur="1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243">
                                            <p:txEl>
                                              <p:pRg st="4" end="4"/>
                                            </p:txEl>
                                          </p:spTgt>
                                        </p:tgtEl>
                                        <p:attrNameLst>
                                          <p:attrName>style.visibility</p:attrName>
                                        </p:attrNameLst>
                                      </p:cBhvr>
                                      <p:to>
                                        <p:strVal val="visible"/>
                                      </p:to>
                                    </p:set>
                                    <p:animEffect transition="in" filter="fade">
                                      <p:cBhvr>
                                        <p:cTn id="21" dur="1000"/>
                                        <p:tgtEl>
                                          <p:spTgt spid="10243">
                                            <p:txEl>
                                              <p:pRg st="4" end="4"/>
                                            </p:txEl>
                                          </p:spTgt>
                                        </p:tgtEl>
                                      </p:cBhvr>
                                    </p:animEffect>
                                    <p:anim calcmode="lin" valueType="num">
                                      <p:cBhvr>
                                        <p:cTn id="22" dur="10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024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Content Placeholder 2"/>
          <p:cNvSpPr>
            <a:spLocks noGrp="1"/>
          </p:cNvSpPr>
          <p:nvPr>
            <p:ph idx="1"/>
          </p:nvPr>
        </p:nvSpPr>
        <p:spPr/>
        <p:txBody>
          <a:bodyPr>
            <a:normAutofit/>
          </a:bodyPr>
          <a:lstStyle/>
          <a:p>
            <a:pPr algn="just"/>
            <a:r>
              <a:rPr lang="en-GB" altLang="en-US" dirty="0" err="1"/>
              <a:t>Achard</a:t>
            </a:r>
            <a:r>
              <a:rPr lang="en-GB" altLang="en-US" dirty="0"/>
              <a:t> (1993:20 Cited in Pound 2014:144) rejects </a:t>
            </a:r>
            <a:r>
              <a:rPr lang="en-GB" altLang="en-US" dirty="0" err="1"/>
              <a:t>Ariès</a:t>
            </a:r>
            <a:r>
              <a:rPr lang="en-GB" altLang="en-US" dirty="0"/>
              <a:t> view </a:t>
            </a:r>
            <a:r>
              <a:rPr lang="en-GB" altLang="en-US" u="sng" dirty="0"/>
              <a:t>that earlier societies lacked a concept of childhood.</a:t>
            </a:r>
          </a:p>
          <a:p>
            <a:pPr algn="just"/>
            <a:endParaRPr lang="en-GB" altLang="en-US" u="sng" dirty="0"/>
          </a:p>
          <a:p>
            <a:pPr algn="just" eaLnBrk="1" hangingPunct="1"/>
            <a:r>
              <a:rPr lang="en-GB" altLang="en-US" dirty="0"/>
              <a:t>This suggests that the concept of childhood has changed throughout history to our present concept of childhood.</a:t>
            </a:r>
          </a:p>
          <a:p>
            <a:pPr algn="just" eaLnBrk="1" hangingPunct="1"/>
            <a:endParaRPr lang="en-GB" altLang="en-US" dirty="0"/>
          </a:p>
          <a:p>
            <a:pPr algn="just" eaLnBrk="1" hangingPunct="1"/>
            <a:r>
              <a:rPr lang="en-GB" altLang="en-US" dirty="0"/>
              <a:t>A number of factors have influenced these changing concepts of childhood.</a:t>
            </a:r>
          </a:p>
        </p:txBody>
      </p:sp>
      <p:sp>
        <p:nvSpPr>
          <p:cNvPr id="11266" name="Title 1"/>
          <p:cNvSpPr>
            <a:spLocks noGrp="1"/>
          </p:cNvSpPr>
          <p:nvPr>
            <p:ph type="title"/>
          </p:nvPr>
        </p:nvSpPr>
        <p:spPr/>
        <p:txBody>
          <a:bodyPr/>
          <a:lstStyle/>
          <a:p>
            <a:pPr eaLnBrk="1" hangingPunct="1"/>
            <a:r>
              <a:rPr lang="en-US" altLang="en-US" dirty="0"/>
              <a:t>Definitions of Childhood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1000"/>
                                        <p:tgtEl>
                                          <p:spTgt spid="11267">
                                            <p:txEl>
                                              <p:pRg st="0" end="0"/>
                                            </p:txEl>
                                          </p:spTgt>
                                        </p:tgtEl>
                                      </p:cBhvr>
                                    </p:animEffect>
                                    <p:anim calcmode="lin" valueType="num">
                                      <p:cBhvr>
                                        <p:cTn id="8" dur="10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26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1267">
                                            <p:txEl>
                                              <p:pRg st="2" end="2"/>
                                            </p:txEl>
                                          </p:spTgt>
                                        </p:tgtEl>
                                        <p:attrNameLst>
                                          <p:attrName>style.visibility</p:attrName>
                                        </p:attrNameLst>
                                      </p:cBhvr>
                                      <p:to>
                                        <p:strVal val="visible"/>
                                      </p:to>
                                    </p:set>
                                    <p:animEffect transition="in" filter="fade">
                                      <p:cBhvr>
                                        <p:cTn id="14" dur="1000"/>
                                        <p:tgtEl>
                                          <p:spTgt spid="11267">
                                            <p:txEl>
                                              <p:pRg st="2" end="2"/>
                                            </p:txEl>
                                          </p:spTgt>
                                        </p:tgtEl>
                                      </p:cBhvr>
                                    </p:animEffect>
                                    <p:anim calcmode="lin" valueType="num">
                                      <p:cBhvr>
                                        <p:cTn id="15" dur="10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126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1267">
                                            <p:txEl>
                                              <p:pRg st="4" end="4"/>
                                            </p:txEl>
                                          </p:spTgt>
                                        </p:tgtEl>
                                        <p:attrNameLst>
                                          <p:attrName>style.visibility</p:attrName>
                                        </p:attrNameLst>
                                      </p:cBhvr>
                                      <p:to>
                                        <p:strVal val="visible"/>
                                      </p:to>
                                    </p:set>
                                    <p:animEffect transition="in" filter="fade">
                                      <p:cBhvr>
                                        <p:cTn id="21" dur="1000"/>
                                        <p:tgtEl>
                                          <p:spTgt spid="11267">
                                            <p:txEl>
                                              <p:pRg st="4" end="4"/>
                                            </p:txEl>
                                          </p:spTgt>
                                        </p:tgtEl>
                                      </p:cBhvr>
                                    </p:animEffect>
                                    <p:anim calcmode="lin" valueType="num">
                                      <p:cBhvr>
                                        <p:cTn id="22" dur="10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126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Content Placeholder 2"/>
          <p:cNvSpPr>
            <a:spLocks noGrp="1"/>
          </p:cNvSpPr>
          <p:nvPr>
            <p:ph idx="1"/>
          </p:nvPr>
        </p:nvSpPr>
        <p:spPr/>
        <p:txBody>
          <a:bodyPr>
            <a:normAutofit fontScale="92500"/>
          </a:bodyPr>
          <a:lstStyle/>
          <a:p>
            <a:pPr algn="just"/>
            <a:r>
              <a:rPr lang="en-GB" altLang="en-US" dirty="0" err="1"/>
              <a:t>Ariès</a:t>
            </a:r>
            <a:r>
              <a:rPr lang="en-GB" altLang="en-US" dirty="0"/>
              <a:t> also argued that words such as ‘child ‘ would be used for any age and that the term adolescent (10-18) did not exist in pre modern times.</a:t>
            </a:r>
          </a:p>
          <a:p>
            <a:pPr algn="just" eaLnBrk="1" hangingPunct="1"/>
            <a:endParaRPr lang="en-GB" altLang="en-US" dirty="0"/>
          </a:p>
          <a:p>
            <a:pPr algn="just" eaLnBrk="1" hangingPunct="1"/>
            <a:r>
              <a:rPr lang="en-GB" altLang="en-US" dirty="0"/>
              <a:t>De </a:t>
            </a:r>
            <a:r>
              <a:rPr lang="en-GB" altLang="en-US" dirty="0" err="1"/>
              <a:t>Mause</a:t>
            </a:r>
            <a:r>
              <a:rPr lang="en-GB" altLang="en-US" dirty="0"/>
              <a:t> (1974) cited in Oliver and Pitt (2011)  would agree with this arguing that </a:t>
            </a:r>
            <a:r>
              <a:rPr lang="en-GB" altLang="en-US" u="sng" dirty="0"/>
              <a:t>levels of childcare can be seen as progressively worse the further back you look in history</a:t>
            </a:r>
            <a:r>
              <a:rPr lang="en-GB" altLang="en-US" dirty="0"/>
              <a:t>. He discussed periods such as infanticide followed by abandonment and ambivalence toward children.</a:t>
            </a:r>
          </a:p>
        </p:txBody>
      </p:sp>
      <p:sp>
        <p:nvSpPr>
          <p:cNvPr id="12290" name="Title 1"/>
          <p:cNvSpPr>
            <a:spLocks noGrp="1"/>
          </p:cNvSpPr>
          <p:nvPr>
            <p:ph type="title"/>
          </p:nvPr>
        </p:nvSpPr>
        <p:spPr/>
        <p:txBody>
          <a:bodyPr/>
          <a:lstStyle/>
          <a:p>
            <a:pPr eaLnBrk="1" hangingPunct="1"/>
            <a:r>
              <a:rPr lang="en-US" altLang="en-US" dirty="0"/>
              <a:t>Definitions of Childhood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1000"/>
                                        <p:tgtEl>
                                          <p:spTgt spid="12291">
                                            <p:txEl>
                                              <p:pRg st="0" end="0"/>
                                            </p:txEl>
                                          </p:spTgt>
                                        </p:tgtEl>
                                      </p:cBhvr>
                                    </p:animEffect>
                                    <p:anim calcmode="lin" valueType="num">
                                      <p:cBhvr>
                                        <p:cTn id="8" dur="10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29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2291">
                                            <p:txEl>
                                              <p:pRg st="2" end="2"/>
                                            </p:txEl>
                                          </p:spTgt>
                                        </p:tgtEl>
                                        <p:attrNameLst>
                                          <p:attrName>style.visibility</p:attrName>
                                        </p:attrNameLst>
                                      </p:cBhvr>
                                      <p:to>
                                        <p:strVal val="visible"/>
                                      </p:to>
                                    </p:set>
                                    <p:animEffect transition="in" filter="fade">
                                      <p:cBhvr>
                                        <p:cTn id="14" dur="1000"/>
                                        <p:tgtEl>
                                          <p:spTgt spid="12291">
                                            <p:txEl>
                                              <p:pRg st="2" end="2"/>
                                            </p:txEl>
                                          </p:spTgt>
                                        </p:tgtEl>
                                      </p:cBhvr>
                                    </p:animEffect>
                                    <p:anim calcmode="lin" valueType="num">
                                      <p:cBhvr>
                                        <p:cTn id="15" dur="10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229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p:txBody>
          <a:bodyPr/>
          <a:lstStyle/>
          <a:p>
            <a:pPr algn="just"/>
            <a:r>
              <a:rPr lang="en-GB" altLang="en-US" dirty="0"/>
              <a:t>Aries and Postman cited in Clark (2010) argue that in the past the young were not understood as children in the way we now understand them.</a:t>
            </a:r>
          </a:p>
          <a:p>
            <a:pPr algn="just" eaLnBrk="1" hangingPunct="1"/>
            <a:endParaRPr lang="en-GB" altLang="en-US" dirty="0"/>
          </a:p>
          <a:p>
            <a:pPr algn="just" eaLnBrk="1" hangingPunct="1"/>
            <a:r>
              <a:rPr lang="en-GB" altLang="en-US" dirty="0"/>
              <a:t>In Medieval (476 AD – 1453) society the idea of childhood did not exist - children lived and worked alongside adults, wearing the same clothes and undertaking the same activities.</a:t>
            </a:r>
          </a:p>
        </p:txBody>
      </p:sp>
      <p:sp>
        <p:nvSpPr>
          <p:cNvPr id="21506" name="Rectangle 2"/>
          <p:cNvSpPr>
            <a:spLocks noGrp="1" noChangeArrowheads="1"/>
          </p:cNvSpPr>
          <p:nvPr>
            <p:ph type="title"/>
          </p:nvPr>
        </p:nvSpPr>
        <p:spPr/>
        <p:txBody>
          <a:bodyPr/>
          <a:lstStyle/>
          <a:p>
            <a:pPr eaLnBrk="1" hangingPunct="1"/>
            <a:r>
              <a:rPr lang="en-US" altLang="en-US" dirty="0"/>
              <a:t>Historical Context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p:txBody>
          <a:bodyPr>
            <a:normAutofit lnSpcReduction="10000"/>
          </a:bodyPr>
          <a:lstStyle/>
          <a:p>
            <a:pPr algn="just" eaLnBrk="1" hangingPunct="1"/>
            <a:r>
              <a:rPr lang="en-GB" altLang="en-US" dirty="0"/>
              <a:t>Throughout the seventeenth century (1601-1700) childhood began to be recognised with special clothing, books and playthings produced for children.</a:t>
            </a:r>
          </a:p>
          <a:p>
            <a:pPr algn="just" eaLnBrk="1" hangingPunct="1"/>
            <a:endParaRPr lang="en-GB" altLang="en-US" dirty="0"/>
          </a:p>
          <a:p>
            <a:pPr algn="just" eaLnBrk="1" hangingPunct="1"/>
            <a:r>
              <a:rPr lang="en-GB" altLang="en-US" dirty="0"/>
              <a:t>Common theme that children were innately bad and needed careful correction.</a:t>
            </a:r>
          </a:p>
          <a:p>
            <a:pPr>
              <a:buNone/>
            </a:pPr>
            <a:endParaRPr lang="en-GB" altLang="en-US" dirty="0"/>
          </a:p>
          <a:p>
            <a:pPr algn="r">
              <a:buNone/>
            </a:pPr>
            <a:r>
              <a:rPr lang="en-GB" altLang="en-US" dirty="0"/>
              <a:t>(Clark, 2013)</a:t>
            </a:r>
          </a:p>
          <a:p>
            <a:pPr algn="r">
              <a:buNone/>
            </a:pPr>
            <a:endParaRPr lang="en-GB" altLang="en-US" dirty="0"/>
          </a:p>
          <a:p>
            <a:pPr>
              <a:buNone/>
            </a:pPr>
            <a:r>
              <a:rPr lang="en-GB" altLang="en-US" dirty="0">
                <a:hlinkClick r:id="rId2"/>
              </a:rPr>
              <a:t>babies born evil?</a:t>
            </a:r>
            <a:endParaRPr lang="en-GB" altLang="en-US" dirty="0"/>
          </a:p>
          <a:p>
            <a:pPr>
              <a:buNone/>
            </a:pPr>
            <a:endParaRPr lang="en-GB" altLang="en-US" dirty="0"/>
          </a:p>
        </p:txBody>
      </p:sp>
      <p:sp>
        <p:nvSpPr>
          <p:cNvPr id="23554" name="Rectangle 2"/>
          <p:cNvSpPr>
            <a:spLocks noGrp="1" noChangeArrowheads="1"/>
          </p:cNvSpPr>
          <p:nvPr>
            <p:ph type="title"/>
          </p:nvPr>
        </p:nvSpPr>
        <p:spPr/>
        <p:txBody>
          <a:bodyPr/>
          <a:lstStyle/>
          <a:p>
            <a:pPr eaLnBrk="1" hangingPunct="1"/>
            <a:r>
              <a:rPr lang="en-US" altLang="en-US" dirty="0"/>
              <a:t>Historical Context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457200" y="1988840"/>
            <a:ext cx="8229600" cy="4018451"/>
          </a:xfrm>
        </p:spPr>
        <p:txBody>
          <a:bodyPr/>
          <a:lstStyle/>
          <a:p>
            <a:pPr algn="just" eaLnBrk="1" hangingPunct="1"/>
            <a:r>
              <a:rPr lang="en-GB" altLang="en-US" dirty="0"/>
              <a:t>Ultimately no universal agreed definition of childhood. </a:t>
            </a:r>
            <a:r>
              <a:rPr lang="en-GB" altLang="en-US" dirty="0">
                <a:solidFill>
                  <a:srgbClr val="00B0F0"/>
                </a:solidFill>
              </a:rPr>
              <a:t>This is something to explore – a positive - lots of </a:t>
            </a:r>
            <a:r>
              <a:rPr lang="en-GB" altLang="en-US">
                <a:solidFill>
                  <a:srgbClr val="00B0F0"/>
                </a:solidFill>
              </a:rPr>
              <a:t>different theories</a:t>
            </a:r>
            <a:endParaRPr lang="en-GB" altLang="en-US" dirty="0">
              <a:solidFill>
                <a:srgbClr val="00B0F0"/>
              </a:solidFill>
            </a:endParaRPr>
          </a:p>
          <a:p>
            <a:pPr algn="just" eaLnBrk="1" hangingPunct="1"/>
            <a:endParaRPr lang="en-GB" altLang="en-US" dirty="0"/>
          </a:p>
          <a:p>
            <a:pPr algn="just" eaLnBrk="1" hangingPunct="1"/>
            <a:r>
              <a:rPr lang="en-GB" altLang="en-US" dirty="0"/>
              <a:t>Who is regarded as a child depends upon</a:t>
            </a:r>
          </a:p>
          <a:p>
            <a:pPr algn="just" eaLnBrk="1" hangingPunct="1">
              <a:buNone/>
            </a:pPr>
            <a:r>
              <a:rPr lang="en-GB" altLang="en-US" dirty="0"/>
              <a:t>   social, cultural and economic factors.</a:t>
            </a:r>
          </a:p>
          <a:p>
            <a:pPr eaLnBrk="1" hangingPunct="1"/>
            <a:endParaRPr lang="en-GB" altLang="en-US" dirty="0"/>
          </a:p>
        </p:txBody>
      </p:sp>
      <p:sp>
        <p:nvSpPr>
          <p:cNvPr id="14338" name="Rectangle 2"/>
          <p:cNvSpPr>
            <a:spLocks noGrp="1" noChangeArrowheads="1"/>
          </p:cNvSpPr>
          <p:nvPr>
            <p:ph type="title"/>
          </p:nvPr>
        </p:nvSpPr>
        <p:spPr>
          <a:xfrm>
            <a:off x="827584" y="801688"/>
            <a:ext cx="7514729" cy="873125"/>
          </a:xfrm>
        </p:spPr>
        <p:txBody>
          <a:bodyPr>
            <a:normAutofit fontScale="90000"/>
          </a:bodyPr>
          <a:lstStyle/>
          <a:p>
            <a:pPr eaLnBrk="1" hangingPunct="1"/>
            <a:r>
              <a:rPr lang="en-GB" altLang="en-US" sz="4000" i="1" dirty="0">
                <a:latin typeface="Monotype Corsiva" pitchFamily="66" charset="0"/>
              </a:rPr>
              <a:t>In summary classifying the social category of childhood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barn(inVertical)">
                                      <p:cBhvr>
                                        <p:cTn id="7" dur="500"/>
                                        <p:tgtEl>
                                          <p:spTgt spid="143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4339">
                                            <p:txEl>
                                              <p:pRg st="2" end="2"/>
                                            </p:txEl>
                                          </p:spTgt>
                                        </p:tgtEl>
                                        <p:attrNameLst>
                                          <p:attrName>style.visibility</p:attrName>
                                        </p:attrNameLst>
                                      </p:cBhvr>
                                      <p:to>
                                        <p:strVal val="visible"/>
                                      </p:to>
                                    </p:set>
                                    <p:animEffect transition="in" filter="barn(inVertical)">
                                      <p:cBhvr>
                                        <p:cTn id="12" dur="500"/>
                                        <p:tgtEl>
                                          <p:spTgt spid="14339">
                                            <p:txEl>
                                              <p:pRg st="2" end="2"/>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animEffect transition="in" filter="barn(inVertical)">
                                      <p:cBhvr>
                                        <p:cTn id="15" dur="500"/>
                                        <p:tgtEl>
                                          <p:spTgt spid="1433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lgn="just"/>
            <a:r>
              <a:rPr lang="en-GB" i="1" dirty="0"/>
              <a:t>Ancient Greek (8</a:t>
            </a:r>
            <a:r>
              <a:rPr lang="en-GB" i="1" baseline="30000" dirty="0"/>
              <a:t>th</a:t>
            </a:r>
            <a:r>
              <a:rPr lang="en-GB" i="1" dirty="0"/>
              <a:t> Century BC -146BC) and Roman Times (27BC-AD1453)</a:t>
            </a:r>
          </a:p>
          <a:p>
            <a:pPr algn="just"/>
            <a:r>
              <a:rPr lang="en-GB" dirty="0"/>
              <a:t>Infant mortality rate high – infants not named immediately.</a:t>
            </a:r>
          </a:p>
          <a:p>
            <a:pPr algn="just"/>
            <a:r>
              <a:rPr lang="en-GB" dirty="0"/>
              <a:t>Physical perfection important – unwanted babies (often female) left exposed to die.</a:t>
            </a:r>
          </a:p>
          <a:p>
            <a:pPr algn="just"/>
            <a:r>
              <a:rPr lang="en-GB" dirty="0"/>
              <a:t>Wealthy employed wet nurses.</a:t>
            </a:r>
          </a:p>
          <a:p>
            <a:pPr algn="just"/>
            <a:r>
              <a:rPr lang="en-GB" dirty="0"/>
              <a:t>Children under 7 years stayed at home with mothers, play encouraged.</a:t>
            </a:r>
          </a:p>
          <a:p>
            <a:pPr algn="just"/>
            <a:r>
              <a:rPr lang="en-GB" dirty="0"/>
              <a:t>Contributed to household tasks and caring for younger siblings (mostly girls).</a:t>
            </a:r>
          </a:p>
          <a:p>
            <a:endParaRPr lang="en-GB" dirty="0"/>
          </a:p>
          <a:p>
            <a:endParaRPr lang="en-GB" dirty="0"/>
          </a:p>
        </p:txBody>
      </p:sp>
      <p:sp>
        <p:nvSpPr>
          <p:cNvPr id="3" name="Title 2"/>
          <p:cNvSpPr>
            <a:spLocks noGrp="1"/>
          </p:cNvSpPr>
          <p:nvPr>
            <p:ph type="title"/>
          </p:nvPr>
        </p:nvSpPr>
        <p:spPr/>
        <p:txBody>
          <a:bodyPr/>
          <a:lstStyle/>
          <a:p>
            <a:r>
              <a:rPr lang="en-GB" dirty="0"/>
              <a:t> Extra </a:t>
            </a:r>
            <a:r>
              <a:rPr lang="en-GB" dirty="0" err="1"/>
              <a:t>slides;Historical</a:t>
            </a:r>
            <a:r>
              <a:rPr lang="en-GB" dirty="0"/>
              <a:t> Context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1000"/>
                                        <p:tgtEl>
                                          <p:spTgt spid="2">
                                            <p:txEl>
                                              <p:pRg st="4" end="4"/>
                                            </p:txEl>
                                          </p:spTgt>
                                        </p:tgtEl>
                                      </p:cBhvr>
                                    </p:animEffect>
                                    <p:anim calcmode="lin" valueType="num">
                                      <p:cBhvr>
                                        <p:cTn id="2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Effect transition="in" filter="fade">
                                      <p:cBhvr>
                                        <p:cTn id="35" dur="1000"/>
                                        <p:tgtEl>
                                          <p:spTgt spid="2">
                                            <p:txEl>
                                              <p:pRg st="5" end="5"/>
                                            </p:txEl>
                                          </p:spTgt>
                                        </p:tgtEl>
                                      </p:cBhvr>
                                    </p:animEffect>
                                    <p:anim calcmode="lin" valueType="num">
                                      <p:cBhvr>
                                        <p:cTn id="36"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8760" y="1772816"/>
            <a:ext cx="8229600" cy="4525963"/>
          </a:xfrm>
        </p:spPr>
        <p:txBody>
          <a:bodyPr>
            <a:normAutofit lnSpcReduction="10000"/>
          </a:bodyPr>
          <a:lstStyle/>
          <a:p>
            <a:pPr algn="just"/>
            <a:r>
              <a:rPr lang="en-GB" dirty="0"/>
              <a:t>Gender differences </a:t>
            </a:r>
          </a:p>
          <a:p>
            <a:pPr algn="just"/>
            <a:r>
              <a:rPr lang="en-GB" dirty="0"/>
              <a:t>Girls stayed at home with mothers until 15 years old then married.</a:t>
            </a:r>
          </a:p>
          <a:p>
            <a:pPr algn="just"/>
            <a:endParaRPr lang="en-GB" dirty="0"/>
          </a:p>
          <a:p>
            <a:pPr algn="just"/>
            <a:r>
              <a:rPr lang="en-GB" dirty="0"/>
              <a:t>Boys socialised with men, encouraged to learn a trade e.g. Builders, coppersmiths, land work. Rarely married before 30 years.</a:t>
            </a:r>
          </a:p>
          <a:p>
            <a:pPr algn="just"/>
            <a:endParaRPr lang="en-GB" dirty="0"/>
          </a:p>
          <a:p>
            <a:pPr algn="just"/>
            <a:r>
              <a:rPr lang="en-GB" dirty="0"/>
              <a:t>Wealthier boys from the age of 7 years educated - encouraged to play music, to draw, become athletes (Wright 2015: 35-36).</a:t>
            </a:r>
          </a:p>
        </p:txBody>
      </p:sp>
      <p:sp>
        <p:nvSpPr>
          <p:cNvPr id="3" name="Title 2"/>
          <p:cNvSpPr>
            <a:spLocks noGrp="1"/>
          </p:cNvSpPr>
          <p:nvPr>
            <p:ph type="title"/>
          </p:nvPr>
        </p:nvSpPr>
        <p:spPr/>
        <p:txBody>
          <a:bodyPr/>
          <a:lstStyle/>
          <a:p>
            <a:r>
              <a:rPr lang="en-GB" dirty="0"/>
              <a:t>Historical Context</a:t>
            </a:r>
          </a:p>
        </p:txBody>
      </p:sp>
      <p:pic>
        <p:nvPicPr>
          <p:cNvPr id="4" name="Picture 3" descr="greek-ancient-education-jpg.jpg"/>
          <p:cNvPicPr>
            <a:picLocks noChangeAspect="1"/>
          </p:cNvPicPr>
          <p:nvPr/>
        </p:nvPicPr>
        <p:blipFill>
          <a:blip r:embed="rId2" cstate="print"/>
          <a:stretch>
            <a:fillRect/>
          </a:stretch>
        </p:blipFill>
        <p:spPr>
          <a:xfrm>
            <a:off x="5436096" y="260648"/>
            <a:ext cx="2880320" cy="16177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5" end="5"/>
                                            </p:txEl>
                                          </p:spTgt>
                                        </p:tgtEl>
                                        <p:attrNameLst>
                                          <p:attrName>style.visibility</p:attrName>
                                        </p:attrNameLst>
                                      </p:cBhvr>
                                      <p:to>
                                        <p:strVal val="visible"/>
                                      </p:to>
                                    </p:set>
                                    <p:animEffect transition="in" filter="fade">
                                      <p:cBhvr>
                                        <p:cTn id="28" dur="1000"/>
                                        <p:tgtEl>
                                          <p:spTgt spid="2">
                                            <p:txEl>
                                              <p:pRg st="5" end="5"/>
                                            </p:txEl>
                                          </p:spTgt>
                                        </p:tgtEl>
                                      </p:cBhvr>
                                    </p:animEffect>
                                    <p:anim calcmode="lin" valueType="num">
                                      <p:cBhvr>
                                        <p:cTn id="29"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i="1" dirty="0"/>
              <a:t>Middle Ages (476 AD – 1453)</a:t>
            </a:r>
          </a:p>
          <a:p>
            <a:r>
              <a:rPr lang="en-GB" dirty="0"/>
              <a:t>Children were nurtured – rights protected by </a:t>
            </a:r>
          </a:p>
          <a:p>
            <a:pPr>
              <a:buNone/>
            </a:pPr>
            <a:r>
              <a:rPr lang="en-GB" dirty="0"/>
              <a:t>   legislation.</a:t>
            </a:r>
          </a:p>
          <a:p>
            <a:r>
              <a:rPr lang="en-GB" dirty="0"/>
              <a:t>Children were swaddled and breastfed.</a:t>
            </a:r>
          </a:p>
          <a:p>
            <a:pPr algn="just"/>
            <a:r>
              <a:rPr lang="en-GB" dirty="0"/>
              <a:t>Prevalent view of children as evil – led to practice of coddling to constrain babies’ “supposed propensity to wilfulness” (James et al 1998:12, Cited in Pound 2014:144).</a:t>
            </a:r>
          </a:p>
          <a:p>
            <a:pPr algn="just"/>
            <a:r>
              <a:rPr lang="en-GB" dirty="0"/>
              <a:t>Rise in mortality rate aged 3-4 years caused by disease or malnutrition due to poor weaning.</a:t>
            </a:r>
          </a:p>
          <a:p>
            <a:pPr algn="just"/>
            <a:r>
              <a:rPr lang="en-GB" dirty="0"/>
              <a:t>8 year old – children sent to other households to learn a skill. </a:t>
            </a:r>
          </a:p>
          <a:p>
            <a:pPr algn="just"/>
            <a:r>
              <a:rPr lang="en-GB" dirty="0"/>
              <a:t>Girls – weaving/domestic; boys riding/handling weapons, some to monasteries for basic education.</a:t>
            </a:r>
          </a:p>
          <a:p>
            <a:pPr algn="just"/>
            <a:r>
              <a:rPr lang="en-GB" dirty="0"/>
              <a:t>Life expectancy was 30 years (Wright 2015:37)</a:t>
            </a:r>
          </a:p>
        </p:txBody>
      </p:sp>
      <p:sp>
        <p:nvSpPr>
          <p:cNvPr id="3" name="Title 2"/>
          <p:cNvSpPr>
            <a:spLocks noGrp="1"/>
          </p:cNvSpPr>
          <p:nvPr>
            <p:ph type="title"/>
          </p:nvPr>
        </p:nvSpPr>
        <p:spPr/>
        <p:txBody>
          <a:bodyPr/>
          <a:lstStyle/>
          <a:p>
            <a:r>
              <a:rPr lang="en-GB" dirty="0"/>
              <a:t>Historical Context</a:t>
            </a:r>
          </a:p>
        </p:txBody>
      </p:sp>
      <p:pic>
        <p:nvPicPr>
          <p:cNvPr id="4" name="Picture 3" descr="swaddle-baby.jpg"/>
          <p:cNvPicPr>
            <a:picLocks noChangeAspect="1"/>
          </p:cNvPicPr>
          <p:nvPr/>
        </p:nvPicPr>
        <p:blipFill>
          <a:blip r:embed="rId2" cstate="print"/>
          <a:stretch>
            <a:fillRect/>
          </a:stretch>
        </p:blipFill>
        <p:spPr>
          <a:xfrm>
            <a:off x="7092280" y="980728"/>
            <a:ext cx="1729635" cy="17008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1000"/>
                                        <p:tgtEl>
                                          <p:spTgt spid="2">
                                            <p:txEl>
                                              <p:pRg st="2" end="2"/>
                                            </p:txEl>
                                          </p:spTgt>
                                        </p:tgtEl>
                                      </p:cBhvr>
                                    </p:animEffect>
                                    <p:anim calcmode="lin" valueType="num">
                                      <p:cBhvr>
                                        <p:cTn id="13"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fade">
                                      <p:cBhvr>
                                        <p:cTn id="19" dur="1000"/>
                                        <p:tgtEl>
                                          <p:spTgt spid="2">
                                            <p:txEl>
                                              <p:pRg st="3" end="3"/>
                                            </p:txEl>
                                          </p:spTgt>
                                        </p:tgtEl>
                                      </p:cBhvr>
                                    </p:animEffect>
                                    <p:anim calcmode="lin" valueType="num">
                                      <p:cBhvr>
                                        <p:cTn id="20"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
                                            <p:txEl>
                                              <p:pRg st="4" end="4"/>
                                            </p:txEl>
                                          </p:spTgt>
                                        </p:tgtEl>
                                        <p:attrNameLst>
                                          <p:attrName>style.visibility</p:attrName>
                                        </p:attrNameLst>
                                      </p:cBhvr>
                                      <p:to>
                                        <p:strVal val="visible"/>
                                      </p:to>
                                    </p:set>
                                    <p:animEffect transition="in" filter="fade">
                                      <p:cBhvr>
                                        <p:cTn id="26" dur="1000"/>
                                        <p:tgtEl>
                                          <p:spTgt spid="2">
                                            <p:txEl>
                                              <p:pRg st="4" end="4"/>
                                            </p:txEl>
                                          </p:spTgt>
                                        </p:tgtEl>
                                      </p:cBhvr>
                                    </p:animEffect>
                                    <p:anim calcmode="lin" valueType="num">
                                      <p:cBhvr>
                                        <p:cTn id="27"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Effect transition="in" filter="fade">
                                      <p:cBhvr>
                                        <p:cTn id="33" dur="1000"/>
                                        <p:tgtEl>
                                          <p:spTgt spid="2">
                                            <p:txEl>
                                              <p:pRg st="5" end="5"/>
                                            </p:txEl>
                                          </p:spTgt>
                                        </p:tgtEl>
                                      </p:cBhvr>
                                    </p:animEffect>
                                    <p:anim calcmode="lin" valueType="num">
                                      <p:cBhvr>
                                        <p:cTn id="34"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2">
                                            <p:txEl>
                                              <p:pRg st="6" end="6"/>
                                            </p:txEl>
                                          </p:spTgt>
                                        </p:tgtEl>
                                        <p:attrNameLst>
                                          <p:attrName>style.visibility</p:attrName>
                                        </p:attrNameLst>
                                      </p:cBhvr>
                                      <p:to>
                                        <p:strVal val="visible"/>
                                      </p:to>
                                    </p:set>
                                    <p:animEffect transition="in" filter="fade">
                                      <p:cBhvr>
                                        <p:cTn id="40" dur="1000"/>
                                        <p:tgtEl>
                                          <p:spTgt spid="2">
                                            <p:txEl>
                                              <p:pRg st="6" end="6"/>
                                            </p:txEl>
                                          </p:spTgt>
                                        </p:tgtEl>
                                      </p:cBhvr>
                                    </p:animEffect>
                                    <p:anim calcmode="lin" valueType="num">
                                      <p:cBhvr>
                                        <p:cTn id="41"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2">
                                            <p:txEl>
                                              <p:pRg st="7" end="7"/>
                                            </p:txEl>
                                          </p:spTgt>
                                        </p:tgtEl>
                                        <p:attrNameLst>
                                          <p:attrName>style.visibility</p:attrName>
                                        </p:attrNameLst>
                                      </p:cBhvr>
                                      <p:to>
                                        <p:strVal val="visible"/>
                                      </p:to>
                                    </p:set>
                                    <p:animEffect transition="in" filter="fade">
                                      <p:cBhvr>
                                        <p:cTn id="47" dur="1000"/>
                                        <p:tgtEl>
                                          <p:spTgt spid="2">
                                            <p:txEl>
                                              <p:pRg st="7" end="7"/>
                                            </p:txEl>
                                          </p:spTgt>
                                        </p:tgtEl>
                                      </p:cBhvr>
                                    </p:animEffect>
                                    <p:anim calcmode="lin" valueType="num">
                                      <p:cBhvr>
                                        <p:cTn id="48"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2">
                                            <p:txEl>
                                              <p:pRg st="8" end="8"/>
                                            </p:txEl>
                                          </p:spTgt>
                                        </p:tgtEl>
                                        <p:attrNameLst>
                                          <p:attrName>style.visibility</p:attrName>
                                        </p:attrNameLst>
                                      </p:cBhvr>
                                      <p:to>
                                        <p:strVal val="visible"/>
                                      </p:to>
                                    </p:set>
                                    <p:animEffect transition="in" filter="fade">
                                      <p:cBhvr>
                                        <p:cTn id="54" dur="1000"/>
                                        <p:tgtEl>
                                          <p:spTgt spid="2">
                                            <p:txEl>
                                              <p:pRg st="8" end="8"/>
                                            </p:txEl>
                                          </p:spTgt>
                                        </p:tgtEl>
                                      </p:cBhvr>
                                    </p:animEffect>
                                    <p:anim calcmode="lin" valueType="num">
                                      <p:cBhvr>
                                        <p:cTn id="55"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pPr algn="just"/>
            <a:r>
              <a:rPr lang="en-GB" dirty="0"/>
              <a:t>Mid 18</a:t>
            </a:r>
            <a:r>
              <a:rPr lang="en-GB" baseline="30000" dirty="0"/>
              <a:t>th</a:t>
            </a:r>
            <a:r>
              <a:rPr lang="en-GB" dirty="0"/>
              <a:t> Century Jean Jacques Rousseau’s (1712 -1778) view of children contrasted with earlier views - that a child was innocent. Rousseau said children  had a “natural goodness and clarity of vision”</a:t>
            </a:r>
          </a:p>
          <a:p>
            <a:pPr marL="109728" indent="0" algn="r">
              <a:buNone/>
            </a:pPr>
            <a:r>
              <a:rPr lang="en-GB" sz="2000" dirty="0"/>
              <a:t>(James et al 1998:12, Cited in Pound 2014:144</a:t>
            </a:r>
            <a:r>
              <a:rPr lang="en-GB" dirty="0"/>
              <a:t>). </a:t>
            </a:r>
          </a:p>
          <a:p>
            <a:pPr marL="109728" indent="0">
              <a:buNone/>
            </a:pPr>
            <a:endParaRPr lang="en-GB" dirty="0"/>
          </a:p>
        </p:txBody>
      </p:sp>
      <p:sp>
        <p:nvSpPr>
          <p:cNvPr id="3" name="Title 2"/>
          <p:cNvSpPr>
            <a:spLocks noGrp="1"/>
          </p:cNvSpPr>
          <p:nvPr>
            <p:ph type="title"/>
          </p:nvPr>
        </p:nvSpPr>
        <p:spPr/>
        <p:txBody>
          <a:bodyPr/>
          <a:lstStyle/>
          <a:p>
            <a:r>
              <a:rPr lang="en-GB" dirty="0"/>
              <a:t>Historical Context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lgn="just"/>
            <a:r>
              <a:rPr lang="en-GB" i="1" dirty="0"/>
              <a:t>Industrial Revolution (1760 – 1830)</a:t>
            </a:r>
          </a:p>
          <a:p>
            <a:pPr algn="just"/>
            <a:r>
              <a:rPr lang="en-GB" dirty="0"/>
              <a:t>Factories and mills needed workers – employed children.</a:t>
            </a:r>
          </a:p>
          <a:p>
            <a:pPr algn="just"/>
            <a:r>
              <a:rPr lang="en-GB" dirty="0"/>
              <a:t>Children were small and nimble – could pass easily under and between machinery for cleaning, repairing and tidying up of waste.</a:t>
            </a:r>
          </a:p>
          <a:p>
            <a:pPr algn="just"/>
            <a:r>
              <a:rPr lang="en-GB" altLang="en-US" dirty="0"/>
              <a:t>Child labour was cheap and small hands and nimble fingers enabled them to undertake tasks of tying in threads easily.</a:t>
            </a:r>
            <a:endParaRPr lang="en-GB" dirty="0"/>
          </a:p>
          <a:p>
            <a:pPr algn="just"/>
            <a:r>
              <a:rPr lang="en-GB" dirty="0"/>
              <a:t>Children dominated by adults and often harshly disciplined and punished. Forced to work long hours for little pay. </a:t>
            </a:r>
          </a:p>
          <a:p>
            <a:pPr algn="r">
              <a:buNone/>
            </a:pPr>
            <a:r>
              <a:rPr lang="en-GB" dirty="0"/>
              <a:t>(Wright 2015:42)</a:t>
            </a:r>
          </a:p>
        </p:txBody>
      </p:sp>
      <p:sp>
        <p:nvSpPr>
          <p:cNvPr id="3" name="Title 2"/>
          <p:cNvSpPr>
            <a:spLocks noGrp="1"/>
          </p:cNvSpPr>
          <p:nvPr>
            <p:ph type="title"/>
          </p:nvPr>
        </p:nvSpPr>
        <p:spPr/>
        <p:txBody>
          <a:bodyPr/>
          <a:lstStyle/>
          <a:p>
            <a:r>
              <a:rPr lang="en-GB" dirty="0"/>
              <a:t>Historical Context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1000"/>
                                        <p:tgtEl>
                                          <p:spTgt spid="2">
                                            <p:txEl>
                                              <p:pRg st="4" end="4"/>
                                            </p:txEl>
                                          </p:spTgt>
                                        </p:tgtEl>
                                      </p:cBhvr>
                                    </p:animEffect>
                                    <p:anim calcmode="lin" valueType="num">
                                      <p:cBhvr>
                                        <p:cTn id="2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4" end="4"/>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Effect transition="in" filter="fade">
                                      <p:cBhvr>
                                        <p:cTn id="33" dur="1000"/>
                                        <p:tgtEl>
                                          <p:spTgt spid="2">
                                            <p:txEl>
                                              <p:pRg st="5" end="5"/>
                                            </p:txEl>
                                          </p:spTgt>
                                        </p:tgtEl>
                                      </p:cBhvr>
                                    </p:animEffect>
                                    <p:anim calcmode="lin" valueType="num">
                                      <p:cBhvr>
                                        <p:cTn id="34"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hlinkClick r:id="rId2"/>
              </a:rPr>
              <a:t>Child Labour</a:t>
            </a:r>
            <a:endParaRPr lang="en-GB" dirty="0"/>
          </a:p>
        </p:txBody>
      </p:sp>
      <p:pic>
        <p:nvPicPr>
          <p:cNvPr id="5" name="Picture 4" descr="imagesDD0RRFQI.jpg"/>
          <p:cNvPicPr>
            <a:picLocks noChangeAspect="1"/>
          </p:cNvPicPr>
          <p:nvPr/>
        </p:nvPicPr>
        <p:blipFill>
          <a:blip r:embed="rId3" cstate="print"/>
          <a:stretch>
            <a:fillRect/>
          </a:stretch>
        </p:blipFill>
        <p:spPr>
          <a:xfrm>
            <a:off x="1115616" y="1412776"/>
            <a:ext cx="2448272" cy="2412156"/>
          </a:xfrm>
          <a:prstGeom prst="rect">
            <a:avLst/>
          </a:prstGeom>
        </p:spPr>
      </p:pic>
      <p:pic>
        <p:nvPicPr>
          <p:cNvPr id="6" name="Picture 5" descr="imagesP1ISIPUT.jpg"/>
          <p:cNvPicPr>
            <a:picLocks noChangeAspect="1"/>
          </p:cNvPicPr>
          <p:nvPr/>
        </p:nvPicPr>
        <p:blipFill>
          <a:blip r:embed="rId4" cstate="print"/>
          <a:stretch>
            <a:fillRect/>
          </a:stretch>
        </p:blipFill>
        <p:spPr>
          <a:xfrm>
            <a:off x="5292080" y="934904"/>
            <a:ext cx="2462386" cy="2854136"/>
          </a:xfrm>
          <a:prstGeom prst="rect">
            <a:avLst/>
          </a:prstGeom>
        </p:spPr>
      </p:pic>
      <p:pic>
        <p:nvPicPr>
          <p:cNvPr id="7" name="Picture 6" descr="thumb_603a273f2f.jpg"/>
          <p:cNvPicPr>
            <a:picLocks noChangeAspect="1"/>
          </p:cNvPicPr>
          <p:nvPr/>
        </p:nvPicPr>
        <p:blipFill>
          <a:blip r:embed="rId5" cstate="print"/>
          <a:stretch>
            <a:fillRect/>
          </a:stretch>
        </p:blipFill>
        <p:spPr>
          <a:xfrm>
            <a:off x="251520" y="3933056"/>
            <a:ext cx="3651250" cy="2451100"/>
          </a:xfrm>
          <a:prstGeom prst="rect">
            <a:avLst/>
          </a:prstGeom>
        </p:spPr>
      </p:pic>
      <p:pic>
        <p:nvPicPr>
          <p:cNvPr id="8" name="Picture 7" descr="untitled.png"/>
          <p:cNvPicPr>
            <a:picLocks noChangeAspect="1"/>
          </p:cNvPicPr>
          <p:nvPr/>
        </p:nvPicPr>
        <p:blipFill>
          <a:blip r:embed="rId6" cstate="print"/>
          <a:stretch>
            <a:fillRect/>
          </a:stretch>
        </p:blipFill>
        <p:spPr>
          <a:xfrm>
            <a:off x="4932040" y="4077072"/>
            <a:ext cx="3631261" cy="2580988"/>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pPr algn="just"/>
            <a:r>
              <a:rPr lang="en-GB" i="1" dirty="0"/>
              <a:t>Victorian Society  (1837 – 1901)</a:t>
            </a:r>
          </a:p>
          <a:p>
            <a:pPr algn="just"/>
            <a:r>
              <a:rPr lang="en-GB" dirty="0"/>
              <a:t>Populations in Britain grew.</a:t>
            </a:r>
          </a:p>
          <a:p>
            <a:pPr algn="just"/>
            <a:r>
              <a:rPr lang="en-GB" dirty="0"/>
              <a:t>Big differences between rich and poor.</a:t>
            </a:r>
          </a:p>
          <a:p>
            <a:pPr algn="just"/>
            <a:r>
              <a:rPr lang="en-GB" dirty="0"/>
              <a:t>Society became more conscious of children and their needs and contributions.</a:t>
            </a:r>
          </a:p>
          <a:p>
            <a:pPr algn="just"/>
            <a:r>
              <a:rPr lang="en-GB" dirty="0"/>
              <a:t>Class systems developed.</a:t>
            </a:r>
          </a:p>
          <a:p>
            <a:pPr algn="just"/>
            <a:r>
              <a:rPr lang="en-GB" dirty="0"/>
              <a:t>Upper and middle classes – children led protected lives cared for by nannies/governesses.</a:t>
            </a:r>
          </a:p>
          <a:p>
            <a:pPr algn="just"/>
            <a:r>
              <a:rPr lang="en-GB" dirty="0"/>
              <a:t>Lower classes – children heavily exploited – involved in factory work or chimney sweeps, some became pickpockets/scavengers.</a:t>
            </a:r>
          </a:p>
          <a:p>
            <a:pPr algn="just"/>
            <a:r>
              <a:rPr lang="en-GB" dirty="0"/>
              <a:t>As cities grew living conditions deteriorated. </a:t>
            </a:r>
          </a:p>
          <a:p>
            <a:pPr algn="just"/>
            <a:r>
              <a:rPr lang="en-GB" dirty="0"/>
              <a:t>Health policy and legislation introduced to relieve poverty and to set limits on age and hours for work and education.</a:t>
            </a:r>
          </a:p>
          <a:p>
            <a:pPr algn="just"/>
            <a:r>
              <a:rPr lang="en-GB" altLang="en-US" dirty="0"/>
              <a:t>Compulsory education by the end of the Victorian era.</a:t>
            </a:r>
          </a:p>
          <a:p>
            <a:pPr>
              <a:buNone/>
            </a:pPr>
            <a:endParaRPr lang="en-GB" dirty="0"/>
          </a:p>
          <a:p>
            <a:pPr algn="r">
              <a:buNone/>
            </a:pPr>
            <a:r>
              <a:rPr lang="en-GB" dirty="0"/>
              <a:t>(Wright 2015: 43-44)</a:t>
            </a:r>
          </a:p>
        </p:txBody>
      </p:sp>
      <p:sp>
        <p:nvSpPr>
          <p:cNvPr id="3" name="Title 2"/>
          <p:cNvSpPr>
            <a:spLocks noGrp="1"/>
          </p:cNvSpPr>
          <p:nvPr>
            <p:ph type="title"/>
          </p:nvPr>
        </p:nvSpPr>
        <p:spPr/>
        <p:txBody>
          <a:bodyPr/>
          <a:lstStyle/>
          <a:p>
            <a:r>
              <a:rPr lang="en-GB" dirty="0"/>
              <a:t>Historical Context</a:t>
            </a:r>
          </a:p>
        </p:txBody>
      </p:sp>
      <p:pic>
        <p:nvPicPr>
          <p:cNvPr id="4" name="Content Placeholder 3" descr="images7OGZS3U7.jpg"/>
          <p:cNvPicPr>
            <a:picLocks noChangeAspect="1"/>
          </p:cNvPicPr>
          <p:nvPr/>
        </p:nvPicPr>
        <p:blipFill>
          <a:blip r:embed="rId2" cstate="print"/>
          <a:stretch>
            <a:fillRect/>
          </a:stretch>
        </p:blipFill>
        <p:spPr>
          <a:xfrm>
            <a:off x="5364088" y="188641"/>
            <a:ext cx="3332872" cy="1800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1000"/>
                                        <p:tgtEl>
                                          <p:spTgt spid="2">
                                            <p:txEl>
                                              <p:pRg st="4" end="4"/>
                                            </p:txEl>
                                          </p:spTgt>
                                        </p:tgtEl>
                                      </p:cBhvr>
                                    </p:animEffect>
                                    <p:anim calcmode="lin" valueType="num">
                                      <p:cBhvr>
                                        <p:cTn id="2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Effect transition="in" filter="fade">
                                      <p:cBhvr>
                                        <p:cTn id="35" dur="1000"/>
                                        <p:tgtEl>
                                          <p:spTgt spid="2">
                                            <p:txEl>
                                              <p:pRg st="5" end="5"/>
                                            </p:txEl>
                                          </p:spTgt>
                                        </p:tgtEl>
                                      </p:cBhvr>
                                    </p:animEffect>
                                    <p:anim calcmode="lin" valueType="num">
                                      <p:cBhvr>
                                        <p:cTn id="36"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
                                            <p:txEl>
                                              <p:pRg st="6" end="6"/>
                                            </p:txEl>
                                          </p:spTgt>
                                        </p:tgtEl>
                                        <p:attrNameLst>
                                          <p:attrName>style.visibility</p:attrName>
                                        </p:attrNameLst>
                                      </p:cBhvr>
                                      <p:to>
                                        <p:strVal val="visible"/>
                                      </p:to>
                                    </p:set>
                                    <p:animEffect transition="in" filter="fade">
                                      <p:cBhvr>
                                        <p:cTn id="42" dur="1000"/>
                                        <p:tgtEl>
                                          <p:spTgt spid="2">
                                            <p:txEl>
                                              <p:pRg st="6" end="6"/>
                                            </p:txEl>
                                          </p:spTgt>
                                        </p:tgtEl>
                                      </p:cBhvr>
                                    </p:animEffect>
                                    <p:anim calcmode="lin" valueType="num">
                                      <p:cBhvr>
                                        <p:cTn id="43"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Effect transition="in" filter="fade">
                                      <p:cBhvr>
                                        <p:cTn id="49" dur="1000"/>
                                        <p:tgtEl>
                                          <p:spTgt spid="2">
                                            <p:txEl>
                                              <p:pRg st="7" end="7"/>
                                            </p:txEl>
                                          </p:spTgt>
                                        </p:tgtEl>
                                      </p:cBhvr>
                                    </p:animEffect>
                                    <p:anim calcmode="lin" valueType="num">
                                      <p:cBhvr>
                                        <p:cTn id="50"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
                                            <p:txEl>
                                              <p:pRg st="8" end="8"/>
                                            </p:txEl>
                                          </p:spTgt>
                                        </p:tgtEl>
                                        <p:attrNameLst>
                                          <p:attrName>style.visibility</p:attrName>
                                        </p:attrNameLst>
                                      </p:cBhvr>
                                      <p:to>
                                        <p:strVal val="visible"/>
                                      </p:to>
                                    </p:set>
                                    <p:animEffect transition="in" filter="fade">
                                      <p:cBhvr>
                                        <p:cTn id="56" dur="1000"/>
                                        <p:tgtEl>
                                          <p:spTgt spid="2">
                                            <p:txEl>
                                              <p:pRg st="8" end="8"/>
                                            </p:txEl>
                                          </p:spTgt>
                                        </p:tgtEl>
                                      </p:cBhvr>
                                    </p:animEffect>
                                    <p:anim calcmode="lin" valueType="num">
                                      <p:cBhvr>
                                        <p:cTn id="57"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2">
                                            <p:txEl>
                                              <p:pRg st="9" end="9"/>
                                            </p:txEl>
                                          </p:spTgt>
                                        </p:tgtEl>
                                        <p:attrNameLst>
                                          <p:attrName>style.visibility</p:attrName>
                                        </p:attrNameLst>
                                      </p:cBhvr>
                                      <p:to>
                                        <p:strVal val="visible"/>
                                      </p:to>
                                    </p:set>
                                    <p:animEffect transition="in" filter="fade">
                                      <p:cBhvr>
                                        <p:cTn id="63" dur="1000"/>
                                        <p:tgtEl>
                                          <p:spTgt spid="2">
                                            <p:txEl>
                                              <p:pRg st="9" end="9"/>
                                            </p:txEl>
                                          </p:spTgt>
                                        </p:tgtEl>
                                      </p:cBhvr>
                                    </p:animEffect>
                                    <p:anim calcmode="lin" valueType="num">
                                      <p:cBhvr>
                                        <p:cTn id="64"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2">
                                            <p:txEl>
                                              <p:pRg st="9" end="9"/>
                                            </p:txEl>
                                          </p:spTgt>
                                        </p:tgtEl>
                                        <p:attrNameLst>
                                          <p:attrName>ppt_y</p:attrName>
                                        </p:attrNameLst>
                                      </p:cBhvr>
                                      <p:tavLst>
                                        <p:tav tm="0">
                                          <p:val>
                                            <p:strVal val="#ppt_y+.1"/>
                                          </p:val>
                                        </p:tav>
                                        <p:tav tm="100000">
                                          <p:val>
                                            <p:strVal val="#ppt_y"/>
                                          </p:val>
                                        </p:tav>
                                      </p:tavLst>
                                    </p:anim>
                                  </p:childTnLst>
                                </p:cTn>
                              </p:par>
                              <p:par>
                                <p:cTn id="66" presetID="42" presetClass="entr" presetSubtype="0" fill="hold" nodeType="withEffect">
                                  <p:stCondLst>
                                    <p:cond delay="0"/>
                                  </p:stCondLst>
                                  <p:childTnLst>
                                    <p:set>
                                      <p:cBhvr>
                                        <p:cTn id="67" dur="1" fill="hold">
                                          <p:stCondLst>
                                            <p:cond delay="0"/>
                                          </p:stCondLst>
                                        </p:cTn>
                                        <p:tgtEl>
                                          <p:spTgt spid="2">
                                            <p:txEl>
                                              <p:pRg st="11" end="11"/>
                                            </p:txEl>
                                          </p:spTgt>
                                        </p:tgtEl>
                                        <p:attrNameLst>
                                          <p:attrName>style.visibility</p:attrName>
                                        </p:attrNameLst>
                                      </p:cBhvr>
                                      <p:to>
                                        <p:strVal val="visible"/>
                                      </p:to>
                                    </p:set>
                                    <p:animEffect transition="in" filter="fade">
                                      <p:cBhvr>
                                        <p:cTn id="68" dur="1000"/>
                                        <p:tgtEl>
                                          <p:spTgt spid="2">
                                            <p:txEl>
                                              <p:pRg st="11" end="11"/>
                                            </p:txEl>
                                          </p:spTgt>
                                        </p:tgtEl>
                                      </p:cBhvr>
                                    </p:animEffect>
                                    <p:anim calcmode="lin" valueType="num">
                                      <p:cBhvr>
                                        <p:cTn id="69" dur="1000" fill="hold"/>
                                        <p:tgtEl>
                                          <p:spTgt spid="2">
                                            <p:txEl>
                                              <p:pRg st="11" end="11"/>
                                            </p:txEl>
                                          </p:spTgt>
                                        </p:tgtEl>
                                        <p:attrNameLst>
                                          <p:attrName>ppt_x</p:attrName>
                                        </p:attrNameLst>
                                      </p:cBhvr>
                                      <p:tavLst>
                                        <p:tav tm="0">
                                          <p:val>
                                            <p:strVal val="#ppt_x"/>
                                          </p:val>
                                        </p:tav>
                                        <p:tav tm="100000">
                                          <p:val>
                                            <p:strVal val="#ppt_x"/>
                                          </p:val>
                                        </p:tav>
                                      </p:tavLst>
                                    </p:anim>
                                    <p:anim calcmode="lin" valueType="num">
                                      <p:cBhvr>
                                        <p:cTn id="70" dur="1000" fill="hold"/>
                                        <p:tgtEl>
                                          <p:spTgt spid="2">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lgn="just"/>
            <a:r>
              <a:rPr lang="en-GB" altLang="en-US" sz="2800" b="1" i="1" dirty="0">
                <a:latin typeface="Times New Roman" pitchFamily="18" charset="0"/>
              </a:rPr>
              <a:t>Chapter 8 pages 144 to 160</a:t>
            </a:r>
          </a:p>
          <a:p>
            <a:pPr algn="just"/>
            <a:r>
              <a:rPr lang="en-GB" altLang="en-US" sz="2800" dirty="0">
                <a:latin typeface="Times New Roman" pitchFamily="18" charset="0"/>
              </a:rPr>
              <a:t>Pound, L. (2014)  The Historical Background of Early Childhood Care and Education: Influencing Factors. In </a:t>
            </a:r>
            <a:r>
              <a:rPr lang="en-GB" altLang="en-US" sz="2800" dirty="0" err="1">
                <a:latin typeface="Times New Roman" pitchFamily="18" charset="0"/>
              </a:rPr>
              <a:t>Mukherji</a:t>
            </a:r>
            <a:r>
              <a:rPr lang="en-GB" altLang="en-US" sz="2800" dirty="0">
                <a:latin typeface="Times New Roman" pitchFamily="18" charset="0"/>
              </a:rPr>
              <a:t>, P. and Dryden, L. (</a:t>
            </a:r>
            <a:r>
              <a:rPr lang="en-GB" altLang="en-US" sz="2800" dirty="0" err="1">
                <a:latin typeface="Times New Roman" pitchFamily="18" charset="0"/>
              </a:rPr>
              <a:t>Eds</a:t>
            </a:r>
            <a:r>
              <a:rPr lang="en-GB" altLang="en-US" sz="2800" dirty="0">
                <a:latin typeface="Times New Roman" pitchFamily="18" charset="0"/>
              </a:rPr>
              <a:t>) </a:t>
            </a:r>
            <a:r>
              <a:rPr lang="en-GB" altLang="en-US" sz="2800" i="1" dirty="0">
                <a:latin typeface="Times New Roman" pitchFamily="18" charset="0"/>
              </a:rPr>
              <a:t>Foundations of Early Childhood: Principles and Practice. </a:t>
            </a:r>
            <a:r>
              <a:rPr lang="en-GB" altLang="en-US" sz="2800" dirty="0">
                <a:latin typeface="Times New Roman" pitchFamily="18" charset="0"/>
              </a:rPr>
              <a:t>London: Sage</a:t>
            </a:r>
          </a:p>
          <a:p>
            <a:pPr algn="just">
              <a:buNone/>
            </a:pPr>
            <a:endParaRPr lang="en-GB" altLang="en-US" sz="2800" dirty="0">
              <a:latin typeface="Times New Roman" pitchFamily="18" charset="0"/>
            </a:endParaRPr>
          </a:p>
          <a:p>
            <a:pPr algn="just"/>
            <a:r>
              <a:rPr lang="en-GB" altLang="en-US" sz="2800" b="1" i="1" dirty="0">
                <a:latin typeface="Times New Roman" pitchFamily="18" charset="0"/>
              </a:rPr>
              <a:t>Chapter 3 Historical Perspectives pages 34 to 51</a:t>
            </a:r>
          </a:p>
          <a:p>
            <a:pPr algn="just"/>
            <a:r>
              <a:rPr lang="en-GB" altLang="en-US" sz="2800" dirty="0">
                <a:latin typeface="Times New Roman" pitchFamily="18" charset="0"/>
              </a:rPr>
              <a:t>Wright, H. R. (2015) </a:t>
            </a:r>
            <a:r>
              <a:rPr lang="en-GB" altLang="en-US" sz="2800" i="1" dirty="0">
                <a:latin typeface="Times New Roman" pitchFamily="18" charset="0"/>
              </a:rPr>
              <a:t>The Child in Society. </a:t>
            </a:r>
            <a:r>
              <a:rPr lang="en-GB" altLang="en-US" sz="2800" dirty="0">
                <a:latin typeface="Times New Roman" pitchFamily="18" charset="0"/>
              </a:rPr>
              <a:t>London: Sage</a:t>
            </a:r>
          </a:p>
          <a:p>
            <a:pPr algn="just">
              <a:buNone/>
            </a:pPr>
            <a:endParaRPr lang="en-GB" altLang="en-US" sz="2800" dirty="0">
              <a:latin typeface="Times New Roman" pitchFamily="18" charset="0"/>
            </a:endParaRPr>
          </a:p>
          <a:p>
            <a:pPr algn="just"/>
            <a:r>
              <a:rPr lang="en-GB" altLang="en-US" sz="2800" b="1" i="1" dirty="0">
                <a:latin typeface="Times New Roman" pitchFamily="18" charset="0"/>
              </a:rPr>
              <a:t>Chapter 2  Pages 17 to 30</a:t>
            </a:r>
          </a:p>
          <a:p>
            <a:pPr algn="just"/>
            <a:r>
              <a:rPr lang="en-GB" altLang="en-US" sz="2800" dirty="0">
                <a:latin typeface="Times New Roman" pitchFamily="18" charset="0"/>
              </a:rPr>
              <a:t>Mc </a:t>
            </a:r>
            <a:r>
              <a:rPr lang="en-GB" altLang="en-US" sz="2800" dirty="0" err="1">
                <a:latin typeface="Times New Roman" pitchFamily="18" charset="0"/>
              </a:rPr>
              <a:t>Dowall</a:t>
            </a:r>
            <a:r>
              <a:rPr lang="en-GB" altLang="en-US" sz="2800" dirty="0">
                <a:latin typeface="Times New Roman" pitchFamily="18" charset="0"/>
              </a:rPr>
              <a:t> Clark, R (2013) </a:t>
            </a:r>
            <a:r>
              <a:rPr lang="en-GB" altLang="en-US" sz="2800" i="1" dirty="0">
                <a:latin typeface="Times New Roman" pitchFamily="18" charset="0"/>
              </a:rPr>
              <a:t>Children in Society for the Early Years.</a:t>
            </a:r>
            <a:r>
              <a:rPr lang="en-GB" altLang="en-US" sz="2800" dirty="0">
                <a:latin typeface="Times New Roman" pitchFamily="18" charset="0"/>
              </a:rPr>
              <a:t> 2</a:t>
            </a:r>
            <a:r>
              <a:rPr lang="en-GB" altLang="en-US" sz="2800" baseline="30000" dirty="0">
                <a:latin typeface="Times New Roman" pitchFamily="18" charset="0"/>
              </a:rPr>
              <a:t>nd</a:t>
            </a:r>
            <a:r>
              <a:rPr lang="en-GB" altLang="en-US" sz="2800" dirty="0">
                <a:latin typeface="Times New Roman" pitchFamily="18" charset="0"/>
              </a:rPr>
              <a:t> Edition. </a:t>
            </a:r>
            <a:r>
              <a:rPr lang="en-GB" altLang="en-US" sz="2800" dirty="0" err="1">
                <a:latin typeface="Times New Roman" pitchFamily="18" charset="0"/>
              </a:rPr>
              <a:t>London:Sage</a:t>
            </a:r>
            <a:endParaRPr lang="en-GB" altLang="en-US" sz="2800" dirty="0">
              <a:latin typeface="Times New Roman" pitchFamily="18" charset="0"/>
            </a:endParaRPr>
          </a:p>
          <a:p>
            <a:endParaRPr lang="en-GB" dirty="0"/>
          </a:p>
        </p:txBody>
      </p:sp>
      <p:sp>
        <p:nvSpPr>
          <p:cNvPr id="3" name="Title 2"/>
          <p:cNvSpPr>
            <a:spLocks noGrp="1"/>
          </p:cNvSpPr>
          <p:nvPr>
            <p:ph type="title"/>
          </p:nvPr>
        </p:nvSpPr>
        <p:spPr/>
        <p:txBody>
          <a:bodyPr/>
          <a:lstStyle/>
          <a:p>
            <a:r>
              <a:rPr lang="en-GB" dirty="0"/>
              <a:t>Further Reading</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3"/>
          <p:cNvSpPr>
            <a:spLocks noGrp="1" noChangeArrowheads="1"/>
          </p:cNvSpPr>
          <p:nvPr>
            <p:ph idx="1"/>
          </p:nvPr>
        </p:nvSpPr>
        <p:spPr/>
        <p:txBody>
          <a:bodyPr>
            <a:normAutofit fontScale="92500" lnSpcReduction="10000"/>
          </a:bodyPr>
          <a:lstStyle/>
          <a:p>
            <a:pPr algn="just" eaLnBrk="1" hangingPunct="1"/>
            <a:r>
              <a:rPr lang="en-GB" altLang="en-US" sz="1800" dirty="0">
                <a:latin typeface="Times New Roman" pitchFamily="18" charset="0"/>
              </a:rPr>
              <a:t>Britt, R. (2009</a:t>
            </a:r>
            <a:r>
              <a:rPr lang="en-GB" altLang="en-US" sz="1800" i="1" dirty="0">
                <a:latin typeface="Times New Roman" pitchFamily="18" charset="0"/>
              </a:rPr>
              <a:t>) Is Modern Society Ruining Childhood? </a:t>
            </a:r>
            <a:r>
              <a:rPr lang="en-GB" altLang="en-US" sz="1800" dirty="0">
                <a:latin typeface="Times New Roman" pitchFamily="18" charset="0"/>
              </a:rPr>
              <a:t>[online] available at: http://www.livescience.com/7713-modern-society-ruining-childhood-html</a:t>
            </a:r>
          </a:p>
          <a:p>
            <a:pPr algn="just" eaLnBrk="1" hangingPunct="1"/>
            <a:endParaRPr lang="en-GB" altLang="en-US" sz="1800" dirty="0">
              <a:latin typeface="Times New Roman" pitchFamily="18" charset="0"/>
            </a:endParaRPr>
          </a:p>
          <a:p>
            <a:pPr algn="just"/>
            <a:r>
              <a:rPr lang="en-GB" altLang="en-US" sz="1800" dirty="0">
                <a:latin typeface="Times New Roman" pitchFamily="18" charset="0"/>
              </a:rPr>
              <a:t>Cunningham, H. (2006) </a:t>
            </a:r>
            <a:r>
              <a:rPr lang="en-GB" altLang="en-US" sz="1800" i="1" dirty="0">
                <a:latin typeface="Times New Roman" pitchFamily="18" charset="0"/>
              </a:rPr>
              <a:t>The Invention of Childhood</a:t>
            </a:r>
            <a:r>
              <a:rPr lang="en-GB" altLang="en-US" sz="1800" dirty="0">
                <a:latin typeface="Times New Roman" pitchFamily="18" charset="0"/>
              </a:rPr>
              <a:t>, London: BBC Books</a:t>
            </a:r>
          </a:p>
          <a:p>
            <a:pPr algn="just">
              <a:buNone/>
            </a:pPr>
            <a:endParaRPr lang="en-GB" altLang="en-US" sz="1800" dirty="0">
              <a:latin typeface="Times New Roman" pitchFamily="18" charset="0"/>
            </a:endParaRPr>
          </a:p>
          <a:p>
            <a:pPr algn="just" eaLnBrk="1" hangingPunct="1"/>
            <a:r>
              <a:rPr lang="en-GB" altLang="en-US" sz="1800" dirty="0">
                <a:latin typeface="Times New Roman" pitchFamily="18" charset="0"/>
              </a:rPr>
              <a:t>McDowall Clark, R. (2013) </a:t>
            </a:r>
            <a:r>
              <a:rPr lang="en-GB" altLang="en-US" sz="1800" i="1" dirty="0">
                <a:latin typeface="Times New Roman" pitchFamily="18" charset="0"/>
              </a:rPr>
              <a:t>Childhood in Society for Early Childhood Studies,</a:t>
            </a:r>
            <a:r>
              <a:rPr lang="en-GB" altLang="en-US" sz="1800" dirty="0">
                <a:latin typeface="Times New Roman" pitchFamily="18" charset="0"/>
              </a:rPr>
              <a:t> 2</a:t>
            </a:r>
            <a:r>
              <a:rPr lang="en-GB" altLang="en-US" sz="1800" baseline="30000" dirty="0">
                <a:latin typeface="Times New Roman" pitchFamily="18" charset="0"/>
              </a:rPr>
              <a:t>nd</a:t>
            </a:r>
            <a:r>
              <a:rPr lang="en-GB" altLang="en-US" sz="1800" dirty="0">
                <a:latin typeface="Times New Roman" pitchFamily="18" charset="0"/>
              </a:rPr>
              <a:t> Edition. London: Sage </a:t>
            </a:r>
          </a:p>
          <a:p>
            <a:pPr algn="just" eaLnBrk="1" hangingPunct="1">
              <a:buNone/>
            </a:pPr>
            <a:endParaRPr lang="en-GB" altLang="en-US" sz="1800" dirty="0">
              <a:latin typeface="Times New Roman" pitchFamily="18" charset="0"/>
            </a:endParaRPr>
          </a:p>
          <a:p>
            <a:pPr algn="just" eaLnBrk="1" hangingPunct="1"/>
            <a:r>
              <a:rPr lang="en-GB" altLang="en-US" sz="1800" dirty="0">
                <a:latin typeface="Times New Roman" pitchFamily="18" charset="0"/>
              </a:rPr>
              <a:t>Oliver, B. and Pitt, B. (2010) </a:t>
            </a:r>
            <a:r>
              <a:rPr lang="en-GB" altLang="en-US" sz="1800" i="1" dirty="0">
                <a:latin typeface="Times New Roman" pitchFamily="18" charset="0"/>
              </a:rPr>
              <a:t>Working with Children, Young People and Families, </a:t>
            </a:r>
            <a:r>
              <a:rPr lang="en-GB" altLang="en-US" sz="1800" dirty="0">
                <a:latin typeface="Times New Roman" pitchFamily="18" charset="0"/>
              </a:rPr>
              <a:t>Exeter; Learning Matters</a:t>
            </a:r>
          </a:p>
          <a:p>
            <a:pPr algn="just" eaLnBrk="1" hangingPunct="1"/>
            <a:endParaRPr lang="en-GB" altLang="en-US" sz="1800" dirty="0">
              <a:latin typeface="Times New Roman" pitchFamily="18" charset="0"/>
            </a:endParaRPr>
          </a:p>
          <a:p>
            <a:pPr algn="just" eaLnBrk="1" hangingPunct="1"/>
            <a:r>
              <a:rPr lang="en-GB" altLang="en-US" sz="1800" dirty="0">
                <a:latin typeface="Times New Roman" pitchFamily="18" charset="0"/>
              </a:rPr>
              <a:t>Pound, L. (2014)  The Historical Background of Early Childhood Care and Education: Influencing Factors. In </a:t>
            </a:r>
            <a:r>
              <a:rPr lang="en-GB" altLang="en-US" sz="1800" dirty="0" err="1">
                <a:latin typeface="Times New Roman" pitchFamily="18" charset="0"/>
              </a:rPr>
              <a:t>Mukherji</a:t>
            </a:r>
            <a:r>
              <a:rPr lang="en-GB" altLang="en-US" sz="1800" dirty="0">
                <a:latin typeface="Times New Roman" pitchFamily="18" charset="0"/>
              </a:rPr>
              <a:t>, P. and Dryden, L. (</a:t>
            </a:r>
            <a:r>
              <a:rPr lang="en-GB" altLang="en-US" sz="1800" dirty="0" err="1">
                <a:latin typeface="Times New Roman" pitchFamily="18" charset="0"/>
              </a:rPr>
              <a:t>Eds</a:t>
            </a:r>
            <a:r>
              <a:rPr lang="en-GB" altLang="en-US" sz="1800" dirty="0">
                <a:latin typeface="Times New Roman" pitchFamily="18" charset="0"/>
              </a:rPr>
              <a:t>) </a:t>
            </a:r>
            <a:r>
              <a:rPr lang="en-GB" altLang="en-US" sz="1800" i="1" dirty="0">
                <a:latin typeface="Times New Roman" pitchFamily="18" charset="0"/>
              </a:rPr>
              <a:t>Foundations of Early Childhood: Principles and Practice. </a:t>
            </a:r>
            <a:r>
              <a:rPr lang="en-GB" altLang="en-US" sz="1800" dirty="0">
                <a:latin typeface="Times New Roman" pitchFamily="18" charset="0"/>
              </a:rPr>
              <a:t>London: Sage</a:t>
            </a:r>
          </a:p>
          <a:p>
            <a:pPr algn="just" eaLnBrk="1" hangingPunct="1">
              <a:buNone/>
            </a:pPr>
            <a:endParaRPr lang="en-GB" altLang="en-US" sz="1800" dirty="0">
              <a:latin typeface="Times New Roman" pitchFamily="18" charset="0"/>
            </a:endParaRPr>
          </a:p>
          <a:p>
            <a:pPr algn="just" eaLnBrk="1" hangingPunct="1"/>
            <a:r>
              <a:rPr lang="en-GB" altLang="en-US" sz="1800" dirty="0">
                <a:latin typeface="Times New Roman" pitchFamily="18" charset="0"/>
              </a:rPr>
              <a:t>Wright, H. R. (2015) </a:t>
            </a:r>
            <a:r>
              <a:rPr lang="en-GB" altLang="en-US" sz="1800" i="1" dirty="0">
                <a:latin typeface="Times New Roman" pitchFamily="18" charset="0"/>
              </a:rPr>
              <a:t>The Child in Society. </a:t>
            </a:r>
            <a:r>
              <a:rPr lang="en-GB" altLang="en-US" sz="1800" dirty="0">
                <a:latin typeface="Times New Roman" pitchFamily="18" charset="0"/>
              </a:rPr>
              <a:t>London: Sage</a:t>
            </a:r>
          </a:p>
        </p:txBody>
      </p:sp>
      <p:sp>
        <p:nvSpPr>
          <p:cNvPr id="35842" name="Rectangle 2"/>
          <p:cNvSpPr>
            <a:spLocks noGrp="1" noChangeArrowheads="1"/>
          </p:cNvSpPr>
          <p:nvPr>
            <p:ph type="title"/>
          </p:nvPr>
        </p:nvSpPr>
        <p:spPr/>
        <p:txBody>
          <a:bodyPr/>
          <a:lstStyle/>
          <a:p>
            <a:pPr eaLnBrk="1" hangingPunct="1"/>
            <a:r>
              <a:rPr lang="en-GB" altLang="en-US"/>
              <a:t>References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1714</Words>
  <Application>Microsoft Office PowerPoint</Application>
  <PresentationFormat>On-screen Show (4:3)</PresentationFormat>
  <Paragraphs>158</Paragraphs>
  <Slides>24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Lucida Sans Unicode</vt:lpstr>
      <vt:lpstr>Monotype Corsiva</vt:lpstr>
      <vt:lpstr>Times New Roman</vt:lpstr>
      <vt:lpstr>Verdana</vt:lpstr>
      <vt:lpstr>Wingdings 2</vt:lpstr>
      <vt:lpstr>Wingdings 3</vt:lpstr>
      <vt:lpstr>Concourse</vt:lpstr>
      <vt:lpstr>Children Young People and Families </vt:lpstr>
      <vt:lpstr>Feedback</vt:lpstr>
      <vt:lpstr>Your Responses…(Edit)</vt:lpstr>
      <vt:lpstr>Legal Definition…</vt:lpstr>
      <vt:lpstr>Differing perceptions of a child</vt:lpstr>
      <vt:lpstr>Feedback</vt:lpstr>
      <vt:lpstr>Key Personal Milestones – 5 minutes</vt:lpstr>
      <vt:lpstr>Childhood as a Social Construction</vt:lpstr>
      <vt:lpstr>Definition of Childhood</vt:lpstr>
      <vt:lpstr>Definition of Childhood</vt:lpstr>
      <vt:lpstr>Definitions of Childhood</vt:lpstr>
      <vt:lpstr>Definitions of Childhood</vt:lpstr>
      <vt:lpstr>Historical Context</vt:lpstr>
      <vt:lpstr>Historical Context</vt:lpstr>
      <vt:lpstr>In summary classifying the social category of childhood</vt:lpstr>
      <vt:lpstr> Extra slides;Historical Context</vt:lpstr>
      <vt:lpstr>Historical Context</vt:lpstr>
      <vt:lpstr>Historical Context</vt:lpstr>
      <vt:lpstr>Historical Context</vt:lpstr>
      <vt:lpstr>Historical Context</vt:lpstr>
      <vt:lpstr>Child Labour</vt:lpstr>
      <vt:lpstr>Historical Context</vt:lpstr>
      <vt:lpstr>Further Reading</vt:lpstr>
      <vt:lpstr>References</vt:lpstr>
    </vt:vector>
  </TitlesOfParts>
  <Company>NPTC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Childhood</dc:title>
  <dc:creator>NPTC</dc:creator>
  <cp:lastModifiedBy>Colin Barr</cp:lastModifiedBy>
  <cp:revision>61</cp:revision>
  <dcterms:created xsi:type="dcterms:W3CDTF">2010-06-15T12:10:00Z</dcterms:created>
  <dcterms:modified xsi:type="dcterms:W3CDTF">2023-05-13T15:55:53Z</dcterms:modified>
</cp:coreProperties>
</file>