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5274" autoAdjust="0"/>
  </p:normalViewPr>
  <p:slideViewPr>
    <p:cSldViewPr snapToGrid="0" snapToObjects="1" showGuides="1">
      <p:cViewPr>
        <p:scale>
          <a:sx n="25" d="100"/>
          <a:sy n="25" d="100"/>
        </p:scale>
        <p:origin x="12" y="-238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 INTRODUCTION &amp; BACKGROUND </a:t>
            </a:r>
            <a:endParaRPr lang="en-IN" sz="6000" kern="1200" dirty="0">
              <a:solidFill>
                <a:schemeClr val="tx1"/>
              </a:solidFill>
              <a:effectLst/>
              <a:latin typeface="+mn-lt"/>
              <a:ea typeface="+mn-ea"/>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Burnout is increasingly recognised as a major challenge in the adult social care workforce. Domiciliary care workers usually provide complex care while managing a heavy workload and emotionally demanding situations. The pressure negatively impacts both well-being and quality of care delivery to the staff (Skills for Care, 2024). Peer support groups offer a structured environment where workers can exchange coping strategies, discuss challenges and receive emotional support from colleagues. The systematic review investigates whether biweekly groups can effectively reduce stress and burnout among frontline adult social care workers in inner London.</a:t>
            </a:r>
          </a:p>
          <a:p>
            <a:r>
              <a:rPr lang="en-US" sz="6000" b="1" dirty="0">
                <a:solidFill>
                  <a:srgbClr val="000000"/>
                </a:solidFill>
                <a:latin typeface="Arial Bold"/>
                <a:ea typeface="Arial Bold"/>
                <a:cs typeface="Arial Bold"/>
                <a:sym typeface="Arial Bold"/>
              </a:rPr>
              <a:t>PREVALENCE</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widespread nature of burnout in adult social care has been reported in several studies. For example, Hussein et al. (2022) highlighted that many care workers experience moderate to high levels of work-related stress and emotional exhaustion. Similarly, Kirkland</a:t>
            </a:r>
            <a:r>
              <a:rPr lang="en-IN" sz="6000" kern="1200" baseline="0" dirty="0">
                <a:solidFill>
                  <a:schemeClr val="tx1"/>
                </a:solidFill>
                <a:effectLst/>
                <a:latin typeface="+mn-lt"/>
                <a:ea typeface="+mn-ea"/>
                <a:cs typeface="+mn-cs"/>
              </a:rPr>
              <a:t> </a:t>
            </a:r>
            <a:r>
              <a:rPr lang="en-IN" sz="6000" kern="1200" dirty="0">
                <a:solidFill>
                  <a:schemeClr val="tx1"/>
                </a:solidFill>
                <a:effectLst/>
                <a:latin typeface="+mn-lt"/>
                <a:ea typeface="+mn-ea"/>
                <a:cs typeface="+mn-cs"/>
              </a:rPr>
              <a:t>(2022) reflected on the impact of the pandemic intensifying the existing pressure on the workforce and leading to greater mental health concerns among the care staff. </a:t>
            </a:r>
            <a:endParaRPr lang="en-US" sz="6000" b="1" dirty="0">
              <a:solidFill>
                <a:srgbClr val="000000"/>
              </a:solidFill>
              <a:latin typeface="Arial Bold"/>
              <a:ea typeface="Arial Bold"/>
              <a:cs typeface="Arial Bold"/>
              <a:sym typeface="Arial Bold"/>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LITERATURE REVIEW </a:t>
            </a:r>
            <a:endParaRPr lang="en-US" sz="6000" b="1" dirty="0">
              <a:solidFill>
                <a:srgbClr val="000000"/>
              </a:solidFill>
              <a:latin typeface="Arial Bold"/>
              <a:cs typeface="Arial Bold"/>
              <a:sym typeface="Arial Bold"/>
            </a:endParaRP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Consistently, the literature identifies occupational stress as a significant factor contributing to burnout among care workers. Moriarty </a:t>
            </a:r>
            <a:r>
              <a:rPr lang="en-IN" sz="6000" i="1" kern="1200" dirty="0">
                <a:solidFill>
                  <a:schemeClr val="tx1"/>
                </a:solidFill>
                <a:effectLst/>
                <a:latin typeface="+mn-lt"/>
                <a:ea typeface="+mn-ea"/>
                <a:cs typeface="+mn-cs"/>
              </a:rPr>
              <a:t>et al. </a:t>
            </a:r>
            <a:r>
              <a:rPr lang="en-IN" sz="6000" kern="1200" dirty="0">
                <a:solidFill>
                  <a:schemeClr val="tx1"/>
                </a:solidFill>
                <a:effectLst/>
                <a:latin typeface="+mn-lt"/>
                <a:ea typeface="+mn-ea"/>
                <a:cs typeface="+mn-cs"/>
              </a:rPr>
              <a:t>(2022) highlighted that emotional labour, high workload and lack of an adequate support system increase vulnerability to psychological exhaustion. Despite the finding, there is still limited evidence specifically focusing on domiciliary care workers in inner London, supporting the need for conducting a systematic review.</a:t>
            </a:r>
          </a:p>
          <a:p>
            <a:r>
              <a:rPr lang="en-US" sz="6000" b="1" dirty="0">
                <a:solidFill>
                  <a:srgbClr val="000000"/>
                </a:solidFill>
                <a:latin typeface="Arial Bold"/>
                <a:ea typeface="Arial Bold"/>
                <a:cs typeface="Arial Bold"/>
                <a:sym typeface="Arial Bold"/>
              </a:rPr>
              <a:t>RATIONALE</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rationale of the review stems from ongoing concerns regarding workforce shortage and burnout in adult social care. According to Skills for Care (2024), higher levels of stress can result in increased sickness absence, reduced job satisfaction and staff leaving the profession. Several well-being interventions exist, but peer support groups are relatively inexpensive and can be integrated into routine organisational practices. Evaluating the effectiveness as a result is important because evidence-based well-being strategies can support workforce sustainability, improve employee retention and enhance the quality of care delivered to the service user (</a:t>
            </a:r>
            <a:r>
              <a:rPr lang="en-IN" sz="6000" kern="1200" dirty="0" err="1">
                <a:solidFill>
                  <a:schemeClr val="tx1"/>
                </a:solidFill>
                <a:effectLst/>
                <a:latin typeface="+mn-lt"/>
                <a:ea typeface="+mn-ea"/>
                <a:cs typeface="+mn-cs"/>
              </a:rPr>
              <a:t>Stenov</a:t>
            </a:r>
            <a:r>
              <a:rPr lang="en-IN" sz="6000" kern="1200" dirty="0">
                <a:solidFill>
                  <a:schemeClr val="tx1"/>
                </a:solidFill>
                <a:effectLst/>
                <a:latin typeface="+mn-lt"/>
                <a:ea typeface="+mn-ea"/>
                <a:cs typeface="+mn-cs"/>
              </a:rPr>
              <a:t> </a:t>
            </a:r>
            <a:r>
              <a:rPr lang="en-IN" sz="6000" i="1" kern="1200" dirty="0">
                <a:solidFill>
                  <a:schemeClr val="tx1"/>
                </a:solidFill>
                <a:effectLst/>
                <a:latin typeface="+mn-lt"/>
                <a:ea typeface="+mn-ea"/>
                <a:cs typeface="+mn-cs"/>
              </a:rPr>
              <a:t>et al., </a:t>
            </a:r>
            <a:r>
              <a:rPr lang="en-IN" sz="6000" kern="1200" dirty="0">
                <a:solidFill>
                  <a:schemeClr val="tx1"/>
                </a:solidFill>
                <a:effectLst/>
                <a:latin typeface="+mn-lt"/>
                <a:ea typeface="+mn-ea"/>
                <a:cs typeface="+mn-cs"/>
              </a:rPr>
              <a:t>2023).</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 RESEARCH QUESTION </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Research question examines whether participation in regular peer support groups can reduce stress and burnout among frontline adult social workers. The PECO framework provides a clear structure for the review process. The population includes the adult social care worker employed in inner London, and the exposure is participation in the structured biweekly peer support sessions. The comparison focuses on a reduction in stress and burnout levels alongside potential improvement in workforce retention and well-being among care professionals.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RESEARCH AIM &amp; OBJECTIVES </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study focuses on evaluating the effectiveness of biweekly peer support groups to reduce workplace burnout. The first objective focuses on analysing existing stress levels and burnout among frontline care workers using recognised measurement tools. The second objective investigates the evidence related to the implementation of structured peer support programs. The third objective evaluates whether participation in peer support groups contributes to lower levels of stress and improved levels of staff retention over 12-month periods. Collectively, the objectives provide a framework to analyse the potential benefit of peer support intervention in adult social care.</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6000" b="1" dirty="0">
                <a:solidFill>
                  <a:srgbClr val="000000"/>
                </a:solidFill>
                <a:latin typeface="Arial Bold"/>
                <a:ea typeface="Arial Bold"/>
                <a:cs typeface="Arial Bold"/>
                <a:sym typeface="Arial Bold"/>
              </a:rPr>
              <a:t>RESEARCH IMPACT </a:t>
            </a:r>
          </a:p>
          <a:p>
            <a:pPr marL="0" marR="0" lvl="0" indent="0" algn="l" defTabSz="4388900" rtl="0" eaLnBrk="1" fontAlgn="auto" latinLnBrk="0" hangingPunct="1">
              <a:lnSpc>
                <a:spcPct val="100000"/>
              </a:lnSpc>
              <a:spcBef>
                <a:spcPts val="0"/>
              </a:spcBef>
              <a:spcAft>
                <a:spcPts val="0"/>
              </a:spcAft>
              <a:buClrTx/>
              <a:buSzTx/>
              <a:buFontTx/>
              <a:buNone/>
              <a:tabLst/>
              <a:defRPr/>
            </a:pPr>
            <a:r>
              <a:rPr lang="en-IN" sz="6000" kern="1200" dirty="0">
                <a:solidFill>
                  <a:schemeClr val="tx1"/>
                </a:solidFill>
                <a:effectLst/>
                <a:latin typeface="+mn-lt"/>
                <a:ea typeface="+mn-ea"/>
                <a:cs typeface="+mn-cs"/>
              </a:rPr>
              <a:t>The systematic review has the potential to influence policy and practice within adult social care. The evidence demonstrates the effectiveness of peer support to encourage companies to adopt structured well-being programmes as part of workforce support strategies. Reduced burnout can decrease employee turnover, improve employee satisfaction, and enhance workforce stability (Skills for Care, 2024). Additionally, an effective, healthier workforce is more likely to deliver high-quality, consistent care. Thus, the findings can contribute to further policy investment and development in staff well being initiative across the social care sector.</a:t>
            </a:r>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
        <p:nvSpPr>
          <p:cNvPr id="5" name="Notes Placeholder 2"/>
          <p:cNvSpPr txBox="1">
            <a:spLocks/>
          </p:cNvSpPr>
          <p:nvPr/>
        </p:nvSpPr>
        <p:spPr>
          <a:xfrm>
            <a:off x="838200" y="4495800"/>
            <a:ext cx="5486400" cy="4114800"/>
          </a:xfrm>
          <a:prstGeom prst="rect">
            <a:avLst/>
          </a:prstGeom>
        </p:spPr>
        <p:txBody>
          <a:bodyPr vert="horz" lIns="91440" tIns="45720" rIns="91440" bIns="45720" rtlCol="0">
            <a:normAutofit fontScale="25000" lnSpcReduction="20000"/>
          </a:bodyPr>
          <a:lst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a:lstStyle>
          <a:p>
            <a:pPr>
              <a:defRPr/>
            </a:pPr>
            <a:r>
              <a:rPr lang="en-US" sz="6000" b="1">
                <a:solidFill>
                  <a:srgbClr val="000000"/>
                </a:solidFill>
                <a:latin typeface="Arial Bold"/>
                <a:ea typeface="Arial Bold"/>
                <a:cs typeface="Arial Bold"/>
                <a:sym typeface="Arial Bold"/>
              </a:rPr>
              <a:t> INTRODUCTION &amp; BACKGROUND </a:t>
            </a:r>
            <a:endParaRPr lang="en-IN" sz="6000"/>
          </a:p>
          <a:p>
            <a:pPr>
              <a:defRPr/>
            </a:pPr>
            <a:r>
              <a:rPr lang="en-IN" sz="6000"/>
              <a:t>Burnout is increasingly recognised as a major challenge in the adult social care workforce. Domiciliary care workers usually provide complex care while managing a heavy workload and emotionally demanding situations. The pressure negatively impacts both well-being and quality of care delivery to the staff (Skills for Care, 2024). Peer support groups offer a structured environment where workers can exchange coping strategies, discuss challenges and receive emotional support from colleagues. The systematic review investigates whether biweekly groups can effectively reduce stress and burnout among frontline adult social care workers in inner London.</a:t>
            </a:r>
          </a:p>
          <a:p>
            <a:r>
              <a:rPr lang="en-US" sz="6000" b="1">
                <a:solidFill>
                  <a:srgbClr val="000000"/>
                </a:solidFill>
                <a:latin typeface="Arial Bold"/>
                <a:ea typeface="Arial Bold"/>
                <a:cs typeface="Arial Bold"/>
                <a:sym typeface="Arial Bold"/>
              </a:rPr>
              <a:t>PREVALENCE</a:t>
            </a:r>
          </a:p>
          <a:p>
            <a:pPr>
              <a:defRPr/>
            </a:pPr>
            <a:r>
              <a:rPr lang="en-IN" sz="6000"/>
              <a:t>The widespread nature of burnout in adult social care has been reported in several studies. For example, Hussein et al. (2022) highlighted that many care workers experience moderate to high levels of work-related stress and emotional exhaustion. Similarly, Kirkland (2022) reflected on the impact of the pandemic intensifying the existing pressure on the workforce and leading to greater mental health concerns among the care staff. </a:t>
            </a:r>
            <a:endParaRPr lang="en-US" sz="6000" b="1">
              <a:solidFill>
                <a:srgbClr val="000000"/>
              </a:solidFill>
              <a:latin typeface="Arial Bold"/>
              <a:ea typeface="Arial Bold"/>
              <a:cs typeface="Arial Bold"/>
              <a:sym typeface="Arial Bold"/>
            </a:endParaRPr>
          </a:p>
          <a:p>
            <a:pPr>
              <a:defRPr/>
            </a:pPr>
            <a:r>
              <a:rPr lang="en-US" sz="6000" b="1">
                <a:solidFill>
                  <a:srgbClr val="000000"/>
                </a:solidFill>
                <a:latin typeface="Arial Bold"/>
                <a:ea typeface="Arial Bold"/>
                <a:cs typeface="Arial Bold"/>
                <a:sym typeface="Arial Bold"/>
              </a:rPr>
              <a:t>LITERATURE REVIEW </a:t>
            </a:r>
            <a:endParaRPr lang="en-US" sz="6000" b="1">
              <a:solidFill>
                <a:srgbClr val="000000"/>
              </a:solidFill>
              <a:latin typeface="Arial Bold"/>
              <a:cs typeface="Arial Bold"/>
              <a:sym typeface="Arial Bold"/>
            </a:endParaRPr>
          </a:p>
          <a:p>
            <a:pPr>
              <a:defRPr/>
            </a:pPr>
            <a:r>
              <a:rPr lang="en-IN" sz="6000"/>
              <a:t>Consistently, the literature identifies occupational stress as a significant factor contributing to burnout among care workers. Moriarty </a:t>
            </a:r>
            <a:r>
              <a:rPr lang="en-IN" sz="6000" i="1"/>
              <a:t>et al. </a:t>
            </a:r>
            <a:r>
              <a:rPr lang="en-IN" sz="6000"/>
              <a:t>(2022) highlighted that emotional labour, high workload and lack of an adequate support system increase vulnerability to psychological exhaustion. Despite the finding, there is still limited evidence specifically focusing on domiciliary care workers in inner London, supporting the need for conducting a systematic review.</a:t>
            </a:r>
          </a:p>
          <a:p>
            <a:r>
              <a:rPr lang="en-US" sz="6000" b="1">
                <a:solidFill>
                  <a:srgbClr val="000000"/>
                </a:solidFill>
                <a:latin typeface="Arial Bold"/>
                <a:ea typeface="Arial Bold"/>
                <a:cs typeface="Arial Bold"/>
                <a:sym typeface="Arial Bold"/>
              </a:rPr>
              <a:t>RATIONALE</a:t>
            </a:r>
          </a:p>
          <a:p>
            <a:pPr>
              <a:defRPr/>
            </a:pPr>
            <a:r>
              <a:rPr lang="en-IN" sz="6000"/>
              <a:t>The rationale of the review stems from ongoing concerns regarding workforce shortage and burnout in adult social care. According to Skills for Care (2024), higher levels of stress can result in increased sickness absence, reduced job satisfaction and staff leaving the profession. Several well-being interventions exist, but peer support groups are relatively inexpensive and can be integrated into routine organisational practices. Evaluating the effectiveness as a result is important because evidence-based well-being strategies can support workforce sustainability, improve employee retention and enhance the quality of care delivered to the service user (Stenov </a:t>
            </a:r>
            <a:r>
              <a:rPr lang="en-IN" sz="6000" i="1"/>
              <a:t>et al., </a:t>
            </a:r>
            <a:r>
              <a:rPr lang="en-IN" sz="6000"/>
              <a:t>2023).</a:t>
            </a:r>
          </a:p>
          <a:p>
            <a:pPr>
              <a:defRPr/>
            </a:pPr>
            <a:r>
              <a:rPr lang="en-US" sz="6000" b="1">
                <a:solidFill>
                  <a:srgbClr val="000000"/>
                </a:solidFill>
                <a:latin typeface="Arial Bold"/>
                <a:ea typeface="Arial Bold"/>
                <a:cs typeface="Arial Bold"/>
                <a:sym typeface="Arial Bold"/>
              </a:rPr>
              <a:t> RESEARCH QUESTION </a:t>
            </a:r>
          </a:p>
          <a:p>
            <a:pPr>
              <a:defRPr/>
            </a:pPr>
            <a:r>
              <a:rPr lang="en-IN" sz="6000"/>
              <a:t>The Research question examines whether participation in regular peer support groups can reduce stress and burnout among frontline adult social workers. The PECO framework provides a clear structure for the review process. The population includes the adult social care worker employed in inner London, and the exposure is participation in the structured biweekly peer support sessions. The comparison focuses on a reduction in stress and burnout levels alongside potential improvement in workforce retention and well-being among care professionals.</a:t>
            </a:r>
          </a:p>
          <a:p>
            <a:pPr>
              <a:defRPr/>
            </a:pPr>
            <a:r>
              <a:rPr lang="en-US" sz="6000" b="1">
                <a:solidFill>
                  <a:srgbClr val="000000"/>
                </a:solidFill>
                <a:latin typeface="Arial Bold"/>
                <a:ea typeface="Arial Bold"/>
                <a:cs typeface="Arial Bold"/>
                <a:sym typeface="Arial Bold"/>
              </a:rPr>
              <a:t>RESEARCH AIM &amp; OBJECTIVES </a:t>
            </a:r>
          </a:p>
          <a:p>
            <a:pPr>
              <a:defRPr/>
            </a:pPr>
            <a:r>
              <a:rPr lang="en-IN" sz="6000"/>
              <a:t>The study focuses on evaluating the effectiveness of biweekly peer support groups to reduce workplace burnout. The first objective focuses on analysing existing stress levels and burnout among frontline care workers using recognised measurement tools. The second objective investigates the evidence related to the implementation of structured peer support programs. The third objective evaluates whether participation in peer support groups contributes to lower levels of stress and improved levels of staff retention over 12-month periods. Collectively, the objectives provide a framework to analyse the potential benefit of peer support intervention in adult social care.</a:t>
            </a:r>
          </a:p>
          <a:p>
            <a:pPr>
              <a:defRPr/>
            </a:pPr>
            <a:r>
              <a:rPr lang="en-US" sz="6000" b="1">
                <a:solidFill>
                  <a:srgbClr val="000000"/>
                </a:solidFill>
                <a:latin typeface="Arial Bold"/>
                <a:ea typeface="Arial Bold"/>
                <a:cs typeface="Arial Bold"/>
                <a:sym typeface="Arial Bold"/>
              </a:rPr>
              <a:t>RESEARCH IMPACT </a:t>
            </a:r>
          </a:p>
          <a:p>
            <a:pPr>
              <a:defRPr/>
            </a:pPr>
            <a:r>
              <a:rPr lang="en-IN" sz="6000"/>
              <a:t>The systematic review has the potential to influence policy and practice within adult social care. The evidence demonstrates the effectiveness of peer support to encourage companies to adopt structured well-being programmes as part of workforce support strategies. Reduced burnout can decrease employee turnover, improve employee satisfaction, and enhance workforce stability (Skills for Care, 2024). Additionally, an effective, healthier workforce is more likely to deliver high-quality, consistent care. Thus, the findings can contribute to further policy investment and development in staff well being initiative across the social care sector.</a:t>
            </a:r>
            <a:endParaRPr lang="en-IN" sz="6000" dirty="0"/>
          </a:p>
        </p:txBody>
      </p:sp>
    </p:spTree>
    <p:extLst>
      <p:ext uri="{BB962C8B-B14F-4D97-AF65-F5344CB8AC3E}">
        <p14:creationId xmlns:p14="http://schemas.microsoft.com/office/powerpoint/2010/main" val="3030834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pPr/>
              <a:t>05/07/2026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pPr/>
              <a:t>05/07/2026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pPr/>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3" Type="http://schemas.openxmlformats.org/officeDocument/2006/relationships/hyperlink" Target="https://search.proquest.com/openview/2bf0db790e0e8b33226cf1c18088b044/1?pq-origsite=gscholar&amp;cbl=18750&amp;diss=y" TargetMode="External"/><Relationship Id="rId18" Type="http://schemas.openxmlformats.org/officeDocument/2006/relationships/hyperlink" Target="https://www.thelancet.com/journals/laninf/article/PIIS1473-3099(24)00431-6/fulltext" TargetMode="External"/><Relationship Id="rId26" Type="http://schemas.openxmlformats.org/officeDocument/2006/relationships/hyperlink" Target="https://www.mdpi.com/2227-9032/9/11/1501" TargetMode="External"/><Relationship Id="rId3" Type="http://schemas.openxmlformats.org/officeDocument/2006/relationships/image" Target="../media/image10.png"/><Relationship Id="rId21" Type="http://schemas.openxmlformats.org/officeDocument/2006/relationships/hyperlink" Target="https://www.mdpi.com/1660-4601/20/5/4536" TargetMode="External"/><Relationship Id="rId34" Type="http://schemas.openxmlformats.org/officeDocument/2006/relationships/image" Target="../media/image16.png"/><Relationship Id="rId7" Type="http://schemas.openxmlformats.org/officeDocument/2006/relationships/hyperlink" Target="https://www.health.org.uk/" TargetMode="External"/><Relationship Id="rId12" Type="http://schemas.openxmlformats.org/officeDocument/2006/relationships/hyperlink" Target="https://www.mdpi.com/journal/ijerph" TargetMode="External"/><Relationship Id="rId17" Type="http://schemas.openxmlformats.org/officeDocument/2006/relationships/hyperlink" Target="https://academic.oup.com/bjsw" TargetMode="External"/><Relationship Id="rId25" Type="http://schemas.openxmlformats.org/officeDocument/2006/relationships/hyperlink" Target="https://onlinelibrary.wiley.com/doi/abs/10.1111/dme.15187" TargetMode="External"/><Relationship Id="rId33"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hyperlink" Target="https://onlinelibrary.wiley.com/doi/abs/10.1111/jrh.12909" TargetMode="External"/><Relationship Id="rId20" Type="http://schemas.openxmlformats.org/officeDocument/2006/relationships/hyperlink" Target="https://bpspsychub.onlinelibrary.wiley.com/journal/20448287" TargetMode="External"/><Relationship Id="rId29"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hyperlink" Target="https://bodytrak.co/news/worker-fatigue-statistics-worldwide/" TargetMode="External"/><Relationship Id="rId11" Type="http://schemas.openxmlformats.org/officeDocument/2006/relationships/hyperlink" Target="https://www.kingsfund.org.uk/" TargetMode="External"/><Relationship Id="rId24" Type="http://schemas.openxmlformats.org/officeDocument/2006/relationships/hyperlink" Target="https://www.statista.com/statistics/461993/health-and-social-care-employment-in-the-united-kingdom-uk/?srsltid=AfmBOoo2Pc6GganM8tUAtlSOZemmFI0oltQQ0YXBq0vr80CwiQGfmv7l" TargetMode="External"/><Relationship Id="rId32" Type="http://schemas.openxmlformats.org/officeDocument/2006/relationships/image" Target="../media/image14.png"/><Relationship Id="rId5" Type="http://schemas.openxmlformats.org/officeDocument/2006/relationships/hyperlink" Target="https://www.cambridge.org/core/journals/social-policy-and-society" TargetMode="External"/><Relationship Id="rId15" Type="http://schemas.openxmlformats.org/officeDocument/2006/relationships/hyperlink" Target="https://academic.oup.com/bjsw/article/52/5/2814/6385965" TargetMode="External"/><Relationship Id="rId23" Type="http://schemas.openxmlformats.org/officeDocument/2006/relationships/hyperlink" Target="https://www.statista.com/statistics/1007532/uk-reasons-for-staff-to-leave-nursing-register/?srsltid=AfmBOoq2j5Tw-3kVaSnyKSq-zMWWuSqHyAUlkP2w0BBeZtjEFSOhDrHS" TargetMode="External"/><Relationship Id="rId28" Type="http://schemas.openxmlformats.org/officeDocument/2006/relationships/hyperlink" Target="https://www.kingsfund.org.uk/publications/courage-compassion-supporting-staff-wellbeing-and-retention" TargetMode="External"/><Relationship Id="rId36" Type="http://schemas.openxmlformats.org/officeDocument/2006/relationships/image" Target="../media/image18.png"/><Relationship Id="rId10" Type="http://schemas.openxmlformats.org/officeDocument/2006/relationships/hyperlink" Target="https://www.tandfonline.com/doi/abs/10.1080/07421656.2025.2534227" TargetMode="External"/><Relationship Id="rId19" Type="http://schemas.openxmlformats.org/officeDocument/2006/relationships/hyperlink" Target="https://link.springer.com/article/10.1186/s13063-024-08293-5" TargetMode="External"/><Relationship Id="rId31" Type="http://schemas.openxmlformats.org/officeDocument/2006/relationships/image" Target="../media/image13.png"/><Relationship Id="rId4" Type="http://schemas.openxmlformats.org/officeDocument/2006/relationships/hyperlink" Target="https://www.nature.com/articles/s44184-024-00061-2" TargetMode="External"/><Relationship Id="rId9" Type="http://schemas.openxmlformats.org/officeDocument/2006/relationships/hyperlink" Target="https://www.mdpi.com/1660-4601/20/3/2428" TargetMode="External"/><Relationship Id="rId14" Type="http://schemas.openxmlformats.org/officeDocument/2006/relationships/hyperlink" Target="https://www.livecareer.co.uk/career-advice/work-related-stress" TargetMode="External"/><Relationship Id="rId22" Type="http://schemas.openxmlformats.org/officeDocument/2006/relationships/hyperlink" Target="https://www.skillsforcare.org.uk/" TargetMode="External"/><Relationship Id="rId27" Type="http://schemas.openxmlformats.org/officeDocument/2006/relationships/hyperlink" Target="https://www.sciencedirect.com/science/article/pii/S0165178122001226" TargetMode="External"/><Relationship Id="rId30" Type="http://schemas.openxmlformats.org/officeDocument/2006/relationships/image" Target="../media/image12.png"/><Relationship Id="rId35" Type="http://schemas.openxmlformats.org/officeDocument/2006/relationships/image" Target="../media/image17.png"/><Relationship Id="rId8" Type="http://schemas.openxmlformats.org/officeDocument/2006/relationships/hyperlink" Target="https://onlinelibrary.wiley.com/journal/13652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84946" y="12458044"/>
            <a:ext cx="40987579" cy="5604016"/>
          </a:xfrm>
        </p:spPr>
        <p:txBody>
          <a:bodyPr>
            <a:normAutofit fontScale="90000"/>
          </a:bodyPr>
          <a:lstStyle/>
          <a:p>
            <a:r>
              <a:rPr lang="en-GB" sz="7300" b="1" dirty="0">
                <a:latin typeface="Arial" panose="020B0604020202020204" pitchFamily="34" charset="0"/>
                <a:cs typeface="Arial" panose="020B0604020202020204" pitchFamily="34" charset="0"/>
              </a:rPr>
              <a:t>THE IMPACT OF BI-WEEKLY PEER-SUPPORT GROUPS ON BURNOUT AMONG DOMICILIARY CARE WORKERS PROVIDING ADULT SOCIAL CARE IN INNER LONDON: A SYSTEMATIC REVIEW</a:t>
            </a:r>
            <a:br>
              <a:rPr lang="en-US" sz="9600" b="1" dirty="0">
                <a:solidFill>
                  <a:srgbClr val="000000"/>
                </a:solidFill>
                <a:latin typeface="Arial" panose="020B0604020202020204" pitchFamily="34" charset="0"/>
                <a:ea typeface="Arial Bold"/>
                <a:cs typeface="Arial" panose="020B0604020202020204" pitchFamily="34" charset="0"/>
                <a:sym typeface="Arial Bold"/>
              </a:rPr>
            </a:br>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 </a:t>
            </a:r>
            <a:r>
              <a:rPr lang="en-GB" sz="5400" dirty="0" err="1">
                <a:latin typeface="Arial" panose="020B0604020202020204" pitchFamily="34" charset="0"/>
                <a:cs typeface="Arial" panose="020B0604020202020204" pitchFamily="34" charset="0"/>
              </a:rPr>
              <a:t>Amiben</a:t>
            </a:r>
            <a:r>
              <a:rPr lang="en-GB" sz="5400" dirty="0">
                <a:latin typeface="Arial" panose="020B0604020202020204" pitchFamily="34" charset="0"/>
                <a:cs typeface="Arial" panose="020B0604020202020204" pitchFamily="34" charset="0"/>
              </a:rPr>
              <a:t> Patel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 2526924</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Supervisor’s name: Oluwadamilola Tayo</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5758539"/>
            <a:ext cx="29956339" cy="4124206"/>
          </a:xfrm>
          <a:prstGeom prst="rect">
            <a:avLst/>
          </a:prstGeom>
          <a:noFill/>
        </p:spPr>
        <p:txBody>
          <a:bodyPr wrap="square" rtlCol="0">
            <a:spAutoFit/>
          </a:bodyPr>
          <a:lstStyle/>
          <a:p>
            <a:pPr algn="ctr"/>
            <a:r>
              <a:rPr lang="en-GB" sz="8800" b="1" dirty="0">
                <a:latin typeface="Arial" panose="020B0604020202020204" pitchFamily="34" charset="0"/>
                <a:cs typeface="Arial" panose="020B0604020202020204" pitchFamily="34" charset="0"/>
              </a:rPr>
              <a:t>LCHS7008</a:t>
            </a:r>
            <a:endParaRPr lang="en-GB" sz="8800" b="1" i="0" u="none" strike="noStrike" dirty="0">
              <a:effectLst/>
              <a:latin typeface="Arial" panose="020B0604020202020204" pitchFamily="34" charset="0"/>
              <a:cs typeface="Arial" panose="020B0604020202020204" pitchFamily="34" charset="0"/>
            </a:endParaRPr>
          </a:p>
          <a:p>
            <a:pPr algn="ctr"/>
            <a:r>
              <a:rPr lang="en-GB" sz="8800" b="1" dirty="0">
                <a:latin typeface="Arial" panose="020B0604020202020204" pitchFamily="34" charset="0"/>
                <a:cs typeface="Arial" panose="020B0604020202020204" pitchFamily="34" charset="0"/>
              </a:rPr>
              <a:t>PRACTICE-BASED RESEARCH</a:t>
            </a:r>
          </a:p>
          <a:p>
            <a:pPr algn="ctr"/>
            <a:r>
              <a:rPr lang="en-GB" b="1" dirty="0">
                <a:latin typeface="Arial" panose="020B0604020202020204" pitchFamily="34" charset="0"/>
                <a:cs typeface="Arial" panose="020B0604020202020204" pitchFamily="34" charset="0"/>
              </a:rPr>
              <a:t>MSC PUBLIC HEALTH AND SOCIAL CARE IN PRACTICE</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72825" y="5298999"/>
            <a:ext cx="9900322" cy="3759405"/>
          </a:xfrm>
          <a:solidFill>
            <a:schemeClr val="accent4">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Domiciliary care workers provide essential support to adults living independently in the community and play a significant role in adult social care services (Skills for Care, 2024) </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worker frequently faces physical, emotional and psychological demand which contribute to workplace stress and burnout (</a:t>
            </a:r>
            <a:r>
              <a:rPr lang="en-IN" sz="2000" dirty="0" err="1">
                <a:latin typeface="Arial" panose="020B0604020202020204" pitchFamily="34" charset="0"/>
                <a:cs typeface="Arial" panose="020B0604020202020204" pitchFamily="34" charset="0"/>
              </a:rPr>
              <a:t>Kinman</a:t>
            </a:r>
            <a:r>
              <a:rPr lang="en-IN" sz="2000" dirty="0">
                <a:latin typeface="Arial" panose="020B0604020202020204" pitchFamily="34" charset="0"/>
                <a:cs typeface="Arial" panose="020B0604020202020204" pitchFamily="34" charset="0"/>
              </a:rPr>
              <a:t> and Teoh, 2023)</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Peer support groups have emerged as a potential intervention for improving well-being through mutual support and shared experiences (West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2022)</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492434"/>
          </a:xfrm>
        </p:spPr>
        <p:txBody>
          <a:bodyPr/>
          <a:lstStyle/>
          <a:p>
            <a:r>
              <a:rPr lang="en-GB" sz="2000" dirty="0">
                <a:latin typeface="Arial" panose="020B0604020202020204" pitchFamily="34" charset="0"/>
                <a:cs typeface="Arial" panose="020B0604020202020204" pitchFamily="34" charset="0"/>
              </a:rPr>
              <a:t>Introduction</a:t>
            </a:r>
            <a:r>
              <a:rPr lang="en-GB" sz="20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6557263" y="23802456"/>
            <a:ext cx="3420114" cy="492434"/>
          </a:xfrm>
        </p:spPr>
        <p:txBody>
          <a:bodyPr/>
          <a:lstStyle/>
          <a:p>
            <a:r>
              <a:rPr lang="en-GB" sz="2000" dirty="0">
                <a:latin typeface="Arial" panose="020B0604020202020204" pitchFamily="34" charset="0"/>
                <a:cs typeface="Arial" panose="020B0604020202020204" pitchFamily="34" charset="0"/>
              </a:rPr>
              <a:t>PREVALENCE</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674599" y="11087387"/>
            <a:ext cx="9670588" cy="5667620"/>
          </a:xfrm>
          <a:solidFill>
            <a:schemeClr val="accent4">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Research identifies emotional demand, workload pressure and lack of sufficient business support as major causes of burnout in the social care setting (Kim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 </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Peer support intervention has demonstrated a positive impact on employee well-being, resilience and workplace connectedness among care professionals (</a:t>
            </a:r>
            <a:r>
              <a:rPr lang="en-IN" sz="2000" dirty="0" err="1">
                <a:latin typeface="Arial" panose="020B0604020202020204" pitchFamily="34" charset="0"/>
                <a:cs typeface="Arial" panose="020B0604020202020204" pitchFamily="34" charset="0"/>
              </a:rPr>
              <a:t>McKennon</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Limited evidence, however, specifically examines care workers in inner London, that create significant research gap</a:t>
            </a:r>
          </a:p>
          <a:p>
            <a:pPr marL="571500" lvl="0" indent="-5715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Research from social care and health care settings suggests that peer support initiatives can reduce the feeling of isolation and improve resilience by encouraging shared emotional and learning support (West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2022). </a:t>
            </a:r>
            <a:r>
              <a:rPr lang="en-IN" sz="2000" dirty="0">
                <a:latin typeface="Arial" panose="020B0604020202020204" pitchFamily="34" charset="0"/>
                <a:cs typeface="Arial" panose="020B0604020202020204" pitchFamily="34" charset="0"/>
              </a:rPr>
              <a:t>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986416"/>
            <a:ext cx="10048875" cy="492434"/>
          </a:xfrm>
        </p:spPr>
        <p:txBody>
          <a:bodyPr/>
          <a:lstStyle/>
          <a:p>
            <a:r>
              <a:rPr lang="en-GB" sz="2000" dirty="0">
                <a:latin typeface="Aptos" panose="020B0004020202020204" pitchFamily="34" charset="0"/>
              </a:rPr>
              <a:t>LITERATURE REVIEW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22298" y="4682137"/>
            <a:ext cx="10058400" cy="5262971"/>
          </a:xfrm>
          <a:solidFill>
            <a:schemeClr val="accent5">
              <a:lumMod val="40000"/>
              <a:lumOff val="60000"/>
            </a:schemeClr>
          </a:solidFill>
        </p:spPr>
        <p:txBody>
          <a:bodyPr/>
          <a:lstStyle/>
          <a:p>
            <a:r>
              <a:rPr lang="en-US" sz="2000" dirty="0">
                <a:solidFill>
                  <a:srgbClr val="000000"/>
                </a:solidFill>
                <a:latin typeface="Arial" panose="020B0604020202020204" pitchFamily="34" charset="0"/>
                <a:ea typeface="Arial Bold"/>
                <a:cs typeface="Arial" panose="020B0604020202020204" pitchFamily="34" charset="0"/>
                <a:sym typeface="Arial Bold"/>
              </a:rPr>
              <a:t>RATIONALE</a:t>
            </a:r>
            <a:endParaRPr lang="en-GB" sz="2000" dirty="0">
              <a:latin typeface="Arial" panose="020B0604020202020204" pitchFamily="34" charset="0"/>
              <a:cs typeface="Arial" panose="020B0604020202020204" pitchFamily="34" charset="0"/>
              <a:sym typeface="Arial Bold"/>
            </a:endParaRPr>
          </a:p>
          <a:p>
            <a:pPr marL="571500" lvl="0" indent="-571500" algn="just">
              <a:lnSpc>
                <a:spcPct val="150000"/>
              </a:lnSpc>
              <a:buFont typeface="Arial" panose="020B0604020202020204" pitchFamily="34" charset="0"/>
              <a:buChar char="•"/>
            </a:pPr>
            <a:r>
              <a:rPr lang="en-IN" sz="2000" b="0" u="none" dirty="0">
                <a:latin typeface="Arial" panose="020B0604020202020204" pitchFamily="34" charset="0"/>
                <a:cs typeface="Arial" panose="020B0604020202020204" pitchFamily="34" charset="0"/>
              </a:rPr>
              <a:t>Burnout contributes to a lack of stability among the workforce, staff turnover and reduced quality of care in the adult social care services (</a:t>
            </a:r>
            <a:r>
              <a:rPr lang="en-IN" sz="2000" b="0" u="none" dirty="0" err="1">
                <a:latin typeface="Arial" panose="020B0604020202020204" pitchFamily="34" charset="0"/>
                <a:cs typeface="Arial" panose="020B0604020202020204" pitchFamily="34" charset="0"/>
              </a:rPr>
              <a:t>Velloze</a:t>
            </a:r>
            <a:r>
              <a:rPr lang="en-IN" sz="2000" b="0" u="none" dirty="0">
                <a:latin typeface="Arial" panose="020B0604020202020204" pitchFamily="34" charset="0"/>
                <a:cs typeface="Arial" panose="020B0604020202020204" pitchFamily="34" charset="0"/>
              </a:rPr>
              <a:t> </a:t>
            </a:r>
            <a:r>
              <a:rPr lang="en-IN" sz="2000" b="0" i="1" u="none" dirty="0">
                <a:latin typeface="Arial" panose="020B0604020202020204" pitchFamily="34" charset="0"/>
                <a:cs typeface="Arial" panose="020B0604020202020204" pitchFamily="34" charset="0"/>
              </a:rPr>
              <a:t>et al., </a:t>
            </a:r>
            <a:r>
              <a:rPr lang="en-IN" sz="2000" b="0" u="none" dirty="0">
                <a:latin typeface="Arial" panose="020B0604020202020204" pitchFamily="34" charset="0"/>
                <a:cs typeface="Arial" panose="020B0604020202020204" pitchFamily="34" charset="0"/>
              </a:rPr>
              <a:t>2022)</a:t>
            </a:r>
          </a:p>
          <a:p>
            <a:pPr marL="571500" lvl="0" indent="-571500" algn="just">
              <a:lnSpc>
                <a:spcPct val="150000"/>
              </a:lnSpc>
              <a:buFont typeface="Arial" panose="020B0604020202020204" pitchFamily="34" charset="0"/>
              <a:buChar char="•"/>
            </a:pPr>
            <a:r>
              <a:rPr lang="en-IN" sz="2000" b="0" u="none" dirty="0">
                <a:latin typeface="Arial" panose="020B0604020202020204" pitchFamily="34" charset="0"/>
                <a:cs typeface="Arial" panose="020B0604020202020204" pitchFamily="34" charset="0"/>
              </a:rPr>
              <a:t>Policymakers increasingly emphasise the well-being of staff as a strategy to improve the retention rate</a:t>
            </a:r>
          </a:p>
          <a:p>
            <a:pPr marL="571500" lvl="0" indent="-571500" algn="just">
              <a:lnSpc>
                <a:spcPct val="150000"/>
              </a:lnSpc>
              <a:buFont typeface="Arial" panose="020B0604020202020204" pitchFamily="34" charset="0"/>
              <a:buChar char="•"/>
            </a:pPr>
            <a:r>
              <a:rPr lang="en-IN" sz="2000" b="0" u="none" dirty="0">
                <a:latin typeface="Arial" panose="020B0604020202020204" pitchFamily="34" charset="0"/>
                <a:cs typeface="Arial" panose="020B0604020202020204" pitchFamily="34" charset="0"/>
              </a:rPr>
              <a:t>Peer support groups are cost-effective interventions which can offer sustainable support for frontline care workers while improving the workplace well-being (Pyle </a:t>
            </a:r>
            <a:r>
              <a:rPr lang="en-IN" sz="2000" b="0" i="1" u="none" dirty="0">
                <a:latin typeface="Arial" panose="020B0604020202020204" pitchFamily="34" charset="0"/>
                <a:cs typeface="Arial" panose="020B0604020202020204" pitchFamily="34" charset="0"/>
              </a:rPr>
              <a:t>et al., </a:t>
            </a:r>
            <a:r>
              <a:rPr lang="en-IN" sz="2000" b="0" u="none" dirty="0">
                <a:latin typeface="Arial" panose="020B0604020202020204" pitchFamily="34" charset="0"/>
                <a:cs typeface="Arial" panose="020B0604020202020204" pitchFamily="34" charset="0"/>
              </a:rPr>
              <a:t>2024)</a:t>
            </a:r>
          </a:p>
          <a:p>
            <a:pPr marL="571500" lvl="0" indent="-571500" algn="just">
              <a:lnSpc>
                <a:spcPct val="150000"/>
              </a:lnSpc>
              <a:buFont typeface="Arial" panose="020B0604020202020204" pitchFamily="34" charset="0"/>
              <a:buChar char="•"/>
            </a:pPr>
            <a:r>
              <a:rPr lang="en-US" sz="2000" b="0" u="none" dirty="0">
                <a:latin typeface="Arial" panose="020B0604020202020204" pitchFamily="34" charset="0"/>
                <a:cs typeface="Arial" panose="020B0604020202020204" pitchFamily="34" charset="0"/>
              </a:rPr>
              <a:t>Several well-being interventions exist, but peer support groups are relatively inexpensive and can be integrated into routine </a:t>
            </a:r>
            <a:r>
              <a:rPr lang="en-GB" sz="2000" b="0" u="none" dirty="0">
                <a:latin typeface="Arial" panose="020B0604020202020204" pitchFamily="34" charset="0"/>
                <a:cs typeface="Arial" panose="020B0604020202020204" pitchFamily="34" charset="0"/>
              </a:rPr>
              <a:t>organisational practices. </a:t>
            </a:r>
            <a:endParaRPr lang="en-IN" sz="2000" b="0" u="none" dirty="0">
              <a:latin typeface="Arial" panose="020B0604020202020204" pitchFamily="34" charset="0"/>
              <a:cs typeface="Arial" panose="020B0604020202020204" pitchFamily="34" charset="0"/>
            </a:endParaRPr>
          </a:p>
          <a:p>
            <a:endParaRPr lang="en-US" sz="2000" dirty="0">
              <a:solidFill>
                <a:srgbClr val="000000"/>
              </a:solidFill>
              <a:latin typeface="Arial Bold"/>
              <a:ea typeface="Arial Bold"/>
              <a:cs typeface="Arial Bold"/>
              <a:sym typeface="Arial Bold"/>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332849" y="18575762"/>
            <a:ext cx="10047018" cy="861766"/>
          </a:xfrm>
        </p:spPr>
        <p:txBody>
          <a:bodyPr/>
          <a:lstStyle/>
          <a:p>
            <a:r>
              <a:rPr lang="en-US" sz="2000" dirty="0">
                <a:solidFill>
                  <a:srgbClr val="000000"/>
                </a:solidFill>
                <a:latin typeface="Arial" panose="020B0604020202020204" pitchFamily="34" charset="0"/>
                <a:ea typeface="Arial Bold"/>
                <a:cs typeface="Arial" panose="020B0604020202020204" pitchFamily="34" charset="0"/>
                <a:sym typeface="Arial Bold"/>
              </a:rPr>
              <a:t>RESEARCH QUESTION </a:t>
            </a:r>
            <a:endParaRPr lang="en-GB" sz="2000" dirty="0">
              <a:latin typeface="Arial" panose="020B0604020202020204" pitchFamily="34" charset="0"/>
              <a:cs typeface="Arial" panose="020B0604020202020204" pitchFamily="34" charset="0"/>
            </a:endParaRPr>
          </a:p>
          <a:p>
            <a:endParaRPr lang="en-GB" sz="2000"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585777" y="19214523"/>
            <a:ext cx="9580208" cy="3454537"/>
          </a:xfrm>
          <a:solidFill>
            <a:schemeClr val="accent4">
              <a:lumMod val="40000"/>
              <a:lumOff val="60000"/>
            </a:schemeClr>
          </a:solidFill>
        </p:spPr>
        <p:txBody>
          <a:bodyPr/>
          <a:lstStyle/>
          <a:p>
            <a:pPr algn="just">
              <a:lnSpc>
                <a:spcPct val="150000"/>
              </a:lnSpc>
              <a:spcBef>
                <a:spcPct val="0"/>
              </a:spcBef>
            </a:pPr>
            <a:r>
              <a:rPr lang="en-US" sz="2000" b="1" dirty="0">
                <a:solidFill>
                  <a:srgbClr val="000000"/>
                </a:solidFill>
                <a:latin typeface="Arial"/>
                <a:ea typeface="Arial"/>
                <a:cs typeface="Arial"/>
                <a:sym typeface="Arial"/>
              </a:rPr>
              <a:t>Main RQ</a:t>
            </a:r>
            <a:r>
              <a:rPr lang="en-US" sz="2000" dirty="0">
                <a:solidFill>
                  <a:srgbClr val="000000"/>
                </a:solidFill>
                <a:latin typeface="Arial"/>
                <a:ea typeface="Arial"/>
                <a:cs typeface="Arial"/>
                <a:sym typeface="Arial"/>
              </a:rPr>
              <a:t>: Can setting up regular, bi-weekly peer-support groups successfully reduce burnout and stress among frontline adult social care workers in Inner London?</a:t>
            </a:r>
          </a:p>
          <a:p>
            <a:pPr algn="just">
              <a:lnSpc>
                <a:spcPct val="150000"/>
              </a:lnSpc>
              <a:spcBef>
                <a:spcPct val="0"/>
              </a:spcBef>
            </a:pPr>
            <a:endParaRPr lang="en-US" sz="2000" dirty="0">
              <a:solidFill>
                <a:srgbClr val="000000"/>
              </a:solidFill>
              <a:latin typeface="Arial" panose="020B0604020202020204" pitchFamily="34" charset="0"/>
            </a:endParaRPr>
          </a:p>
          <a:p>
            <a:pPr algn="just">
              <a:lnSpc>
                <a:spcPct val="150000"/>
              </a:lnSpc>
              <a:spcBef>
                <a:spcPct val="0"/>
              </a:spcBef>
            </a:pPr>
            <a:endParaRPr lang="en-IN" sz="2000"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98177" y="13933771"/>
            <a:ext cx="10047018" cy="861766"/>
          </a:xfrm>
        </p:spPr>
        <p:txBody>
          <a:bodyPr/>
          <a:lstStyle/>
          <a:p>
            <a:r>
              <a:rPr lang="en-GB" sz="2000" dirty="0">
                <a:latin typeface="Aptos" panose="020B0004020202020204" pitchFamily="34" charset="0"/>
              </a:rPr>
              <a:t>RESEARCH AIM &amp; OBJECTIVES </a:t>
            </a:r>
          </a:p>
          <a:p>
            <a:r>
              <a:rPr lang="en-GB" sz="20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572825" y="14594499"/>
            <a:ext cx="9586135" cy="5986005"/>
          </a:xfrm>
          <a:solidFill>
            <a:schemeClr val="accent5">
              <a:lumMod val="40000"/>
              <a:lumOff val="60000"/>
            </a:schemeClr>
          </a:solidFill>
        </p:spPr>
        <p:txBody>
          <a:bodyPr/>
          <a:lstStyle/>
          <a:p>
            <a:pPr algn="just">
              <a:lnSpc>
                <a:spcPct val="150000"/>
              </a:lnSpc>
            </a:pPr>
            <a:r>
              <a:rPr lang="en-US" sz="2000" b="1" dirty="0">
                <a:solidFill>
                  <a:srgbClr val="000000"/>
                </a:solidFill>
                <a:latin typeface="Arial Bold"/>
                <a:ea typeface="Arial Bold"/>
                <a:cs typeface="Arial Bold"/>
                <a:sym typeface="Arial Bold"/>
              </a:rPr>
              <a:t>Aim: </a:t>
            </a:r>
            <a:r>
              <a:rPr lang="en-US" sz="2000" dirty="0">
                <a:solidFill>
                  <a:srgbClr val="000000"/>
                </a:solidFill>
                <a:latin typeface="Arial"/>
                <a:ea typeface="Arial"/>
                <a:cs typeface="Arial"/>
                <a:sym typeface="Arial"/>
              </a:rPr>
              <a:t>the research aims To find out if setting up regular, bi-weekly peer-support groups can successfully reduce burnout and stress among frontline adult social care workers in Inner London.</a:t>
            </a:r>
          </a:p>
          <a:p>
            <a:pPr algn="just">
              <a:lnSpc>
                <a:spcPct val="150000"/>
              </a:lnSpc>
            </a:pPr>
            <a:r>
              <a:rPr lang="en-US" sz="2000" b="1" dirty="0">
                <a:solidFill>
                  <a:srgbClr val="000000"/>
                </a:solidFill>
                <a:latin typeface="Arial Bold"/>
                <a:ea typeface="Arial Bold"/>
                <a:cs typeface="Arial Bold"/>
                <a:sym typeface="Arial Bold"/>
              </a:rPr>
              <a:t>Objectives:</a:t>
            </a:r>
          </a:p>
          <a:p>
            <a:pPr marL="302259" lvl="1" algn="just">
              <a:lnSpc>
                <a:spcPct val="150000"/>
              </a:lnSpc>
            </a:pPr>
            <a:r>
              <a:rPr lang="en-US" sz="2000" dirty="0">
                <a:solidFill>
                  <a:srgbClr val="000000"/>
                </a:solidFill>
                <a:latin typeface="Arial"/>
                <a:ea typeface="Arial"/>
                <a:cs typeface="Arial"/>
                <a:sym typeface="Arial"/>
              </a:rPr>
              <a:t>● To measure the current levels of burnout and mental exhaustion among frontline adult social care workers in Inner London using a standard stress scale.</a:t>
            </a:r>
          </a:p>
          <a:p>
            <a:pPr marL="302259" lvl="1" algn="just">
              <a:lnSpc>
                <a:spcPct val="150000"/>
              </a:lnSpc>
            </a:pPr>
            <a:r>
              <a:rPr lang="en-US" sz="2000" dirty="0">
                <a:solidFill>
                  <a:srgbClr val="000000"/>
                </a:solidFill>
                <a:latin typeface="Arial"/>
                <a:ea typeface="Arial"/>
                <a:cs typeface="Arial"/>
                <a:sym typeface="Arial"/>
              </a:rPr>
              <a:t>● To design and implement a structured, bi-weekly peer-support group program where care workers can regularly share their experiences and support each other.</a:t>
            </a:r>
          </a:p>
          <a:p>
            <a:pPr marL="302259" lvl="1" algn="just">
              <a:lnSpc>
                <a:spcPct val="150000"/>
              </a:lnSpc>
            </a:pPr>
            <a:r>
              <a:rPr lang="en-US" sz="2000" dirty="0">
                <a:solidFill>
                  <a:srgbClr val="000000"/>
                </a:solidFill>
                <a:latin typeface="Arial"/>
                <a:ea typeface="Arial"/>
                <a:cs typeface="Arial"/>
                <a:sym typeface="Arial"/>
              </a:rPr>
              <a:t>● To evaluate if the peer-support groups successfully lower staff stress levels and improve their willingness to stay in their care jobs over 12 months</a:t>
            </a:r>
          </a:p>
          <a:p>
            <a:pPr algn="just">
              <a:lnSpc>
                <a:spcPts val="3919"/>
              </a:lnSpc>
            </a:pPr>
            <a:endParaRPr lang="en-US" sz="2000" dirty="0">
              <a:solidFill>
                <a:srgbClr val="000000"/>
              </a:solidFill>
              <a:latin typeface="Arial"/>
              <a:ea typeface="Arial"/>
              <a:cs typeface="Arial"/>
              <a:sym typeface="Arial"/>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22585777" y="27909130"/>
            <a:ext cx="10047018" cy="492434"/>
          </a:xfrm>
        </p:spPr>
        <p:txBody>
          <a:bodyPr/>
          <a:lstStyle/>
          <a:p>
            <a:r>
              <a:rPr lang="en-GB" sz="2000" dirty="0">
                <a:latin typeface="Arial" panose="020B0604020202020204" pitchFamily="34" charset="0"/>
                <a:cs typeface="Arial" panose="020B0604020202020204" pitchFamily="34" charset="0"/>
              </a:rPr>
              <a:t>RESEARCH IMPACT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22541701" y="28706942"/>
            <a:ext cx="9624284" cy="1952676"/>
          </a:xfrm>
          <a:solidFill>
            <a:schemeClr val="accent6">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Findings can support the implementation of a peer support programme in the adult social Care organisation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701551" y="24456719"/>
            <a:ext cx="9687718" cy="6555619"/>
          </a:xfrm>
          <a:solidFill>
            <a:schemeClr val="accent6">
              <a:lumMod val="40000"/>
              <a:lumOff val="60000"/>
            </a:schemeClr>
          </a:solidFill>
        </p:spPr>
        <p:txBody>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Stress and burnout are common among adult social care workers due to increased workload, shortage of staff and emotional labour (Hussein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2022)</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level of emotional exhaustion increased after the outbreak of the pandemic</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Higher rate of burnout is related to reduced job satisfaction, absenteeism and increased staff turnover across social care organisations (Health Foundation, 2023)</a:t>
            </a:r>
          </a:p>
          <a:p>
            <a:pPr marL="57150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Burnout not only impacts the well-being of employees but also overall business performance due to higher turnover rates and sickness absence. Understanding the prevalence helps in justifying the need for effective interventions like peer support groups.</a:t>
            </a:r>
          </a:p>
          <a:p>
            <a:pPr marL="571500" lvl="0" indent="-571500" algn="just">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0" y="349282"/>
            <a:ext cx="43469061" cy="3785652"/>
          </a:xfrm>
        </p:spPr>
        <p:txBody>
          <a:bodyPr/>
          <a:lstStyle/>
          <a:p>
            <a:r>
              <a:rPr lang="en-GB" sz="8000" dirty="0">
                <a:latin typeface="Arial" panose="020B0604020202020204" pitchFamily="34" charset="0"/>
                <a:cs typeface="Arial" panose="020B0604020202020204" pitchFamily="34" charset="0"/>
              </a:rPr>
              <a:t>The impact of bi-weekly peer-support groups on burnout among domiciliary care workers providing adult social care in Inner London: A systematic review</a:t>
            </a:r>
            <a:endParaRPr lang="en-GB"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Rectangle 19"/>
          <p:cNvSpPr/>
          <p:nvPr/>
        </p:nvSpPr>
        <p:spPr>
          <a:xfrm>
            <a:off x="11096373" y="29541363"/>
            <a:ext cx="10690092" cy="1118255"/>
          </a:xfrm>
          <a:prstGeom prst="rect">
            <a:avLst/>
          </a:prstGeom>
        </p:spPr>
        <p:txBody>
          <a:bodyPr wrap="square">
            <a:spAutoFit/>
          </a:bodyPr>
          <a:lstStyle/>
          <a:p>
            <a:pPr algn="ctr">
              <a:lnSpc>
                <a:spcPct val="150000"/>
              </a:lnSpc>
              <a:spcAft>
                <a:spcPts val="800"/>
              </a:spcAft>
            </a:pPr>
            <a:r>
              <a:rPr lang="en-IN" sz="2000" b="1" dirty="0">
                <a:solidFill>
                  <a:srgbClr val="222222"/>
                </a:solidFill>
                <a:latin typeface="Arial" panose="020B0604020202020204" pitchFamily="34" charset="0"/>
                <a:ea typeface="Calibri" panose="020F0502020204030204" pitchFamily="34" charset="0"/>
                <a:cs typeface="Arial" panose="020B0604020202020204" pitchFamily="34" charset="0"/>
              </a:rPr>
              <a:t>Figure 5: </a:t>
            </a:r>
            <a:r>
              <a:rPr lang="en-US" sz="2000" b="1" dirty="0">
                <a:solidFill>
                  <a:srgbClr val="222222"/>
                </a:solidFill>
                <a:latin typeface="Arial" panose="020B0604020202020204" pitchFamily="34" charset="0"/>
                <a:ea typeface="Calibri" panose="020F0502020204030204" pitchFamily="34" charset="0"/>
                <a:cs typeface="Arial" panose="020B0604020202020204" pitchFamily="34" charset="0"/>
              </a:rPr>
              <a:t>Occupational Burnout in Healthcare Workers </a:t>
            </a:r>
          </a:p>
          <a:p>
            <a:pPr algn="ctr">
              <a:lnSpc>
                <a:spcPct val="150000"/>
              </a:lnSpc>
              <a:spcAft>
                <a:spcPts val="800"/>
              </a:spcAft>
            </a:pP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222222"/>
                </a:solidFill>
                <a:latin typeface="Arial" panose="020B0604020202020204" pitchFamily="34" charset="0"/>
                <a:ea typeface="Calibri" panose="020F0502020204030204" pitchFamily="34" charset="0"/>
                <a:cs typeface="Arial" panose="020B0604020202020204" pitchFamily="34" charset="0"/>
              </a:rPr>
              <a:t>Izdebski</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IN" sz="2000" i="1" dirty="0">
                <a:solidFill>
                  <a:srgbClr val="222222"/>
                </a:solidFill>
                <a:latin typeface="Arial" panose="020B0604020202020204" pitchFamily="34" charset="0"/>
                <a:ea typeface="Calibri" panose="020F0502020204030204" pitchFamily="34" charset="0"/>
                <a:cs typeface="Arial" panose="020B0604020202020204" pitchFamily="34" charset="0"/>
              </a:rPr>
              <a:t>et al., </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2023)</a:t>
            </a: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7" name="Rectangle 6"/>
          <p:cNvSpPr/>
          <p:nvPr/>
        </p:nvSpPr>
        <p:spPr>
          <a:xfrm>
            <a:off x="22641706" y="13068201"/>
            <a:ext cx="9619251" cy="1881990"/>
          </a:xfrm>
          <a:prstGeom prst="rect">
            <a:avLst/>
          </a:prstGeom>
          <a:solidFill>
            <a:schemeClr val="accent6">
              <a:lumMod val="40000"/>
              <a:lumOff val="60000"/>
            </a:schemeClr>
          </a:solidFill>
        </p:spPr>
        <p:txBody>
          <a:bodyPr wrap="square">
            <a:spAutoFit/>
          </a:bodyPr>
          <a:lstStyle/>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Reduced burnout can improve job satisfaction, staff well-being, and workforce retention </a:t>
            </a:r>
          </a:p>
          <a:p>
            <a:pPr marL="571500" lvl="0" indent="-5715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Improved well-being among care workers can contribute to better quality care and improve service user outcomes (Health Foundation, 2023)</a:t>
            </a:r>
          </a:p>
        </p:txBody>
      </p:sp>
      <p:pic>
        <p:nvPicPr>
          <p:cNvPr id="24" name="Picture 2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67857" y="5673145"/>
            <a:ext cx="9677330" cy="4374693"/>
          </a:xfrm>
          <a:prstGeom prst="rect">
            <a:avLst/>
          </a:prstGeom>
        </p:spPr>
      </p:pic>
      <p:sp>
        <p:nvSpPr>
          <p:cNvPr id="16" name="Rectangle 15"/>
          <p:cNvSpPr/>
          <p:nvPr/>
        </p:nvSpPr>
        <p:spPr>
          <a:xfrm>
            <a:off x="11667857" y="10047839"/>
            <a:ext cx="9994496" cy="1682512"/>
          </a:xfrm>
          <a:prstGeom prst="rect">
            <a:avLst/>
          </a:prstGeom>
        </p:spPr>
        <p:txBody>
          <a:bodyPr wrap="square">
            <a:spAutoFit/>
          </a:bodyPr>
          <a:lstStyle/>
          <a:p>
            <a:pPr algn="ctr">
              <a:lnSpc>
                <a:spcPct val="150000"/>
              </a:lnSpc>
              <a:spcAft>
                <a:spcPts val="800"/>
              </a:spcAft>
            </a:pPr>
            <a:r>
              <a:rPr lang="en-IN" sz="2000" b="1" dirty="0">
                <a:solidFill>
                  <a:srgbClr val="222222"/>
                </a:solidFill>
                <a:latin typeface="Arial" panose="020B0604020202020204" pitchFamily="34" charset="0"/>
                <a:ea typeface="Calibri" panose="020F0502020204030204" pitchFamily="34" charset="0"/>
                <a:cs typeface="Arial" panose="020B0604020202020204" pitchFamily="34" charset="0"/>
              </a:rPr>
              <a:t>Figure 3: Care for Caregivers process to support staff in distress</a:t>
            </a:r>
          </a:p>
          <a:p>
            <a:pPr algn="ctr">
              <a:lnSpc>
                <a:spcPct val="150000"/>
              </a:lnSpc>
              <a:spcAft>
                <a:spcPts val="800"/>
              </a:spcAft>
            </a:pPr>
            <a:r>
              <a:rPr lang="en-IN" sz="2000" b="1" dirty="0">
                <a:latin typeface="Arial" panose="020B0604020202020204" pitchFamily="34" charset="0"/>
                <a:ea typeface="Calibri" panose="020F0502020204030204" pitchFamily="34" charset="0"/>
                <a:cs typeface="Arial" panose="020B0604020202020204" pitchFamily="34" charset="0"/>
              </a:rPr>
              <a:t> </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(Source: </a:t>
            </a:r>
            <a:r>
              <a:rPr lang="en-IN" sz="2000" dirty="0">
                <a:latin typeface="Arial" panose="020B0604020202020204" pitchFamily="34" charset="0"/>
                <a:ea typeface="Calibri" panose="020F0502020204030204" pitchFamily="34" charset="0"/>
                <a:cs typeface="Arial" panose="020B0604020202020204" pitchFamily="34" charset="0"/>
              </a:rPr>
              <a:t>Simms </a:t>
            </a:r>
            <a:r>
              <a:rPr lang="en-IN" sz="2000" i="1" dirty="0">
                <a:latin typeface="Arial" panose="020B0604020202020204" pitchFamily="34" charset="0"/>
                <a:ea typeface="Calibri" panose="020F0502020204030204" pitchFamily="34" charset="0"/>
                <a:cs typeface="Arial" panose="020B0604020202020204" pitchFamily="34" charset="0"/>
              </a:rPr>
              <a:t>et al. </a:t>
            </a:r>
            <a:r>
              <a:rPr lang="en-IN" sz="2000" dirty="0">
                <a:latin typeface="Arial" panose="020B0604020202020204" pitchFamily="34" charset="0"/>
                <a:ea typeface="Calibri" panose="020F0502020204030204" pitchFamily="34" charset="0"/>
                <a:cs typeface="Arial" panose="020B0604020202020204" pitchFamily="34" charset="0"/>
              </a:rPr>
              <a:t>2023</a:t>
            </a:r>
            <a:r>
              <a:rPr lang="en-IN" sz="2000" dirty="0">
                <a:solidFill>
                  <a:srgbClr val="222222"/>
                </a:solidFill>
                <a:latin typeface="Arial" panose="020B0604020202020204" pitchFamily="34" charset="0"/>
                <a:ea typeface="Calibri" panose="020F0502020204030204" pitchFamily="34" charset="0"/>
                <a:cs typeface="Arial" panose="020B0604020202020204" pitchFamily="34" charset="0"/>
              </a:rPr>
              <a:t>)</a:t>
            </a:r>
          </a:p>
          <a:p>
            <a:pPr algn="ctr">
              <a:lnSpc>
                <a:spcPct val="150000"/>
              </a:lnSpc>
              <a:spcAft>
                <a:spcPts val="800"/>
              </a:spcAft>
            </a:pP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26"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56978" y="8781222"/>
            <a:ext cx="10052050" cy="23292692"/>
          </a:xfrm>
        </p:spPr>
        <p:txBody>
          <a:bodyPr/>
          <a:lstStyle/>
          <a:p>
            <a:pPr algn="just"/>
            <a:r>
              <a:rPr lang="en-US" sz="1600" b="1" dirty="0">
                <a:latin typeface="Arial" panose="020B0604020202020204" pitchFamily="34" charset="0"/>
                <a:cs typeface="Arial" panose="020B0604020202020204" pitchFamily="34" charset="0"/>
              </a:rPr>
              <a:t>REFERENCES</a:t>
            </a:r>
            <a:endParaRPr lang="en-IN" sz="1600" dirty="0">
              <a:latin typeface="Arial" panose="020B0604020202020204" pitchFamily="34" charset="0"/>
              <a:cs typeface="Arial" panose="020B0604020202020204" pitchFamily="34" charset="0"/>
            </a:endParaRPr>
          </a:p>
          <a:p>
            <a:r>
              <a:rPr lang="en-IN" sz="1800" dirty="0" err="1">
                <a:latin typeface="Arial" pitchFamily="34" charset="0"/>
                <a:cs typeface="Arial" pitchFamily="34" charset="0"/>
              </a:rPr>
              <a:t>Batanda</a:t>
            </a:r>
            <a:r>
              <a:rPr lang="en-IN" sz="1800" dirty="0">
                <a:latin typeface="Arial" pitchFamily="34" charset="0"/>
                <a:cs typeface="Arial" pitchFamily="34" charset="0"/>
              </a:rPr>
              <a:t>, I., (2024). Prevalence of burnout among healthcare professionals: a survey at fort portal regional referral </a:t>
            </a:r>
            <a:r>
              <a:rPr lang="en-IN" sz="1600" dirty="0">
                <a:latin typeface="Arial" pitchFamily="34" charset="0"/>
                <a:cs typeface="Arial" pitchFamily="34" charset="0"/>
              </a:rPr>
              <a:t>hospital. </a:t>
            </a:r>
            <a:r>
              <a:rPr lang="en-IN" sz="1600" i="1" dirty="0">
                <a:latin typeface="Arial" pitchFamily="34" charset="0"/>
                <a:cs typeface="Arial" pitchFamily="34" charset="0"/>
              </a:rPr>
              <a:t>Npj mental health research</a:t>
            </a:r>
            <a:r>
              <a:rPr lang="en-IN" sz="1600" dirty="0">
                <a:latin typeface="Arial" pitchFamily="34" charset="0"/>
                <a:cs typeface="Arial" pitchFamily="34" charset="0"/>
              </a:rPr>
              <a:t>, </a:t>
            </a:r>
            <a:r>
              <a:rPr lang="en-IN" sz="1600" i="1" dirty="0">
                <a:latin typeface="Arial" pitchFamily="34" charset="0"/>
                <a:cs typeface="Arial" pitchFamily="34" charset="0"/>
              </a:rPr>
              <a:t>3</a:t>
            </a:r>
            <a:r>
              <a:rPr lang="en-IN" sz="1600" dirty="0">
                <a:latin typeface="Arial" pitchFamily="34" charset="0"/>
                <a:cs typeface="Arial" pitchFamily="34" charset="0"/>
              </a:rPr>
              <a:t>(1), p.16. Available at: Available at: </a:t>
            </a:r>
            <a:r>
              <a:rPr lang="en-IN" sz="1600" u="sng" dirty="0">
                <a:latin typeface="Arial" pitchFamily="34" charset="0"/>
                <a:cs typeface="Arial" pitchFamily="34" charset="0"/>
                <a:hlinkClick r:id="rId4"/>
              </a:rPr>
              <a:t>https://www.nature.com/articles/s44184-024-00061-2</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Baxter, K. and </a:t>
            </a:r>
            <a:r>
              <a:rPr lang="en-IN" sz="1600" dirty="0" err="1">
                <a:latin typeface="Arial" pitchFamily="34" charset="0"/>
                <a:cs typeface="Arial" pitchFamily="34" charset="0"/>
              </a:rPr>
              <a:t>Glendinning</a:t>
            </a:r>
            <a:r>
              <a:rPr lang="en-IN" sz="1600" dirty="0">
                <a:latin typeface="Arial" pitchFamily="34" charset="0"/>
                <a:cs typeface="Arial" pitchFamily="34" charset="0"/>
              </a:rPr>
              <a:t>, C. (2021) ‘Challenges in domiciliary care provision and workforce sustainability’, </a:t>
            </a:r>
            <a:r>
              <a:rPr lang="en-IN" sz="1600" i="1" dirty="0">
                <a:latin typeface="Arial" pitchFamily="34" charset="0"/>
                <a:cs typeface="Arial" pitchFamily="34" charset="0"/>
              </a:rPr>
              <a:t>Social Policy and Society</a:t>
            </a:r>
            <a:r>
              <a:rPr lang="en-IN" sz="1600" dirty="0">
                <a:latin typeface="Arial" pitchFamily="34" charset="0"/>
                <a:cs typeface="Arial" pitchFamily="34" charset="0"/>
              </a:rPr>
              <a:t>, 20(3), pp. 455–468. Available at:</a:t>
            </a:r>
            <a:r>
              <a:rPr lang="en-IN" sz="1600" u="sng" dirty="0">
                <a:latin typeface="Arial" pitchFamily="34" charset="0"/>
                <a:cs typeface="Arial" pitchFamily="34" charset="0"/>
                <a:hlinkClick r:id="rId5"/>
              </a:rPr>
              <a:t> https://www.cambridge.org/core/journals/social-policy-and-society</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Bodytrak</a:t>
            </a:r>
            <a:r>
              <a:rPr lang="en-IN" sz="1600" dirty="0">
                <a:latin typeface="Arial" pitchFamily="34" charset="0"/>
                <a:cs typeface="Arial" pitchFamily="34" charset="0"/>
              </a:rPr>
              <a:t> (2024). </a:t>
            </a:r>
            <a:r>
              <a:rPr lang="en-IN" sz="1600" i="1" dirty="0">
                <a:latin typeface="Arial" pitchFamily="34" charset="0"/>
                <a:cs typeface="Arial" pitchFamily="34" charset="0"/>
              </a:rPr>
              <a:t>Stress being the major contributor to workplace fatigue.</a:t>
            </a:r>
            <a:r>
              <a:rPr lang="en-IN" sz="1600" dirty="0">
                <a:latin typeface="Arial" pitchFamily="34" charset="0"/>
                <a:cs typeface="Arial" pitchFamily="34" charset="0"/>
              </a:rPr>
              <a:t> Available at: </a:t>
            </a:r>
            <a:r>
              <a:rPr lang="en-IN" sz="1600" u="sng" dirty="0">
                <a:latin typeface="Arial" pitchFamily="34" charset="0"/>
                <a:cs typeface="Arial" pitchFamily="34" charset="0"/>
                <a:hlinkClick r:id="rId6"/>
              </a:rPr>
              <a:t>https://bodytrak.co/news/worker-fatigue-statistics-worldwide/</a:t>
            </a:r>
            <a:r>
              <a:rPr lang="en-IN" sz="1600" dirty="0">
                <a:latin typeface="Arial" pitchFamily="34" charset="0"/>
                <a:cs typeface="Arial" pitchFamily="34" charset="0"/>
              </a:rPr>
              <a:t> (Accessed on: 03 July 2026).</a:t>
            </a:r>
            <a:endParaRPr lang="en-US" sz="1600" dirty="0">
              <a:latin typeface="Arial" pitchFamily="34" charset="0"/>
              <a:cs typeface="Arial" pitchFamily="34" charset="0"/>
            </a:endParaRPr>
          </a:p>
          <a:p>
            <a:r>
              <a:rPr lang="en-US" sz="1600" dirty="0">
                <a:latin typeface="Arial" pitchFamily="34" charset="0"/>
                <a:cs typeface="Arial" pitchFamily="34" charset="0"/>
              </a:rPr>
              <a:t>Fleck, A. (2023). </a:t>
            </a:r>
            <a:r>
              <a:rPr lang="en-US" sz="1600" i="1" dirty="0">
                <a:latin typeface="Arial" pitchFamily="34" charset="0"/>
                <a:cs typeface="Arial" pitchFamily="34" charset="0"/>
              </a:rPr>
              <a:t>Public Satisfaction with the NHS Hits Record Low</a:t>
            </a:r>
            <a:r>
              <a:rPr lang="en-US" sz="1600" dirty="0">
                <a:latin typeface="Arial" pitchFamily="34" charset="0"/>
                <a:cs typeface="Arial" pitchFamily="34" charset="0"/>
              </a:rPr>
              <a:t>. Available at: https://www.statista.com/chart/30337/respondents-who-are-satisfied-with-nhs/?srsltid=AfmBOooeKeaB0_KWRKcO8p_tTYBYvJnVYDJRF_wozItnAZIyPV3LblLV (Accessed on: 22 June 2026). </a:t>
            </a:r>
          </a:p>
          <a:p>
            <a:r>
              <a:rPr lang="en-IN" sz="1600" dirty="0">
                <a:latin typeface="Arial" pitchFamily="34" charset="0"/>
                <a:cs typeface="Arial" pitchFamily="34" charset="0"/>
              </a:rPr>
              <a:t>Health Foundation (2023) </a:t>
            </a:r>
            <a:r>
              <a:rPr lang="en-IN" sz="1600" i="1" dirty="0">
                <a:latin typeface="Arial" pitchFamily="34" charset="0"/>
                <a:cs typeface="Arial" pitchFamily="34" charset="0"/>
              </a:rPr>
              <a:t>Social Care Workforce Pressures and Wellbeing</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7"/>
              </a:rPr>
              <a:t> https://www.health.org.uk</a:t>
            </a:r>
            <a:r>
              <a:rPr lang="en-IN" sz="1600" dirty="0">
                <a:latin typeface="Arial" pitchFamily="34" charset="0"/>
                <a:cs typeface="Arial" pitchFamily="34" charset="0"/>
              </a:rPr>
              <a:t> (Accessed on: 22 June 2026).</a:t>
            </a:r>
            <a:endParaRPr lang="en-US" sz="1600" dirty="0">
              <a:latin typeface="Arial" pitchFamily="34" charset="0"/>
              <a:cs typeface="Arial" pitchFamily="34" charset="0"/>
            </a:endParaRPr>
          </a:p>
          <a:p>
            <a:r>
              <a:rPr lang="en-IN" sz="1600" dirty="0">
                <a:latin typeface="Arial" pitchFamily="34" charset="0"/>
                <a:cs typeface="Arial" pitchFamily="34" charset="0"/>
              </a:rPr>
              <a:t>Hussein, S., Moriarty, J. and </a:t>
            </a:r>
            <a:r>
              <a:rPr lang="en-IN" sz="1600" dirty="0" err="1">
                <a:latin typeface="Arial" pitchFamily="34" charset="0"/>
                <a:cs typeface="Arial" pitchFamily="34" charset="0"/>
              </a:rPr>
              <a:t>Manthorpe</a:t>
            </a:r>
            <a:r>
              <a:rPr lang="en-IN" sz="1600" dirty="0">
                <a:latin typeface="Arial" pitchFamily="34" charset="0"/>
                <a:cs typeface="Arial" pitchFamily="34" charset="0"/>
              </a:rPr>
              <a:t>, J. (2022) ‘Burnout and retention in adult social care workforce’, </a:t>
            </a:r>
            <a:r>
              <a:rPr lang="en-IN" sz="1600" i="1" dirty="0">
                <a:latin typeface="Arial" pitchFamily="34" charset="0"/>
                <a:cs typeface="Arial" pitchFamily="34" charset="0"/>
              </a:rPr>
              <a:t>Health &amp; Social Care in the Community</a:t>
            </a:r>
            <a:r>
              <a:rPr lang="en-IN" sz="1600" dirty="0">
                <a:latin typeface="Arial" pitchFamily="34" charset="0"/>
                <a:cs typeface="Arial" pitchFamily="34" charset="0"/>
              </a:rPr>
              <a:t>, 30(6), pp. 2451–2460. Available at:</a:t>
            </a:r>
            <a:r>
              <a:rPr lang="en-IN" sz="1600" u="sng" dirty="0">
                <a:latin typeface="Arial" pitchFamily="34" charset="0"/>
                <a:cs typeface="Arial" pitchFamily="34" charset="0"/>
                <a:hlinkClick r:id="rId8"/>
              </a:rPr>
              <a:t> https://onlinelibrary.wiley.com/journal/13652524</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Izdebski</a:t>
            </a:r>
            <a:r>
              <a:rPr lang="en-IN" sz="1600" dirty="0">
                <a:latin typeface="Arial" pitchFamily="34" charset="0"/>
                <a:cs typeface="Arial" pitchFamily="34" charset="0"/>
              </a:rPr>
              <a:t>, Z., </a:t>
            </a:r>
            <a:r>
              <a:rPr lang="en-IN" sz="1600" dirty="0" err="1">
                <a:latin typeface="Arial" pitchFamily="34" charset="0"/>
                <a:cs typeface="Arial" pitchFamily="34" charset="0"/>
              </a:rPr>
              <a:t>Kozakiewicz</a:t>
            </a:r>
            <a:r>
              <a:rPr lang="en-IN" sz="1600" dirty="0">
                <a:latin typeface="Arial" pitchFamily="34" charset="0"/>
                <a:cs typeface="Arial" pitchFamily="34" charset="0"/>
              </a:rPr>
              <a:t>, A., </a:t>
            </a:r>
            <a:r>
              <a:rPr lang="en-IN" sz="1600" dirty="0" err="1">
                <a:latin typeface="Arial" pitchFamily="34" charset="0"/>
                <a:cs typeface="Arial" pitchFamily="34" charset="0"/>
              </a:rPr>
              <a:t>Białorudzki</a:t>
            </a:r>
            <a:r>
              <a:rPr lang="en-IN" sz="1600" dirty="0">
                <a:latin typeface="Arial" pitchFamily="34" charset="0"/>
                <a:cs typeface="Arial" pitchFamily="34" charset="0"/>
              </a:rPr>
              <a:t>, M., Dec-</a:t>
            </a:r>
            <a:r>
              <a:rPr lang="en-IN" sz="1600" dirty="0" err="1">
                <a:latin typeface="Arial" pitchFamily="34" charset="0"/>
                <a:cs typeface="Arial" pitchFamily="34" charset="0"/>
              </a:rPr>
              <a:t>Pietrowska</a:t>
            </a:r>
            <a:r>
              <a:rPr lang="en-IN" sz="1600" dirty="0">
                <a:latin typeface="Arial" pitchFamily="34" charset="0"/>
                <a:cs typeface="Arial" pitchFamily="34" charset="0"/>
              </a:rPr>
              <a:t>, J. and Mazur, J., 2023. Occupational burnout in healthcare workers, stress and other symptoms of work overload during the COVID-19 pandemic in Poland. </a:t>
            </a:r>
            <a:r>
              <a:rPr lang="en-IN" sz="1600" i="1" dirty="0">
                <a:latin typeface="Arial" pitchFamily="34" charset="0"/>
                <a:cs typeface="Arial" pitchFamily="34" charset="0"/>
              </a:rPr>
              <a:t>International Journal of Environmental Research and Public Health</a:t>
            </a:r>
            <a:r>
              <a:rPr lang="en-IN" sz="1600" dirty="0">
                <a:latin typeface="Arial" pitchFamily="34" charset="0"/>
                <a:cs typeface="Arial" pitchFamily="34" charset="0"/>
              </a:rPr>
              <a:t>, </a:t>
            </a:r>
            <a:r>
              <a:rPr lang="en-IN" sz="1600" i="1" dirty="0">
                <a:latin typeface="Arial" pitchFamily="34" charset="0"/>
                <a:cs typeface="Arial" pitchFamily="34" charset="0"/>
              </a:rPr>
              <a:t>20</a:t>
            </a:r>
            <a:r>
              <a:rPr lang="en-IN" sz="1600" dirty="0">
                <a:latin typeface="Arial" pitchFamily="34" charset="0"/>
                <a:cs typeface="Arial" pitchFamily="34" charset="0"/>
              </a:rPr>
              <a:t>(3), p.2428. Available at: </a:t>
            </a:r>
            <a:r>
              <a:rPr lang="en-IN" sz="1600" u="sng" dirty="0">
                <a:latin typeface="Arial" pitchFamily="34" charset="0"/>
                <a:cs typeface="Arial" pitchFamily="34" charset="0"/>
                <a:hlinkClick r:id="rId9"/>
              </a:rPr>
              <a:t>https://www.mdpi.com/1660-4601/20/3/2428</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Kim, J.H., </a:t>
            </a:r>
            <a:r>
              <a:rPr lang="en-IN" sz="1600" dirty="0" err="1">
                <a:latin typeface="Arial" pitchFamily="34" charset="0"/>
                <a:cs typeface="Arial" pitchFamily="34" charset="0"/>
              </a:rPr>
              <a:t>Mank</a:t>
            </a:r>
            <a:r>
              <a:rPr lang="en-IN" sz="1600" dirty="0">
                <a:latin typeface="Arial" pitchFamily="34" charset="0"/>
                <a:cs typeface="Arial" pitchFamily="34" charset="0"/>
              </a:rPr>
              <a:t>, D. and </a:t>
            </a:r>
            <a:r>
              <a:rPr lang="en-IN" sz="1600" dirty="0" err="1">
                <a:latin typeface="Arial" pitchFamily="34" charset="0"/>
                <a:cs typeface="Arial" pitchFamily="34" charset="0"/>
              </a:rPr>
              <a:t>Gagliardi</a:t>
            </a:r>
            <a:r>
              <a:rPr lang="en-IN" sz="1600" dirty="0">
                <a:latin typeface="Arial" pitchFamily="34" charset="0"/>
                <a:cs typeface="Arial" pitchFamily="34" charset="0"/>
              </a:rPr>
              <a:t>, A., (2025) Promoting compassion and self-compassion through virtual peer support with an artistic journey. </a:t>
            </a:r>
            <a:r>
              <a:rPr lang="en-IN" sz="1600" i="1" dirty="0">
                <a:latin typeface="Arial" pitchFamily="34" charset="0"/>
                <a:cs typeface="Arial" pitchFamily="34" charset="0"/>
              </a:rPr>
              <a:t>Art Therapy</a:t>
            </a:r>
            <a:r>
              <a:rPr lang="en-IN" sz="1600" dirty="0">
                <a:latin typeface="Arial" pitchFamily="34" charset="0"/>
                <a:cs typeface="Arial" pitchFamily="34" charset="0"/>
              </a:rPr>
              <a:t>, </a:t>
            </a:r>
            <a:r>
              <a:rPr lang="en-IN" sz="1600" i="1" dirty="0">
                <a:latin typeface="Arial" pitchFamily="34" charset="0"/>
                <a:cs typeface="Arial" pitchFamily="34" charset="0"/>
              </a:rPr>
              <a:t>42</a:t>
            </a:r>
            <a:r>
              <a:rPr lang="en-IN" sz="1600" dirty="0">
                <a:latin typeface="Arial" pitchFamily="34" charset="0"/>
                <a:cs typeface="Arial" pitchFamily="34" charset="0"/>
              </a:rPr>
              <a:t>(4), pp.275-289. Available at:</a:t>
            </a:r>
            <a:r>
              <a:rPr lang="en-IN" sz="1600" u="sng" dirty="0">
                <a:latin typeface="Arial" pitchFamily="34" charset="0"/>
                <a:cs typeface="Arial" pitchFamily="34" charset="0"/>
                <a:hlinkClick r:id="rId10"/>
              </a:rPr>
              <a:t> https://www.tandfonline.com/doi/abs/10.1080/07421656.2025.2534227</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King’s Fund (2023) </a:t>
            </a:r>
            <a:r>
              <a:rPr lang="en-IN" sz="1600" i="1" dirty="0">
                <a:latin typeface="Arial" pitchFamily="34" charset="0"/>
                <a:cs typeface="Arial" pitchFamily="34" charset="0"/>
              </a:rPr>
              <a:t>The Adult Social Care Workforce in England</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11"/>
              </a:rPr>
              <a:t> https://www.kingsfund.org.uk</a:t>
            </a:r>
            <a:r>
              <a:rPr lang="en-IN" sz="1600" dirty="0">
                <a:latin typeface="Arial" pitchFamily="34" charset="0"/>
                <a:cs typeface="Arial" pitchFamily="34" charset="0"/>
              </a:rPr>
              <a:t> (Accessed on: 22 June 2026).</a:t>
            </a:r>
            <a:endParaRPr lang="en-US" sz="1600" dirty="0">
              <a:latin typeface="Arial" pitchFamily="34" charset="0"/>
              <a:cs typeface="Arial" pitchFamily="34" charset="0"/>
            </a:endParaRPr>
          </a:p>
          <a:p>
            <a:r>
              <a:rPr lang="en-IN" sz="1600" dirty="0" err="1">
                <a:latin typeface="Arial" pitchFamily="34" charset="0"/>
                <a:cs typeface="Arial" pitchFamily="34" charset="0"/>
              </a:rPr>
              <a:t>Kinman</a:t>
            </a:r>
            <a:r>
              <a:rPr lang="en-IN" sz="1600" dirty="0">
                <a:latin typeface="Arial" pitchFamily="34" charset="0"/>
                <a:cs typeface="Arial" pitchFamily="34" charset="0"/>
              </a:rPr>
              <a:t>, G. and </a:t>
            </a:r>
            <a:r>
              <a:rPr lang="en-IN" sz="1600" dirty="0" err="1">
                <a:latin typeface="Arial" pitchFamily="34" charset="0"/>
                <a:cs typeface="Arial" pitchFamily="34" charset="0"/>
              </a:rPr>
              <a:t>Teoh</a:t>
            </a:r>
            <a:r>
              <a:rPr lang="en-IN" sz="1600" dirty="0">
                <a:latin typeface="Arial" pitchFamily="34" charset="0"/>
                <a:cs typeface="Arial" pitchFamily="34" charset="0"/>
              </a:rPr>
              <a:t>, K. (2023) ‘Supporting wellbeing in care professionals’, </a:t>
            </a:r>
            <a:r>
              <a:rPr lang="en-IN" sz="1600" i="1" dirty="0">
                <a:latin typeface="Arial" pitchFamily="34" charset="0"/>
                <a:cs typeface="Arial" pitchFamily="34" charset="0"/>
              </a:rPr>
              <a:t>International Journal of Environmental Research and Public Health</a:t>
            </a:r>
            <a:r>
              <a:rPr lang="en-IN" sz="1600" dirty="0">
                <a:latin typeface="Arial" pitchFamily="34" charset="0"/>
                <a:cs typeface="Arial" pitchFamily="34" charset="0"/>
              </a:rPr>
              <a:t>, 20(4), pp. 3102–3115. Available at:</a:t>
            </a:r>
            <a:r>
              <a:rPr lang="en-IN" sz="1600" u="sng" dirty="0">
                <a:latin typeface="Arial" pitchFamily="34" charset="0"/>
                <a:cs typeface="Arial" pitchFamily="34" charset="0"/>
                <a:hlinkClick r:id="rId12"/>
              </a:rPr>
              <a:t> https://www.mdpi.com/journal/ijerph</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Kirkland, C., (2022) </a:t>
            </a:r>
            <a:r>
              <a:rPr lang="en-IN" sz="1600" i="1" dirty="0">
                <a:latin typeface="Arial" pitchFamily="34" charset="0"/>
                <a:cs typeface="Arial" pitchFamily="34" charset="0"/>
              </a:rPr>
              <a:t>Using Peer Support Groups as an Innovative Approach to Improve Wellness and Self-Care Among Community Health Workers</a:t>
            </a:r>
            <a:r>
              <a:rPr lang="en-IN" sz="1600" dirty="0">
                <a:latin typeface="Arial" pitchFamily="34" charset="0"/>
                <a:cs typeface="Arial" pitchFamily="34" charset="0"/>
              </a:rPr>
              <a:t>. Kent State University.</a:t>
            </a:r>
            <a:r>
              <a:rPr lang="en-IN" sz="1600" u="sng" dirty="0">
                <a:latin typeface="Arial" pitchFamily="34" charset="0"/>
                <a:cs typeface="Arial" pitchFamily="34" charset="0"/>
                <a:hlinkClick r:id="rId13"/>
              </a:rPr>
              <a:t> https://search.proquest.com/openview/2bf0db790e0e8b33226cf1c18088b044/1?pq-origsite=gscholar&amp;cbl=18750&amp;diss=y</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Live Career (2023). </a:t>
            </a:r>
            <a:r>
              <a:rPr lang="en-IN" sz="1600" i="1" dirty="0">
                <a:latin typeface="Arial" pitchFamily="34" charset="0"/>
                <a:cs typeface="Arial" pitchFamily="34" charset="0"/>
              </a:rPr>
              <a:t>Workplace stress in the UK</a:t>
            </a:r>
            <a:r>
              <a:rPr lang="en-IN" sz="1600" dirty="0">
                <a:latin typeface="Arial" pitchFamily="34" charset="0"/>
                <a:cs typeface="Arial" pitchFamily="34" charset="0"/>
              </a:rPr>
              <a:t>. Available at: </a:t>
            </a:r>
            <a:r>
              <a:rPr lang="en-IN" sz="1600" u="sng" dirty="0">
                <a:latin typeface="Arial" pitchFamily="34" charset="0"/>
                <a:cs typeface="Arial" pitchFamily="34" charset="0"/>
                <a:hlinkClick r:id="rId14"/>
              </a:rPr>
              <a:t>https://www.livecareer.co.uk/career-advice/work-related-stress</a:t>
            </a:r>
            <a:r>
              <a:rPr lang="en-IN" sz="1600" dirty="0">
                <a:latin typeface="Arial" pitchFamily="34" charset="0"/>
                <a:cs typeface="Arial" pitchFamily="34" charset="0"/>
              </a:rPr>
              <a:t> (Accessed on: 03 July 2026).</a:t>
            </a:r>
            <a:endParaRPr lang="en-US" sz="1600" dirty="0">
              <a:latin typeface="Arial" pitchFamily="34" charset="0"/>
              <a:cs typeface="Arial" pitchFamily="34" charset="0"/>
            </a:endParaRPr>
          </a:p>
          <a:p>
            <a:r>
              <a:rPr lang="en-IN" sz="1600" dirty="0">
                <a:latin typeface="Arial" pitchFamily="34" charset="0"/>
                <a:cs typeface="Arial" pitchFamily="34" charset="0"/>
              </a:rPr>
              <a:t>McFadden, P., Neill, R.D., </a:t>
            </a:r>
            <a:r>
              <a:rPr lang="en-IN" sz="1600" dirty="0" err="1">
                <a:latin typeface="Arial" pitchFamily="34" charset="0"/>
                <a:cs typeface="Arial" pitchFamily="34" charset="0"/>
              </a:rPr>
              <a:t>Mallett</a:t>
            </a:r>
            <a:r>
              <a:rPr lang="en-IN" sz="1600" dirty="0">
                <a:latin typeface="Arial" pitchFamily="34" charset="0"/>
                <a:cs typeface="Arial" pitchFamily="34" charset="0"/>
              </a:rPr>
              <a:t>, J., </a:t>
            </a:r>
            <a:r>
              <a:rPr lang="en-IN" sz="1600" dirty="0" err="1">
                <a:latin typeface="Arial" pitchFamily="34" charset="0"/>
                <a:cs typeface="Arial" pitchFamily="34" charset="0"/>
              </a:rPr>
              <a:t>Manthorpe</a:t>
            </a:r>
            <a:r>
              <a:rPr lang="en-IN" sz="1600" dirty="0">
                <a:latin typeface="Arial" pitchFamily="34" charset="0"/>
                <a:cs typeface="Arial" pitchFamily="34" charset="0"/>
              </a:rPr>
              <a:t>, J., Gillen, P., Moriarty, J., Currie, D., Schroder, H., </a:t>
            </a:r>
            <a:r>
              <a:rPr lang="en-IN" sz="1600" dirty="0" err="1">
                <a:latin typeface="Arial" pitchFamily="34" charset="0"/>
                <a:cs typeface="Arial" pitchFamily="34" charset="0"/>
              </a:rPr>
              <a:t>Ravalier</a:t>
            </a:r>
            <a:r>
              <a:rPr lang="en-IN" sz="1600" dirty="0">
                <a:latin typeface="Arial" pitchFamily="34" charset="0"/>
                <a:cs typeface="Arial" pitchFamily="34" charset="0"/>
              </a:rPr>
              <a:t>, J., </a:t>
            </a:r>
            <a:r>
              <a:rPr lang="en-IN" sz="1600" dirty="0" err="1">
                <a:latin typeface="Arial" pitchFamily="34" charset="0"/>
                <a:cs typeface="Arial" pitchFamily="34" charset="0"/>
              </a:rPr>
              <a:t>Nicholl</a:t>
            </a:r>
            <a:r>
              <a:rPr lang="en-IN" sz="1600" dirty="0">
                <a:latin typeface="Arial" pitchFamily="34" charset="0"/>
                <a:cs typeface="Arial" pitchFamily="34" charset="0"/>
              </a:rPr>
              <a:t>, P. and Ross, J. (2022) ‘Mental well-being and quality of working life in UK social workers before and during the COVID-19 pandemic: A propensity score matching study’, </a:t>
            </a:r>
            <a:r>
              <a:rPr lang="en-IN" sz="1600" i="1" dirty="0">
                <a:latin typeface="Arial" pitchFamily="34" charset="0"/>
                <a:cs typeface="Arial" pitchFamily="34" charset="0"/>
              </a:rPr>
              <a:t>British Journal of Social Work</a:t>
            </a:r>
            <a:r>
              <a:rPr lang="en-IN" sz="1600" dirty="0">
                <a:latin typeface="Arial" pitchFamily="34" charset="0"/>
                <a:cs typeface="Arial" pitchFamily="34" charset="0"/>
              </a:rPr>
              <a:t>, 52(5), pp. 2814–2833. Available at:</a:t>
            </a:r>
            <a:r>
              <a:rPr lang="en-IN" sz="1600" u="sng" dirty="0">
                <a:latin typeface="Arial" pitchFamily="34" charset="0"/>
                <a:cs typeface="Arial" pitchFamily="34" charset="0"/>
                <a:hlinkClick r:id="rId15"/>
              </a:rPr>
              <a:t> https://academic.oup.com/bjsw/article/52/5/2814/6385965</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McKennon</a:t>
            </a:r>
            <a:r>
              <a:rPr lang="en-IN" sz="1600" dirty="0">
                <a:latin typeface="Arial" pitchFamily="34" charset="0"/>
                <a:cs typeface="Arial" pitchFamily="34" charset="0"/>
              </a:rPr>
              <a:t>, S., Fricke, S. and DeWitt, D., (2025) Well‐being interventions for rural health professionals: A scoping review. </a:t>
            </a:r>
            <a:r>
              <a:rPr lang="en-IN" sz="1600" i="1" dirty="0">
                <a:latin typeface="Arial" pitchFamily="34" charset="0"/>
                <a:cs typeface="Arial" pitchFamily="34" charset="0"/>
              </a:rPr>
              <a:t>The Journal of Rural Health</a:t>
            </a:r>
            <a:r>
              <a:rPr lang="en-IN" sz="1600" dirty="0">
                <a:latin typeface="Arial" pitchFamily="34" charset="0"/>
                <a:cs typeface="Arial" pitchFamily="34" charset="0"/>
              </a:rPr>
              <a:t>, </a:t>
            </a:r>
            <a:r>
              <a:rPr lang="en-IN" sz="1600" i="1" dirty="0">
                <a:latin typeface="Arial" pitchFamily="34" charset="0"/>
                <a:cs typeface="Arial" pitchFamily="34" charset="0"/>
              </a:rPr>
              <a:t>41</a:t>
            </a:r>
            <a:r>
              <a:rPr lang="en-IN" sz="1600" dirty="0">
                <a:latin typeface="Arial" pitchFamily="34" charset="0"/>
                <a:cs typeface="Arial" pitchFamily="34" charset="0"/>
              </a:rPr>
              <a:t>(1), p.e12909. Available at:</a:t>
            </a:r>
            <a:r>
              <a:rPr lang="en-IN" sz="1600" u="sng" dirty="0">
                <a:latin typeface="Arial" pitchFamily="34" charset="0"/>
                <a:cs typeface="Arial" pitchFamily="34" charset="0"/>
                <a:hlinkClick r:id="rId16"/>
              </a:rPr>
              <a:t> https://onlinelibrary.wiley.com/doi/abs/10.1111/jrh.12909</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Moriarty, J., Hussein, S. and </a:t>
            </a:r>
            <a:r>
              <a:rPr lang="en-IN" sz="1600" dirty="0" err="1">
                <a:latin typeface="Arial" pitchFamily="34" charset="0"/>
                <a:cs typeface="Arial" pitchFamily="34" charset="0"/>
              </a:rPr>
              <a:t>Manthorpe</a:t>
            </a:r>
            <a:r>
              <a:rPr lang="en-IN" sz="1600" dirty="0">
                <a:latin typeface="Arial" pitchFamily="34" charset="0"/>
                <a:cs typeface="Arial" pitchFamily="34" charset="0"/>
              </a:rPr>
              <a:t>, J. (2022) ‘Work-related stress among care workers’, </a:t>
            </a:r>
            <a:r>
              <a:rPr lang="en-IN" sz="1600" i="1" dirty="0">
                <a:latin typeface="Arial" pitchFamily="34" charset="0"/>
                <a:cs typeface="Arial" pitchFamily="34" charset="0"/>
              </a:rPr>
              <a:t>British Journal of Social Work</a:t>
            </a:r>
            <a:r>
              <a:rPr lang="en-IN" sz="1600" dirty="0">
                <a:latin typeface="Arial" pitchFamily="34" charset="0"/>
                <a:cs typeface="Arial" pitchFamily="34" charset="0"/>
              </a:rPr>
              <a:t>, 52(4), pp. 2012–2028. Available at:</a:t>
            </a:r>
            <a:r>
              <a:rPr lang="en-IN" sz="1600" u="sng" dirty="0">
                <a:latin typeface="Arial" pitchFamily="34" charset="0"/>
                <a:cs typeface="Arial" pitchFamily="34" charset="0"/>
                <a:hlinkClick r:id="rId17"/>
              </a:rPr>
              <a:t> https://academic.oup.com/bjsw</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Patel, K. and Brown, R. (2024) </a:t>
            </a:r>
            <a:r>
              <a:rPr lang="en-IN" sz="1600" i="1" dirty="0">
                <a:latin typeface="Arial" pitchFamily="34" charset="0"/>
                <a:cs typeface="Arial" pitchFamily="34" charset="0"/>
              </a:rPr>
              <a:t>Journal of Social Care Research</a:t>
            </a:r>
            <a:r>
              <a:rPr lang="en-IN" sz="1600" dirty="0">
                <a:latin typeface="Arial" pitchFamily="34" charset="0"/>
                <a:cs typeface="Arial" pitchFamily="34" charset="0"/>
              </a:rPr>
              <a:t>, 18(1), pp. 44–58. Available at:</a:t>
            </a:r>
            <a:r>
              <a:rPr lang="en-IN" sz="1600" u="sng" dirty="0">
                <a:latin typeface="Arial" pitchFamily="34" charset="0"/>
                <a:cs typeface="Arial" pitchFamily="34" charset="0"/>
                <a:hlinkClick r:id="rId18"/>
              </a:rPr>
              <a:t> https://www.thelancet.com/journals/laninf/article/PIIS1473-3099(24)00431-6/fulltext</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Pyle, M., Loftus, L., </a:t>
            </a:r>
            <a:r>
              <a:rPr lang="en-IN" sz="1600" dirty="0" err="1">
                <a:latin typeface="Arial" pitchFamily="34" charset="0"/>
                <a:cs typeface="Arial" pitchFamily="34" charset="0"/>
              </a:rPr>
              <a:t>Emsley</a:t>
            </a:r>
            <a:r>
              <a:rPr lang="en-IN" sz="1600" dirty="0">
                <a:latin typeface="Arial" pitchFamily="34" charset="0"/>
                <a:cs typeface="Arial" pitchFamily="34" charset="0"/>
              </a:rPr>
              <a:t>, R., Freeman, D., Gillard, S., </a:t>
            </a:r>
            <a:r>
              <a:rPr lang="en-IN" sz="1600" dirty="0" err="1">
                <a:latin typeface="Arial" pitchFamily="34" charset="0"/>
                <a:cs typeface="Arial" pitchFamily="34" charset="0"/>
              </a:rPr>
              <a:t>Gumley</a:t>
            </a:r>
            <a:r>
              <a:rPr lang="en-IN" sz="1600" dirty="0">
                <a:latin typeface="Arial" pitchFamily="34" charset="0"/>
                <a:cs typeface="Arial" pitchFamily="34" charset="0"/>
              </a:rPr>
              <a:t>, A., </a:t>
            </a:r>
            <a:r>
              <a:rPr lang="en-IN" sz="1600" dirty="0" err="1">
                <a:latin typeface="Arial" pitchFamily="34" charset="0"/>
                <a:cs typeface="Arial" pitchFamily="34" charset="0"/>
              </a:rPr>
              <a:t>Sierpatowska</a:t>
            </a:r>
            <a:r>
              <a:rPr lang="en-IN" sz="1600" dirty="0">
                <a:latin typeface="Arial" pitchFamily="34" charset="0"/>
                <a:cs typeface="Arial" pitchFamily="34" charset="0"/>
              </a:rPr>
              <a:t>, J., Wood, L., O’Connor, R.C., Pfeiffer, P. and Simpson, S.A., (2024) Study protocol for an adaptive, multi-arm, multi-stage (MAMS) randomised controlled trial of brief remotely delivered psychosocial interventions for people with serious mental health problems who have experienced a recent suicidal crisis: Remote Approaches to Psychosocial Intervention Delivery (RAPID). </a:t>
            </a:r>
            <a:r>
              <a:rPr lang="en-IN" sz="1600" i="1" dirty="0">
                <a:latin typeface="Arial" pitchFamily="34" charset="0"/>
                <a:cs typeface="Arial" pitchFamily="34" charset="0"/>
              </a:rPr>
              <a:t>Trials</a:t>
            </a:r>
            <a:r>
              <a:rPr lang="en-IN" sz="1600" dirty="0">
                <a:latin typeface="Arial" pitchFamily="34" charset="0"/>
                <a:cs typeface="Arial" pitchFamily="34" charset="0"/>
              </a:rPr>
              <a:t>, </a:t>
            </a:r>
            <a:r>
              <a:rPr lang="en-IN" sz="1600" i="1" dirty="0">
                <a:latin typeface="Arial" pitchFamily="34" charset="0"/>
                <a:cs typeface="Arial" pitchFamily="34" charset="0"/>
              </a:rPr>
              <a:t>25</a:t>
            </a:r>
            <a:r>
              <a:rPr lang="en-IN" sz="1600" dirty="0">
                <a:latin typeface="Arial" pitchFamily="34" charset="0"/>
                <a:cs typeface="Arial" pitchFamily="34" charset="0"/>
              </a:rPr>
              <a:t>(1), p.460. Available at:</a:t>
            </a:r>
            <a:r>
              <a:rPr lang="en-IN" sz="1600" u="sng" dirty="0">
                <a:latin typeface="Arial" pitchFamily="34" charset="0"/>
                <a:cs typeface="Arial" pitchFamily="34" charset="0"/>
                <a:hlinkClick r:id="rId19"/>
              </a:rPr>
              <a:t> https://link.springer.com/article/10.1186/s13063-024-08293-5</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Ravalier</a:t>
            </a:r>
            <a:r>
              <a:rPr lang="en-IN" sz="1600" dirty="0">
                <a:latin typeface="Arial" pitchFamily="34" charset="0"/>
                <a:cs typeface="Arial" pitchFamily="34" charset="0"/>
              </a:rPr>
              <a:t>, J. (2021) ‘Workplace wellbeing in health and social care employees’, </a:t>
            </a:r>
            <a:r>
              <a:rPr lang="en-IN" sz="1600" i="1" dirty="0">
                <a:latin typeface="Arial" pitchFamily="34" charset="0"/>
                <a:cs typeface="Arial" pitchFamily="34" charset="0"/>
              </a:rPr>
              <a:t>British Journal of Health Psychology</a:t>
            </a:r>
            <a:r>
              <a:rPr lang="en-IN" sz="1600" dirty="0">
                <a:latin typeface="Arial" pitchFamily="34" charset="0"/>
                <a:cs typeface="Arial" pitchFamily="34" charset="0"/>
              </a:rPr>
              <a:t>, 26(4), pp. 1270–1285. Available at:</a:t>
            </a:r>
            <a:r>
              <a:rPr lang="en-IN" sz="1600" u="sng" dirty="0">
                <a:latin typeface="Arial" pitchFamily="34" charset="0"/>
                <a:cs typeface="Arial" pitchFamily="34" charset="0"/>
                <a:hlinkClick r:id="rId20"/>
              </a:rPr>
              <a:t> https://bpspsychub.onlinelibrary.wiley.com/journal/20448287</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Simms, L., </a:t>
            </a:r>
            <a:r>
              <a:rPr lang="en-IN" sz="1600" dirty="0" err="1">
                <a:latin typeface="Arial" pitchFamily="34" charset="0"/>
                <a:cs typeface="Arial" pitchFamily="34" charset="0"/>
              </a:rPr>
              <a:t>Ottman</a:t>
            </a:r>
            <a:r>
              <a:rPr lang="en-IN" sz="1600" dirty="0">
                <a:latin typeface="Arial" pitchFamily="34" charset="0"/>
                <a:cs typeface="Arial" pitchFamily="34" charset="0"/>
              </a:rPr>
              <a:t>, K.E., Griffith, J.L., Knight, M.G., Norris, L., </a:t>
            </a:r>
            <a:r>
              <a:rPr lang="en-IN" sz="1600" dirty="0" err="1">
                <a:latin typeface="Arial" pitchFamily="34" charset="0"/>
                <a:cs typeface="Arial" pitchFamily="34" charset="0"/>
              </a:rPr>
              <a:t>Karakcheyeva</a:t>
            </a:r>
            <a:r>
              <a:rPr lang="en-IN" sz="1600" dirty="0">
                <a:latin typeface="Arial" pitchFamily="34" charset="0"/>
                <a:cs typeface="Arial" pitchFamily="34" charset="0"/>
              </a:rPr>
              <a:t>, V. and </a:t>
            </a:r>
            <a:r>
              <a:rPr lang="en-IN" sz="1600" dirty="0" err="1">
                <a:latin typeface="Arial" pitchFamily="34" charset="0"/>
                <a:cs typeface="Arial" pitchFamily="34" charset="0"/>
              </a:rPr>
              <a:t>Kohrt</a:t>
            </a:r>
            <a:r>
              <a:rPr lang="en-IN" sz="1600" dirty="0">
                <a:latin typeface="Arial" pitchFamily="34" charset="0"/>
                <a:cs typeface="Arial" pitchFamily="34" charset="0"/>
              </a:rPr>
              <a:t>, B.A., (2023). Psychosocial peer support to address mental health and burnout of health care workers affected by COVID-19: a qualitative evaluation. </a:t>
            </a:r>
            <a:r>
              <a:rPr lang="en-IN" sz="1600" i="1" dirty="0">
                <a:latin typeface="Arial" pitchFamily="34" charset="0"/>
                <a:cs typeface="Arial" pitchFamily="34" charset="0"/>
              </a:rPr>
              <a:t>International Journal of Environmental Research and Public Health</a:t>
            </a:r>
            <a:r>
              <a:rPr lang="en-IN" sz="1600" dirty="0">
                <a:latin typeface="Arial" pitchFamily="34" charset="0"/>
                <a:cs typeface="Arial" pitchFamily="34" charset="0"/>
              </a:rPr>
              <a:t>, </a:t>
            </a:r>
            <a:r>
              <a:rPr lang="en-IN" sz="1600" i="1" dirty="0">
                <a:latin typeface="Arial" pitchFamily="34" charset="0"/>
                <a:cs typeface="Arial" pitchFamily="34" charset="0"/>
              </a:rPr>
              <a:t>20</a:t>
            </a:r>
            <a:r>
              <a:rPr lang="en-IN" sz="1600" dirty="0">
                <a:latin typeface="Arial" pitchFamily="34" charset="0"/>
                <a:cs typeface="Arial" pitchFamily="34" charset="0"/>
              </a:rPr>
              <a:t>(5), p.4536. Available a: </a:t>
            </a:r>
            <a:r>
              <a:rPr lang="en-IN" sz="1600" u="sng" dirty="0">
                <a:latin typeface="Arial" pitchFamily="34" charset="0"/>
                <a:cs typeface="Arial" pitchFamily="34" charset="0"/>
                <a:hlinkClick r:id="rId21"/>
              </a:rPr>
              <a:t>https://www.mdpi.com/1660-4601/20/5/4536</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Skills for Care (2024) </a:t>
            </a:r>
            <a:r>
              <a:rPr lang="en-IN" sz="1600" i="1" dirty="0">
                <a:latin typeface="Arial" pitchFamily="34" charset="0"/>
                <a:cs typeface="Arial" pitchFamily="34" charset="0"/>
              </a:rPr>
              <a:t>The State of the Adult Social Care Sector and Workforce in England 2024</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22"/>
              </a:rPr>
              <a:t> https://www.skillsforcare.org.uk</a:t>
            </a:r>
            <a:r>
              <a:rPr lang="en-IN" sz="1600" dirty="0">
                <a:latin typeface="Arial" pitchFamily="34" charset="0"/>
                <a:cs typeface="Arial" pitchFamily="34" charset="0"/>
              </a:rPr>
              <a:t> (Accessed on: 22 June 2026).</a:t>
            </a:r>
            <a:endParaRPr lang="en-US" sz="1600" dirty="0">
              <a:latin typeface="Arial" pitchFamily="34" charset="0"/>
              <a:cs typeface="Arial" pitchFamily="34" charset="0"/>
            </a:endParaRPr>
          </a:p>
          <a:p>
            <a:r>
              <a:rPr lang="en-IN" sz="1600" dirty="0">
                <a:latin typeface="Arial" pitchFamily="34" charset="0"/>
                <a:cs typeface="Arial" pitchFamily="34" charset="0"/>
              </a:rPr>
              <a:t>Statista (2023). </a:t>
            </a:r>
            <a:r>
              <a:rPr lang="en-IN" sz="1600" i="1" dirty="0">
                <a:latin typeface="Arial" pitchFamily="34" charset="0"/>
                <a:cs typeface="Arial" pitchFamily="34" charset="0"/>
              </a:rPr>
              <a:t>Reasons for nurses and midwifes leaving workplace.</a:t>
            </a:r>
            <a:r>
              <a:rPr lang="en-IN" sz="1600" dirty="0">
                <a:latin typeface="Arial" pitchFamily="34" charset="0"/>
                <a:cs typeface="Arial" pitchFamily="34" charset="0"/>
              </a:rPr>
              <a:t> Available at: </a:t>
            </a:r>
            <a:r>
              <a:rPr lang="en-IN" sz="1600" u="sng" dirty="0">
                <a:latin typeface="Arial" pitchFamily="34" charset="0"/>
                <a:cs typeface="Arial" pitchFamily="34" charset="0"/>
                <a:hlinkClick r:id="rId23"/>
              </a:rPr>
              <a:t>https://www.statista.com/statistics/1007532/uk-reasons-for-staff-to-leave-nursing-register/?srsltid=AfmBOoq2j5Tw-3kVaSnyKSq-zMWWuSqHyAUlkP2w0BBeZtjEFSOhDrHS</a:t>
            </a:r>
            <a:r>
              <a:rPr lang="en-IN" sz="1600" dirty="0">
                <a:latin typeface="Arial" pitchFamily="34" charset="0"/>
                <a:cs typeface="Arial" pitchFamily="34" charset="0"/>
              </a:rPr>
              <a:t> (Accessed on: 03 July 2026).</a:t>
            </a:r>
            <a:endParaRPr lang="en-US" sz="1600" dirty="0">
              <a:latin typeface="Arial" pitchFamily="34" charset="0"/>
              <a:cs typeface="Arial" pitchFamily="34" charset="0"/>
            </a:endParaRPr>
          </a:p>
          <a:p>
            <a:r>
              <a:rPr lang="en-US" sz="1600" dirty="0">
                <a:latin typeface="Arial" pitchFamily="34" charset="0"/>
                <a:cs typeface="Arial" pitchFamily="34" charset="0"/>
              </a:rPr>
              <a:t> Statista (2026). </a:t>
            </a:r>
            <a:r>
              <a:rPr lang="en-US" sz="1600" i="1" dirty="0">
                <a:latin typeface="Arial" pitchFamily="34" charset="0"/>
                <a:cs typeface="Arial" pitchFamily="34" charset="0"/>
              </a:rPr>
              <a:t>Number of employees in the health and social care industry in the United Kingdom 2022.</a:t>
            </a:r>
            <a:r>
              <a:rPr lang="en-US" sz="1600" dirty="0">
                <a:latin typeface="Arial" pitchFamily="34" charset="0"/>
                <a:cs typeface="Arial" pitchFamily="34" charset="0"/>
              </a:rPr>
              <a:t> Available at: </a:t>
            </a:r>
            <a:r>
              <a:rPr lang="en-US" sz="1600" u="sng" dirty="0">
                <a:latin typeface="Arial" pitchFamily="34" charset="0"/>
                <a:cs typeface="Arial" pitchFamily="34" charset="0"/>
                <a:hlinkClick r:id="rId24"/>
              </a:rPr>
              <a:t>https://www.statista.com/statistics/461993/health-and-social-care-employment-in-the-united-kingdom-uk/?srsltid=AfmBOoo2Pc6GganM8tUAtlSOZemmFI0oltQQ0YXBq0vr80CwiQGfmv7l</a:t>
            </a:r>
            <a:r>
              <a:rPr lang="en-US" sz="1600" dirty="0">
                <a:latin typeface="Arial" pitchFamily="34" charset="0"/>
                <a:cs typeface="Arial" pitchFamily="34" charset="0"/>
              </a:rPr>
              <a:t> (Accessed on: 22 June 2026). </a:t>
            </a:r>
          </a:p>
          <a:p>
            <a:r>
              <a:rPr lang="en-IN" sz="1600" dirty="0" err="1">
                <a:latin typeface="Arial" pitchFamily="34" charset="0"/>
                <a:cs typeface="Arial" pitchFamily="34" charset="0"/>
              </a:rPr>
              <a:t>Stenov</a:t>
            </a:r>
            <a:r>
              <a:rPr lang="en-IN" sz="1600" dirty="0">
                <a:latin typeface="Arial" pitchFamily="34" charset="0"/>
                <a:cs typeface="Arial" pitchFamily="34" charset="0"/>
              </a:rPr>
              <a:t>, V., Due‐Christensen, M., </a:t>
            </a:r>
            <a:r>
              <a:rPr lang="en-IN" sz="1600" dirty="0" err="1">
                <a:latin typeface="Arial" pitchFamily="34" charset="0"/>
                <a:cs typeface="Arial" pitchFamily="34" charset="0"/>
              </a:rPr>
              <a:t>Cleal</a:t>
            </a:r>
            <a:r>
              <a:rPr lang="en-IN" sz="1600" dirty="0">
                <a:latin typeface="Arial" pitchFamily="34" charset="0"/>
                <a:cs typeface="Arial" pitchFamily="34" charset="0"/>
              </a:rPr>
              <a:t>, B.R. and </a:t>
            </a:r>
            <a:r>
              <a:rPr lang="en-IN" sz="1600" dirty="0" err="1">
                <a:latin typeface="Arial" pitchFamily="34" charset="0"/>
                <a:cs typeface="Arial" pitchFamily="34" charset="0"/>
              </a:rPr>
              <a:t>Tapager</a:t>
            </a:r>
            <a:r>
              <a:rPr lang="en-IN" sz="1600" dirty="0">
                <a:latin typeface="Arial" pitchFamily="34" charset="0"/>
                <a:cs typeface="Arial" pitchFamily="34" charset="0"/>
              </a:rPr>
              <a:t>, I.W., (2023) Significant reduction in diabetes distress and improvements in psychosocial outcomes: A pilot test of an intervention to reduce diabetes distress in adults with type 1 diabetes and moderate‐to‐severe diabetes distress (REDUCE). </a:t>
            </a:r>
            <a:r>
              <a:rPr lang="en-IN" sz="1600" i="1" dirty="0">
                <a:latin typeface="Arial" pitchFamily="34" charset="0"/>
                <a:cs typeface="Arial" pitchFamily="34" charset="0"/>
              </a:rPr>
              <a:t>Diabetic Medicine</a:t>
            </a:r>
            <a:r>
              <a:rPr lang="en-IN" sz="1600" dirty="0">
                <a:latin typeface="Arial" pitchFamily="34" charset="0"/>
                <a:cs typeface="Arial" pitchFamily="34" charset="0"/>
              </a:rPr>
              <a:t>, </a:t>
            </a:r>
            <a:r>
              <a:rPr lang="en-IN" sz="1600" i="1" dirty="0">
                <a:latin typeface="Arial" pitchFamily="34" charset="0"/>
                <a:cs typeface="Arial" pitchFamily="34" charset="0"/>
              </a:rPr>
              <a:t>40</a:t>
            </a:r>
            <a:r>
              <a:rPr lang="en-IN" sz="1600" dirty="0">
                <a:latin typeface="Arial" pitchFamily="34" charset="0"/>
                <a:cs typeface="Arial" pitchFamily="34" charset="0"/>
              </a:rPr>
              <a:t>(10), p.e15187. Available at:</a:t>
            </a:r>
            <a:r>
              <a:rPr lang="en-IN" sz="1600" u="sng" dirty="0">
                <a:latin typeface="Arial" pitchFamily="34" charset="0"/>
                <a:cs typeface="Arial" pitchFamily="34" charset="0"/>
                <a:hlinkClick r:id="rId25"/>
              </a:rPr>
              <a:t> https://onlinelibrary.wiley.com/doi/abs/10.1111/dme.15187</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Trumello</a:t>
            </a:r>
            <a:r>
              <a:rPr lang="en-IN" sz="1600" dirty="0">
                <a:latin typeface="Arial" pitchFamily="34" charset="0"/>
                <a:cs typeface="Arial" pitchFamily="34" charset="0"/>
              </a:rPr>
              <a:t>, C., Bramanti, S.M., </a:t>
            </a:r>
            <a:r>
              <a:rPr lang="en-IN" sz="1600" dirty="0" err="1">
                <a:latin typeface="Arial" pitchFamily="34" charset="0"/>
                <a:cs typeface="Arial" pitchFamily="34" charset="0"/>
              </a:rPr>
              <a:t>Ballarotto</a:t>
            </a:r>
            <a:r>
              <a:rPr lang="en-IN" sz="1600" dirty="0">
                <a:latin typeface="Arial" pitchFamily="34" charset="0"/>
                <a:cs typeface="Arial" pitchFamily="34" charset="0"/>
              </a:rPr>
              <a:t>, G., </a:t>
            </a:r>
            <a:r>
              <a:rPr lang="en-IN" sz="1600" dirty="0" err="1">
                <a:latin typeface="Arial" pitchFamily="34" charset="0"/>
                <a:cs typeface="Arial" pitchFamily="34" charset="0"/>
              </a:rPr>
              <a:t>Candelori</a:t>
            </a:r>
            <a:r>
              <a:rPr lang="en-IN" sz="1600" dirty="0">
                <a:latin typeface="Arial" pitchFamily="34" charset="0"/>
                <a:cs typeface="Arial" pitchFamily="34" charset="0"/>
              </a:rPr>
              <a:t>, C., </a:t>
            </a:r>
            <a:r>
              <a:rPr lang="en-IN" sz="1600" dirty="0" err="1">
                <a:latin typeface="Arial" pitchFamily="34" charset="0"/>
                <a:cs typeface="Arial" pitchFamily="34" charset="0"/>
              </a:rPr>
              <a:t>Cerniglia</a:t>
            </a:r>
            <a:r>
              <a:rPr lang="en-IN" sz="1600" dirty="0">
                <a:latin typeface="Arial" pitchFamily="34" charset="0"/>
                <a:cs typeface="Arial" pitchFamily="34" charset="0"/>
              </a:rPr>
              <a:t>, L., </a:t>
            </a:r>
            <a:r>
              <a:rPr lang="en-IN" sz="1600" dirty="0" err="1">
                <a:latin typeface="Arial" pitchFamily="34" charset="0"/>
                <a:cs typeface="Arial" pitchFamily="34" charset="0"/>
              </a:rPr>
              <a:t>Cimino</a:t>
            </a:r>
            <a:r>
              <a:rPr lang="en-IN" sz="1600" dirty="0">
                <a:latin typeface="Arial" pitchFamily="34" charset="0"/>
                <a:cs typeface="Arial" pitchFamily="34" charset="0"/>
              </a:rPr>
              <a:t>, S., </a:t>
            </a:r>
            <a:r>
              <a:rPr lang="en-IN" sz="1600" dirty="0" err="1">
                <a:latin typeface="Arial" pitchFamily="34" charset="0"/>
                <a:cs typeface="Arial" pitchFamily="34" charset="0"/>
              </a:rPr>
              <a:t>Crudele</a:t>
            </a:r>
            <a:r>
              <a:rPr lang="en-IN" sz="1600" dirty="0">
                <a:latin typeface="Arial" pitchFamily="34" charset="0"/>
                <a:cs typeface="Arial" pitchFamily="34" charset="0"/>
              </a:rPr>
              <a:t>, M., Lombardi, L., </a:t>
            </a:r>
            <a:r>
              <a:rPr lang="en-IN" sz="1600" dirty="0" err="1">
                <a:latin typeface="Arial" pitchFamily="34" charset="0"/>
                <a:cs typeface="Arial" pitchFamily="34" charset="0"/>
              </a:rPr>
              <a:t>Pignataro</a:t>
            </a:r>
            <a:r>
              <a:rPr lang="en-IN" sz="1600" dirty="0">
                <a:latin typeface="Arial" pitchFamily="34" charset="0"/>
                <a:cs typeface="Arial" pitchFamily="34" charset="0"/>
              </a:rPr>
              <a:t>, S. and </a:t>
            </a:r>
            <a:r>
              <a:rPr lang="en-IN" sz="1600" dirty="0" err="1">
                <a:latin typeface="Arial" pitchFamily="34" charset="0"/>
                <a:cs typeface="Arial" pitchFamily="34" charset="0"/>
              </a:rPr>
              <a:t>Babore</a:t>
            </a:r>
            <a:r>
              <a:rPr lang="en-IN" sz="1600" dirty="0">
                <a:latin typeface="Arial" pitchFamily="34" charset="0"/>
                <a:cs typeface="Arial" pitchFamily="34" charset="0"/>
              </a:rPr>
              <a:t>, A. (2021) ‘Psychological adjustment of healthcare workers in Italy during the COVID-19 pandemic: Differences in stress, anxiety, depression, burnout, secondary trauma, and compassion satisfaction between frontline and non-frontline professionals’, </a:t>
            </a:r>
            <a:r>
              <a:rPr lang="en-IN" sz="1600" i="1" dirty="0">
                <a:latin typeface="Arial" pitchFamily="34" charset="0"/>
                <a:cs typeface="Arial" pitchFamily="34" charset="0"/>
              </a:rPr>
              <a:t>Healthcare</a:t>
            </a:r>
            <a:r>
              <a:rPr lang="en-IN" sz="1600" dirty="0">
                <a:latin typeface="Arial" pitchFamily="34" charset="0"/>
                <a:cs typeface="Arial" pitchFamily="34" charset="0"/>
              </a:rPr>
              <a:t>, 9(11), Article 1501. Available at:</a:t>
            </a:r>
            <a:r>
              <a:rPr lang="en-IN" sz="1600" u="sng" dirty="0">
                <a:latin typeface="Arial" pitchFamily="34" charset="0"/>
                <a:cs typeface="Arial" pitchFamily="34" charset="0"/>
                <a:hlinkClick r:id="rId26"/>
              </a:rPr>
              <a:t> https://www.mdpi.com/2227-9032/9/11/1501</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err="1">
                <a:latin typeface="Arial" pitchFamily="34" charset="0"/>
                <a:cs typeface="Arial" pitchFamily="34" charset="0"/>
              </a:rPr>
              <a:t>Velloze</a:t>
            </a:r>
            <a:r>
              <a:rPr lang="en-IN" sz="1600" dirty="0">
                <a:latin typeface="Arial" pitchFamily="34" charset="0"/>
                <a:cs typeface="Arial" pitchFamily="34" charset="0"/>
              </a:rPr>
              <a:t>, I.G., Jester, D.J., </a:t>
            </a:r>
            <a:r>
              <a:rPr lang="en-IN" sz="1600" dirty="0" err="1">
                <a:latin typeface="Arial" pitchFamily="34" charset="0"/>
                <a:cs typeface="Arial" pitchFamily="34" charset="0"/>
              </a:rPr>
              <a:t>Jeste</a:t>
            </a:r>
            <a:r>
              <a:rPr lang="en-IN" sz="1600" dirty="0">
                <a:latin typeface="Arial" pitchFamily="34" charset="0"/>
                <a:cs typeface="Arial" pitchFamily="34" charset="0"/>
              </a:rPr>
              <a:t>, D.V. and </a:t>
            </a:r>
            <a:r>
              <a:rPr lang="en-IN" sz="1600" dirty="0" err="1">
                <a:latin typeface="Arial" pitchFamily="34" charset="0"/>
                <a:cs typeface="Arial" pitchFamily="34" charset="0"/>
              </a:rPr>
              <a:t>Mausbach</a:t>
            </a:r>
            <a:r>
              <a:rPr lang="en-IN" sz="1600" dirty="0">
                <a:latin typeface="Arial" pitchFamily="34" charset="0"/>
                <a:cs typeface="Arial" pitchFamily="34" charset="0"/>
              </a:rPr>
              <a:t>, B.T., (2022) Interventions to reduce loneliness in caregivers: An integrative review of the literature. </a:t>
            </a:r>
            <a:r>
              <a:rPr lang="en-IN" sz="1600" i="1" dirty="0">
                <a:latin typeface="Arial" pitchFamily="34" charset="0"/>
                <a:cs typeface="Arial" pitchFamily="34" charset="0"/>
              </a:rPr>
              <a:t>Psychiatry Research</a:t>
            </a:r>
            <a:r>
              <a:rPr lang="en-IN" sz="1600" dirty="0">
                <a:latin typeface="Arial" pitchFamily="34" charset="0"/>
                <a:cs typeface="Arial" pitchFamily="34" charset="0"/>
              </a:rPr>
              <a:t>, </a:t>
            </a:r>
            <a:r>
              <a:rPr lang="en-IN" sz="1600" i="1" dirty="0">
                <a:latin typeface="Arial" pitchFamily="34" charset="0"/>
                <a:cs typeface="Arial" pitchFamily="34" charset="0"/>
              </a:rPr>
              <a:t>311</a:t>
            </a:r>
            <a:r>
              <a:rPr lang="en-IN" sz="1600" dirty="0">
                <a:latin typeface="Arial" pitchFamily="34" charset="0"/>
                <a:cs typeface="Arial" pitchFamily="34" charset="0"/>
              </a:rPr>
              <a:t>, p.114508. Available at:</a:t>
            </a:r>
            <a:r>
              <a:rPr lang="en-IN" sz="1600" u="sng" dirty="0">
                <a:latin typeface="Arial" pitchFamily="34" charset="0"/>
                <a:cs typeface="Arial" pitchFamily="34" charset="0"/>
                <a:hlinkClick r:id="rId27"/>
              </a:rPr>
              <a:t> https://www.sciencedirect.com/science/article/pii/S0165178122001226</a:t>
            </a:r>
            <a:r>
              <a:rPr lang="en-IN" sz="1600" dirty="0">
                <a:latin typeface="Arial" pitchFamily="34" charset="0"/>
                <a:cs typeface="Arial" pitchFamily="34" charset="0"/>
              </a:rPr>
              <a:t> </a:t>
            </a:r>
            <a:endParaRPr lang="en-US" sz="1600" dirty="0">
              <a:latin typeface="Arial" pitchFamily="34" charset="0"/>
              <a:cs typeface="Arial" pitchFamily="34" charset="0"/>
            </a:endParaRPr>
          </a:p>
          <a:p>
            <a:r>
              <a:rPr lang="en-IN" sz="1600" dirty="0">
                <a:latin typeface="Arial" pitchFamily="34" charset="0"/>
                <a:cs typeface="Arial" pitchFamily="34" charset="0"/>
              </a:rPr>
              <a:t>West, M., Bailey, S. and Williams, E. (2022) </a:t>
            </a:r>
            <a:r>
              <a:rPr lang="en-IN" sz="1600" i="1" dirty="0">
                <a:latin typeface="Arial" pitchFamily="34" charset="0"/>
                <a:cs typeface="Arial" pitchFamily="34" charset="0"/>
              </a:rPr>
              <a:t>The Courage of Compassion: Supporting Staff Wellbeing and Retention in Health and Social Care</a:t>
            </a:r>
            <a:r>
              <a:rPr lang="en-IN" sz="1600" dirty="0">
                <a:latin typeface="Arial" pitchFamily="34" charset="0"/>
                <a:cs typeface="Arial" pitchFamily="34" charset="0"/>
              </a:rPr>
              <a:t>. Available at:</a:t>
            </a:r>
            <a:r>
              <a:rPr lang="en-IN" sz="1600" u="sng" dirty="0">
                <a:latin typeface="Arial" pitchFamily="34" charset="0"/>
                <a:cs typeface="Arial" pitchFamily="34" charset="0"/>
                <a:hlinkClick r:id="rId28"/>
              </a:rPr>
              <a:t> https://www.kingsfund.org.uk/publications/courage-compassion-supporting-staff-wellbeing-and-retention</a:t>
            </a:r>
            <a:r>
              <a:rPr lang="en-IN" sz="1600" dirty="0">
                <a:latin typeface="Arial" pitchFamily="34" charset="0"/>
                <a:cs typeface="Arial" pitchFamily="34" charset="0"/>
              </a:rPr>
              <a:t> </a:t>
            </a:r>
            <a:endParaRPr lang="en-US" sz="1600" dirty="0">
              <a:latin typeface="Arial" pitchFamily="34" charset="0"/>
              <a:cs typeface="Arial" pitchFamily="34" charset="0"/>
            </a:endParaRPr>
          </a:p>
          <a:p>
            <a:pPr algn="just"/>
            <a:endParaRPr lang="en-IN" sz="1600" dirty="0">
              <a:latin typeface="Arial" pitchFamily="34" charset="0"/>
              <a:cs typeface="Arial" pitchFamily="34" charset="0"/>
            </a:endParaRPr>
          </a:p>
        </p:txBody>
      </p:sp>
      <p:pic>
        <p:nvPicPr>
          <p:cNvPr id="27" name="Picture 26"/>
          <p:cNvPicPr/>
          <p:nvPr/>
        </p:nvPicPr>
        <p:blipFill>
          <a:blip r:embed="rId29"/>
          <a:stretch>
            <a:fillRect/>
          </a:stretch>
        </p:blipFill>
        <p:spPr>
          <a:xfrm>
            <a:off x="2861046" y="9355547"/>
            <a:ext cx="5731510" cy="3232150"/>
          </a:xfrm>
          <a:prstGeom prst="rect">
            <a:avLst/>
          </a:prstGeom>
        </p:spPr>
      </p:pic>
      <p:sp>
        <p:nvSpPr>
          <p:cNvPr id="28" name="Rectangle 27"/>
          <p:cNvSpPr/>
          <p:nvPr/>
        </p:nvSpPr>
        <p:spPr>
          <a:xfrm>
            <a:off x="1735807" y="12784760"/>
            <a:ext cx="7532914" cy="964367"/>
          </a:xfrm>
          <a:prstGeom prst="rect">
            <a:avLst/>
          </a:prstGeom>
        </p:spPr>
        <p:txBody>
          <a:bodyPr wrap="square">
            <a:spAutoFit/>
          </a:bodyPr>
          <a:lstStyle/>
          <a:p>
            <a:pPr algn="ctr">
              <a:lnSpc>
                <a:spcPct val="150000"/>
              </a:lnSpc>
              <a:spcAft>
                <a:spcPts val="800"/>
              </a:spcAft>
            </a:pPr>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1: Distribution of burnout scores among staff</a:t>
            </a:r>
            <a:endParaRPr lang="en-IN" sz="2000" b="1" dirty="0">
              <a:latin typeface="Arial" panose="020B0604020202020204" pitchFamily="34" charset="0"/>
              <a:ea typeface="Calibri" panose="020F0502020204030204" pitchFamily="34" charset="0"/>
              <a:cs typeface="Arial" panose="020B0604020202020204" pitchFamily="34" charset="0"/>
            </a:endParaRPr>
          </a:p>
          <a:p>
            <a:pPr algn="ct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000000"/>
                </a:solidFill>
                <a:latin typeface="Arial" panose="020B0604020202020204" pitchFamily="34" charset="0"/>
                <a:ea typeface="Calibri" panose="020F0502020204030204" pitchFamily="34" charset="0"/>
                <a:cs typeface="Arial" panose="020B0604020202020204" pitchFamily="34" charset="0"/>
              </a:rPr>
              <a:t>Batanda</a:t>
            </a: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 2024) </a:t>
            </a:r>
            <a:endParaRPr lang="en-IN" sz="2000" dirty="0">
              <a:latin typeface="Arial" panose="020B0604020202020204" pitchFamily="34" charset="0"/>
              <a:cs typeface="Arial" panose="020B0604020202020204" pitchFamily="34" charset="0"/>
            </a:endParaRPr>
          </a:p>
        </p:txBody>
      </p:sp>
      <p:pic>
        <p:nvPicPr>
          <p:cNvPr id="29" name="Picture 28"/>
          <p:cNvPicPr/>
          <p:nvPr/>
        </p:nvPicPr>
        <p:blipFill>
          <a:blip r:embed="rId30"/>
          <a:stretch>
            <a:fillRect/>
          </a:stretch>
        </p:blipFill>
        <p:spPr>
          <a:xfrm>
            <a:off x="572825" y="20707775"/>
            <a:ext cx="5731510" cy="3587115"/>
          </a:xfrm>
          <a:prstGeom prst="rect">
            <a:avLst/>
          </a:prstGeom>
        </p:spPr>
      </p:pic>
      <p:sp>
        <p:nvSpPr>
          <p:cNvPr id="30" name="Rectangle 29"/>
          <p:cNvSpPr/>
          <p:nvPr/>
        </p:nvSpPr>
        <p:spPr>
          <a:xfrm>
            <a:off x="6557263" y="21626915"/>
            <a:ext cx="3152794" cy="1785104"/>
          </a:xfrm>
          <a:prstGeom prst="rect">
            <a:avLst/>
          </a:prstGeom>
        </p:spPr>
        <p:txBody>
          <a:bodyPr wrap="square">
            <a:spAutoFit/>
          </a:bodyPr>
          <a:lstStyle/>
          <a:p>
            <a:pPr fontAlgn="base">
              <a:lnSpc>
                <a:spcPct val="150000"/>
              </a:lnSpc>
            </a:pPr>
            <a:r>
              <a:rPr lang="en-IN" sz="2000" b="1" kern="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Figure 2: Reasons for nurses and midwives leaving the workplace</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r>
              <a:rPr lang="en-IN" sz="2000" kern="1800" dirty="0">
                <a:solidFill>
                  <a:srgbClr val="000000"/>
                </a:solidFill>
                <a:latin typeface="Times New Roman" panose="02020603050405020304" pitchFamily="18" charset="0"/>
                <a:ea typeface="Times New Roman" panose="02020603050405020304" pitchFamily="18" charset="0"/>
              </a:rPr>
              <a:t>(Source: Statista , 2023). </a:t>
            </a:r>
            <a:endParaRPr lang="en-IN" sz="2000" dirty="0"/>
          </a:p>
        </p:txBody>
      </p:sp>
      <p:pic>
        <p:nvPicPr>
          <p:cNvPr id="35" name="Picture 34"/>
          <p:cNvPicPr/>
          <p:nvPr/>
        </p:nvPicPr>
        <p:blipFill>
          <a:blip r:embed="rId31"/>
          <a:stretch>
            <a:fillRect/>
          </a:stretch>
        </p:blipFill>
        <p:spPr>
          <a:xfrm>
            <a:off x="12061371" y="25209288"/>
            <a:ext cx="8665029" cy="3909060"/>
          </a:xfrm>
          <a:prstGeom prst="rect">
            <a:avLst/>
          </a:prstGeom>
        </p:spPr>
      </p:pic>
      <p:sp>
        <p:nvSpPr>
          <p:cNvPr id="37" name="Rectangle 36"/>
          <p:cNvSpPr/>
          <p:nvPr/>
        </p:nvSpPr>
        <p:spPr>
          <a:xfrm>
            <a:off x="29503027" y="24393680"/>
            <a:ext cx="2662958" cy="2554545"/>
          </a:xfrm>
          <a:prstGeom prst="rect">
            <a:avLst/>
          </a:prstGeom>
        </p:spPr>
        <p:txBody>
          <a:bodyPr wrap="square">
            <a:spAutoFit/>
          </a:bodyPr>
          <a:lstStyle/>
          <a:p>
            <a:pPr algn="just" fontAlgn="base"/>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8: </a:t>
            </a:r>
            <a:r>
              <a:rPr lang="en-US" sz="2000" b="1" dirty="0">
                <a:latin typeface="Arial" panose="020B0604020202020204" pitchFamily="34" charset="0"/>
                <a:cs typeface="Arial" panose="020B0604020202020204" pitchFamily="34" charset="0"/>
              </a:rPr>
              <a:t>Number of employees in the health and social care industry in the United Kingdom from 1995 to 2022</a:t>
            </a:r>
            <a:endParaRPr lang="en-IN" sz="2000" b="1" dirty="0">
              <a:latin typeface="Arial" panose="020B0604020202020204" pitchFamily="34" charset="0"/>
              <a:ea typeface="Calibri" panose="020F0502020204030204" pitchFamily="34" charset="0"/>
              <a:cs typeface="Arial" panose="020B0604020202020204" pitchFamily="34" charset="0"/>
            </a:endParaRPr>
          </a:p>
          <a:p>
            <a:pPr algn="just"/>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Statista, 2026). </a:t>
            </a:r>
            <a:endParaRPr lang="en-IN" sz="2000" dirty="0">
              <a:latin typeface="Arial" panose="020B0604020202020204" pitchFamily="34" charset="0"/>
              <a:cs typeface="Arial" panose="020B0604020202020204" pitchFamily="34" charset="0"/>
            </a:endParaRPr>
          </a:p>
        </p:txBody>
      </p:sp>
      <p:pic>
        <p:nvPicPr>
          <p:cNvPr id="38" name="Picture 37"/>
          <p:cNvPicPr/>
          <p:nvPr/>
        </p:nvPicPr>
        <p:blipFill>
          <a:blip r:embed="rId32"/>
          <a:stretch>
            <a:fillRect/>
          </a:stretch>
        </p:blipFill>
        <p:spPr>
          <a:xfrm>
            <a:off x="26434474" y="15175633"/>
            <a:ext cx="5731510" cy="3259455"/>
          </a:xfrm>
          <a:prstGeom prst="rect">
            <a:avLst/>
          </a:prstGeom>
        </p:spPr>
      </p:pic>
      <p:sp>
        <p:nvSpPr>
          <p:cNvPr id="39" name="Rectangle 38"/>
          <p:cNvSpPr/>
          <p:nvPr/>
        </p:nvSpPr>
        <p:spPr>
          <a:xfrm>
            <a:off x="22585777" y="15825212"/>
            <a:ext cx="3580913" cy="1887696"/>
          </a:xfrm>
          <a:prstGeom prst="rect">
            <a:avLst/>
          </a:prstGeom>
        </p:spPr>
        <p:txBody>
          <a:bodyPr wrap="square">
            <a:spAutoFit/>
          </a:bodyPr>
          <a:lstStyle/>
          <a:p>
            <a:pPr algn="just">
              <a:lnSpc>
                <a:spcPct val="150000"/>
              </a:lnSpc>
              <a:spcAft>
                <a:spcPts val="800"/>
              </a:spcAft>
            </a:pPr>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7: Stress is the major contributor to workplace fatigue</a:t>
            </a:r>
            <a:endParaRPr lang="en-IN" sz="2000" b="1" dirty="0">
              <a:latin typeface="Arial" panose="020B0604020202020204" pitchFamily="34" charset="0"/>
              <a:ea typeface="Calibri" panose="020F0502020204030204" pitchFamily="34" charset="0"/>
              <a:cs typeface="Arial" panose="020B0604020202020204" pitchFamily="34" charset="0"/>
            </a:endParaRPr>
          </a:p>
          <a:p>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000000"/>
                </a:solidFill>
                <a:latin typeface="Arial" panose="020B0604020202020204" pitchFamily="34" charset="0"/>
                <a:ea typeface="Calibri" panose="020F0502020204030204" pitchFamily="34" charset="0"/>
                <a:cs typeface="Arial" panose="020B0604020202020204" pitchFamily="34" charset="0"/>
              </a:rPr>
              <a:t>Bodytrak</a:t>
            </a: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 2024 )</a:t>
            </a:r>
            <a:endParaRPr lang="en-IN" sz="2000" dirty="0">
              <a:latin typeface="Arial" panose="020B0604020202020204" pitchFamily="34" charset="0"/>
              <a:cs typeface="Arial" panose="020B0604020202020204" pitchFamily="34" charset="0"/>
            </a:endParaRPr>
          </a:p>
        </p:txBody>
      </p:sp>
      <p:pic>
        <p:nvPicPr>
          <p:cNvPr id="40" name="Picture 39"/>
          <p:cNvPicPr/>
          <p:nvPr/>
        </p:nvPicPr>
        <p:blipFill>
          <a:blip r:embed="rId33"/>
          <a:stretch>
            <a:fillRect/>
          </a:stretch>
        </p:blipFill>
        <p:spPr>
          <a:xfrm>
            <a:off x="22641706" y="10015038"/>
            <a:ext cx="5345879" cy="2949536"/>
          </a:xfrm>
          <a:prstGeom prst="rect">
            <a:avLst/>
          </a:prstGeom>
        </p:spPr>
      </p:pic>
      <p:sp>
        <p:nvSpPr>
          <p:cNvPr id="41" name="Rectangle 40"/>
          <p:cNvSpPr/>
          <p:nvPr/>
        </p:nvSpPr>
        <p:spPr>
          <a:xfrm>
            <a:off x="28592624" y="10443734"/>
            <a:ext cx="3573360" cy="2503249"/>
          </a:xfrm>
          <a:prstGeom prst="rect">
            <a:avLst/>
          </a:prstGeom>
        </p:spPr>
        <p:txBody>
          <a:bodyPr wrap="square">
            <a:spAutoFit/>
          </a:bodyPr>
          <a:lstStyle/>
          <a:p>
            <a:pPr algn="just">
              <a:lnSpc>
                <a:spcPct val="150000"/>
              </a:lnSpc>
              <a:spcAft>
                <a:spcPts val="800"/>
              </a:spcAft>
            </a:pPr>
            <a:r>
              <a:rPr lang="en-IN" sz="2000" b="1" dirty="0">
                <a:solidFill>
                  <a:srgbClr val="000000"/>
                </a:solidFill>
                <a:latin typeface="Arial" panose="020B0604020202020204" pitchFamily="34" charset="0"/>
                <a:ea typeface="Calibri" panose="020F0502020204030204" pitchFamily="34" charset="0"/>
                <a:cs typeface="Arial" panose="020B0604020202020204" pitchFamily="34" charset="0"/>
              </a:rPr>
              <a:t>Figure 6: Number of employees feeling fatigue in workplace, based on country distribution</a:t>
            </a:r>
            <a:endParaRPr lang="en-IN" sz="2000" b="1"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(Source: </a:t>
            </a:r>
            <a:r>
              <a:rPr lang="en-IN" sz="2000" dirty="0" err="1">
                <a:solidFill>
                  <a:srgbClr val="000000"/>
                </a:solidFill>
                <a:latin typeface="Arial" panose="020B0604020202020204" pitchFamily="34" charset="0"/>
                <a:ea typeface="Calibri" panose="020F0502020204030204" pitchFamily="34" charset="0"/>
                <a:cs typeface="Arial" panose="020B0604020202020204" pitchFamily="34" charset="0"/>
              </a:rPr>
              <a:t>Bodytrak</a:t>
            </a:r>
            <a:r>
              <a:rPr lang="en-IN" sz="2000" dirty="0">
                <a:solidFill>
                  <a:srgbClr val="000000"/>
                </a:solidFill>
                <a:latin typeface="Arial" panose="020B0604020202020204" pitchFamily="34" charset="0"/>
                <a:ea typeface="Calibri" panose="020F0502020204030204" pitchFamily="34" charset="0"/>
                <a:cs typeface="Arial" panose="020B0604020202020204" pitchFamily="34" charset="0"/>
              </a:rPr>
              <a:t>, 2024 )</a:t>
            </a:r>
            <a:endParaRPr lang="en-IN" sz="20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2" name="Picture 41"/>
          <p:cNvPicPr/>
          <p:nvPr/>
        </p:nvPicPr>
        <p:blipFill>
          <a:blip r:embed="rId34"/>
          <a:stretch>
            <a:fillRect/>
          </a:stretch>
        </p:blipFill>
        <p:spPr>
          <a:xfrm>
            <a:off x="11613177" y="17178023"/>
            <a:ext cx="9506077" cy="5524324"/>
          </a:xfrm>
          <a:prstGeom prst="rect">
            <a:avLst/>
          </a:prstGeom>
        </p:spPr>
      </p:pic>
      <p:sp>
        <p:nvSpPr>
          <p:cNvPr id="43" name="Rectangle 42"/>
          <p:cNvSpPr/>
          <p:nvPr/>
        </p:nvSpPr>
        <p:spPr>
          <a:xfrm>
            <a:off x="11428411" y="23647565"/>
            <a:ext cx="9506077" cy="964367"/>
          </a:xfrm>
          <a:prstGeom prst="rect">
            <a:avLst/>
          </a:prstGeom>
        </p:spPr>
        <p:txBody>
          <a:bodyPr wrap="square">
            <a:spAutoFit/>
          </a:bodyPr>
          <a:lstStyle/>
          <a:p>
            <a:pPr algn="ctr">
              <a:lnSpc>
                <a:spcPct val="150000"/>
              </a:lnSpc>
              <a:spcAft>
                <a:spcPts val="800"/>
              </a:spcAft>
            </a:pPr>
            <a:r>
              <a:rPr lang="en-IN" sz="2000" b="1" dirty="0">
                <a:solidFill>
                  <a:srgbClr val="000000"/>
                </a:solidFill>
                <a:latin typeface="Arial" panose="020B0604020202020204" pitchFamily="34" charset="0"/>
                <a:ea typeface="Times New Roman" panose="02020603050405020304" pitchFamily="18" charset="0"/>
                <a:cs typeface="Arial" panose="020B0604020202020204" pitchFamily="34" charset="0"/>
              </a:rPr>
              <a:t>Figure 4: Workplace stress in the UK</a:t>
            </a:r>
            <a:endParaRPr lang="en-IN" sz="2000" dirty="0">
              <a:latin typeface="Arial" panose="020B0604020202020204" pitchFamily="34" charset="0"/>
              <a:ea typeface="Calibri" panose="020F0502020204030204" pitchFamily="34" charset="0"/>
              <a:cs typeface="Arial" panose="020B0604020202020204" pitchFamily="34" charset="0"/>
            </a:endParaRPr>
          </a:p>
          <a:p>
            <a:pPr algn="ct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(Source: Live Career, 2023 )</a:t>
            </a:r>
            <a:endParaRPr lang="en-IN" sz="2000" dirty="0">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35">
            <a:extLst>
              <a:ext uri="{28A0092B-C50C-407E-A947-70E740481C1C}">
                <a14:useLocalDpi xmlns:a14="http://schemas.microsoft.com/office/drawing/2010/main" val="0"/>
              </a:ext>
            </a:extLst>
          </a:blip>
          <a:stretch>
            <a:fillRect/>
          </a:stretch>
        </p:blipFill>
        <p:spPr>
          <a:xfrm>
            <a:off x="22621646" y="22884437"/>
            <a:ext cx="6873836" cy="4404742"/>
          </a:xfrm>
          <a:prstGeom prst="rect">
            <a:avLst/>
          </a:prstGeom>
        </p:spPr>
      </p:pic>
      <p:pic>
        <p:nvPicPr>
          <p:cNvPr id="21" name="Picture 20"/>
          <p:cNvPicPr>
            <a:picLocks noChangeAspect="1"/>
          </p:cNvPicPr>
          <p:nvPr/>
        </p:nvPicPr>
        <p:blipFill>
          <a:blip r:embed="rId36">
            <a:extLst>
              <a:ext uri="{28A0092B-C50C-407E-A947-70E740481C1C}">
                <a14:useLocalDpi xmlns:a14="http://schemas.microsoft.com/office/drawing/2010/main" val="0"/>
              </a:ext>
            </a:extLst>
          </a:blip>
          <a:stretch>
            <a:fillRect/>
          </a:stretch>
        </p:blipFill>
        <p:spPr>
          <a:xfrm>
            <a:off x="34275252" y="4691158"/>
            <a:ext cx="7137425" cy="3533839"/>
          </a:xfrm>
          <a:prstGeom prst="rect">
            <a:avLst/>
          </a:prstGeom>
        </p:spPr>
      </p:pic>
      <p:sp>
        <p:nvSpPr>
          <p:cNvPr id="22" name="Rectangle 21"/>
          <p:cNvSpPr/>
          <p:nvPr/>
        </p:nvSpPr>
        <p:spPr>
          <a:xfrm>
            <a:off x="33240783" y="8023086"/>
            <a:ext cx="9420461" cy="1118255"/>
          </a:xfrm>
          <a:prstGeom prst="rect">
            <a:avLst/>
          </a:prstGeom>
        </p:spPr>
        <p:txBody>
          <a:bodyPr wrap="square">
            <a:spAutoFit/>
          </a:bodyPr>
          <a:lstStyle/>
          <a:p>
            <a:pPr algn="ctr">
              <a:lnSpc>
                <a:spcPct val="150000"/>
              </a:lnSpc>
              <a:spcAft>
                <a:spcPts val="800"/>
              </a:spcAft>
            </a:pPr>
            <a:r>
              <a:rPr lang="en-IN" sz="2000" b="1" dirty="0">
                <a:latin typeface="Arial" panose="020B0604020202020204" pitchFamily="34" charset="0"/>
                <a:ea typeface="Calibri" panose="020F0502020204030204" pitchFamily="34" charset="0"/>
                <a:cs typeface="Arial" panose="020B0604020202020204" pitchFamily="34" charset="0"/>
              </a:rPr>
              <a:t>Figure 9: Public Satisfaction with the NHS Hits Record Low</a:t>
            </a:r>
          </a:p>
          <a:p>
            <a:pPr algn="ctr">
              <a:lnSpc>
                <a:spcPct val="150000"/>
              </a:lnSpc>
              <a:spcAft>
                <a:spcPts val="800"/>
              </a:spcAft>
            </a:pPr>
            <a:r>
              <a:rPr lang="en-IN" sz="2000" dirty="0">
                <a:latin typeface="Arial" panose="020B0604020202020204" pitchFamily="34" charset="0"/>
                <a:ea typeface="Calibri" panose="020F0502020204030204" pitchFamily="34" charset="0"/>
                <a:cs typeface="Arial" panose="020B0604020202020204" pitchFamily="34" charset="0"/>
              </a:rPr>
              <a:t>(Source: Fleck, 2023)</a:t>
            </a:r>
            <a:endParaRPr lang="en-IN"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25" name="Rectangle 24"/>
          <p:cNvSpPr/>
          <p:nvPr/>
        </p:nvSpPr>
        <p:spPr>
          <a:xfrm>
            <a:off x="879676" y="31946127"/>
            <a:ext cx="2361235" cy="694481"/>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3068</TotalTime>
  <Words>3731</Words>
  <Application>Microsoft Office PowerPoint</Application>
  <PresentationFormat>Custom</PresentationFormat>
  <Paragraphs>113</Paragraphs>
  <Slides>2</Slides>
  <Notes>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vt:i4>
      </vt:variant>
    </vt:vector>
  </HeadingPairs>
  <TitlesOfParts>
    <vt:vector size="16" baseType="lpstr">
      <vt:lpstr>Aptos</vt:lpstr>
      <vt:lpstr>Aptos Display</vt:lpstr>
      <vt:lpstr>Arial</vt:lpstr>
      <vt:lpstr>Arial Black</vt:lpstr>
      <vt:lpstr>Arial Bold</vt:lpstr>
      <vt:lpstr>Calibri</vt:lpstr>
      <vt:lpstr>Times New Roman</vt:lpstr>
      <vt:lpstr>Trebuchet MS</vt:lpstr>
      <vt:lpstr>Wingdings</vt:lpstr>
      <vt:lpstr>36x48-Template-V2b</vt:lpstr>
      <vt:lpstr>Without Quick Guides</vt:lpstr>
      <vt:lpstr>Classic 3 Columns</vt:lpstr>
      <vt:lpstr>Trifold - Wide Center</vt:lpstr>
      <vt:lpstr>Office Theme</vt:lpstr>
      <vt:lpstr>THE IMPACT OF BI-WEEKLY PEER-SUPPORT GROUPS ON BURNOUT AMONG DOMICILIARY CARE WORKERS PROVIDING ADULT SOCIAL CARE IN INNER LONDON: A SYSTEMATIC REVIEW   Student name : Amiben Patel  Student number : 2526924 Supervisor’s name: Oluwadamilola Tayo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BI-WEEKLY PEER-SUPPORT GROUPS ON BURNOUT AMONG DOMICILIARY CARE WORKERS PROVIDING ADULT SOCIAL CARE IN INNER LONDON: A SYSTEMATIC REVIEW   Student name  Student number  Supervisor’s name: </dc:title>
  <cp:lastModifiedBy>amipatel18082003@gmail.com</cp:lastModifiedBy>
  <cp:revision>2</cp:revision>
  <cp:lastPrinted>2015-06-29T17:31:11Z</cp:lastPrinted>
  <dcterms:created xsi:type="dcterms:W3CDTF">2012-02-03T19:11:35Z</dcterms:created>
  <dcterms:modified xsi:type="dcterms:W3CDTF">2026-07-05T00:53:44Z</dcterms:modified>
</cp:coreProperties>
</file>