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3" r:id="rId7"/>
    <p:sldId id="261"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19589-20A1-150C-AEE6-EC0AF40D113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B9409AA-A529-20A9-ADEB-C492DC1186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0C7DE8F-D264-FCDD-B260-516F7D546EC5}"/>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5" name="Footer Placeholder 4">
            <a:extLst>
              <a:ext uri="{FF2B5EF4-FFF2-40B4-BE49-F238E27FC236}">
                <a16:creationId xmlns:a16="http://schemas.microsoft.com/office/drawing/2014/main" id="{8298F3EA-9377-1BAB-C63D-9F59CF43C6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58CDE-042C-BC4E-33D1-E9208F65024A}"/>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2468996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8EB30-9092-5AF7-C491-945A659305A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1833109-566D-C31C-771F-C9D2B189352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3D43D3-CE66-E0F7-B4F3-F6AE1E557B67}"/>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5" name="Footer Placeholder 4">
            <a:extLst>
              <a:ext uri="{FF2B5EF4-FFF2-40B4-BE49-F238E27FC236}">
                <a16:creationId xmlns:a16="http://schemas.microsoft.com/office/drawing/2014/main" id="{28AD5BBD-B04A-A5B5-016F-EC0DD05BB9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11FBB47-0667-6BBE-B795-EFD7377FC670}"/>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1356134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73CE8-5130-562F-347C-6D11CEF789B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552F17C-3CE1-7C8C-56E7-59A5ED0883A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5E6C3CF-A261-3B0C-D203-F70C2E6BDA21}"/>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5" name="Footer Placeholder 4">
            <a:extLst>
              <a:ext uri="{FF2B5EF4-FFF2-40B4-BE49-F238E27FC236}">
                <a16:creationId xmlns:a16="http://schemas.microsoft.com/office/drawing/2014/main" id="{710906D5-2E43-BE03-F497-9F697C473B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51DA9D-A4B7-7833-C43A-CEC2865410E4}"/>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1238913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059C6-8DC6-0D2B-173B-7E64CBBF4D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4E44C0D-0BB3-16C4-749D-89F988D6072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4B96D8F-ACBF-DC04-6C14-7E53CEFAD99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12ABC47-A5AB-5BC9-B3CE-8CA671E91DD1}"/>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6" name="Footer Placeholder 5">
            <a:extLst>
              <a:ext uri="{FF2B5EF4-FFF2-40B4-BE49-F238E27FC236}">
                <a16:creationId xmlns:a16="http://schemas.microsoft.com/office/drawing/2014/main" id="{652C3CF5-4E9B-BCD6-5911-134D72FEA9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E2DE57-25A6-424C-34B6-5C7F2B61D9DF}"/>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3266723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C85C2-A1CB-7AA3-275A-0BD24A12DD1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DB5CAEB-CF4D-AF71-5E26-D6D21F95FA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6EB07A1-3D54-CB96-F414-5CFF635E1B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811B137-69F0-80C2-491B-C0B9A15F4D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EAC20E3-D1E0-EA6C-C306-27B240B8C2F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885CECF-6B51-E55A-58D0-254DB46ACC1E}"/>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8" name="Footer Placeholder 7">
            <a:extLst>
              <a:ext uri="{FF2B5EF4-FFF2-40B4-BE49-F238E27FC236}">
                <a16:creationId xmlns:a16="http://schemas.microsoft.com/office/drawing/2014/main" id="{505C45B6-7A56-AAF8-AB77-A447003EDB9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3A3E6FD-3272-D4D9-A514-64437ACF6892}"/>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264271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2E21E-8263-278E-F607-61DEE030085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EF21578-F6BF-EADE-69C3-2F7007527B30}"/>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4" name="Footer Placeholder 3">
            <a:extLst>
              <a:ext uri="{FF2B5EF4-FFF2-40B4-BE49-F238E27FC236}">
                <a16:creationId xmlns:a16="http://schemas.microsoft.com/office/drawing/2014/main" id="{4F7C72B0-8F68-8C22-F64D-AA1D3DE8AEA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0C5DF4-BD2E-A994-D391-130885702FAF}"/>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1963230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2384C4-EE95-73C6-257D-A976A8383C28}"/>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3" name="Footer Placeholder 2">
            <a:extLst>
              <a:ext uri="{FF2B5EF4-FFF2-40B4-BE49-F238E27FC236}">
                <a16:creationId xmlns:a16="http://schemas.microsoft.com/office/drawing/2014/main" id="{F177C92D-CE7F-F081-3505-4AA00B43C29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DB7613-8D35-1FE0-026B-F70987C02DBC}"/>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3771733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CF080-D56C-1520-9BCB-8EC4DEF4CD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868EF47-1F4F-A5BF-0771-9DB308D7F3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53DA1D5-ED2A-933A-E67E-D1970B6D68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145A28D-B5DE-919B-2120-B70AEF90FA18}"/>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6" name="Footer Placeholder 5">
            <a:extLst>
              <a:ext uri="{FF2B5EF4-FFF2-40B4-BE49-F238E27FC236}">
                <a16:creationId xmlns:a16="http://schemas.microsoft.com/office/drawing/2014/main" id="{BE7BF29F-92E4-C9E7-1601-5464A9A1A4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6DA5E5-BD20-488C-44D7-B17EF95EE95B}"/>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3303401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280AC-235D-1CB0-9148-9377E18379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CA18F4D-B1C4-0FB4-A031-05F59DCFA7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1EFF0D6-1F34-301A-33ED-8020962CCF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DC52EA-9D02-AC85-C737-2A82210ABACF}"/>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6" name="Footer Placeholder 5">
            <a:extLst>
              <a:ext uri="{FF2B5EF4-FFF2-40B4-BE49-F238E27FC236}">
                <a16:creationId xmlns:a16="http://schemas.microsoft.com/office/drawing/2014/main" id="{3824F3EC-C243-4CBE-D11A-3C0AAFDCA4E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07FCA8-5C65-C843-400D-2A522A4FC3C0}"/>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1337741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3EBEE-6369-6F3B-53E4-CAD9591FC0D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136917A-FF5B-5102-1D31-E4E2459D560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D3A2DD9-CDE3-872D-4D2B-6D34B5ADC7AD}"/>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5" name="Footer Placeholder 4">
            <a:extLst>
              <a:ext uri="{FF2B5EF4-FFF2-40B4-BE49-F238E27FC236}">
                <a16:creationId xmlns:a16="http://schemas.microsoft.com/office/drawing/2014/main" id="{A67A3185-AFB2-B98E-B71F-37FA10DEBE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158862-D3C8-A720-BDFB-B6D9725811A8}"/>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2007344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A72A8B-A957-A472-3BEE-C7A07E8EBE5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5967FB3-9F22-B85B-0CF8-0E0AAF4C24D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C5E155-8152-395E-C285-820C63954E2B}"/>
              </a:ext>
            </a:extLst>
          </p:cNvPr>
          <p:cNvSpPr>
            <a:spLocks noGrp="1"/>
          </p:cNvSpPr>
          <p:nvPr>
            <p:ph type="dt" sz="half" idx="10"/>
          </p:nvPr>
        </p:nvSpPr>
        <p:spPr/>
        <p:txBody>
          <a:bodyPr/>
          <a:lstStyle/>
          <a:p>
            <a:fld id="{481318A6-53C1-9F46-AA43-35C4028A9709}" type="datetimeFigureOut">
              <a:rPr lang="en-US" smtClean="0"/>
              <a:t>7/20/26</a:t>
            </a:fld>
            <a:endParaRPr lang="en-US"/>
          </a:p>
        </p:txBody>
      </p:sp>
      <p:sp>
        <p:nvSpPr>
          <p:cNvPr id="5" name="Footer Placeholder 4">
            <a:extLst>
              <a:ext uri="{FF2B5EF4-FFF2-40B4-BE49-F238E27FC236}">
                <a16:creationId xmlns:a16="http://schemas.microsoft.com/office/drawing/2014/main" id="{9DB7D31C-EDEF-FA35-CA9A-AD927BEC02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DA371F-E114-0AC7-60DB-C4170D4CBA7E}"/>
              </a:ext>
            </a:extLst>
          </p:cNvPr>
          <p:cNvSpPr>
            <a:spLocks noGrp="1"/>
          </p:cNvSpPr>
          <p:nvPr>
            <p:ph type="sldNum" sz="quarter" idx="12"/>
          </p:nvPr>
        </p:nvSpPr>
        <p:spPr/>
        <p:txBody>
          <a:bodyPr/>
          <a:lstStyle/>
          <a:p>
            <a:fld id="{1A6631B6-762A-594D-BF19-1D57703D7238}" type="slidenum">
              <a:rPr lang="en-US" smtClean="0"/>
              <a:t>‹#›</a:t>
            </a:fld>
            <a:endParaRPr lang="en-US"/>
          </a:p>
        </p:txBody>
      </p:sp>
    </p:spTree>
    <p:extLst>
      <p:ext uri="{BB962C8B-B14F-4D97-AF65-F5344CB8AC3E}">
        <p14:creationId xmlns:p14="http://schemas.microsoft.com/office/powerpoint/2010/main" val="331848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C7962F-037E-6FDF-32AB-5F73B8B302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D9B2A99-99C6-6F33-EEAE-974C94DDE6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243F925-084B-F7E5-309F-48CC29D93E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1318A6-53C1-9F46-AA43-35C4028A9709}" type="datetimeFigureOut">
              <a:rPr lang="en-US" smtClean="0"/>
              <a:t>7/20/26</a:t>
            </a:fld>
            <a:endParaRPr lang="en-US"/>
          </a:p>
        </p:txBody>
      </p:sp>
      <p:sp>
        <p:nvSpPr>
          <p:cNvPr id="5" name="Footer Placeholder 4">
            <a:extLst>
              <a:ext uri="{FF2B5EF4-FFF2-40B4-BE49-F238E27FC236}">
                <a16:creationId xmlns:a16="http://schemas.microsoft.com/office/drawing/2014/main" id="{103DDDCA-4479-1733-4D64-0D81B5B6C7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0EFC254-9261-CE2B-ABBB-0BA6D2538B6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6631B6-762A-594D-BF19-1D57703D7238}" type="slidenum">
              <a:rPr lang="en-US" smtClean="0"/>
              <a:t>‹#›</a:t>
            </a:fld>
            <a:endParaRPr lang="en-US"/>
          </a:p>
        </p:txBody>
      </p:sp>
    </p:spTree>
    <p:extLst>
      <p:ext uri="{BB962C8B-B14F-4D97-AF65-F5344CB8AC3E}">
        <p14:creationId xmlns:p14="http://schemas.microsoft.com/office/powerpoint/2010/main" val="9589205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search?q=how+is+communicaton+formed" TargetMode="External"/><Relationship Id="rId2" Type="http://schemas.openxmlformats.org/officeDocument/2006/relationships/hyperlink" Target="https://www.google.com/search?q=benefits+of+having+good+communication+skills+in+the+workpla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grey room full of question marks with an opening going out">
            <a:extLst>
              <a:ext uri="{FF2B5EF4-FFF2-40B4-BE49-F238E27FC236}">
                <a16:creationId xmlns:a16="http://schemas.microsoft.com/office/drawing/2014/main" id="{626F7A0E-DA38-0CE3-56BF-A05D0556888D}"/>
              </a:ext>
            </a:extLst>
          </p:cNvPr>
          <p:cNvPicPr>
            <a:picLocks noChangeAspect="1"/>
          </p:cNvPicPr>
          <p:nvPr/>
        </p:nvPicPr>
        <p:blipFill>
          <a:blip r:embed="rId2"/>
          <a:srcRect b="15370"/>
          <a:stretch>
            <a:fillRect/>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15186E70-552D-B377-E303-0AC195F73FA2}"/>
              </a:ext>
            </a:extLst>
          </p:cNvPr>
          <p:cNvSpPr>
            <a:spLocks noGrp="1"/>
          </p:cNvSpPr>
          <p:nvPr>
            <p:ph type="ctrTitle"/>
          </p:nvPr>
        </p:nvSpPr>
        <p:spPr>
          <a:xfrm>
            <a:off x="859029" y="954021"/>
            <a:ext cx="3944337" cy="1183602"/>
          </a:xfrm>
        </p:spPr>
        <p:txBody>
          <a:bodyPr>
            <a:normAutofit/>
          </a:bodyPr>
          <a:lstStyle/>
          <a:p>
            <a:pPr algn="l"/>
            <a:r>
              <a:rPr lang="en-GB" sz="3600" dirty="0">
                <a:solidFill>
                  <a:srgbClr val="FFFFFF"/>
                </a:solidFill>
                <a:latin typeface="ADLaM Display" panose="02010000000000000000" pitchFamily="2" charset="77"/>
                <a:ea typeface="ADLaM Display" panose="02010000000000000000" pitchFamily="2" charset="77"/>
                <a:cs typeface="ADLaM Display" panose="02010000000000000000" pitchFamily="2" charset="77"/>
              </a:rPr>
              <a:t>My</a:t>
            </a:r>
            <a:r>
              <a:rPr lang="en-GB" sz="3600" dirty="0">
                <a:solidFill>
                  <a:srgbClr val="FFFFFF"/>
                </a:solidFill>
              </a:rPr>
              <a:t> </a:t>
            </a:r>
            <a:r>
              <a:rPr lang="en-GB" sz="3600" dirty="0">
                <a:solidFill>
                  <a:srgbClr val="FFFFFF"/>
                </a:solidFill>
                <a:latin typeface="ADLaM Display" panose="02010000000000000000" pitchFamily="2" charset="77"/>
                <a:ea typeface="ADLaM Display" panose="02010000000000000000" pitchFamily="2" charset="77"/>
                <a:cs typeface="ADLaM Display" panose="02010000000000000000" pitchFamily="2" charset="77"/>
              </a:rPr>
              <a:t>chosen</a:t>
            </a:r>
            <a:r>
              <a:rPr lang="en-GB" sz="3600" dirty="0">
                <a:solidFill>
                  <a:srgbClr val="FFFFFF"/>
                </a:solidFill>
              </a:rPr>
              <a:t> </a:t>
            </a:r>
            <a:r>
              <a:rPr lang="en-GB" sz="3600" dirty="0">
                <a:solidFill>
                  <a:srgbClr val="FFFFFF"/>
                </a:solidFill>
                <a:latin typeface="ADLaM Display" panose="02010000000000000000" pitchFamily="2" charset="77"/>
                <a:ea typeface="ADLaM Display" panose="02010000000000000000" pitchFamily="2" charset="77"/>
                <a:cs typeface="ADLaM Display" panose="02010000000000000000" pitchFamily="2" charset="77"/>
              </a:rPr>
              <a:t>skill</a:t>
            </a:r>
            <a:endParaRPr lang="en-US" sz="3600" dirty="0">
              <a:solidFill>
                <a:srgbClr val="FFFFFF"/>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Subtitle 2">
            <a:extLst>
              <a:ext uri="{FF2B5EF4-FFF2-40B4-BE49-F238E27FC236}">
                <a16:creationId xmlns:a16="http://schemas.microsoft.com/office/drawing/2014/main" id="{A8BCF892-1124-F394-03AD-68751CDE07BB}"/>
              </a:ext>
            </a:extLst>
          </p:cNvPr>
          <p:cNvSpPr>
            <a:spLocks noGrp="1"/>
          </p:cNvSpPr>
          <p:nvPr>
            <p:ph type="subTitle" idx="1"/>
          </p:nvPr>
        </p:nvSpPr>
        <p:spPr>
          <a:xfrm>
            <a:off x="477363" y="2397478"/>
            <a:ext cx="4849044" cy="1183602"/>
          </a:xfrm>
          <a:ln>
            <a:solidFill>
              <a:schemeClr val="bg1"/>
            </a:solidFill>
          </a:ln>
        </p:spPr>
        <p:txBody>
          <a:bodyPr>
            <a:noAutofit/>
          </a:bodyPr>
          <a:lstStyle/>
          <a:p>
            <a:pPr algn="l"/>
            <a:r>
              <a:rPr lang="en-GB" sz="2000" b="1" i="0" dirty="0">
                <a:effectLst/>
                <a:latin typeface="UICTFontTextStyleBody"/>
              </a:rPr>
              <a:t>Hello everyone my name is Rita today my chosen skill is communication as I believe communication should the the most importance thing you do no matter the circumstances</a:t>
            </a:r>
          </a:p>
          <a:p>
            <a:pPr algn="l"/>
            <a:r>
              <a:rPr lang="en-GB" sz="2000" b="1" dirty="0">
                <a:latin typeface="UICTFontTextStyleBody"/>
              </a:rPr>
              <a:t>My</a:t>
            </a:r>
          </a:p>
          <a:p>
            <a:pPr algn="l"/>
            <a:endParaRPr lang="en-GB" sz="2000" b="1" dirty="0">
              <a:effectLst/>
              <a:latin typeface=".AppleSystemUIFont"/>
            </a:endParaRPr>
          </a:p>
          <a:p>
            <a:pPr algn="l"/>
            <a:endParaRPr lang="en-US" sz="2000" b="1" dirty="0">
              <a:solidFill>
                <a:srgbClr val="FFFFFF"/>
              </a:solidFill>
            </a:endParaRPr>
          </a:p>
        </p:txBody>
      </p:sp>
      <p:sp>
        <p:nvSpPr>
          <p:cNvPr id="15" name="Rectangle 14">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79347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0004D-825F-0747-F9ED-CEA5E50F9476}"/>
              </a:ext>
            </a:extLst>
          </p:cNvPr>
          <p:cNvSpPr>
            <a:spLocks noGrp="1"/>
          </p:cNvSpPr>
          <p:nvPr>
            <p:ph type="title"/>
          </p:nvPr>
        </p:nvSpPr>
        <p:spPr>
          <a:xfrm>
            <a:off x="761803" y="350196"/>
            <a:ext cx="4646904" cy="1624520"/>
          </a:xfrm>
        </p:spPr>
        <p:txBody>
          <a:bodyPr anchor="ctr">
            <a:normAutofit/>
          </a:bodyPr>
          <a:lstStyle/>
          <a:p>
            <a:r>
              <a:rPr lang="en-GB" sz="4000">
                <a:latin typeface="ADLaM Display" panose="02010000000000000000" pitchFamily="2" charset="77"/>
                <a:ea typeface="ADLaM Display" panose="02010000000000000000" pitchFamily="2" charset="77"/>
                <a:cs typeface="ADLaM Display" panose="02010000000000000000" pitchFamily="2" charset="77"/>
              </a:rPr>
              <a:t>What is Communication</a:t>
            </a:r>
            <a:endParaRPr lang="en-US" sz="400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18BDB77F-F78D-6A5B-B881-4C407250D40F}"/>
              </a:ext>
            </a:extLst>
          </p:cNvPr>
          <p:cNvSpPr>
            <a:spLocks noGrp="1"/>
          </p:cNvSpPr>
          <p:nvPr>
            <p:ph idx="1"/>
          </p:nvPr>
        </p:nvSpPr>
        <p:spPr>
          <a:xfrm>
            <a:off x="761802" y="2743200"/>
            <a:ext cx="4646905" cy="3613149"/>
          </a:xfrm>
        </p:spPr>
        <p:txBody>
          <a:bodyPr anchor="ctr">
            <a:normAutofit/>
          </a:bodyPr>
          <a:lstStyle/>
          <a:p>
            <a:r>
              <a:rPr lang="en-GB" sz="2000" b="0" i="0" dirty="0">
                <a:effectLst/>
                <a:latin typeface="UICTFontTextStyleBody"/>
              </a:rPr>
              <a:t>Communication is the process of understanding information that is given to you Whether it’s by </a:t>
            </a:r>
            <a:r>
              <a:rPr lang="en-GB" sz="2000" b="0" i="0" dirty="0" err="1">
                <a:effectLst/>
                <a:latin typeface="UICTFontTextStyleBody"/>
              </a:rPr>
              <a:t>words,email</a:t>
            </a:r>
            <a:r>
              <a:rPr lang="en-GB" sz="2000" b="0" i="0" dirty="0">
                <a:effectLst/>
                <a:latin typeface="UICTFontTextStyleBody"/>
              </a:rPr>
              <a:t>, message etc. communication is normally done in person with at least two people and their words. </a:t>
            </a:r>
          </a:p>
          <a:p>
            <a:r>
              <a:rPr lang="en-GB" sz="2000" dirty="0">
                <a:latin typeface="UICTFontTextStyleBody"/>
              </a:rPr>
              <a:t>My id number 2518442</a:t>
            </a:r>
            <a:endParaRPr lang="en-GB" sz="2000" dirty="0">
              <a:effectLst/>
              <a:latin typeface=".AppleSystemUIFont"/>
            </a:endParaRPr>
          </a:p>
          <a:p>
            <a:endParaRPr lang="en-US" sz="2000" dirty="0"/>
          </a:p>
        </p:txBody>
      </p:sp>
      <p:pic>
        <p:nvPicPr>
          <p:cNvPr id="5" name="Picture 4" descr="Multi-coloured dialogue boxes">
            <a:extLst>
              <a:ext uri="{FF2B5EF4-FFF2-40B4-BE49-F238E27FC236}">
                <a16:creationId xmlns:a16="http://schemas.microsoft.com/office/drawing/2014/main" id="{A3C7993F-0604-80CA-A771-1909FD8ECBB1}"/>
              </a:ext>
            </a:extLst>
          </p:cNvPr>
          <p:cNvPicPr>
            <a:picLocks noChangeAspect="1"/>
          </p:cNvPicPr>
          <p:nvPr/>
        </p:nvPicPr>
        <p:blipFill>
          <a:blip r:embed="rId2"/>
          <a:srcRect l="13465" r="17570"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79345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702AC4-46AD-61B7-77A9-3CD200194E71}"/>
              </a:ext>
            </a:extLst>
          </p:cNvPr>
          <p:cNvSpPr>
            <a:spLocks noGrp="1"/>
          </p:cNvSpPr>
          <p:nvPr>
            <p:ph type="title"/>
          </p:nvPr>
        </p:nvSpPr>
        <p:spPr>
          <a:xfrm>
            <a:off x="804672" y="802955"/>
            <a:ext cx="4977976" cy="1454051"/>
          </a:xfrm>
        </p:spPr>
        <p:txBody>
          <a:bodyPr>
            <a:normAutofit/>
          </a:bodyPr>
          <a:lstStyle/>
          <a:p>
            <a:r>
              <a:rPr lang="en-GB" sz="330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Why is communication important in a workplace </a:t>
            </a:r>
            <a:endParaRPr lang="en-US" sz="330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8337EAFF-0F9E-2188-FF51-E8258A279F14}"/>
              </a:ext>
            </a:extLst>
          </p:cNvPr>
          <p:cNvSpPr>
            <a:spLocks noGrp="1"/>
          </p:cNvSpPr>
          <p:nvPr>
            <p:ph idx="1"/>
          </p:nvPr>
        </p:nvSpPr>
        <p:spPr>
          <a:xfrm>
            <a:off x="804672" y="2421682"/>
            <a:ext cx="4977578" cy="3639289"/>
          </a:xfrm>
        </p:spPr>
        <p:txBody>
          <a:bodyPr anchor="ctr">
            <a:normAutofit/>
          </a:bodyPr>
          <a:lstStyle/>
          <a:p>
            <a:r>
              <a:rPr lang="en-GB" sz="1800" b="0" i="0">
                <a:solidFill>
                  <a:schemeClr val="tx2"/>
                </a:solidFill>
                <a:effectLst/>
                <a:latin typeface="UICTFontTextStyleBody"/>
              </a:rPr>
              <a:t>Communication is important in a hospital setting for many different reasons. One important reason to me as to why communication is important in a hospital is because it improves the patients safety when it comes to many things such as treatment. Another reason why communication is important is because this build trust with the patients as it’ll be shown how much you care about their health therefore the patient will be able to confide in you. </a:t>
            </a:r>
            <a:endParaRPr lang="en-GB" sz="1800">
              <a:solidFill>
                <a:schemeClr val="tx2"/>
              </a:solidFill>
              <a:effectLst/>
              <a:latin typeface=".AppleSystemUIFont"/>
            </a:endParaRPr>
          </a:p>
          <a:p>
            <a:endParaRPr lang="en-US" sz="1800">
              <a:solidFill>
                <a:schemeClr val="tx2"/>
              </a:solidFill>
            </a:endParaRPr>
          </a:p>
        </p:txBody>
      </p:sp>
      <p:grpSp>
        <p:nvGrpSpPr>
          <p:cNvPr id="21" name="Group 2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3" name="Graphic 22" descr="Chat">
            <a:extLst>
              <a:ext uri="{FF2B5EF4-FFF2-40B4-BE49-F238E27FC236}">
                <a16:creationId xmlns:a16="http://schemas.microsoft.com/office/drawing/2014/main" id="{02AFDB1D-4195-B6EA-751D-71E23DE766D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533139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795920-CAA1-392F-E97A-A2BB764723F5}"/>
              </a:ext>
            </a:extLst>
          </p:cNvPr>
          <p:cNvSpPr>
            <a:spLocks noGrp="1"/>
          </p:cNvSpPr>
          <p:nvPr>
            <p:ph type="title"/>
          </p:nvPr>
        </p:nvSpPr>
        <p:spPr>
          <a:xfrm>
            <a:off x="761800" y="762001"/>
            <a:ext cx="5334197" cy="1708242"/>
          </a:xfrm>
        </p:spPr>
        <p:txBody>
          <a:bodyPr anchor="ctr">
            <a:normAutofit/>
          </a:bodyPr>
          <a:lstStyle/>
          <a:p>
            <a:r>
              <a:rPr lang="en-GB" sz="3700">
                <a:latin typeface="ADLaM Display" panose="02010000000000000000" pitchFamily="2" charset="77"/>
                <a:ea typeface="ADLaM Display" panose="02010000000000000000" pitchFamily="2" charset="77"/>
                <a:cs typeface="ADLaM Display" panose="02010000000000000000" pitchFamily="2" charset="77"/>
              </a:rPr>
              <a:t>Why is communication important in a workplace </a:t>
            </a:r>
            <a:endParaRPr lang="en-US" sz="370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166831E8-0731-A776-FD17-CCB4F3052859}"/>
              </a:ext>
            </a:extLst>
          </p:cNvPr>
          <p:cNvSpPr>
            <a:spLocks noGrp="1"/>
          </p:cNvSpPr>
          <p:nvPr>
            <p:ph idx="1"/>
          </p:nvPr>
        </p:nvSpPr>
        <p:spPr>
          <a:xfrm>
            <a:off x="761800" y="2470244"/>
            <a:ext cx="5334197" cy="3769835"/>
          </a:xfrm>
        </p:spPr>
        <p:txBody>
          <a:bodyPr anchor="ctr">
            <a:normAutofit/>
          </a:bodyPr>
          <a:lstStyle/>
          <a:p>
            <a:r>
              <a:rPr lang="en-GB" sz="1900" b="0" i="0">
                <a:effectLst/>
                <a:latin typeface="UICTFontTextStyleBody"/>
              </a:rPr>
              <a:t>In any workplace, communication is critical no matter where you work. In a healthcare setting, such as a hospital, it is essential to be able to communicate effectively to prevent a lot of things from going wrong. For example, a patient might need medication at 4pm, the nurse would need to be there to bring them to the patient because they need to take them at that time. However, if no one communicates about the patient taking their medication, it can lead to stress amongst the nurse and may even result in complications, which is why communication is absolutely essential not only among the nurse but also between the patient and the nurse.</a:t>
            </a:r>
            <a:endParaRPr lang="en-GB" sz="1900">
              <a:effectLst/>
              <a:latin typeface=".AppleSystemUIFont"/>
            </a:endParaRPr>
          </a:p>
          <a:p>
            <a:endParaRPr lang="en-US" sz="1900"/>
          </a:p>
        </p:txBody>
      </p:sp>
      <p:pic>
        <p:nvPicPr>
          <p:cNvPr id="5" name="Picture 4" descr="Analysing medical x-ray results">
            <a:extLst>
              <a:ext uri="{FF2B5EF4-FFF2-40B4-BE49-F238E27FC236}">
                <a16:creationId xmlns:a16="http://schemas.microsoft.com/office/drawing/2014/main" id="{6D8B65EA-E7E0-8E3A-BEC6-44466DD6B7B4}"/>
              </a:ext>
            </a:extLst>
          </p:cNvPr>
          <p:cNvPicPr>
            <a:picLocks noChangeAspect="1"/>
          </p:cNvPicPr>
          <p:nvPr/>
        </p:nvPicPr>
        <p:blipFill>
          <a:blip r:embed="rId2"/>
          <a:srcRect l="36342" r="1182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29199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BC26E65-45C0-7B05-CAF5-E5706990CDCA}"/>
              </a:ext>
            </a:extLst>
          </p:cNvPr>
          <p:cNvSpPr>
            <a:spLocks noGrp="1"/>
          </p:cNvSpPr>
          <p:nvPr>
            <p:ph type="title"/>
          </p:nvPr>
        </p:nvSpPr>
        <p:spPr>
          <a:xfrm>
            <a:off x="786385" y="841248"/>
            <a:ext cx="5129600" cy="5340097"/>
          </a:xfrm>
        </p:spPr>
        <p:txBody>
          <a:bodyPr anchor="ctr">
            <a:normAutofit/>
          </a:bodyPr>
          <a:lstStyle/>
          <a:p>
            <a:r>
              <a:rPr lang="en-GB" sz="4800" b="1" i="0">
                <a:solidFill>
                  <a:schemeClr val="bg1"/>
                </a:solidFill>
                <a:effectLst/>
                <a:latin typeface="ADLaM Display" panose="02010000000000000000" pitchFamily="2" charset="77"/>
                <a:ea typeface="ADLaM Display" panose="02010000000000000000" pitchFamily="2" charset="77"/>
                <a:cs typeface="ADLaM Display" panose="02010000000000000000" pitchFamily="2" charset="77"/>
              </a:rPr>
              <a:t>Benefits of having good communications </a:t>
            </a:r>
            <a:endParaRPr lang="en-GB" sz="4800">
              <a:solidFill>
                <a:schemeClr val="bg1"/>
              </a:solidFill>
              <a:effectLst/>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8A487FEC-8687-8643-CDE6-7BE56AE61881}"/>
              </a:ext>
            </a:extLst>
          </p:cNvPr>
          <p:cNvSpPr>
            <a:spLocks noGrp="1"/>
          </p:cNvSpPr>
          <p:nvPr>
            <p:ph idx="1"/>
          </p:nvPr>
        </p:nvSpPr>
        <p:spPr>
          <a:xfrm>
            <a:off x="6464410" y="841247"/>
            <a:ext cx="4484536" cy="5340097"/>
          </a:xfrm>
        </p:spPr>
        <p:txBody>
          <a:bodyPr anchor="ctr">
            <a:normAutofit/>
          </a:bodyPr>
          <a:lstStyle/>
          <a:p>
            <a:r>
              <a:rPr lang="en-GB" sz="1800" b="0" i="0" dirty="0">
                <a:solidFill>
                  <a:schemeClr val="tx2"/>
                </a:solidFill>
                <a:effectLst/>
                <a:latin typeface="UICTFontTextStyleBody"/>
              </a:rPr>
              <a:t>Some benefits of good communication </a:t>
            </a:r>
            <a:r>
              <a:rPr lang="en-GB" sz="1800" dirty="0">
                <a:solidFill>
                  <a:schemeClr val="tx2"/>
                </a:solidFill>
                <a:latin typeface="UICTFontTextStyleBody"/>
              </a:rPr>
              <a:t>are</a:t>
            </a:r>
            <a:r>
              <a:rPr lang="en-GB" sz="1800" b="0" i="0" dirty="0">
                <a:solidFill>
                  <a:schemeClr val="tx2"/>
                </a:solidFill>
                <a:effectLst/>
                <a:latin typeface="UICTFontTextStyleBody"/>
              </a:rPr>
              <a:t> </a:t>
            </a:r>
            <a:endParaRPr lang="en-GB" sz="1800" dirty="0">
              <a:solidFill>
                <a:schemeClr val="tx2"/>
              </a:solidFill>
              <a:effectLst/>
              <a:latin typeface=".AppleSystemUIFont"/>
            </a:endParaRPr>
          </a:p>
          <a:p>
            <a:r>
              <a:rPr lang="en-GB" sz="1800" b="0" i="0" dirty="0">
                <a:solidFill>
                  <a:schemeClr val="tx2"/>
                </a:solidFill>
                <a:effectLst/>
                <a:latin typeface="UICTFontTextStyleBody"/>
              </a:rPr>
              <a:t>Increases productivity- Having clear instructions and a routine. This makes everyone do their tasks accurately and efficiently </a:t>
            </a:r>
            <a:endParaRPr lang="en-GB" sz="1800" dirty="0">
              <a:solidFill>
                <a:schemeClr val="tx2"/>
              </a:solidFill>
              <a:effectLst/>
              <a:latin typeface=".AppleSystemUIFont"/>
            </a:endParaRPr>
          </a:p>
          <a:p>
            <a:r>
              <a:rPr lang="en-GB" sz="1800" b="0" i="0" dirty="0">
                <a:solidFill>
                  <a:schemeClr val="tx2"/>
                </a:solidFill>
                <a:effectLst/>
                <a:latin typeface="UICTFontTextStyleBody"/>
              </a:rPr>
              <a:t>Forming a trust with the patient and those who are around you </a:t>
            </a:r>
            <a:endParaRPr lang="en-GB" sz="1800" dirty="0">
              <a:solidFill>
                <a:schemeClr val="tx2"/>
              </a:solidFill>
              <a:effectLst/>
              <a:latin typeface=".AppleSystemUIFont"/>
            </a:endParaRPr>
          </a:p>
          <a:p>
            <a:r>
              <a:rPr lang="en-GB" sz="1800" b="0" i="0" dirty="0">
                <a:solidFill>
                  <a:schemeClr val="tx2"/>
                </a:solidFill>
                <a:effectLst/>
                <a:latin typeface="UICTFontTextStyleBody"/>
              </a:rPr>
              <a:t>Coming to a mutual understanding with your patients without any disrespect or disagreement </a:t>
            </a:r>
            <a:endParaRPr lang="en-GB" sz="1800" dirty="0">
              <a:solidFill>
                <a:schemeClr val="tx2"/>
              </a:solidFill>
              <a:effectLst/>
              <a:latin typeface=".AppleSystemUIFont"/>
            </a:endParaRPr>
          </a:p>
          <a:p>
            <a:br>
              <a:rPr lang="en-GB" sz="1800" dirty="0">
                <a:solidFill>
                  <a:schemeClr val="tx2"/>
                </a:solidFill>
                <a:effectLst/>
                <a:latin typeface=".AppleSystemUIFont"/>
              </a:rPr>
            </a:br>
            <a:endParaRPr lang="en-GB" sz="1800" dirty="0">
              <a:solidFill>
                <a:schemeClr val="tx2"/>
              </a:solidFill>
              <a:effectLst/>
              <a:latin typeface=".AppleSystemUIFont"/>
            </a:endParaRPr>
          </a:p>
          <a:p>
            <a:endParaRPr lang="en-US" sz="1800" dirty="0">
              <a:solidFill>
                <a:schemeClr val="tx2"/>
              </a:solidFill>
            </a:endParaRPr>
          </a:p>
        </p:txBody>
      </p:sp>
    </p:spTree>
    <p:extLst>
      <p:ext uri="{BB962C8B-B14F-4D97-AF65-F5344CB8AC3E}">
        <p14:creationId xmlns:p14="http://schemas.microsoft.com/office/powerpoint/2010/main" val="1535723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91D7E-22C3-59FF-53C0-FD4D505ABECE}"/>
              </a:ext>
            </a:extLst>
          </p:cNvPr>
          <p:cNvSpPr>
            <a:spLocks noGrp="1"/>
          </p:cNvSpPr>
          <p:nvPr>
            <p:ph type="title"/>
          </p:nvPr>
        </p:nvSpPr>
        <p:spPr/>
        <p:txBody>
          <a:bodyPr/>
          <a:lstStyle/>
          <a:p>
            <a:r>
              <a:rPr lang="en-GB" sz="1800" b="1" i="0" dirty="0">
                <a:effectLst/>
                <a:latin typeface="ADLaM Display" panose="02010000000000000000" pitchFamily="2" charset="77"/>
                <a:ea typeface="ADLaM Display" panose="02010000000000000000" pitchFamily="2" charset="77"/>
                <a:cs typeface="ADLaM Display" panose="02010000000000000000" pitchFamily="2" charset="77"/>
              </a:rPr>
              <a:t>How communication supports my future career </a:t>
            </a:r>
            <a:br>
              <a:rPr lang="en-GB" sz="1800" b="1" dirty="0">
                <a:effectLst/>
                <a:latin typeface="ADLaM Display" panose="02010000000000000000" pitchFamily="2" charset="77"/>
                <a:ea typeface="ADLaM Display" panose="02010000000000000000" pitchFamily="2" charset="77"/>
                <a:cs typeface="ADLaM Display" panose="02010000000000000000" pitchFamily="2" charset="77"/>
              </a:rPr>
            </a:br>
            <a:endParaRPr lang="en-US" b="1" dirty="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6976115F-76D5-D041-88E8-6E52AB4C0DB1}"/>
              </a:ext>
            </a:extLst>
          </p:cNvPr>
          <p:cNvSpPr>
            <a:spLocks noGrp="1"/>
          </p:cNvSpPr>
          <p:nvPr>
            <p:ph idx="1"/>
          </p:nvPr>
        </p:nvSpPr>
        <p:spPr>
          <a:xfrm>
            <a:off x="574140" y="1027906"/>
            <a:ext cx="10679820" cy="2191104"/>
          </a:xfrm>
        </p:spPr>
        <p:txBody>
          <a:bodyPr>
            <a:noAutofit/>
          </a:bodyPr>
          <a:lstStyle/>
          <a:p>
            <a:endParaRPr lang="en-GB" sz="3200" b="1" dirty="0">
              <a:effectLst/>
              <a:latin typeface=".AppleSystemUIFont"/>
            </a:endParaRPr>
          </a:p>
          <a:p>
            <a:r>
              <a:rPr lang="en-GB" sz="3200" b="1" i="0" dirty="0">
                <a:effectLst/>
                <a:latin typeface="UICTFontTextStyleBody"/>
              </a:rPr>
              <a:t>Communication supports my future career as it prepares me for any lead roles that I may get in the future in any type of industry. Communication can help with  building network and formed relationships especially in hospitals where there’ll be chances where I may have to lead </a:t>
            </a:r>
            <a:r>
              <a:rPr lang="en-GB" sz="3200" b="1" i="0" dirty="0" err="1">
                <a:effectLst/>
                <a:latin typeface="UICTFontTextStyleBody"/>
              </a:rPr>
              <a:t>wheater</a:t>
            </a:r>
            <a:r>
              <a:rPr lang="en-GB" sz="3200" b="1" i="0" dirty="0">
                <a:effectLst/>
                <a:latin typeface="UICTFontTextStyleBody"/>
              </a:rPr>
              <a:t> it’s in a group or lead those who are new or just in general </a:t>
            </a:r>
            <a:endParaRPr lang="en-GB" sz="3200" b="1" dirty="0">
              <a:effectLst/>
              <a:latin typeface=".AppleSystemUIFont"/>
            </a:endParaRPr>
          </a:p>
          <a:p>
            <a:endParaRPr lang="en-GB" sz="3200" b="1" dirty="0">
              <a:effectLst/>
              <a:latin typeface=".AppleSystemUIFont"/>
            </a:endParaRPr>
          </a:p>
          <a:p>
            <a:endParaRPr lang="en-US" sz="3200" b="1" dirty="0"/>
          </a:p>
        </p:txBody>
      </p:sp>
    </p:spTree>
    <p:extLst>
      <p:ext uri="{BB962C8B-B14F-4D97-AF65-F5344CB8AC3E}">
        <p14:creationId xmlns:p14="http://schemas.microsoft.com/office/powerpoint/2010/main" val="814044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EF3CBED3-E1B4-C1EF-8E5B-9BB951BE4EC4}"/>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latin typeface="ADLaM Display" panose="02010000000000000000" pitchFamily="2" charset="77"/>
                <a:ea typeface="ADLaM Display" panose="02010000000000000000" pitchFamily="2" charset="77"/>
                <a:cs typeface="ADLaM Display" panose="02010000000000000000" pitchFamily="2" charset="77"/>
              </a:rPr>
              <a:t>How I would use this skill</a:t>
            </a:r>
            <a:endParaRPr lang="en-US" sz="3600">
              <a:solidFill>
                <a:schemeClr val="tx2"/>
              </a:solidFill>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754567A3-A440-06FE-2D41-BCEACF1AD816}"/>
              </a:ext>
            </a:extLst>
          </p:cNvPr>
          <p:cNvSpPr>
            <a:spLocks noGrp="1"/>
          </p:cNvSpPr>
          <p:nvPr>
            <p:ph idx="1"/>
          </p:nvPr>
        </p:nvSpPr>
        <p:spPr>
          <a:xfrm>
            <a:off x="3050412" y="2979336"/>
            <a:ext cx="5709721" cy="2430864"/>
          </a:xfrm>
        </p:spPr>
        <p:txBody>
          <a:bodyPr anchor="t">
            <a:normAutofit/>
          </a:bodyPr>
          <a:lstStyle/>
          <a:p>
            <a:r>
              <a:rPr lang="en-GB" sz="2000" b="0" i="0">
                <a:solidFill>
                  <a:schemeClr val="tx2"/>
                </a:solidFill>
                <a:effectLst/>
                <a:latin typeface="UICTFontTextStyleBody"/>
              </a:rPr>
              <a:t>I would use communication in a hospital by updating my manger and head nurse when I’ve checked up on my patients such as their  blood, vitamin etc. I would tell my head nurse and manger any concerns I may have about my patients. That way everyone me knows what what’s going on and kept in the ln the loop. </a:t>
            </a:r>
            <a:endParaRPr lang="en-GB" sz="2000">
              <a:solidFill>
                <a:schemeClr val="tx2"/>
              </a:solidFill>
              <a:effectLst/>
              <a:latin typeface=".AppleSystemUIFont"/>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855990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C2132-AB42-1F1D-D632-97AF8F3F587D}"/>
              </a:ext>
            </a:extLst>
          </p:cNvPr>
          <p:cNvSpPr>
            <a:spLocks noGrp="1"/>
          </p:cNvSpPr>
          <p:nvPr>
            <p:ph type="title"/>
          </p:nvPr>
        </p:nvSpPr>
        <p:spPr/>
        <p:txBody>
          <a:bodyPr/>
          <a:lstStyle/>
          <a:p>
            <a:r>
              <a:rPr lang="en-GB" dirty="0">
                <a:latin typeface="ADLaM Display" panose="02010000000000000000" pitchFamily="2" charset="77"/>
                <a:ea typeface="ADLaM Display" panose="02010000000000000000" pitchFamily="2" charset="77"/>
                <a:cs typeface="ADLaM Display" panose="02010000000000000000" pitchFamily="2" charset="77"/>
              </a:rPr>
              <a:t>Conclusion </a:t>
            </a:r>
            <a:endParaRPr lang="en-US" dirty="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17FFE89F-CAF1-029A-0E82-7249011CD089}"/>
              </a:ext>
            </a:extLst>
          </p:cNvPr>
          <p:cNvSpPr>
            <a:spLocks noGrp="1"/>
          </p:cNvSpPr>
          <p:nvPr>
            <p:ph idx="1"/>
          </p:nvPr>
        </p:nvSpPr>
        <p:spPr/>
        <p:txBody>
          <a:bodyPr>
            <a:normAutofit/>
          </a:bodyPr>
          <a:lstStyle/>
          <a:p>
            <a:r>
              <a:rPr lang="en-GB" b="1" i="0" dirty="0">
                <a:effectLst/>
                <a:latin typeface="UICTFontTextStyleBody"/>
              </a:rPr>
              <a:t>Overall communication </a:t>
            </a:r>
            <a:r>
              <a:rPr lang="en-GB" b="1" dirty="0">
                <a:latin typeface="UICTFontTextStyleBody"/>
              </a:rPr>
              <a:t>is </a:t>
            </a:r>
            <a:r>
              <a:rPr lang="en-GB" b="1" i="0" dirty="0">
                <a:effectLst/>
                <a:latin typeface="UICTFontTextStyleBody"/>
              </a:rPr>
              <a:t>a serious skill in any work place and is formed through you and those around you. Communication can help with many things in a workplace. It builds trust and support with you and those you are treating and work with Having poor communication wear lead to many things such as risk to patients and sometimes staffs to be unmotivated</a:t>
            </a:r>
            <a:endParaRPr lang="en-GB" b="1" dirty="0">
              <a:effectLst/>
              <a:latin typeface=".AppleSystemUIFont"/>
            </a:endParaRPr>
          </a:p>
          <a:p>
            <a:endParaRPr lang="en-GB" b="1" dirty="0">
              <a:effectLst/>
              <a:latin typeface=".AppleSystemUIFont"/>
            </a:endParaRPr>
          </a:p>
          <a:p>
            <a:endParaRPr lang="en-US" b="1" dirty="0"/>
          </a:p>
        </p:txBody>
      </p:sp>
    </p:spTree>
    <p:extLst>
      <p:ext uri="{BB962C8B-B14F-4D97-AF65-F5344CB8AC3E}">
        <p14:creationId xmlns:p14="http://schemas.microsoft.com/office/powerpoint/2010/main" val="1291224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6906E-404D-CC03-5483-5633741C069F}"/>
              </a:ext>
            </a:extLst>
          </p:cNvPr>
          <p:cNvSpPr>
            <a:spLocks noGrp="1"/>
          </p:cNvSpPr>
          <p:nvPr>
            <p:ph type="title"/>
          </p:nvPr>
        </p:nvSpPr>
        <p:spPr/>
        <p:txBody>
          <a:bodyPr/>
          <a:lstStyle/>
          <a:p>
            <a:r>
              <a:rPr lang="en-GB" dirty="0">
                <a:latin typeface="ADLaM Display" panose="02010000000000000000" pitchFamily="2" charset="77"/>
                <a:ea typeface="ADLaM Display" panose="02010000000000000000" pitchFamily="2" charset="77"/>
                <a:cs typeface="ADLaM Display" panose="02010000000000000000" pitchFamily="2" charset="77"/>
              </a:rPr>
              <a:t>Reference</a:t>
            </a:r>
            <a:endParaRPr lang="en-US" dirty="0">
              <a:latin typeface="ADLaM Display" panose="02010000000000000000" pitchFamily="2" charset="77"/>
              <a:ea typeface="ADLaM Display" panose="02010000000000000000" pitchFamily="2" charset="77"/>
              <a:cs typeface="ADLaM Display" panose="02010000000000000000" pitchFamily="2" charset="77"/>
            </a:endParaRPr>
          </a:p>
        </p:txBody>
      </p:sp>
      <p:sp>
        <p:nvSpPr>
          <p:cNvPr id="3" name="Content Placeholder 2">
            <a:extLst>
              <a:ext uri="{FF2B5EF4-FFF2-40B4-BE49-F238E27FC236}">
                <a16:creationId xmlns:a16="http://schemas.microsoft.com/office/drawing/2014/main" id="{1993C4F4-810A-5FB2-769B-A72CBC7CE98B}"/>
              </a:ext>
            </a:extLst>
          </p:cNvPr>
          <p:cNvSpPr>
            <a:spLocks noGrp="1"/>
          </p:cNvSpPr>
          <p:nvPr>
            <p:ph idx="1"/>
          </p:nvPr>
        </p:nvSpPr>
        <p:spPr/>
        <p:txBody>
          <a:bodyPr>
            <a:normAutofit/>
          </a:bodyPr>
          <a:lstStyle/>
          <a:p>
            <a:r>
              <a:rPr lang="en-GB" sz="2000" b="1" i="0" dirty="0">
                <a:effectLst/>
                <a:latin typeface="UICTFontTextStyleBody"/>
              </a:rPr>
              <a:t>Google (2026) </a:t>
            </a:r>
            <a:r>
              <a:rPr lang="en-GB" sz="2000" b="1" i="1" dirty="0">
                <a:effectLst/>
                <a:latin typeface="UICTFontTextStyleItalicBody"/>
              </a:rPr>
              <a:t>Benefits of having good communication skills in the workplace</a:t>
            </a:r>
            <a:r>
              <a:rPr lang="en-GB" sz="2000" b="1" i="0" dirty="0">
                <a:effectLst/>
                <a:latin typeface="UICTFontTextStyleBody"/>
              </a:rPr>
              <a:t>. Google Search. Available at: </a:t>
            </a:r>
            <a:r>
              <a:rPr lang="en-GB" sz="2000" b="1" i="0" dirty="0">
                <a:effectLst/>
                <a:latin typeface="UICTFontTextStyleBody"/>
                <a:hlinkClick r:id="rId2">
                  <a:extLst>
                    <a:ext uri="{A12FA001-AC4F-418D-AE19-62706E023703}">
                      <ahyp:hlinkClr xmlns:ahyp="http://schemas.microsoft.com/office/drawing/2018/hyperlinkcolor" val="tx"/>
                    </a:ext>
                  </a:extLst>
                </a:hlinkClick>
              </a:rPr>
              <a:t>https://www.google.com/search?q=benefits+of+having+good+communication+skills+in+the+workplace</a:t>
            </a:r>
            <a:endParaRPr lang="en-GB" sz="2000" b="1" i="0" dirty="0">
              <a:effectLst/>
              <a:latin typeface="UICTFontTextStyleBody"/>
            </a:endParaRPr>
          </a:p>
          <a:p>
            <a:endParaRPr lang="en-GB" sz="2000" b="1" dirty="0">
              <a:latin typeface="UICTFontTextStyleBody"/>
            </a:endParaRPr>
          </a:p>
          <a:p>
            <a:r>
              <a:rPr lang="en-GB" sz="2000" b="1" i="0" u="none" strike="noStrike" dirty="0">
                <a:effectLst/>
                <a:latin typeface="-apple-system-body"/>
              </a:rPr>
              <a:t>Google (n.d.) </a:t>
            </a:r>
            <a:r>
              <a:rPr lang="en-GB" sz="2000" b="1" i="1" u="none" strike="noStrike" dirty="0">
                <a:effectLst/>
                <a:latin typeface="-apple-system-body"/>
              </a:rPr>
              <a:t>How is communication formed – Google Search</a:t>
            </a:r>
            <a:r>
              <a:rPr lang="en-GB" sz="2000" b="1" i="0" u="none" strike="noStrike" dirty="0">
                <a:effectLst/>
                <a:latin typeface="-apple-system-body"/>
              </a:rPr>
              <a:t>. Available at: </a:t>
            </a:r>
            <a:r>
              <a:rPr lang="en-GB" sz="2000" b="1" i="0" u="none" strike="noStrike" dirty="0">
                <a:effectLst/>
                <a:latin typeface="-apple-system-body"/>
                <a:hlinkClick r:id="rId3"/>
              </a:rPr>
              <a:t>https://www.google.com/search?q=how+is+</a:t>
            </a:r>
            <a:r>
              <a:rPr lang="en-GB" sz="2000" b="1" i="0" u="none" strike="noStrike" dirty="0" err="1">
                <a:effectLst/>
                <a:latin typeface="-apple-system-body"/>
                <a:hlinkClick r:id="rId3"/>
              </a:rPr>
              <a:t>communicaton</a:t>
            </a:r>
            <a:r>
              <a:rPr lang="en-GB" sz="2000" b="1" i="0" u="none" strike="noStrike" dirty="0">
                <a:effectLst/>
                <a:latin typeface="-apple-system-body"/>
                <a:hlinkClick r:id="rId3"/>
              </a:rPr>
              <a:t>+formed</a:t>
            </a:r>
            <a:endParaRPr lang="en-GB" sz="2000" b="1" i="0" u="none" strike="noStrike" dirty="0">
              <a:effectLst/>
              <a:latin typeface="-apple-system-body"/>
            </a:endParaRPr>
          </a:p>
          <a:p>
            <a:endParaRPr lang="en-GB" sz="2000" b="1" i="0" u="none" strike="noStrike" dirty="0">
              <a:effectLst/>
              <a:latin typeface="-apple-system-body"/>
            </a:endParaRPr>
          </a:p>
          <a:p>
            <a:r>
              <a:rPr lang="en-GB" sz="1800" b="0" i="0" dirty="0">
                <a:effectLst/>
                <a:latin typeface="UICTFontTextStyleBody"/>
              </a:rPr>
              <a:t>Michael Page (n.d.) </a:t>
            </a:r>
            <a:r>
              <a:rPr lang="en-GB" sz="1800" b="0" i="1" dirty="0">
                <a:effectLst/>
                <a:latin typeface="UICTFontTextStyleItalicBody"/>
              </a:rPr>
              <a:t>The importance of good communication in the workplace</a:t>
            </a:r>
            <a:r>
              <a:rPr lang="en-GB" sz="1800" b="0" i="0" dirty="0">
                <a:effectLst/>
                <a:latin typeface="UICTFontTextStyleBody"/>
              </a:rPr>
              <a:t>. Available at: https://</a:t>
            </a:r>
            <a:r>
              <a:rPr lang="en-GB" sz="1800" b="0" i="0" dirty="0" err="1">
                <a:effectLst/>
                <a:latin typeface="UICTFontTextStyleBody"/>
              </a:rPr>
              <a:t>www.michaelpage.co.uk</a:t>
            </a:r>
            <a:r>
              <a:rPr lang="en-GB" sz="1800" b="0" i="0" dirty="0">
                <a:effectLst/>
                <a:latin typeface="UICTFontTextStyleBody"/>
              </a:rPr>
              <a:t>/recruitment-expertise/management-advice/importance-good-communication-workplace</a:t>
            </a:r>
            <a:endParaRPr lang="en-GB" sz="1800" dirty="0">
              <a:effectLst/>
              <a:latin typeface=".AppleSystemUIFont"/>
            </a:endParaRPr>
          </a:p>
          <a:p>
            <a:endParaRPr lang="en-GB" sz="2000" b="1" dirty="0">
              <a:effectLst/>
              <a:latin typeface=".AppleSystemUIFont"/>
            </a:endParaRPr>
          </a:p>
          <a:p>
            <a:endParaRPr lang="en-US" sz="2000" b="1" dirty="0"/>
          </a:p>
        </p:txBody>
      </p:sp>
    </p:spTree>
    <p:extLst>
      <p:ext uri="{BB962C8B-B14F-4D97-AF65-F5344CB8AC3E}">
        <p14:creationId xmlns:p14="http://schemas.microsoft.com/office/powerpoint/2010/main" val="21154803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My chosen skill</vt:lpstr>
      <vt:lpstr>What is Communication</vt:lpstr>
      <vt:lpstr>Why is communication important in a workplace </vt:lpstr>
      <vt:lpstr>Why is communication important in a workplace </vt:lpstr>
      <vt:lpstr>Benefits of having good communications </vt:lpstr>
      <vt:lpstr>How communication supports my future career  </vt:lpstr>
      <vt:lpstr>How I would use this skill</vt:lpstr>
      <vt:lpstr>Conclusion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chosen skill</dc:title>
  <dc:creator>Rita Luke (2518442)</dc:creator>
  <cp:lastModifiedBy>Rita Luke (2518442)</cp:lastModifiedBy>
  <cp:revision>1</cp:revision>
  <dcterms:created xsi:type="dcterms:W3CDTF">2026-07-20T03:27:23Z</dcterms:created>
  <dcterms:modified xsi:type="dcterms:W3CDTF">2026-07-20T11:07:49Z</dcterms:modified>
</cp:coreProperties>
</file>