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61" r:id="rId5"/>
    <p:sldId id="362" r:id="rId6"/>
    <p:sldId id="363" r:id="rId7"/>
    <p:sldId id="364" r:id="rId8"/>
    <p:sldId id="365" r:id="rId9"/>
    <p:sldId id="366" r:id="rId10"/>
    <p:sldId id="367" r:id="rId11"/>
    <p:sldId id="368" r:id="rId12"/>
    <p:sldId id="369" r:id="rId13"/>
    <p:sldId id="370" r:id="rId14"/>
    <p:sldId id="37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EE50DC-2B66-4800-B991-EC473C224D0C}" v="17" dt="2025-10-17T11:34:12.640"/>
    <p1510:client id="{FCABCFDD-35A7-B6AF-F5C6-A87E648DC02B}" v="7" dt="2025-10-18T10:56:38.0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3" d="100"/>
          <a:sy n="103" d="100"/>
        </p:scale>
        <p:origin x="72" y="-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nelia-Gabriela Blidaru (2434642)" userId="38bc7827-2a6e-4780-9760-814e0284f8c8" providerId="ADAL" clId="{02EE50DC-2B66-4800-B991-EC473C224D0C}"/>
    <pc:docChg chg="undo custSel addSld delSld modSld">
      <pc:chgData name="Cornelia-Gabriela Blidaru (2434642)" userId="38bc7827-2a6e-4780-9760-814e0284f8c8" providerId="ADAL" clId="{02EE50DC-2B66-4800-B991-EC473C224D0C}" dt="2025-10-17T11:40:10.624" v="2777" actId="20577"/>
      <pc:docMkLst>
        <pc:docMk/>
      </pc:docMkLst>
      <pc:sldChg chg="modSp new mod">
        <pc:chgData name="Cornelia-Gabriela Blidaru (2434642)" userId="38bc7827-2a6e-4780-9760-814e0284f8c8" providerId="ADAL" clId="{02EE50DC-2B66-4800-B991-EC473C224D0C}" dt="2025-10-17T10:24:30.117" v="50" actId="20577"/>
        <pc:sldMkLst>
          <pc:docMk/>
          <pc:sldMk cId="2909146719" sldId="362"/>
        </pc:sldMkLst>
        <pc:spChg chg="mod">
          <ac:chgData name="Cornelia-Gabriela Blidaru (2434642)" userId="38bc7827-2a6e-4780-9760-814e0284f8c8" providerId="ADAL" clId="{02EE50DC-2B66-4800-B991-EC473C224D0C}" dt="2025-10-17T10:24:30.117" v="50" actId="20577"/>
          <ac:spMkLst>
            <pc:docMk/>
            <pc:sldMk cId="2909146719" sldId="362"/>
            <ac:spMk id="3" creationId="{FF73A0CF-6FBB-0503-78AD-60FB510F716C}"/>
          </ac:spMkLst>
        </pc:spChg>
      </pc:sldChg>
      <pc:sldChg chg="modSp new mod">
        <pc:chgData name="Cornelia-Gabriela Blidaru (2434642)" userId="38bc7827-2a6e-4780-9760-814e0284f8c8" providerId="ADAL" clId="{02EE50DC-2B66-4800-B991-EC473C224D0C}" dt="2025-10-17T10:32:27.661" v="340" actId="20577"/>
        <pc:sldMkLst>
          <pc:docMk/>
          <pc:sldMk cId="1526090849" sldId="363"/>
        </pc:sldMkLst>
        <pc:spChg chg="mod">
          <ac:chgData name="Cornelia-Gabriela Blidaru (2434642)" userId="38bc7827-2a6e-4780-9760-814e0284f8c8" providerId="ADAL" clId="{02EE50DC-2B66-4800-B991-EC473C224D0C}" dt="2025-10-17T10:32:27.661" v="340" actId="20577"/>
          <ac:spMkLst>
            <pc:docMk/>
            <pc:sldMk cId="1526090849" sldId="363"/>
            <ac:spMk id="3" creationId="{901DD95D-74BB-0990-1225-873227B56C7D}"/>
          </ac:spMkLst>
        </pc:spChg>
      </pc:sldChg>
      <pc:sldChg chg="modSp new mod">
        <pc:chgData name="Cornelia-Gabriela Blidaru (2434642)" userId="38bc7827-2a6e-4780-9760-814e0284f8c8" providerId="ADAL" clId="{02EE50DC-2B66-4800-B991-EC473C224D0C}" dt="2025-10-17T10:55:18.843" v="1117" actId="5793"/>
        <pc:sldMkLst>
          <pc:docMk/>
          <pc:sldMk cId="3856386630" sldId="364"/>
        </pc:sldMkLst>
        <pc:spChg chg="mod">
          <ac:chgData name="Cornelia-Gabriela Blidaru (2434642)" userId="38bc7827-2a6e-4780-9760-814e0284f8c8" providerId="ADAL" clId="{02EE50DC-2B66-4800-B991-EC473C224D0C}" dt="2025-10-17T10:55:18.843" v="1117" actId="5793"/>
          <ac:spMkLst>
            <pc:docMk/>
            <pc:sldMk cId="3856386630" sldId="364"/>
            <ac:spMk id="3" creationId="{79DCEE7E-DAB6-2007-5BF1-15D5414B6058}"/>
          </ac:spMkLst>
        </pc:spChg>
      </pc:sldChg>
      <pc:sldChg chg="modSp new mod">
        <pc:chgData name="Cornelia-Gabriela Blidaru (2434642)" userId="38bc7827-2a6e-4780-9760-814e0284f8c8" providerId="ADAL" clId="{02EE50DC-2B66-4800-B991-EC473C224D0C}" dt="2025-10-17T11:02:18.871" v="1588" actId="20577"/>
        <pc:sldMkLst>
          <pc:docMk/>
          <pc:sldMk cId="1066946301" sldId="365"/>
        </pc:sldMkLst>
        <pc:spChg chg="mod">
          <ac:chgData name="Cornelia-Gabriela Blidaru (2434642)" userId="38bc7827-2a6e-4780-9760-814e0284f8c8" providerId="ADAL" clId="{02EE50DC-2B66-4800-B991-EC473C224D0C}" dt="2025-10-17T11:02:18.871" v="1588" actId="20577"/>
          <ac:spMkLst>
            <pc:docMk/>
            <pc:sldMk cId="1066946301" sldId="365"/>
            <ac:spMk id="3" creationId="{1E965766-EB60-3352-E93C-5645B84A1134}"/>
          </ac:spMkLst>
        </pc:spChg>
      </pc:sldChg>
      <pc:sldChg chg="addSp modSp new mod">
        <pc:chgData name="Cornelia-Gabriela Blidaru (2434642)" userId="38bc7827-2a6e-4780-9760-814e0284f8c8" providerId="ADAL" clId="{02EE50DC-2B66-4800-B991-EC473C224D0C}" dt="2025-10-17T11:07:19.004" v="1864" actId="20577"/>
        <pc:sldMkLst>
          <pc:docMk/>
          <pc:sldMk cId="1006021781" sldId="366"/>
        </pc:sldMkLst>
        <pc:graphicFrameChg chg="add mod modGraphic">
          <ac:chgData name="Cornelia-Gabriela Blidaru (2434642)" userId="38bc7827-2a6e-4780-9760-814e0284f8c8" providerId="ADAL" clId="{02EE50DC-2B66-4800-B991-EC473C224D0C}" dt="2025-10-17T11:07:19.004" v="1864" actId="20577"/>
          <ac:graphicFrameMkLst>
            <pc:docMk/>
            <pc:sldMk cId="1006021781" sldId="366"/>
            <ac:graphicFrameMk id="4" creationId="{75B2B537-BB80-E58E-3534-96949BD6AAD9}"/>
          </ac:graphicFrameMkLst>
        </pc:graphicFrameChg>
      </pc:sldChg>
      <pc:sldChg chg="modSp new mod">
        <pc:chgData name="Cornelia-Gabriela Blidaru (2434642)" userId="38bc7827-2a6e-4780-9760-814e0284f8c8" providerId="ADAL" clId="{02EE50DC-2B66-4800-B991-EC473C224D0C}" dt="2025-10-17T11:18:54.329" v="2205" actId="20577"/>
        <pc:sldMkLst>
          <pc:docMk/>
          <pc:sldMk cId="2786468455" sldId="367"/>
        </pc:sldMkLst>
        <pc:spChg chg="mod">
          <ac:chgData name="Cornelia-Gabriela Blidaru (2434642)" userId="38bc7827-2a6e-4780-9760-814e0284f8c8" providerId="ADAL" clId="{02EE50DC-2B66-4800-B991-EC473C224D0C}" dt="2025-10-17T11:18:54.329" v="2205" actId="20577"/>
          <ac:spMkLst>
            <pc:docMk/>
            <pc:sldMk cId="2786468455" sldId="367"/>
            <ac:spMk id="3" creationId="{96BF622C-FC57-F7DF-DDB2-E7B7B8262B1D}"/>
          </ac:spMkLst>
        </pc:spChg>
      </pc:sldChg>
      <pc:sldChg chg="addSp delSp modSp new mod">
        <pc:chgData name="Cornelia-Gabriela Blidaru (2434642)" userId="38bc7827-2a6e-4780-9760-814e0284f8c8" providerId="ADAL" clId="{02EE50DC-2B66-4800-B991-EC473C224D0C}" dt="2025-10-17T11:21:46.642" v="2399" actId="20577"/>
        <pc:sldMkLst>
          <pc:docMk/>
          <pc:sldMk cId="1711826386" sldId="368"/>
        </pc:sldMkLst>
        <pc:spChg chg="del">
          <ac:chgData name="Cornelia-Gabriela Blidaru (2434642)" userId="38bc7827-2a6e-4780-9760-814e0284f8c8" providerId="ADAL" clId="{02EE50DC-2B66-4800-B991-EC473C224D0C}" dt="2025-10-17T11:19:48.572" v="2207"/>
          <ac:spMkLst>
            <pc:docMk/>
            <pc:sldMk cId="1711826386" sldId="368"/>
            <ac:spMk id="3" creationId="{84A89790-5A7D-BE1E-7FE2-1DA91FA0D2F7}"/>
          </ac:spMkLst>
        </pc:spChg>
        <pc:graphicFrameChg chg="add mod modGraphic">
          <ac:chgData name="Cornelia-Gabriela Blidaru (2434642)" userId="38bc7827-2a6e-4780-9760-814e0284f8c8" providerId="ADAL" clId="{02EE50DC-2B66-4800-B991-EC473C224D0C}" dt="2025-10-17T11:21:46.642" v="2399" actId="20577"/>
          <ac:graphicFrameMkLst>
            <pc:docMk/>
            <pc:sldMk cId="1711826386" sldId="368"/>
            <ac:graphicFrameMk id="4" creationId="{8F5F489C-35F1-5C40-61D4-C3686157E2B4}"/>
          </ac:graphicFrameMkLst>
        </pc:graphicFrameChg>
      </pc:sldChg>
      <pc:sldChg chg="modSp new mod">
        <pc:chgData name="Cornelia-Gabriela Blidaru (2434642)" userId="38bc7827-2a6e-4780-9760-814e0284f8c8" providerId="ADAL" clId="{02EE50DC-2B66-4800-B991-EC473C224D0C}" dt="2025-10-17T11:40:10.624" v="2777" actId="20577"/>
        <pc:sldMkLst>
          <pc:docMk/>
          <pc:sldMk cId="2938382021" sldId="369"/>
        </pc:sldMkLst>
        <pc:spChg chg="mod">
          <ac:chgData name="Cornelia-Gabriela Blidaru (2434642)" userId="38bc7827-2a6e-4780-9760-814e0284f8c8" providerId="ADAL" clId="{02EE50DC-2B66-4800-B991-EC473C224D0C}" dt="2025-10-17T11:23:11.208" v="2422" actId="20577"/>
          <ac:spMkLst>
            <pc:docMk/>
            <pc:sldMk cId="2938382021" sldId="369"/>
            <ac:spMk id="2" creationId="{E68070C9-D5D1-4EB7-3A2C-9CB1ECBAFAAE}"/>
          </ac:spMkLst>
        </pc:spChg>
        <pc:spChg chg="mod">
          <ac:chgData name="Cornelia-Gabriela Blidaru (2434642)" userId="38bc7827-2a6e-4780-9760-814e0284f8c8" providerId="ADAL" clId="{02EE50DC-2B66-4800-B991-EC473C224D0C}" dt="2025-10-17T11:40:10.624" v="2777" actId="20577"/>
          <ac:spMkLst>
            <pc:docMk/>
            <pc:sldMk cId="2938382021" sldId="369"/>
            <ac:spMk id="3" creationId="{A76FA2C6-394C-4558-2A24-5AF8CF4E2481}"/>
          </ac:spMkLst>
        </pc:spChg>
      </pc:sldChg>
      <pc:sldChg chg="addSp delSp modSp new">
        <pc:chgData name="Cornelia-Gabriela Blidaru (2434642)" userId="38bc7827-2a6e-4780-9760-814e0284f8c8" providerId="ADAL" clId="{02EE50DC-2B66-4800-B991-EC473C224D0C}" dt="2025-10-17T11:34:12.640" v="2733"/>
        <pc:sldMkLst>
          <pc:docMk/>
          <pc:sldMk cId="2260300447" sldId="370"/>
        </pc:sldMkLst>
        <pc:picChg chg="add del mod">
          <ac:chgData name="Cornelia-Gabriela Blidaru (2434642)" userId="38bc7827-2a6e-4780-9760-814e0284f8c8" providerId="ADAL" clId="{02EE50DC-2B66-4800-B991-EC473C224D0C}" dt="2025-10-17T11:32:54.130" v="2732"/>
          <ac:picMkLst>
            <pc:docMk/>
            <pc:sldMk cId="2260300447" sldId="370"/>
            <ac:picMk id="4" creationId="{D4F8D7F2-30F3-6AD4-8C5E-CC4ABE657439}"/>
          </ac:picMkLst>
        </pc:picChg>
        <pc:picChg chg="add mod">
          <ac:chgData name="Cornelia-Gabriela Blidaru (2434642)" userId="38bc7827-2a6e-4780-9760-814e0284f8c8" providerId="ADAL" clId="{02EE50DC-2B66-4800-B991-EC473C224D0C}" dt="2025-10-17T11:34:12.640" v="2733"/>
          <ac:picMkLst>
            <pc:docMk/>
            <pc:sldMk cId="2260300447" sldId="370"/>
            <ac:picMk id="5" creationId="{80E48882-7F0E-3E9E-B991-C1AA8D232F75}"/>
          </ac:picMkLst>
        </pc:picChg>
      </pc:sldChg>
      <pc:sldChg chg="modSp new mod">
        <pc:chgData name="Cornelia-Gabriela Blidaru (2434642)" userId="38bc7827-2a6e-4780-9760-814e0284f8c8" providerId="ADAL" clId="{02EE50DC-2B66-4800-B991-EC473C224D0C}" dt="2025-10-17T11:36:17.042" v="2769" actId="20577"/>
        <pc:sldMkLst>
          <pc:docMk/>
          <pc:sldMk cId="1167334141" sldId="371"/>
        </pc:sldMkLst>
        <pc:spChg chg="mod">
          <ac:chgData name="Cornelia-Gabriela Blidaru (2434642)" userId="38bc7827-2a6e-4780-9760-814e0284f8c8" providerId="ADAL" clId="{02EE50DC-2B66-4800-B991-EC473C224D0C}" dt="2025-10-17T11:35:57.762" v="2756" actId="20577"/>
          <ac:spMkLst>
            <pc:docMk/>
            <pc:sldMk cId="1167334141" sldId="371"/>
            <ac:spMk id="2" creationId="{8091A7F3-8345-9B8E-5FC3-86CB2C171331}"/>
          </ac:spMkLst>
        </pc:spChg>
        <pc:spChg chg="mod">
          <ac:chgData name="Cornelia-Gabriela Blidaru (2434642)" userId="38bc7827-2a6e-4780-9760-814e0284f8c8" providerId="ADAL" clId="{02EE50DC-2B66-4800-B991-EC473C224D0C}" dt="2025-10-17T11:36:17.042" v="2769" actId="20577"/>
          <ac:spMkLst>
            <pc:docMk/>
            <pc:sldMk cId="1167334141" sldId="371"/>
            <ac:spMk id="3" creationId="{97917CFF-3EE9-E492-350F-20F73B6D4E27}"/>
          </ac:spMkLst>
        </pc:spChg>
      </pc:sldChg>
      <pc:sldChg chg="new del">
        <pc:chgData name="Cornelia-Gabriela Blidaru (2434642)" userId="38bc7827-2a6e-4780-9760-814e0284f8c8" providerId="ADAL" clId="{02EE50DC-2B66-4800-B991-EC473C224D0C}" dt="2025-10-17T11:35:08.190" v="2735" actId="680"/>
        <pc:sldMkLst>
          <pc:docMk/>
          <pc:sldMk cId="1896481084" sldId="371"/>
        </pc:sldMkLst>
      </pc:sldChg>
    </pc:docChg>
  </pc:docChgLst>
  <pc:docChgLst>
    <pc:chgData name="Cornelia-Gabriela Blidaru (2434642)" userId="S::2434642@student.uwtsd.ac.uk::38bc7827-2a6e-4780-9760-814e0284f8c8" providerId="AD" clId="Web-{FCABCFDD-35A7-B6AF-F5C6-A87E648DC02B}"/>
    <pc:docChg chg="modSld">
      <pc:chgData name="Cornelia-Gabriela Blidaru (2434642)" userId="S::2434642@student.uwtsd.ac.uk::38bc7827-2a6e-4780-9760-814e0284f8c8" providerId="AD" clId="Web-{FCABCFDD-35A7-B6AF-F5C6-A87E648DC02B}" dt="2025-10-18T10:56:38.092" v="7" actId="20577"/>
      <pc:docMkLst>
        <pc:docMk/>
      </pc:docMkLst>
      <pc:sldChg chg="modSp">
        <pc:chgData name="Cornelia-Gabriela Blidaru (2434642)" userId="S::2434642@student.uwtsd.ac.uk::38bc7827-2a6e-4780-9760-814e0284f8c8" providerId="AD" clId="Web-{FCABCFDD-35A7-B6AF-F5C6-A87E648DC02B}" dt="2025-10-18T10:56:38.092" v="7" actId="20577"/>
        <pc:sldMkLst>
          <pc:docMk/>
          <pc:sldMk cId="2938382021" sldId="369"/>
        </pc:sldMkLst>
        <pc:spChg chg="mod">
          <ac:chgData name="Cornelia-Gabriela Blidaru (2434642)" userId="S::2434642@student.uwtsd.ac.uk::38bc7827-2a6e-4780-9760-814e0284f8c8" providerId="AD" clId="Web-{FCABCFDD-35A7-B6AF-F5C6-A87E648DC02B}" dt="2025-10-18T10:56:38.092" v="7" actId="20577"/>
          <ac:spMkLst>
            <pc:docMk/>
            <pc:sldMk cId="2938382021" sldId="369"/>
            <ac:spMk id="3" creationId="{A76FA2C6-394C-4558-2A24-5AF8CF4E248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28EB5-EF97-312D-96AD-1B71E52B71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81BBE3-2B77-2959-030A-AE9CA8F125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442A2-BA09-1FD8-69E1-181C085B2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AC320-93E5-2E16-2353-772290D8C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33F6F-F22A-672D-6AD2-B8CD1A55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94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22EE6-59B8-5B43-2511-A75365CA7D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8D65E-F00C-5E5C-DC1F-B4D6E8309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3CD01-A3B8-6BBA-84D5-6D62252D57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FC5EC-426A-F050-AB6A-EFC7B63C70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17D89-22E5-02E0-0559-792C2EF47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052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F3D42-CDE3-781E-2E0C-8D783F48A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95AE6F-1EA9-61CE-D6B7-6EF658476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C1A930-5189-DDC4-6230-27CABEAEC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A52F67-E7A0-4A1A-E07F-207C239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C5F05-2714-86D8-DA9C-B41EB7546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105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86BD7-4ACC-E4B3-E602-C2896B428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4385C-F1F1-8DCB-607B-56B6EEED52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08C09-833E-CA94-DE1B-E50475FB0E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8502-5280-397C-5FCD-F85324072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B91E98-10C7-D2C2-C7F9-C1146879D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14B3A2-906F-0D00-020A-17383C185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22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16821-F5CA-C125-DC7C-AC0A834D1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46C9C-ED81-89E9-A091-AF2A8326B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C50D01-E705-73CA-6213-BC15EDFD2A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AD61C6-D163-88C2-0F84-26F54173A8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B5F889-7C43-199E-0A19-D81630C77E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A802F1-C2AF-16F0-8652-A8BAC6DF5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3EDFF6-A0AD-C2AB-2C7B-1CD459CF2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DAB1CB-6810-5E7C-1A45-9789244D96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35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9D16B-EFD3-8676-FDBA-42F684189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583E5F-D266-B36E-17B8-DD2790165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C7C7CE-F65B-AF82-9059-C1102050C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E095E-9E76-BF44-D533-1B0569AC5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4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5B9754-DC2D-4258-093E-1FD4F7D0F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8B6B16-EEEC-A636-13C1-B8ADFD4E6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CFFA08-181D-28D0-170D-126CC56FE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0882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0CA4D-DC91-FCEA-0A3E-8F913E1F0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27B61-A711-5B25-B0FA-E2DA0F9D2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106FB-3CEF-4AE7-62E8-7B0114C969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E3F2C4-1140-FF6C-F73B-43E3FB3E8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60EB9E-0090-0663-6F53-ABE25354A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C95D0A-5D90-0D48-02D2-50898820B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816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60DF3-EF61-95DE-5605-C52F1DDCB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048ACB-42CD-8949-C20F-3E44989BBF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81F0DB-DEA7-BCCD-0322-F36C47DE10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528D8-A71B-07C1-9D8D-48CA4113F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FFB108-F747-56FB-2CE4-38759DBAD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C9F95A-C8C2-D3FF-418B-49CC78A32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72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50617-6392-89E5-991C-1E9408AB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5286FA-82FF-C414-D7C9-D99A7E0590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80EE6-22EE-75F4-9BB5-FCBFC85D8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8794E-A724-9348-6873-629914C21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7B92C2-F684-1C6A-5870-A6F7B49A6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26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E66FDB-FBCD-18FE-E231-009B0D1F00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41C211-EBF9-E2C1-AFF3-D823AB9A02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86A4E-FC42-814B-D44B-D6BC52628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5D6C4-9DD7-F640-0DC0-00E605932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E7B1C-8B42-E73E-6875-D83DED36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205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470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9AE192-23A2-B8B8-6CA1-90C41116C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B5705-7CDA-05DE-9452-A24C57BDB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5EF49-C100-5154-48CB-69E0432688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F531D8-8D6C-47FD-8A56-69494DC2FD76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D68CE-5882-C469-BD08-11D0BA76EA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5A8ED3-B0DD-59CE-CB96-E63076D75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128C0C-BF40-42FA-BF79-48676C7A99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777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BF9A1BC2-6F54-E6D2-2F46-E6E6EFB1E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88465" y="274320"/>
            <a:ext cx="62043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Fishbone Diagram Exercise: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 location reduce activity due to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clousure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of nearby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bussiness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Wide range of costumers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Implement same day delivery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Improvement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ofshop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website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Floral arrangements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Bespoke floral arrangement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Ecofriendly packaging and strong community ties</a:t>
            </a:r>
          </a:p>
        </p:txBody>
      </p:sp>
    </p:spTree>
    <p:extLst>
      <p:ext uri="{BB962C8B-B14F-4D97-AF65-F5344CB8AC3E}">
        <p14:creationId xmlns:p14="http://schemas.microsoft.com/office/powerpoint/2010/main" val="2194577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C4D12-04D7-DA56-7E7B-AD128FDB4E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3A0CF-6FBB-0503-78AD-60FB510F71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380706" cy="2789034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Cornelia Gabriela Blidaru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24346442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XXXX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pPr algn="l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pPr algn="l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146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A3E1B-A15D-E181-5213-2A39EF3B471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1DD95D-74BB-0990-1225-873227B56C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dirty="0"/>
              <a:t>The business that I will present is GREEN </a:t>
            </a:r>
            <a:r>
              <a:rPr lang="en-GB" dirty="0" err="1"/>
              <a:t>Havan</a:t>
            </a:r>
            <a:r>
              <a:rPr lang="en-GB" dirty="0"/>
              <a:t> Florist</a:t>
            </a:r>
          </a:p>
          <a:p>
            <a:pPr algn="l"/>
            <a:r>
              <a:rPr lang="en-GB" dirty="0" err="1"/>
              <a:t>Iwill</a:t>
            </a:r>
            <a:r>
              <a:rPr lang="en-GB" dirty="0"/>
              <a:t> 5W2H to provide an overview of Green Haven Florist </a:t>
            </a:r>
          </a:p>
          <a:p>
            <a:pPr algn="l"/>
            <a:r>
              <a:rPr lang="en-GB" dirty="0"/>
              <a:t>I will provide a critique and application of Pastel framework</a:t>
            </a:r>
          </a:p>
          <a:p>
            <a:pPr algn="l"/>
            <a:r>
              <a:rPr lang="en-GB" dirty="0"/>
              <a:t>I will expose a critique application of the Cause and effect model.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090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1A833-70DB-D110-0F74-35C50EEE15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DCEE7E-DAB6-2007-5BF1-15D5414B60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GB" dirty="0"/>
              <a:t>I will provide an overview of Green </a:t>
            </a:r>
            <a:r>
              <a:rPr lang="en-GB" dirty="0" err="1"/>
              <a:t>Havan</a:t>
            </a:r>
            <a:r>
              <a:rPr lang="en-GB" dirty="0"/>
              <a:t> Florist</a:t>
            </a:r>
          </a:p>
          <a:p>
            <a:pPr algn="l"/>
            <a:r>
              <a:rPr lang="en-GB" dirty="0"/>
              <a:t>Is a small independent flower shop </a:t>
            </a:r>
            <a:r>
              <a:rPr lang="en-GB" dirty="0" err="1"/>
              <a:t>wich</a:t>
            </a:r>
            <a:r>
              <a:rPr lang="en-GB" dirty="0"/>
              <a:t> is selling floral </a:t>
            </a:r>
            <a:r>
              <a:rPr lang="en-GB" dirty="0" err="1"/>
              <a:t>arrangements.Over</a:t>
            </a:r>
            <a:r>
              <a:rPr lang="en-GB" dirty="0"/>
              <a:t> the past year Green </a:t>
            </a:r>
            <a:r>
              <a:rPr lang="en-GB" dirty="0" err="1"/>
              <a:t>Havan</a:t>
            </a:r>
            <a:r>
              <a:rPr lang="en-GB" dirty="0"/>
              <a:t> Florist has experience a </a:t>
            </a:r>
            <a:r>
              <a:rPr lang="en-GB" dirty="0" err="1"/>
              <a:t>dawnturn</a:t>
            </a:r>
            <a:r>
              <a:rPr lang="en-GB" dirty="0"/>
              <a:t> in revenue and foot traffic . In the last 12 months Green </a:t>
            </a:r>
            <a:r>
              <a:rPr lang="en-GB" dirty="0" err="1"/>
              <a:t>Havan</a:t>
            </a:r>
            <a:r>
              <a:rPr lang="en-GB" dirty="0"/>
              <a:t> FLORIST experience decline in sale in </a:t>
            </a:r>
            <a:r>
              <a:rPr lang="en-GB" dirty="0" err="1"/>
              <a:t>store.The</a:t>
            </a:r>
            <a:r>
              <a:rPr lang="en-GB" dirty="0"/>
              <a:t> shop had a reduce in activity some of the </a:t>
            </a:r>
            <a:r>
              <a:rPr lang="en-GB" dirty="0" err="1"/>
              <a:t>custumers</a:t>
            </a:r>
            <a:r>
              <a:rPr lang="en-GB" dirty="0"/>
              <a:t> prefer buying flowers on line with same day </a:t>
            </a:r>
            <a:r>
              <a:rPr lang="en-GB" dirty="0" err="1"/>
              <a:t>delivery.Custumer</a:t>
            </a:r>
            <a:r>
              <a:rPr lang="en-GB" dirty="0"/>
              <a:t> feedback has reveal mixed sentiments </a:t>
            </a:r>
            <a:r>
              <a:rPr lang="en-GB" dirty="0" err="1"/>
              <a:t>whilw</a:t>
            </a:r>
            <a:r>
              <a:rPr lang="en-GB" dirty="0"/>
              <a:t> some of the customers where happy with quality and creativity of the arrangements some believe the </a:t>
            </a:r>
            <a:r>
              <a:rPr lang="en-GB" dirty="0" err="1"/>
              <a:t>webside</a:t>
            </a:r>
            <a:r>
              <a:rPr lang="en-GB" dirty="0"/>
              <a:t> is outdated. Some competition with a good </a:t>
            </a:r>
            <a:r>
              <a:rPr lang="en-GB" dirty="0" err="1"/>
              <a:t>instragram</a:t>
            </a:r>
            <a:r>
              <a:rPr lang="en-GB" dirty="0"/>
              <a:t> arrived and </a:t>
            </a:r>
            <a:r>
              <a:rPr lang="en-GB" dirty="0" err="1"/>
              <a:t>Lyam</a:t>
            </a:r>
            <a:r>
              <a:rPr lang="en-GB" dirty="0"/>
              <a:t> and </a:t>
            </a:r>
            <a:r>
              <a:rPr lang="en-GB" dirty="0" err="1"/>
              <a:t>Pria</a:t>
            </a:r>
            <a:r>
              <a:rPr lang="en-GB" dirty="0"/>
              <a:t> are trying to asses  the decline of the business.</a:t>
            </a:r>
          </a:p>
        </p:txBody>
      </p:sp>
    </p:spTree>
    <p:extLst>
      <p:ext uri="{BB962C8B-B14F-4D97-AF65-F5344CB8AC3E}">
        <p14:creationId xmlns:p14="http://schemas.microsoft.com/office/powerpoint/2010/main" val="3856386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097B-ABDD-6F0B-A2CE-A4CFF38798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965766-EB60-3352-E93C-5645B84A11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pPr algn="l"/>
            <a:r>
              <a:rPr lang="en-GB" dirty="0"/>
              <a:t>I will present reason of decline in sale. This are of two categories internal and external.</a:t>
            </a:r>
          </a:p>
          <a:p>
            <a:pPr algn="l"/>
            <a:r>
              <a:rPr lang="en-GB" dirty="0"/>
              <a:t>External factors are containing a dawn town in revenue and foot traffic.</a:t>
            </a:r>
          </a:p>
          <a:p>
            <a:pPr algn="l"/>
            <a:r>
              <a:rPr lang="en-GB" dirty="0"/>
              <a:t>Internal cause is including a 30% decline in store.</a:t>
            </a:r>
          </a:p>
          <a:p>
            <a:pPr algn="l"/>
            <a:r>
              <a:rPr lang="en-GB" dirty="0"/>
              <a:t>An </a:t>
            </a:r>
            <a:r>
              <a:rPr lang="en-GB" dirty="0" err="1"/>
              <a:t>extermal</a:t>
            </a:r>
            <a:r>
              <a:rPr lang="en-GB" dirty="0"/>
              <a:t> cause is that some of the customers prefer online flower retailers</a:t>
            </a:r>
          </a:p>
          <a:p>
            <a:pPr algn="l"/>
            <a:r>
              <a:rPr lang="en-GB" dirty="0"/>
              <a:t>An internal cause is poor online </a:t>
            </a:r>
            <a:r>
              <a:rPr lang="en-GB" dirty="0" err="1"/>
              <a:t>advertaisig</a:t>
            </a:r>
            <a:r>
              <a:rPr lang="en-GB" dirty="0"/>
              <a:t> . An external cause is </a:t>
            </a:r>
            <a:r>
              <a:rPr lang="en-GB" dirty="0" err="1"/>
              <a:t>arraival</a:t>
            </a:r>
            <a:r>
              <a:rPr lang="en-GB" dirty="0"/>
              <a:t> of a better company with a very good Instagram presentation.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946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0D627-33FC-86DD-1D74-B25E28E142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25CB1B-E881-96AA-3D31-B5A334BC69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5B2B537-BB80-E58E-3534-96949BD6AA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1370952"/>
              </p:ext>
            </p:extLst>
          </p:nvPr>
        </p:nvGraphicFramePr>
        <p:xfrm>
          <a:off x="838200" y="1122363"/>
          <a:ext cx="10268712" cy="50040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11452">
                  <a:extLst>
                    <a:ext uri="{9D8B030D-6E8A-4147-A177-3AD203B41FA5}">
                      <a16:colId xmlns:a16="http://schemas.microsoft.com/office/drawing/2014/main" val="2252682140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2365522720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552589654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1564793714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2599463760"/>
                    </a:ext>
                  </a:extLst>
                </a:gridCol>
                <a:gridCol w="1711452">
                  <a:extLst>
                    <a:ext uri="{9D8B030D-6E8A-4147-A177-3AD203B41FA5}">
                      <a16:colId xmlns:a16="http://schemas.microsoft.com/office/drawing/2014/main" val="2908973981"/>
                    </a:ext>
                  </a:extLst>
                </a:gridCol>
              </a:tblGrid>
              <a:tr h="834397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7174830"/>
                  </a:ext>
                </a:extLst>
              </a:tr>
              <a:tr h="1780001">
                <a:tc>
                  <a:txBody>
                    <a:bodyPr/>
                    <a:lstStyle/>
                    <a:p>
                      <a:r>
                        <a:rPr lang="en-GB" dirty="0"/>
                        <a:t>What effect is it </a:t>
                      </a:r>
                      <a:r>
                        <a:rPr lang="en-GB" dirty="0" err="1"/>
                        <a:t>hving</a:t>
                      </a:r>
                      <a:r>
                        <a:rPr lang="en-GB" dirty="0"/>
                        <a:t>?</a:t>
                      </a:r>
                    </a:p>
                    <a:p>
                      <a:r>
                        <a:rPr lang="en-GB" dirty="0"/>
                        <a:t>GREEN HAVEN </a:t>
                      </a:r>
                    </a:p>
                    <a:p>
                      <a:r>
                        <a:rPr lang="en-GB" dirty="0"/>
                        <a:t>FLORIST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  <a:p>
                      <a:r>
                        <a:rPr lang="en-GB" dirty="0" err="1"/>
                        <a:t>Dawtawn</a:t>
                      </a:r>
                      <a:r>
                        <a:rPr lang="en-GB" dirty="0"/>
                        <a:t> in sales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  <a:p>
                      <a:r>
                        <a:rPr lang="en-GB" dirty="0"/>
                        <a:t>Over the past year had 30% decline in in store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  <a:p>
                      <a:r>
                        <a:rPr lang="en-GB" dirty="0"/>
                        <a:t>The owner of the shop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  <a:p>
                      <a:r>
                        <a:rPr lang="en-GB" dirty="0"/>
                        <a:t>Because of foot traffic lack of good internet presentation and arrival of </a:t>
                      </a:r>
                      <a:r>
                        <a:rPr lang="en-GB" dirty="0" err="1"/>
                        <a:t>competituin</a:t>
                      </a:r>
                      <a:endParaRPr lang="en-GB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  <a:p>
                      <a:r>
                        <a:rPr lang="en-GB" dirty="0"/>
                        <a:t>It is serous because the sales of the company are dropping dawn.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7876583"/>
                  </a:ext>
                </a:extLst>
              </a:tr>
              <a:tr h="4450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476522"/>
                  </a:ext>
                </a:extLst>
              </a:tr>
              <a:tr h="4450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9889253"/>
                  </a:ext>
                </a:extLst>
              </a:tr>
              <a:tr h="44500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Details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00136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60217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EB251-3A17-00C5-0414-AA14EE189C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BF622C-FC57-F7DF-DDB2-E7B7B8262B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algn="l"/>
            <a:r>
              <a:rPr lang="en-GB" dirty="0"/>
              <a:t>Pastel frame work is a strategic tool used by </a:t>
            </a:r>
            <a:r>
              <a:rPr lang="en-GB" dirty="0" err="1"/>
              <a:t>otrganisation</a:t>
            </a:r>
            <a:r>
              <a:rPr lang="en-GB" dirty="0"/>
              <a:t> to </a:t>
            </a:r>
            <a:r>
              <a:rPr lang="en-GB" dirty="0" err="1"/>
              <a:t>analise</a:t>
            </a:r>
            <a:r>
              <a:rPr lang="en-GB" dirty="0"/>
              <a:t> their external </a:t>
            </a:r>
            <a:r>
              <a:rPr lang="en-GB" dirty="0" err="1"/>
              <a:t>microenviraments</a:t>
            </a:r>
            <a:r>
              <a:rPr lang="en-GB" dirty="0"/>
              <a:t>.</a:t>
            </a:r>
          </a:p>
          <a:p>
            <a:pPr algn="l"/>
            <a:r>
              <a:rPr lang="en-GB" dirty="0"/>
              <a:t>The </a:t>
            </a:r>
            <a:r>
              <a:rPr lang="en-GB" dirty="0" err="1"/>
              <a:t>acronim</a:t>
            </a:r>
            <a:r>
              <a:rPr lang="en-GB" dirty="0"/>
              <a:t> stands for </a:t>
            </a:r>
            <a:r>
              <a:rPr lang="en-GB" dirty="0" err="1"/>
              <a:t>Polotical</a:t>
            </a:r>
            <a:r>
              <a:rPr lang="en-GB" dirty="0"/>
              <a:t> </a:t>
            </a:r>
            <a:r>
              <a:rPr lang="en-GB" dirty="0" err="1"/>
              <a:t>Economoic</a:t>
            </a:r>
            <a:r>
              <a:rPr lang="en-GB" dirty="0"/>
              <a:t> Social Technological Environmental legal </a:t>
            </a:r>
            <a:r>
              <a:rPr lang="en-GB" dirty="0" err="1"/>
              <a:t>factors.The</a:t>
            </a:r>
            <a:r>
              <a:rPr lang="en-GB" dirty="0"/>
              <a:t> benefits of using this frame is providing an extended view.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468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97E4-BAEA-8E29-B6F3-0A07B2C2F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5F489C-35F1-5C40-61D4-C3686157E2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6222490"/>
              </p:ext>
            </p:extLst>
          </p:nvPr>
        </p:nvGraphicFramePr>
        <p:xfrm>
          <a:off x="838200" y="1825625"/>
          <a:ext cx="9782355" cy="29918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4830">
                  <a:extLst>
                    <a:ext uri="{9D8B030D-6E8A-4147-A177-3AD203B41FA5}">
                      <a16:colId xmlns:a16="http://schemas.microsoft.com/office/drawing/2014/main" val="1262083260"/>
                    </a:ext>
                  </a:extLst>
                </a:gridCol>
                <a:gridCol w="1674466">
                  <a:extLst>
                    <a:ext uri="{9D8B030D-6E8A-4147-A177-3AD203B41FA5}">
                      <a16:colId xmlns:a16="http://schemas.microsoft.com/office/drawing/2014/main" val="2417313851"/>
                    </a:ext>
                  </a:extLst>
                </a:gridCol>
                <a:gridCol w="1661081">
                  <a:extLst>
                    <a:ext uri="{9D8B030D-6E8A-4147-A177-3AD203B41FA5}">
                      <a16:colId xmlns:a16="http://schemas.microsoft.com/office/drawing/2014/main" val="2251014419"/>
                    </a:ext>
                  </a:extLst>
                </a:gridCol>
                <a:gridCol w="1663784">
                  <a:extLst>
                    <a:ext uri="{9D8B030D-6E8A-4147-A177-3AD203B41FA5}">
                      <a16:colId xmlns:a16="http://schemas.microsoft.com/office/drawing/2014/main" val="4152297165"/>
                    </a:ext>
                  </a:extLst>
                </a:gridCol>
                <a:gridCol w="1376648">
                  <a:extLst>
                    <a:ext uri="{9D8B030D-6E8A-4147-A177-3AD203B41FA5}">
                      <a16:colId xmlns:a16="http://schemas.microsoft.com/office/drawing/2014/main" val="3476332937"/>
                    </a:ext>
                  </a:extLst>
                </a:gridCol>
                <a:gridCol w="1811546">
                  <a:extLst>
                    <a:ext uri="{9D8B030D-6E8A-4147-A177-3AD203B41FA5}">
                      <a16:colId xmlns:a16="http://schemas.microsoft.com/office/drawing/2014/main" val="226828993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475620042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/>
                        <a:t>Selling flowers for customers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/>
                        <a:t>Providing </a:t>
                      </a:r>
                      <a:r>
                        <a:rPr lang="en-GB" sz="1400" b="1" dirty="0" err="1"/>
                        <a:t>custumers</a:t>
                      </a:r>
                      <a:r>
                        <a:rPr lang="en-GB" sz="1400" b="1" dirty="0"/>
                        <a:t> for the </a:t>
                      </a:r>
                      <a:r>
                        <a:rPr lang="en-GB" sz="1400" b="1" dirty="0" err="1"/>
                        <a:t>bussiness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/>
                        <a:t>Instagram presentation online presentation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 err="1"/>
                        <a:t>Owneship</a:t>
                      </a:r>
                      <a:r>
                        <a:rPr lang="en-GB" sz="1400" b="1" dirty="0"/>
                        <a:t> of the shop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r>
                        <a:rPr lang="en-GB" sz="1400" b="1" dirty="0" err="1"/>
                        <a:t>Compettition</a:t>
                      </a:r>
                      <a:r>
                        <a:rPr lang="en-GB" sz="1400" b="1" dirty="0"/>
                        <a:t> </a:t>
                      </a:r>
                      <a:r>
                        <a:rPr lang="en-GB" sz="1400" b="1" dirty="0" err="1"/>
                        <a:t>dawtown</a:t>
                      </a:r>
                      <a:r>
                        <a:rPr lang="en-GB" sz="1400" b="1" dirty="0"/>
                        <a:t> in revenue and customers.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15029746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826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070C9-D5D1-4EB7-3A2C-9CB1ECBAFA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Cause and effect model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6FA2C6-394C-4558-2A24-5AF8CF4E248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 algn="l"/>
            <a:r>
              <a:rPr lang="en-GB" dirty="0"/>
              <a:t>Cause and effect model is a tool used to identify and </a:t>
            </a:r>
            <a:r>
              <a:rPr lang="en-GB" dirty="0" err="1"/>
              <a:t>highlightaspects</a:t>
            </a:r>
            <a:r>
              <a:rPr lang="en-GB" dirty="0"/>
              <a:t> that needs to be improved ad the results that are coming .</a:t>
            </a:r>
          </a:p>
          <a:p>
            <a:pPr algn="l"/>
            <a:r>
              <a:rPr lang="en-GB" dirty="0"/>
              <a:t>It is used to provide a better view of the situation is to provide what it </a:t>
            </a:r>
            <a:r>
              <a:rPr lang="en-GB" dirty="0" err="1"/>
              <a:t>wasant</a:t>
            </a:r>
            <a:r>
              <a:rPr lang="en-GB" dirty="0"/>
              <a:t> working and what is need it to be improved.</a:t>
            </a:r>
          </a:p>
        </p:txBody>
      </p:sp>
    </p:spTree>
    <p:extLst>
      <p:ext uri="{BB962C8B-B14F-4D97-AF65-F5344CB8AC3E}">
        <p14:creationId xmlns:p14="http://schemas.microsoft.com/office/powerpoint/2010/main" val="2938382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33825-232D-1307-C498-FFEDE2B2A3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32CA1B-910A-6104-4B10-626B80035D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80E48882-7F0E-3E9E-B991-C1AA8D232F7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1829879" y="1625820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300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1A7F3-8345-9B8E-5FC3-86CB2C1713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917CFF-3EE9-E492-350F-20F73B6D4E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/>
              <a:t>Reference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3341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1d1778d-a818-455a-8cd4-46a2d86b45f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AF7A81DB2712C44963F24CDB781C727" ma:contentTypeVersion="5" ma:contentTypeDescription="Create a new document." ma:contentTypeScope="" ma:versionID="cfbb4d3f85b39abe99918c8f5c37568c">
  <xsd:schema xmlns:xsd="http://www.w3.org/2001/XMLSchema" xmlns:xs="http://www.w3.org/2001/XMLSchema" xmlns:p="http://schemas.microsoft.com/office/2006/metadata/properties" xmlns:ns3="c1d1778d-a818-455a-8cd4-46a2d86b45f1" targetNamespace="http://schemas.microsoft.com/office/2006/metadata/properties" ma:root="true" ma:fieldsID="b95fb6806425478e2cc6e955f341b578" ns3:_="">
    <xsd:import namespace="c1d1778d-a818-455a-8cd4-46a2d86b45f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1d1778d-a818-455a-8cd4-46a2d86b45f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53BBD8D-0B44-41FD-B36B-B83DD55165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73645F-A5D6-4BE3-9A0A-070FADF33634}">
  <ds:schemaRefs>
    <ds:schemaRef ds:uri="http://purl.org/dc/elements/1.1/"/>
    <ds:schemaRef ds:uri="http://schemas.microsoft.com/office/2006/documentManagement/types"/>
    <ds:schemaRef ds:uri="http://schemas.microsoft.com/office/2006/metadata/properties"/>
    <ds:schemaRef ds:uri="c1d1778d-a818-455a-8cd4-46a2d86b45f1"/>
    <ds:schemaRef ds:uri="http://schemas.microsoft.com/office/infopath/2007/PartnerControls"/>
    <ds:schemaRef ds:uri="http://purl.org/dc/terms/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460C27B-3986-43BA-B034-6E4549F3C1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1d1778d-a818-455a-8cd4-46a2d86b45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616</Words>
  <Application>Microsoft Office PowerPoint</Application>
  <PresentationFormat>Widescreen</PresentationFormat>
  <Paragraphs>118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Cause and effect model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Annamarie Dufficy</dc:creator>
  <cp:lastModifiedBy>Cornelia-Gabriela Blidaru (2434642)</cp:lastModifiedBy>
  <cp:revision>6</cp:revision>
  <dcterms:created xsi:type="dcterms:W3CDTF">2025-08-25T12:40:29Z</dcterms:created>
  <dcterms:modified xsi:type="dcterms:W3CDTF">2025-10-18T10:56:41Z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0x0101007AF7A81DB2712C44963F24CDB781C727</vt:lpwstr>
  </property>
</Properties>
</file>